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71" r:id="rId2"/>
    <p:sldId id="272" r:id="rId3"/>
    <p:sldId id="260" r:id="rId4"/>
    <p:sldId id="396" r:id="rId5"/>
    <p:sldId id="261" r:id="rId6"/>
    <p:sldId id="325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368" r:id="rId28"/>
    <p:sldId id="336" r:id="rId29"/>
    <p:sldId id="337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409" r:id="rId39"/>
    <p:sldId id="410" r:id="rId40"/>
    <p:sldId id="411" r:id="rId41"/>
    <p:sldId id="412" r:id="rId42"/>
    <p:sldId id="413" r:id="rId43"/>
    <p:sldId id="414" r:id="rId44"/>
    <p:sldId id="347" r:id="rId45"/>
    <p:sldId id="348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419" r:id="rId55"/>
    <p:sldId id="420" r:id="rId56"/>
    <p:sldId id="421" r:id="rId57"/>
    <p:sldId id="422" r:id="rId58"/>
    <p:sldId id="358" r:id="rId59"/>
    <p:sldId id="359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440" r:id="rId81"/>
    <p:sldId id="441" r:id="rId82"/>
    <p:sldId id="442" r:id="rId83"/>
    <p:sldId id="443" r:id="rId84"/>
    <p:sldId id="326" r:id="rId85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3759" autoAdjust="0"/>
  </p:normalViewPr>
  <p:slideViewPr>
    <p:cSldViewPr>
      <p:cViewPr>
        <p:scale>
          <a:sx n="100" d="100"/>
          <a:sy n="100" d="100"/>
        </p:scale>
        <p:origin x="-696" y="-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09539-5521-4157-895C-4DBDCF2E5879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45E3-7C87-4E0D-9FB4-160280457E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95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57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89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23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5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5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83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6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77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60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67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94DA-FE8B-4C62-8B45-39EF9299D5AA}" type="datetimeFigureOut">
              <a:rPr lang="zh-CN" altLang="en-US" smtClean="0"/>
              <a:t>2013-6-6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93BD-0163-4CD2-891F-06A1FD4A5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26222;&#36890;&#35805;&#35821;&#35328;&#22522;&#30784;&#19982;&#24212;&#29992;&#25945;&#31243;&#31532;&#19968;&#31456;.pps" TargetMode="External"/><Relationship Id="rId3" Type="http://schemas.openxmlformats.org/officeDocument/2006/relationships/image" Target="../media/image2.png"/><Relationship Id="rId7" Type="http://schemas.openxmlformats.org/officeDocument/2006/relationships/hyperlink" Target="&#26222;&#36890;&#35805;&#35821;&#35328;&#22522;&#30784;&#19982;&#24212;&#29992;&#25945;&#31243;&#31532;&#20108;&#31456;.pp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&#26222;&#36890;&#35805;&#35821;&#35328;&#22522;&#30784;&#19982;&#24212;&#29992;&#25945;&#31243;&#31532;&#20845;&#31456;.pps" TargetMode="External"/><Relationship Id="rId11" Type="http://schemas.openxmlformats.org/officeDocument/2006/relationships/hyperlink" Target="&#26222;&#36890;&#35805;&#35821;&#35328;&#22522;&#30784;&#19982;&#24212;&#29992;&#25945;&#31243;&#31532;&#22235;&#31456;.pps" TargetMode="External"/><Relationship Id="rId5" Type="http://schemas.openxmlformats.org/officeDocument/2006/relationships/hyperlink" Target="&#26222;&#36890;&#35805;&#35821;&#35328;&#22522;&#30784;&#19982;&#24212;&#29992;&#25945;&#31243;&#31532;&#20116;&#31456;.pps" TargetMode="External"/><Relationship Id="rId10" Type="http://schemas.openxmlformats.org/officeDocument/2006/relationships/hyperlink" Target="&#26222;&#36890;&#35805;&#35821;&#35328;&#22522;&#30784;&#19982;&#24212;&#29992;&#25945;&#31243;&#31532;&#19977;&#31456;.pps" TargetMode="External"/><Relationship Id="rId4" Type="http://schemas.openxmlformats.org/officeDocument/2006/relationships/hyperlink" Target="&#26222;&#36890;&#35805;&#35821;&#35328;&#22522;&#30784;&#19982;&#24212;&#29992;&#25945;&#31243;&#38468;&#24405;.pps" TargetMode="External"/><Relationship Id="rId9" Type="http://schemas.openxmlformats.org/officeDocument/2006/relationships/hyperlink" Target="&#26222;&#36890;&#35805;&#35821;&#35328;&#22522;&#30784;&#19982;&#24212;&#29992;&#25945;&#31243;&#31532;&#19971;&#31456;.pp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5.xml"/><Relationship Id="rId7" Type="http://schemas.openxmlformats.org/officeDocument/2006/relationships/slide" Target="slide4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4.xml"/><Relationship Id="rId4" Type="http://schemas.openxmlformats.org/officeDocument/2006/relationships/image" Target="../media/image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0" h="254000" prst="slope"/>
            <a:bevelB/>
          </a:sp3d>
        </p:spPr>
      </p:pic>
      <p:sp>
        <p:nvSpPr>
          <p:cNvPr id="8" name="TextBox 7"/>
          <p:cNvSpPr txBox="1"/>
          <p:nvPr/>
        </p:nvSpPr>
        <p:spPr>
          <a:xfrm>
            <a:off x="529868" y="1208861"/>
            <a:ext cx="8084264" cy="2800767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38100" dir="5400000" algn="t" rotWithShape="0">
              <a:prstClr val="black">
                <a:alpha val="58000"/>
              </a:prstClr>
            </a:outerShdw>
            <a:reflection blurRad="6350" stA="50000" endPos="55500" dist="50800" dir="5400000" sy="-100000" algn="bl" rotWithShape="0"/>
            <a:softEdge rad="0"/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2060">
                    <a:alpha val="60000"/>
                  </a:srgb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38100" dir="2700000" algn="tl">
                    <a:schemeClr val="accent5">
                      <a:lumMod val="75000"/>
                      <a:alpha val="92000"/>
                    </a:schemeClr>
                  </a:outerShdw>
                  <a:reflection stA="18000" endPos="65000" dist="508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普通话语言基础</a:t>
            </a:r>
            <a:endParaRPr lang="en-US" altLang="zh-CN" sz="8800" dirty="0" smtClean="0">
              <a:solidFill>
                <a:srgbClr val="002060">
                  <a:alpha val="60000"/>
                </a:srgbClr>
              </a:solidFill>
              <a:effectLst>
                <a:glow rad="63500">
                  <a:schemeClr val="accent5">
                    <a:lumMod val="50000"/>
                    <a:alpha val="40000"/>
                  </a:schemeClr>
                </a:glow>
                <a:outerShdw blurRad="38100" dist="38100" dir="2700000" algn="tl">
                  <a:schemeClr val="accent5">
                    <a:lumMod val="75000"/>
                    <a:alpha val="92000"/>
                  </a:schemeClr>
                </a:outerShdw>
                <a:reflection stA="18000" endPos="65000" dist="508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8800" dirty="0" smtClean="0">
                <a:solidFill>
                  <a:srgbClr val="002060">
                    <a:alpha val="60000"/>
                  </a:srgb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38100" dir="2700000" algn="tl">
                    <a:schemeClr val="accent5">
                      <a:lumMod val="75000"/>
                      <a:alpha val="92000"/>
                    </a:schemeClr>
                  </a:outerShdw>
                  <a:reflection stA="18000" endPos="65000" dist="508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与应用教程</a:t>
            </a:r>
            <a:endParaRPr lang="zh-CN" altLang="en-US" sz="8800" dirty="0">
              <a:solidFill>
                <a:srgbClr val="002060">
                  <a:alpha val="60000"/>
                </a:srgbClr>
              </a:solidFill>
              <a:effectLst>
                <a:glow rad="63500">
                  <a:schemeClr val="accent5">
                    <a:lumMod val="50000"/>
                    <a:alpha val="40000"/>
                  </a:schemeClr>
                </a:glow>
                <a:outerShdw blurRad="38100" dist="38100" dir="2700000" algn="tl">
                  <a:schemeClr val="accent5">
                    <a:lumMod val="75000"/>
                    <a:alpha val="92000"/>
                  </a:schemeClr>
                </a:outerShdw>
                <a:reflection stA="18000" endPos="65000" dist="508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79635" y="23958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860" y="4422512"/>
            <a:ext cx="82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PUTONGHUA YUYAN JICHU YU YINGYONG JIAOCHENG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8" y="259421"/>
            <a:ext cx="2952000" cy="6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7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3.</a:t>
            </a:r>
            <a:r>
              <a:rPr lang="zh-CN" altLang="zh-CN" b="1" dirty="0"/>
              <a:t>舌面音</a:t>
            </a:r>
            <a:r>
              <a:rPr lang="zh-CN" altLang="zh-CN" dirty="0"/>
              <a:t>　以舌面为主动器官，细分为舌面前和舌面后两个部位。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）舌面前音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舌面前部向硬腭的前部靠触或接近构成阻碍，有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j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q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x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三个，例如：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家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ji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　积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j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  坚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ji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界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ji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è　紧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j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ǐ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经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j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漆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q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qi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强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qi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秋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qi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亲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q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请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q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ǐ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细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x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ì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小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xi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现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xi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相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xi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心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x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星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x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）舌面后音（舌根音）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舌面后部向硬腭和软腭的交界处靠触或接近构成阻碍，有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k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三个，例如：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尬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g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改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i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革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g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é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姑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g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ū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规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gu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跟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更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è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k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　可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k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ě 　慨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k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夸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ku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　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k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肯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k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ě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 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骸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i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行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hu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ě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横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é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二、按发音方法分类</a:t>
            </a:r>
            <a:endParaRPr lang="zh-CN" altLang="zh-CN" dirty="0"/>
          </a:p>
          <a:p>
            <a:pPr indent="457200"/>
            <a:r>
              <a:rPr lang="zh-CN" altLang="zh-CN" dirty="0"/>
              <a:t>声母主要由辅音构成。辅音是气流呼出时，在口腔某个部位遇到程度不同的阻碍构成的。阻碍的起始阶段叫“成阻”，持续阶段叫“持阻”，阻碍解除的阶段叫“除阻”。辅音声母发音方法有以下五种：</a:t>
            </a:r>
          </a:p>
          <a:p>
            <a:pPr indent="457200"/>
            <a:r>
              <a:rPr lang="en-US" altLang="zh-CN" b="1" dirty="0"/>
              <a:t>1.</a:t>
            </a:r>
            <a:r>
              <a:rPr lang="zh-CN" altLang="zh-CN" b="1" dirty="0"/>
              <a:t>塞音</a:t>
            </a:r>
            <a:r>
              <a:rPr lang="en-US" altLang="zh-CN" b="1" dirty="0"/>
              <a:t>  </a:t>
            </a:r>
            <a:r>
              <a:rPr lang="en-US" altLang="zh-CN" dirty="0"/>
              <a:t>b</a:t>
            </a:r>
            <a:r>
              <a:rPr lang="zh-CN" altLang="zh-CN" dirty="0"/>
              <a:t>、</a:t>
            </a:r>
            <a:r>
              <a:rPr lang="en-US" altLang="zh-CN" dirty="0"/>
              <a:t>p</a:t>
            </a:r>
            <a:r>
              <a:rPr lang="zh-CN" altLang="zh-CN" dirty="0"/>
              <a:t>、</a:t>
            </a:r>
            <a:r>
              <a:rPr lang="en-US" altLang="zh-CN" dirty="0"/>
              <a:t>d</a:t>
            </a:r>
            <a:r>
              <a:rPr lang="zh-CN" altLang="zh-CN" dirty="0"/>
              <a:t>、</a:t>
            </a:r>
            <a:r>
              <a:rPr lang="en-US" altLang="zh-CN" dirty="0"/>
              <a:t>t</a:t>
            </a:r>
            <a:r>
              <a:rPr lang="zh-CN" altLang="zh-CN" dirty="0"/>
              <a:t>、</a:t>
            </a:r>
            <a:r>
              <a:rPr lang="en-US" altLang="zh-CN" dirty="0"/>
              <a:t>g</a:t>
            </a:r>
            <a:r>
              <a:rPr lang="zh-CN" altLang="zh-CN" dirty="0"/>
              <a:t>、</a:t>
            </a:r>
            <a:r>
              <a:rPr lang="en-US" altLang="zh-CN" dirty="0"/>
              <a:t>k</a:t>
            </a:r>
            <a:endParaRPr lang="zh-CN" altLang="zh-CN" dirty="0"/>
          </a:p>
          <a:p>
            <a:pPr indent="457200"/>
            <a:r>
              <a:rPr lang="zh-CN" altLang="zh-CN" dirty="0"/>
              <a:t>成阻时发音部位紧闭；持阻时气流积蓄在阻碍的部位之后；除阻时受阻部位突然解除阻塞，使积蓄的气流透出，形成破裂成声。</a:t>
            </a:r>
          </a:p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鼻音</a:t>
            </a:r>
            <a:r>
              <a:rPr lang="en-US" altLang="zh-CN" dirty="0"/>
              <a:t>  m</a:t>
            </a:r>
            <a:r>
              <a:rPr lang="zh-CN" altLang="zh-CN" dirty="0"/>
              <a:t>、</a:t>
            </a:r>
            <a:r>
              <a:rPr lang="en-US" altLang="zh-CN" dirty="0"/>
              <a:t>n</a:t>
            </a:r>
            <a:endParaRPr lang="zh-CN" altLang="zh-CN" dirty="0"/>
          </a:p>
          <a:p>
            <a:pPr indent="457200"/>
            <a:r>
              <a:rPr lang="zh-CN" altLang="zh-CN" dirty="0"/>
              <a:t>成阻时发音部位完全闭塞，封闭口腔通路；持阻时软腭下垂，打开鼻腔通路，声带振动，气流到达口腔和鼻腔，气流在口腔受到阻碍，由鼻腔透出成声；除阻时口腔阻碍解除。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3.</a:t>
            </a:r>
            <a:r>
              <a:rPr lang="zh-CN" altLang="zh-CN" b="1" dirty="0"/>
              <a:t>擦音</a:t>
            </a:r>
            <a:r>
              <a:rPr lang="en-US" altLang="zh-CN" b="1" dirty="0"/>
              <a:t>  </a:t>
            </a:r>
            <a:r>
              <a:rPr lang="en-US" altLang="zh-CN" dirty="0"/>
              <a:t>f</a:t>
            </a:r>
            <a:r>
              <a:rPr lang="zh-CN" altLang="zh-CN" dirty="0"/>
              <a:t>、</a:t>
            </a:r>
            <a:r>
              <a:rPr lang="en-US" altLang="zh-CN" dirty="0"/>
              <a:t>h</a:t>
            </a:r>
            <a:r>
              <a:rPr lang="zh-CN" altLang="zh-CN" dirty="0"/>
              <a:t>、</a:t>
            </a:r>
            <a:r>
              <a:rPr lang="en-US" altLang="zh-CN" dirty="0"/>
              <a:t>x</a:t>
            </a:r>
            <a:r>
              <a:rPr lang="zh-CN" altLang="zh-CN" dirty="0"/>
              <a:t>、</a:t>
            </a:r>
            <a:r>
              <a:rPr lang="en-US" altLang="zh-CN" dirty="0" err="1"/>
              <a:t>sh</a:t>
            </a:r>
            <a:r>
              <a:rPr lang="zh-CN" altLang="zh-CN" dirty="0"/>
              <a:t>、</a:t>
            </a:r>
            <a:r>
              <a:rPr lang="en-US" altLang="zh-CN" dirty="0"/>
              <a:t>s</a:t>
            </a:r>
            <a:r>
              <a:rPr lang="zh-CN" altLang="zh-CN" dirty="0"/>
              <a:t>、</a:t>
            </a:r>
            <a:r>
              <a:rPr lang="en-US" altLang="zh-CN" dirty="0"/>
              <a:t>r</a:t>
            </a:r>
            <a:endParaRPr lang="zh-CN" altLang="zh-CN" dirty="0"/>
          </a:p>
          <a:p>
            <a:pPr indent="457200"/>
            <a:r>
              <a:rPr lang="zh-CN" altLang="zh-CN" dirty="0"/>
              <a:t>成阻时发音部位之间接近，形成适度的间隙；持阻时气流从窄缝中摩擦成声；除阻时发音结束。</a:t>
            </a:r>
          </a:p>
          <a:p>
            <a:pPr indent="457200"/>
            <a:r>
              <a:rPr lang="en-US" altLang="zh-CN" b="1" dirty="0"/>
              <a:t>4.</a:t>
            </a:r>
            <a:r>
              <a:rPr lang="zh-CN" altLang="zh-CN" b="1" dirty="0"/>
              <a:t>边音</a:t>
            </a:r>
            <a:r>
              <a:rPr lang="en-US" altLang="zh-CN" b="1" dirty="0"/>
              <a:t>  </a:t>
            </a:r>
            <a:r>
              <a:rPr lang="en-US" altLang="zh-CN" dirty="0"/>
              <a:t>l</a:t>
            </a:r>
            <a:endParaRPr lang="zh-CN" altLang="zh-CN" dirty="0"/>
          </a:p>
          <a:p>
            <a:pPr indent="457200"/>
            <a:r>
              <a:rPr lang="zh-CN" altLang="zh-CN" dirty="0"/>
              <a:t>成阻时舌尖和上齿龈稍后的部位接触，使口腔中间的通道阻塞；持阻时声带振动，气流从声带两边与上腭两侧、两颊内侧形成的夹缝中通过，透出成声；除阻时发音结束。</a:t>
            </a:r>
          </a:p>
          <a:p>
            <a:pPr indent="457200"/>
            <a:r>
              <a:rPr lang="en-US" altLang="zh-CN" b="1" dirty="0"/>
              <a:t>5.</a:t>
            </a:r>
            <a:r>
              <a:rPr lang="zh-CN" altLang="zh-CN" b="1" dirty="0"/>
              <a:t>塞擦音</a:t>
            </a:r>
            <a:r>
              <a:rPr lang="en-US" altLang="zh-CN" b="1" dirty="0"/>
              <a:t>  </a:t>
            </a:r>
            <a:r>
              <a:rPr lang="en-US" altLang="zh-CN" dirty="0"/>
              <a:t>j</a:t>
            </a:r>
            <a:r>
              <a:rPr lang="zh-CN" altLang="zh-CN" dirty="0"/>
              <a:t>、</a:t>
            </a:r>
            <a:r>
              <a:rPr lang="en-US" altLang="zh-CN" dirty="0"/>
              <a:t>q</a:t>
            </a:r>
            <a:r>
              <a:rPr lang="zh-CN" altLang="zh-CN" dirty="0"/>
              <a:t>、</a:t>
            </a:r>
            <a:r>
              <a:rPr lang="en-US" altLang="zh-CN" dirty="0" err="1"/>
              <a:t>zh</a:t>
            </a:r>
            <a:r>
              <a:rPr lang="zh-CN" altLang="zh-CN" dirty="0"/>
              <a:t>、</a:t>
            </a:r>
            <a:r>
              <a:rPr lang="en-US" altLang="zh-CN" dirty="0" err="1"/>
              <a:t>ch</a:t>
            </a:r>
            <a:r>
              <a:rPr lang="zh-CN" altLang="zh-CN" dirty="0"/>
              <a:t>、</a:t>
            </a:r>
            <a:r>
              <a:rPr lang="en-US" altLang="zh-CN" dirty="0"/>
              <a:t>z</a:t>
            </a:r>
            <a:r>
              <a:rPr lang="zh-CN" altLang="zh-CN" dirty="0"/>
              <a:t>、</a:t>
            </a:r>
            <a:r>
              <a:rPr lang="en-US" altLang="zh-CN" dirty="0"/>
              <a:t>c</a:t>
            </a:r>
            <a:endParaRPr lang="zh-CN" altLang="zh-CN" dirty="0"/>
          </a:p>
          <a:p>
            <a:pPr indent="457200"/>
            <a:r>
              <a:rPr lang="zh-CN" altLang="zh-CN" dirty="0"/>
              <a:t>以“塞音”开始，以“擦音”结束。“塞音”的除阻阶段与“擦音”的成阻阶段结合很紧密。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1600" b="1" dirty="0"/>
              <a:t>三、普通话的辅音声母还有以下区别</a:t>
            </a:r>
            <a:endParaRPr lang="zh-CN" altLang="zh-CN" sz="1600" dirty="0"/>
          </a:p>
          <a:p>
            <a:pPr indent="457200"/>
            <a:r>
              <a:rPr lang="en-US" altLang="zh-CN" sz="1600" b="1" dirty="0"/>
              <a:t>1.</a:t>
            </a:r>
            <a:r>
              <a:rPr lang="zh-CN" altLang="zh-CN" sz="1600" b="1" dirty="0"/>
              <a:t>送气音</a:t>
            </a:r>
            <a:r>
              <a:rPr lang="en-US" altLang="zh-CN" sz="1600" dirty="0"/>
              <a:t>  p</a:t>
            </a:r>
            <a:r>
              <a:rPr lang="zh-CN" altLang="zh-CN" sz="1600" dirty="0"/>
              <a:t>、</a:t>
            </a:r>
            <a:r>
              <a:rPr lang="en-US" altLang="zh-CN" sz="1600" dirty="0"/>
              <a:t>t</a:t>
            </a:r>
            <a:r>
              <a:rPr lang="zh-CN" altLang="zh-CN" sz="1600" dirty="0"/>
              <a:t>、</a:t>
            </a:r>
            <a:r>
              <a:rPr lang="en-US" altLang="zh-CN" sz="1600" dirty="0"/>
              <a:t>k</a:t>
            </a:r>
            <a:r>
              <a:rPr lang="zh-CN" altLang="zh-CN" sz="1600" dirty="0"/>
              <a:t>、</a:t>
            </a:r>
            <a:r>
              <a:rPr lang="en-US" altLang="zh-CN" sz="1600" dirty="0"/>
              <a:t>q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ch</a:t>
            </a:r>
            <a:r>
              <a:rPr lang="zh-CN" altLang="zh-CN" sz="1600" dirty="0"/>
              <a:t>、</a:t>
            </a:r>
            <a:r>
              <a:rPr lang="en-US" altLang="zh-CN" sz="1600" dirty="0"/>
              <a:t>c</a:t>
            </a:r>
            <a:endParaRPr lang="zh-CN" altLang="zh-CN" sz="1600" dirty="0"/>
          </a:p>
          <a:p>
            <a:pPr indent="457200"/>
            <a:r>
              <a:rPr lang="en-US" altLang="zh-CN" sz="1600" b="1" dirty="0"/>
              <a:t>2.</a:t>
            </a:r>
            <a:r>
              <a:rPr lang="zh-CN" altLang="zh-CN" sz="1600" b="1" dirty="0"/>
              <a:t>不送气音</a:t>
            </a:r>
            <a:r>
              <a:rPr lang="en-US" altLang="zh-CN" sz="1600" dirty="0"/>
              <a:t>  b</a:t>
            </a:r>
            <a:r>
              <a:rPr lang="zh-CN" altLang="zh-CN" sz="1600" dirty="0"/>
              <a:t>、</a:t>
            </a:r>
            <a:r>
              <a:rPr lang="en-US" altLang="zh-CN" sz="1600" dirty="0"/>
              <a:t>d</a:t>
            </a:r>
            <a:r>
              <a:rPr lang="zh-CN" altLang="zh-CN" sz="1600" dirty="0"/>
              <a:t>、</a:t>
            </a:r>
            <a:r>
              <a:rPr lang="en-US" altLang="zh-CN" sz="1600" dirty="0"/>
              <a:t>g</a:t>
            </a:r>
            <a:r>
              <a:rPr lang="zh-CN" altLang="zh-CN" sz="1600" dirty="0"/>
              <a:t>、</a:t>
            </a:r>
            <a:r>
              <a:rPr lang="en-US" altLang="zh-CN" sz="1600" dirty="0"/>
              <a:t>j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zh</a:t>
            </a:r>
            <a:r>
              <a:rPr lang="zh-CN" altLang="zh-CN" sz="1600" dirty="0"/>
              <a:t>、</a:t>
            </a:r>
            <a:r>
              <a:rPr lang="en-US" altLang="zh-CN" sz="1600" dirty="0"/>
              <a:t>z</a:t>
            </a:r>
            <a:endParaRPr lang="zh-CN" altLang="zh-CN" sz="1600" dirty="0"/>
          </a:p>
          <a:p>
            <a:pPr indent="457200"/>
            <a:r>
              <a:rPr lang="en-US" altLang="zh-CN" sz="1600" b="1" dirty="0"/>
              <a:t>3.</a:t>
            </a:r>
            <a:r>
              <a:rPr lang="zh-CN" altLang="zh-CN" sz="1600" b="1" dirty="0"/>
              <a:t>浊辅音</a:t>
            </a:r>
            <a:r>
              <a:rPr lang="en-US" altLang="zh-CN" sz="1600" dirty="0"/>
              <a:t>  </a:t>
            </a:r>
            <a:r>
              <a:rPr lang="zh-CN" altLang="zh-CN" sz="1600" dirty="0"/>
              <a:t>发音时声带颤动，有</a:t>
            </a:r>
            <a:r>
              <a:rPr lang="en-US" altLang="zh-CN" sz="1600" dirty="0"/>
              <a:t>m</a:t>
            </a:r>
            <a:r>
              <a:rPr lang="zh-CN" altLang="zh-CN" sz="1600" dirty="0"/>
              <a:t>、</a:t>
            </a:r>
            <a:r>
              <a:rPr lang="en-US" altLang="zh-CN" sz="1600" dirty="0"/>
              <a:t>n</a:t>
            </a:r>
            <a:r>
              <a:rPr lang="zh-CN" altLang="zh-CN" sz="1600" dirty="0"/>
              <a:t>、</a:t>
            </a:r>
            <a:r>
              <a:rPr lang="en-US" altLang="zh-CN" sz="1600" dirty="0"/>
              <a:t>l</a:t>
            </a:r>
            <a:r>
              <a:rPr lang="zh-CN" altLang="zh-CN" sz="1600" dirty="0"/>
              <a:t>、</a:t>
            </a:r>
            <a:r>
              <a:rPr lang="en-US" altLang="zh-CN" sz="1600" dirty="0"/>
              <a:t>r</a:t>
            </a:r>
            <a:endParaRPr lang="zh-CN" altLang="zh-CN" sz="1600" dirty="0"/>
          </a:p>
          <a:p>
            <a:pPr indent="457200"/>
            <a:r>
              <a:rPr lang="en-US" altLang="zh-CN" sz="1600" b="1" dirty="0"/>
              <a:t>4.</a:t>
            </a:r>
            <a:r>
              <a:rPr lang="zh-CN" altLang="zh-CN" sz="1600" b="1" dirty="0"/>
              <a:t>清音</a:t>
            </a:r>
            <a:r>
              <a:rPr lang="en-US" altLang="zh-CN" sz="1600" dirty="0"/>
              <a:t>  </a:t>
            </a:r>
            <a:r>
              <a:rPr lang="zh-CN" altLang="zh-CN" sz="1600" dirty="0"/>
              <a:t>声带不颤动，除四个浊辅音外，其他声母都是清辅音，它们是</a:t>
            </a:r>
            <a:r>
              <a:rPr lang="en-US" altLang="zh-CN" sz="1600" dirty="0"/>
              <a:t>b</a:t>
            </a:r>
            <a:r>
              <a:rPr lang="zh-CN" altLang="zh-CN" sz="1600" dirty="0"/>
              <a:t>、</a:t>
            </a:r>
            <a:r>
              <a:rPr lang="en-US" altLang="zh-CN" sz="1600" dirty="0"/>
              <a:t>p</a:t>
            </a:r>
            <a:r>
              <a:rPr lang="zh-CN" altLang="zh-CN" sz="1600" dirty="0"/>
              <a:t>、</a:t>
            </a:r>
            <a:r>
              <a:rPr lang="en-US" altLang="zh-CN" sz="1600" dirty="0"/>
              <a:t>f</a:t>
            </a:r>
            <a:r>
              <a:rPr lang="zh-CN" altLang="zh-CN" sz="1600" dirty="0"/>
              <a:t>、</a:t>
            </a:r>
            <a:r>
              <a:rPr lang="en-US" altLang="zh-CN" sz="1600" dirty="0"/>
              <a:t>d</a:t>
            </a:r>
            <a:r>
              <a:rPr lang="zh-CN" altLang="zh-CN" sz="1600" dirty="0"/>
              <a:t>、</a:t>
            </a:r>
            <a:r>
              <a:rPr lang="en-US" altLang="zh-CN" sz="1600" dirty="0"/>
              <a:t>t</a:t>
            </a:r>
            <a:r>
              <a:rPr lang="zh-CN" altLang="zh-CN" sz="1600" dirty="0"/>
              <a:t>、</a:t>
            </a:r>
            <a:r>
              <a:rPr lang="en-US" altLang="zh-CN" sz="1600" dirty="0"/>
              <a:t>g</a:t>
            </a:r>
            <a:r>
              <a:rPr lang="zh-CN" altLang="zh-CN" sz="1600" dirty="0"/>
              <a:t>、</a:t>
            </a:r>
            <a:r>
              <a:rPr lang="en-US" altLang="zh-CN" sz="1600" dirty="0"/>
              <a:t>k</a:t>
            </a:r>
            <a:r>
              <a:rPr lang="zh-CN" altLang="zh-CN" sz="1600" dirty="0"/>
              <a:t>、</a:t>
            </a:r>
            <a:r>
              <a:rPr lang="en-US" altLang="zh-CN" sz="1600" dirty="0"/>
              <a:t>h</a:t>
            </a:r>
            <a:r>
              <a:rPr lang="zh-CN" altLang="zh-CN" sz="1600" dirty="0"/>
              <a:t>、</a:t>
            </a:r>
            <a:r>
              <a:rPr lang="en-US" altLang="zh-CN" sz="1600" dirty="0"/>
              <a:t>j</a:t>
            </a:r>
            <a:r>
              <a:rPr lang="zh-CN" altLang="zh-CN" sz="1600" dirty="0"/>
              <a:t>、</a:t>
            </a:r>
            <a:r>
              <a:rPr lang="en-US" altLang="zh-CN" sz="1600" dirty="0"/>
              <a:t>q</a:t>
            </a:r>
            <a:r>
              <a:rPr lang="zh-CN" altLang="zh-CN" sz="1600" dirty="0"/>
              <a:t>、</a:t>
            </a:r>
            <a:r>
              <a:rPr lang="en-US" altLang="zh-CN" sz="1600" dirty="0"/>
              <a:t>x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zh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ch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sh</a:t>
            </a:r>
            <a:r>
              <a:rPr lang="zh-CN" altLang="zh-CN" sz="1600" dirty="0"/>
              <a:t>、</a:t>
            </a:r>
            <a:r>
              <a:rPr lang="en-US" altLang="zh-CN" sz="1600" dirty="0"/>
              <a:t>z</a:t>
            </a:r>
            <a:r>
              <a:rPr lang="zh-CN" altLang="zh-CN" sz="1600" dirty="0"/>
              <a:t>、</a:t>
            </a:r>
            <a:r>
              <a:rPr lang="en-US" altLang="zh-CN" sz="1600" dirty="0"/>
              <a:t>c</a:t>
            </a:r>
            <a:r>
              <a:rPr lang="zh-CN" altLang="zh-CN" sz="1600" dirty="0"/>
              <a:t>、</a:t>
            </a:r>
            <a:r>
              <a:rPr lang="en-US" altLang="zh-CN" sz="1600" dirty="0"/>
              <a:t>s</a:t>
            </a:r>
            <a:r>
              <a:rPr lang="zh-CN" altLang="zh-CN" sz="1600" dirty="0"/>
              <a:t>。</a:t>
            </a:r>
          </a:p>
          <a:p>
            <a:pPr indent="457200"/>
            <a:r>
              <a:rPr lang="en-US" altLang="zh-CN" sz="1600" b="1" dirty="0"/>
              <a:t>5.</a:t>
            </a:r>
            <a:r>
              <a:rPr lang="zh-CN" altLang="zh-CN" sz="1600" b="1" dirty="0"/>
              <a:t>零声母</a:t>
            </a:r>
            <a:r>
              <a:rPr lang="zh-CN" altLang="zh-CN" sz="1600" dirty="0"/>
              <a:t>　零声母也是一种声母，可分为两类，一类是开口呼零声母，一类是非开口呼零声母。开口呼零声母（以</a:t>
            </a:r>
            <a:r>
              <a:rPr lang="en-US" altLang="zh-CN" sz="1600" dirty="0"/>
              <a:t>a</a:t>
            </a:r>
            <a:r>
              <a:rPr lang="zh-CN" altLang="zh-CN" sz="1600" dirty="0"/>
              <a:t>、</a:t>
            </a:r>
            <a:r>
              <a:rPr lang="en-US" altLang="zh-CN" sz="1600" dirty="0"/>
              <a:t>o</a:t>
            </a:r>
            <a:r>
              <a:rPr lang="zh-CN" altLang="zh-CN" sz="1600" dirty="0"/>
              <a:t>、</a:t>
            </a:r>
            <a:r>
              <a:rPr lang="en-US" altLang="zh-CN" sz="1600" dirty="0"/>
              <a:t>e</a:t>
            </a:r>
            <a:r>
              <a:rPr lang="zh-CN" altLang="zh-CN" sz="1600" dirty="0"/>
              <a:t>开头的音节）汉语拼音字母不表示。非开口呼零声母中的齐齿呼零声母音节用隔音字母</a:t>
            </a:r>
            <a:r>
              <a:rPr lang="en-US" altLang="zh-CN" sz="1600" dirty="0"/>
              <a:t>y</a:t>
            </a:r>
            <a:r>
              <a:rPr lang="zh-CN" altLang="zh-CN" sz="1600" dirty="0"/>
              <a:t>开头；合口呼零声母音节用隔音字母</a:t>
            </a:r>
            <a:r>
              <a:rPr lang="en-US" altLang="zh-CN" sz="1600" dirty="0"/>
              <a:t>w</a:t>
            </a:r>
            <a:r>
              <a:rPr lang="zh-CN" altLang="zh-CN" sz="1600" dirty="0"/>
              <a:t>开头；撮口呼零声母音节用隔音字母</a:t>
            </a:r>
            <a:r>
              <a:rPr lang="en-US" altLang="zh-CN" sz="1600" dirty="0"/>
              <a:t>y(</a:t>
            </a:r>
            <a:r>
              <a:rPr lang="en-US" altLang="zh-CN" sz="1600" dirty="0" err="1"/>
              <a:t>yu</a:t>
            </a:r>
            <a:r>
              <a:rPr lang="en-US" altLang="zh-CN" sz="1600" dirty="0"/>
              <a:t>)</a:t>
            </a:r>
            <a:r>
              <a:rPr lang="zh-CN" altLang="zh-CN" sz="1600" dirty="0"/>
              <a:t>开头。例如：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恩爱ē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n’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　偶尔ǒ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u’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ě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r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　额外é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w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　洋溢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ngy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ì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谣言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oy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　医药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o</a:t>
            </a:r>
            <a:endParaRPr lang="zh-CN" altLang="zh-CN" sz="1600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万物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w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nw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ù　忘我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w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ngw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ǒ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威望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w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iw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永远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ǒ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ngyu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n 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踊跃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ǒ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ngyu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è 孕育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ù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ny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ù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1" y="1057300"/>
            <a:ext cx="6552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四、声母综合训练</a:t>
            </a:r>
            <a:endParaRPr lang="zh-CN" altLang="zh-CN" dirty="0"/>
          </a:p>
          <a:p>
            <a:pPr indent="457200"/>
            <a:r>
              <a:rPr lang="en-US" altLang="zh-CN" b="1" dirty="0"/>
              <a:t>1.</a:t>
            </a:r>
            <a:r>
              <a:rPr lang="zh-CN" altLang="zh-CN" b="1" dirty="0"/>
              <a:t>双唇音、唇齿音</a:t>
            </a:r>
            <a:r>
              <a:rPr lang="en-US" altLang="zh-CN" b="1" dirty="0"/>
              <a:t>  </a:t>
            </a:r>
            <a:r>
              <a:rPr lang="en-US" altLang="zh-CN" dirty="0"/>
              <a:t>b</a:t>
            </a:r>
            <a:r>
              <a:rPr lang="zh-CN" altLang="zh-CN" dirty="0"/>
              <a:t>、</a:t>
            </a:r>
            <a:r>
              <a:rPr lang="en-US" altLang="zh-CN" dirty="0"/>
              <a:t>p</a:t>
            </a:r>
            <a:r>
              <a:rPr lang="zh-CN" altLang="zh-CN" dirty="0"/>
              <a:t>、</a:t>
            </a:r>
            <a:r>
              <a:rPr lang="en-US" altLang="zh-CN" dirty="0"/>
              <a:t>m</a:t>
            </a:r>
            <a:r>
              <a:rPr lang="zh-CN" altLang="zh-CN" dirty="0"/>
              <a:t>、</a:t>
            </a:r>
            <a:r>
              <a:rPr lang="en-US" altLang="zh-CN" dirty="0"/>
              <a:t>f</a:t>
            </a:r>
            <a:endParaRPr lang="zh-CN" altLang="zh-CN" dirty="0"/>
          </a:p>
          <a:p>
            <a:pPr indent="457200"/>
            <a:r>
              <a:rPr lang="en-US" altLang="zh-CN" dirty="0"/>
              <a:t>b</a:t>
            </a:r>
            <a:r>
              <a:rPr lang="zh-CN" altLang="zh-CN" dirty="0"/>
              <a:t>ù</a:t>
            </a:r>
            <a:r>
              <a:rPr lang="en-US" altLang="zh-CN" dirty="0"/>
              <a:t> b</a:t>
            </a:r>
            <a:r>
              <a:rPr lang="zh-CN" altLang="zh-CN" dirty="0"/>
              <a:t>ě</a:t>
            </a:r>
            <a:r>
              <a:rPr lang="en-US" altLang="zh-CN" dirty="0"/>
              <a:t>i b</a:t>
            </a:r>
            <a:r>
              <a:rPr lang="zh-CN" altLang="zh-CN" dirty="0"/>
              <a:t>ǎ</a:t>
            </a:r>
            <a:r>
              <a:rPr lang="en-US" altLang="zh-CN" dirty="0"/>
              <a:t>i  b</a:t>
            </a:r>
            <a:r>
              <a:rPr lang="zh-CN" altLang="zh-CN" dirty="0"/>
              <a:t>ì</a:t>
            </a:r>
            <a:r>
              <a:rPr lang="en-US" altLang="zh-CN" dirty="0"/>
              <a:t>  p</a:t>
            </a:r>
            <a:r>
              <a:rPr lang="zh-CN" altLang="zh-CN" dirty="0"/>
              <a:t>ò</a:t>
            </a:r>
            <a:r>
              <a:rPr lang="en-US" altLang="zh-CN" dirty="0"/>
              <a:t>  p</a:t>
            </a:r>
            <a:r>
              <a:rPr lang="zh-CN" altLang="zh-CN" dirty="0"/>
              <a:t>ī</a:t>
            </a:r>
            <a:r>
              <a:rPr lang="en-US" altLang="zh-CN" dirty="0"/>
              <a:t> pi</a:t>
            </a:r>
            <a:r>
              <a:rPr lang="zh-CN" altLang="zh-CN" dirty="0"/>
              <a:t>ā</a:t>
            </a:r>
            <a:r>
              <a:rPr lang="en-US" altLang="zh-CN" dirty="0"/>
              <a:t>n p</a:t>
            </a:r>
            <a:r>
              <a:rPr lang="zh-CN" altLang="zh-CN" dirty="0"/>
              <a:t>í</a:t>
            </a:r>
            <a:r>
              <a:rPr lang="en-US" altLang="zh-CN" dirty="0" err="1"/>
              <a:t>ng</a:t>
            </a:r>
            <a:r>
              <a:rPr lang="en-US" altLang="zh-CN" dirty="0"/>
              <a:t> m</a:t>
            </a:r>
            <a:r>
              <a:rPr lang="zh-CN" altLang="zh-CN" dirty="0"/>
              <a:t>è</a:t>
            </a:r>
            <a:r>
              <a:rPr lang="en-US" altLang="zh-CN" dirty="0"/>
              <a:t>i m</a:t>
            </a:r>
            <a:r>
              <a:rPr lang="zh-CN" altLang="zh-CN" dirty="0"/>
              <a:t>á</a:t>
            </a:r>
            <a:r>
              <a:rPr lang="en-US" altLang="zh-CN" dirty="0"/>
              <a:t> m</a:t>
            </a:r>
            <a:r>
              <a:rPr lang="zh-CN" altLang="zh-CN" dirty="0"/>
              <a:t>ě</a:t>
            </a:r>
            <a:r>
              <a:rPr lang="en-US" altLang="zh-CN" dirty="0"/>
              <a:t>i m</a:t>
            </a:r>
            <a:r>
              <a:rPr lang="zh-CN" altLang="zh-CN" dirty="0"/>
              <a:t>ì</a:t>
            </a:r>
            <a:r>
              <a:rPr lang="en-US" altLang="zh-CN" dirty="0" err="1"/>
              <a:t>ng</a:t>
            </a:r>
            <a:r>
              <a:rPr lang="en-US" altLang="zh-CN" dirty="0"/>
              <a:t>  f</a:t>
            </a:r>
            <a:r>
              <a:rPr lang="zh-CN" altLang="zh-CN" dirty="0"/>
              <a:t>ǎ</a:t>
            </a:r>
            <a:r>
              <a:rPr lang="en-US" altLang="zh-CN" dirty="0"/>
              <a:t>n f</a:t>
            </a:r>
            <a:r>
              <a:rPr lang="zh-CN" altLang="zh-CN" dirty="0"/>
              <a:t>ē</a:t>
            </a:r>
            <a:r>
              <a:rPr lang="en-US" altLang="zh-CN" dirty="0"/>
              <a:t>i f</a:t>
            </a:r>
            <a:r>
              <a:rPr lang="zh-CN" altLang="zh-CN" dirty="0"/>
              <a:t>ē</a:t>
            </a:r>
            <a:r>
              <a:rPr lang="en-US" altLang="zh-CN" dirty="0"/>
              <a:t>n  f</a:t>
            </a:r>
            <a:r>
              <a:rPr lang="zh-CN" altLang="zh-CN" dirty="0"/>
              <a:t>ū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不　北　百　鄙　迫　批　偏　 评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妹　麻　美　命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非　 纷　夫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被迫　布匹　奔跑　批发　薄膜　表面　方法　复辟　伐木　偏旁　澎湃　仿佛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爬坡　秘密　明媚　磨墨</a:t>
            </a:r>
          </a:p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舌尖中音、边音</a:t>
            </a:r>
            <a:r>
              <a:rPr lang="en-US" altLang="zh-CN" b="1" dirty="0"/>
              <a:t>  </a:t>
            </a:r>
            <a:r>
              <a:rPr lang="en-US" altLang="zh-CN" dirty="0"/>
              <a:t>d</a:t>
            </a:r>
            <a:r>
              <a:rPr lang="zh-CN" altLang="zh-CN" dirty="0"/>
              <a:t>、</a:t>
            </a:r>
            <a:r>
              <a:rPr lang="en-US" altLang="zh-CN" dirty="0"/>
              <a:t>t</a:t>
            </a:r>
            <a:r>
              <a:rPr lang="zh-CN" altLang="zh-CN" dirty="0"/>
              <a:t>、</a:t>
            </a:r>
            <a:r>
              <a:rPr lang="en-US" altLang="zh-CN" dirty="0"/>
              <a:t>n</a:t>
            </a:r>
            <a:r>
              <a:rPr lang="zh-CN" altLang="zh-CN" dirty="0"/>
              <a:t>、</a:t>
            </a:r>
            <a:r>
              <a:rPr lang="en-US" altLang="zh-CN" dirty="0"/>
              <a:t>l</a:t>
            </a:r>
            <a:endParaRPr lang="zh-CN" altLang="zh-CN" dirty="0"/>
          </a:p>
          <a:p>
            <a:pPr indent="457200"/>
            <a:r>
              <a:rPr lang="en-US" altLang="zh-CN" dirty="0"/>
              <a:t>d</a:t>
            </a:r>
            <a:r>
              <a:rPr lang="zh-CN" altLang="zh-CN" dirty="0"/>
              <a:t>á</a:t>
            </a:r>
            <a:r>
              <a:rPr lang="en-US" altLang="zh-CN" dirty="0"/>
              <a:t>  d</a:t>
            </a:r>
            <a:r>
              <a:rPr lang="zh-CN" altLang="zh-CN" dirty="0"/>
              <a:t>à</a:t>
            </a:r>
            <a:r>
              <a:rPr lang="en-US" altLang="zh-CN" dirty="0"/>
              <a:t>o d</a:t>
            </a:r>
            <a:r>
              <a:rPr lang="zh-CN" altLang="zh-CN" dirty="0"/>
              <a:t>é</a:t>
            </a:r>
            <a:r>
              <a:rPr lang="en-US" altLang="zh-CN" dirty="0"/>
              <a:t>  di</a:t>
            </a:r>
            <a:r>
              <a:rPr lang="zh-CN" altLang="zh-CN" dirty="0"/>
              <a:t>à</a:t>
            </a:r>
            <a:r>
              <a:rPr lang="en-US" altLang="zh-CN" dirty="0"/>
              <a:t>n  t</a:t>
            </a:r>
            <a:r>
              <a:rPr lang="zh-CN" altLang="zh-CN" dirty="0"/>
              <a:t>à</a:t>
            </a:r>
            <a:r>
              <a:rPr lang="en-US" altLang="zh-CN" dirty="0"/>
              <a:t>i t</a:t>
            </a:r>
            <a:r>
              <a:rPr lang="zh-CN" altLang="zh-CN" dirty="0"/>
              <a:t>à</a:t>
            </a:r>
            <a:r>
              <a:rPr lang="en-US" altLang="zh-CN" dirty="0"/>
              <a:t>n  t</a:t>
            </a:r>
            <a:r>
              <a:rPr lang="zh-CN" altLang="zh-CN" dirty="0"/>
              <a:t>ǐ</a:t>
            </a:r>
            <a:r>
              <a:rPr lang="en-US" altLang="zh-CN" dirty="0"/>
              <a:t> t</a:t>
            </a:r>
            <a:r>
              <a:rPr lang="zh-CN" altLang="zh-CN" dirty="0"/>
              <a:t>é</a:t>
            </a:r>
            <a:r>
              <a:rPr lang="en-US" altLang="zh-CN" dirty="0" err="1"/>
              <a:t>ng</a:t>
            </a:r>
            <a:r>
              <a:rPr lang="en-US" altLang="zh-CN" dirty="0"/>
              <a:t> n</a:t>
            </a:r>
            <a:r>
              <a:rPr lang="zh-CN" altLang="zh-CN" dirty="0"/>
              <a:t>ǎ</a:t>
            </a:r>
            <a:r>
              <a:rPr lang="en-US" altLang="zh-CN" dirty="0"/>
              <a:t>i n</a:t>
            </a:r>
            <a:r>
              <a:rPr lang="zh-CN" altLang="zh-CN" dirty="0"/>
              <a:t>í</a:t>
            </a:r>
            <a:r>
              <a:rPr lang="en-US" altLang="zh-CN" dirty="0"/>
              <a:t>u n</a:t>
            </a:r>
            <a:r>
              <a:rPr lang="zh-CN" altLang="zh-CN" dirty="0"/>
              <a:t>à</a:t>
            </a:r>
            <a:r>
              <a:rPr lang="en-US" altLang="zh-CN" dirty="0"/>
              <a:t>o n</a:t>
            </a:r>
            <a:r>
              <a:rPr lang="zh-CN" altLang="zh-CN" dirty="0"/>
              <a:t>ǔ</a:t>
            </a:r>
            <a:r>
              <a:rPr lang="en-US" altLang="zh-CN" dirty="0"/>
              <a:t>  l</a:t>
            </a:r>
            <a:r>
              <a:rPr lang="zh-CN" altLang="zh-CN" dirty="0"/>
              <a:t>ǐ</a:t>
            </a:r>
            <a:r>
              <a:rPr lang="en-US" altLang="zh-CN" dirty="0"/>
              <a:t>  li</a:t>
            </a:r>
            <a:r>
              <a:rPr lang="zh-CN" altLang="zh-CN" dirty="0"/>
              <a:t>ú</a:t>
            </a:r>
            <a:r>
              <a:rPr lang="en-US" altLang="zh-CN" dirty="0"/>
              <a:t> li</a:t>
            </a:r>
            <a:r>
              <a:rPr lang="zh-CN" altLang="zh-CN" dirty="0"/>
              <a:t>á</a:t>
            </a:r>
            <a:r>
              <a:rPr lang="en-US" altLang="zh-CN" dirty="0"/>
              <a:t>n </a:t>
            </a:r>
            <a:r>
              <a:rPr lang="en-US" altLang="zh-CN" dirty="0" err="1"/>
              <a:t>lu</a:t>
            </a:r>
            <a:r>
              <a:rPr lang="zh-CN" altLang="zh-CN" dirty="0"/>
              <a:t>ó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达　道　得　 奠　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太　探　体　疼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奶　牛　闹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努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理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流　 怜　 罗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大地　独立　代替　断定　体力　徒弟　呑吐　梯田　努力　年龄　纳凉　牛奶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男女　烂泥　流露　联络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3.</a:t>
            </a:r>
            <a:r>
              <a:rPr lang="zh-CN" altLang="zh-CN" b="1" dirty="0"/>
              <a:t>舌尖前音</a:t>
            </a:r>
            <a:r>
              <a:rPr lang="en-US" altLang="zh-CN" b="1" dirty="0"/>
              <a:t>  </a:t>
            </a:r>
            <a:r>
              <a:rPr lang="en-US" altLang="zh-CN" dirty="0"/>
              <a:t>z</a:t>
            </a:r>
            <a:r>
              <a:rPr lang="zh-CN" altLang="zh-CN" dirty="0"/>
              <a:t>、</a:t>
            </a:r>
            <a:r>
              <a:rPr lang="en-US" altLang="zh-CN" dirty="0"/>
              <a:t>c</a:t>
            </a:r>
            <a:r>
              <a:rPr lang="zh-CN" altLang="zh-CN" dirty="0"/>
              <a:t>、</a:t>
            </a:r>
            <a:r>
              <a:rPr lang="en-US" altLang="zh-CN" dirty="0"/>
              <a:t>s</a:t>
            </a:r>
            <a:endParaRPr lang="zh-CN" altLang="zh-CN" dirty="0"/>
          </a:p>
          <a:p>
            <a:pPr indent="457200"/>
            <a:r>
              <a:rPr lang="en-US" altLang="zh-CN" dirty="0"/>
              <a:t>z</a:t>
            </a:r>
            <a:r>
              <a:rPr lang="zh-CN" altLang="zh-CN" dirty="0"/>
              <a:t>à</a:t>
            </a:r>
            <a:r>
              <a:rPr lang="en-US" altLang="zh-CN" dirty="0"/>
              <a:t>i z</a:t>
            </a:r>
            <a:r>
              <a:rPr lang="zh-CN" altLang="zh-CN" dirty="0"/>
              <a:t>ǎ</a:t>
            </a:r>
            <a:r>
              <a:rPr lang="en-US" altLang="zh-CN" dirty="0"/>
              <a:t>o z</a:t>
            </a:r>
            <a:r>
              <a:rPr lang="zh-CN" altLang="zh-CN" dirty="0"/>
              <a:t>ě</a:t>
            </a:r>
            <a:r>
              <a:rPr lang="en-US" altLang="zh-CN" dirty="0"/>
              <a:t>n z</a:t>
            </a:r>
            <a:r>
              <a:rPr lang="zh-CN" altLang="zh-CN" dirty="0"/>
              <a:t>ā</a:t>
            </a:r>
            <a:r>
              <a:rPr lang="en-US" altLang="zh-CN" dirty="0" err="1"/>
              <a:t>ng</a:t>
            </a:r>
            <a:r>
              <a:rPr lang="zh-CN" altLang="zh-CN" dirty="0"/>
              <a:t>　</a:t>
            </a:r>
            <a:r>
              <a:rPr lang="en-US" altLang="zh-CN" dirty="0"/>
              <a:t>c</a:t>
            </a:r>
            <a:r>
              <a:rPr lang="zh-CN" altLang="zh-CN" dirty="0"/>
              <a:t>ā</a:t>
            </a:r>
            <a:r>
              <a:rPr lang="en-US" altLang="zh-CN" dirty="0"/>
              <a:t>i c</a:t>
            </a:r>
            <a:r>
              <a:rPr lang="zh-CN" altLang="zh-CN" dirty="0"/>
              <a:t>ū</a:t>
            </a:r>
            <a:r>
              <a:rPr lang="en-US" altLang="zh-CN" dirty="0"/>
              <a:t> c</a:t>
            </a:r>
            <a:r>
              <a:rPr lang="zh-CN" altLang="zh-CN" dirty="0"/>
              <a:t>ū</a:t>
            </a:r>
            <a:r>
              <a:rPr lang="en-US" altLang="zh-CN" dirty="0"/>
              <a:t>i c</a:t>
            </a:r>
            <a:r>
              <a:rPr lang="zh-CN" altLang="zh-CN" dirty="0"/>
              <a:t>é</a:t>
            </a:r>
            <a:r>
              <a:rPr lang="en-US" altLang="zh-CN" dirty="0" err="1"/>
              <a:t>ng</a:t>
            </a:r>
            <a:r>
              <a:rPr lang="en-US" altLang="zh-CN" dirty="0"/>
              <a:t> s</a:t>
            </a:r>
            <a:r>
              <a:rPr lang="zh-CN" altLang="zh-CN" dirty="0"/>
              <a:t>è</a:t>
            </a:r>
            <a:r>
              <a:rPr lang="en-US" altLang="zh-CN" dirty="0"/>
              <a:t> s</a:t>
            </a:r>
            <a:r>
              <a:rPr lang="zh-CN" altLang="zh-CN" dirty="0"/>
              <a:t>ē</a:t>
            </a:r>
            <a:r>
              <a:rPr lang="en-US" altLang="zh-CN" dirty="0"/>
              <a:t>n </a:t>
            </a:r>
            <a:r>
              <a:rPr lang="en-US" altLang="zh-CN" dirty="0" err="1"/>
              <a:t>su</a:t>
            </a:r>
            <a:r>
              <a:rPr lang="zh-CN" altLang="zh-CN" dirty="0"/>
              <a:t>ǒ  </a:t>
            </a:r>
            <a:r>
              <a:rPr lang="en-US" altLang="zh-CN" dirty="0" err="1"/>
              <a:t>su</a:t>
            </a:r>
            <a:r>
              <a:rPr lang="zh-CN" altLang="zh-CN" dirty="0"/>
              <a:t>ì</a:t>
            </a:r>
            <a:r>
              <a:rPr lang="en-US" altLang="zh-CN" dirty="0"/>
              <a:t> </a:t>
            </a:r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在　早　 怎　脏　 猜　粗　摧　层　色　森　锁　碎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杂草　再造　咂嘴　总则　措词　残存　葱翠　参差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洒扫　僧俗　四散　思索</a:t>
            </a:r>
          </a:p>
          <a:p>
            <a:pPr indent="457200"/>
            <a:r>
              <a:rPr lang="en-US" altLang="zh-CN" b="1" dirty="0"/>
              <a:t>4.</a:t>
            </a:r>
            <a:r>
              <a:rPr lang="zh-CN" altLang="zh-CN" b="1" dirty="0"/>
              <a:t>舌尖后音</a:t>
            </a:r>
            <a:r>
              <a:rPr lang="en-US" altLang="zh-CN" b="1" dirty="0"/>
              <a:t>  </a:t>
            </a:r>
            <a:r>
              <a:rPr lang="en-US" altLang="zh-CN" dirty="0" err="1"/>
              <a:t>zh</a:t>
            </a:r>
            <a:r>
              <a:rPr lang="zh-CN" altLang="zh-CN" dirty="0"/>
              <a:t>、</a:t>
            </a:r>
            <a:r>
              <a:rPr lang="en-US" altLang="zh-CN" dirty="0" err="1"/>
              <a:t>ch</a:t>
            </a:r>
            <a:r>
              <a:rPr lang="zh-CN" altLang="zh-CN" dirty="0"/>
              <a:t>、</a:t>
            </a:r>
            <a:r>
              <a:rPr lang="en-US" altLang="zh-CN" dirty="0" err="1"/>
              <a:t>sh</a:t>
            </a:r>
            <a:r>
              <a:rPr lang="zh-CN" altLang="zh-CN" dirty="0"/>
              <a:t>、</a:t>
            </a:r>
            <a:r>
              <a:rPr lang="en-US" altLang="zh-CN" dirty="0"/>
              <a:t>r</a:t>
            </a:r>
            <a:endParaRPr lang="zh-CN" altLang="zh-CN" dirty="0"/>
          </a:p>
          <a:p>
            <a:pPr indent="457200"/>
            <a:r>
              <a:rPr lang="en-US" altLang="zh-CN" dirty="0" err="1"/>
              <a:t>zh</a:t>
            </a:r>
            <a:r>
              <a:rPr lang="zh-CN" altLang="zh-CN" dirty="0"/>
              <a:t>ǔ</a:t>
            </a:r>
            <a:r>
              <a:rPr lang="en-US" altLang="zh-CN" dirty="0"/>
              <a:t> </a:t>
            </a:r>
            <a:r>
              <a:rPr lang="en-US" altLang="zh-CN" dirty="0" err="1"/>
              <a:t>zh</a:t>
            </a:r>
            <a:r>
              <a:rPr lang="zh-CN" altLang="zh-CN" dirty="0"/>
              <a:t>à</a:t>
            </a:r>
            <a:r>
              <a:rPr lang="en-US" altLang="zh-CN" dirty="0"/>
              <a:t>n  </a:t>
            </a:r>
            <a:r>
              <a:rPr lang="en-US" altLang="zh-CN" dirty="0" err="1"/>
              <a:t>zh</a:t>
            </a:r>
            <a:r>
              <a:rPr lang="zh-CN" altLang="zh-CN" dirty="0"/>
              <a:t>í</a:t>
            </a:r>
            <a:r>
              <a:rPr lang="en-US" altLang="zh-CN" dirty="0"/>
              <a:t> </a:t>
            </a:r>
            <a:r>
              <a:rPr lang="en-US" altLang="zh-CN" dirty="0" err="1"/>
              <a:t>zh</a:t>
            </a:r>
            <a:r>
              <a:rPr lang="zh-CN" altLang="zh-CN" dirty="0"/>
              <a:t>ō</a:t>
            </a:r>
            <a:r>
              <a:rPr lang="en-US" altLang="zh-CN" dirty="0"/>
              <a:t>u </a:t>
            </a:r>
            <a:r>
              <a:rPr lang="en-US" altLang="zh-CN" dirty="0" err="1"/>
              <a:t>ch</a:t>
            </a:r>
            <a:r>
              <a:rPr lang="zh-CN" altLang="zh-CN" dirty="0"/>
              <a:t>á</a:t>
            </a:r>
            <a:r>
              <a:rPr lang="en-US" altLang="zh-CN" dirty="0"/>
              <a:t> </a:t>
            </a:r>
            <a:r>
              <a:rPr lang="en-US" altLang="zh-CN" dirty="0" err="1"/>
              <a:t>ch</a:t>
            </a:r>
            <a:r>
              <a:rPr lang="zh-CN" altLang="zh-CN" dirty="0"/>
              <a:t>ē</a:t>
            </a:r>
            <a:r>
              <a:rPr lang="en-US" altLang="zh-CN" dirty="0"/>
              <a:t> </a:t>
            </a:r>
            <a:r>
              <a:rPr lang="en-US" altLang="zh-CN" dirty="0" err="1"/>
              <a:t>ch</a:t>
            </a:r>
            <a:r>
              <a:rPr lang="zh-CN" altLang="zh-CN" dirty="0"/>
              <a:t>ū</a:t>
            </a:r>
            <a:r>
              <a:rPr lang="en-US" altLang="zh-CN" dirty="0"/>
              <a:t> </a:t>
            </a:r>
            <a:r>
              <a:rPr lang="en-US" altLang="zh-CN" dirty="0" err="1"/>
              <a:t>ch</a:t>
            </a:r>
            <a:r>
              <a:rPr lang="zh-CN" altLang="zh-CN" dirty="0"/>
              <a:t>á</a:t>
            </a:r>
            <a:r>
              <a:rPr lang="en-US" altLang="zh-CN" dirty="0" err="1"/>
              <a:t>ng</a:t>
            </a:r>
            <a:r>
              <a:rPr lang="en-US" altLang="zh-CN" dirty="0"/>
              <a:t>  </a:t>
            </a:r>
            <a:r>
              <a:rPr lang="en-US" altLang="zh-CN" dirty="0" err="1"/>
              <a:t>sh</a:t>
            </a:r>
            <a:r>
              <a:rPr lang="zh-CN" altLang="zh-CN" dirty="0"/>
              <a:t>ǎ</a:t>
            </a:r>
            <a:r>
              <a:rPr lang="en-US" altLang="zh-CN" dirty="0"/>
              <a:t>o </a:t>
            </a:r>
            <a:r>
              <a:rPr lang="en-US" altLang="zh-CN" dirty="0" err="1"/>
              <a:t>sh</a:t>
            </a:r>
            <a:r>
              <a:rPr lang="zh-CN" altLang="zh-CN" dirty="0"/>
              <a:t>ā</a:t>
            </a:r>
            <a:r>
              <a:rPr lang="en-US" altLang="zh-CN" dirty="0"/>
              <a:t>n</a:t>
            </a:r>
            <a:r>
              <a:rPr lang="zh-CN" altLang="zh-CN" dirty="0"/>
              <a:t>　</a:t>
            </a:r>
            <a:r>
              <a:rPr lang="en-US" altLang="zh-CN" dirty="0" err="1"/>
              <a:t>sh</a:t>
            </a:r>
            <a:r>
              <a:rPr lang="zh-CN" altLang="zh-CN" dirty="0"/>
              <a:t>ǒ</a:t>
            </a:r>
            <a:r>
              <a:rPr lang="en-US" altLang="zh-CN" dirty="0"/>
              <a:t>u  r</a:t>
            </a:r>
            <a:r>
              <a:rPr lang="zh-CN" altLang="zh-CN" dirty="0"/>
              <a:t>ì</a:t>
            </a:r>
            <a:r>
              <a:rPr lang="en-US" altLang="zh-CN" dirty="0"/>
              <a:t> r</a:t>
            </a:r>
            <a:r>
              <a:rPr lang="zh-CN" altLang="zh-CN" dirty="0"/>
              <a:t>ó</a:t>
            </a:r>
            <a:r>
              <a:rPr lang="en-US" altLang="zh-CN" dirty="0" err="1"/>
              <a:t>ng</a:t>
            </a:r>
            <a:r>
              <a:rPr lang="en-US" altLang="zh-CN" dirty="0"/>
              <a:t>  </a:t>
            </a:r>
            <a:r>
              <a:rPr lang="en-US" altLang="zh-CN" dirty="0" err="1"/>
              <a:t>ru</a:t>
            </a:r>
            <a:r>
              <a:rPr lang="zh-CN" altLang="zh-CN" dirty="0"/>
              <a:t>ǎ</a:t>
            </a:r>
            <a:r>
              <a:rPr lang="en-US" altLang="zh-CN" dirty="0"/>
              <a:t>n </a:t>
            </a:r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主　 战　 执　周　 查　车　出　　常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少　山　　手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日　容　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软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指正　政治　终止　专制　查处　出差　超产　车床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少数　舒适　设施　声势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仍然　容忍　柔软　如若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5.</a:t>
            </a:r>
            <a:r>
              <a:rPr lang="zh-CN" altLang="zh-CN" b="1" dirty="0"/>
              <a:t>舌面前音</a:t>
            </a:r>
            <a:r>
              <a:rPr lang="en-US" altLang="zh-CN" b="1" dirty="0"/>
              <a:t>  </a:t>
            </a:r>
            <a:r>
              <a:rPr lang="en-US" altLang="zh-CN" dirty="0"/>
              <a:t>j</a:t>
            </a:r>
            <a:r>
              <a:rPr lang="zh-CN" altLang="zh-CN" dirty="0"/>
              <a:t>、</a:t>
            </a:r>
            <a:r>
              <a:rPr lang="en-US" altLang="zh-CN" dirty="0"/>
              <a:t>q</a:t>
            </a:r>
            <a:r>
              <a:rPr lang="zh-CN" altLang="zh-CN" dirty="0"/>
              <a:t>、</a:t>
            </a:r>
            <a:r>
              <a:rPr lang="en-US" altLang="zh-CN" dirty="0"/>
              <a:t>x</a:t>
            </a:r>
            <a:endParaRPr lang="zh-CN" altLang="zh-CN" dirty="0"/>
          </a:p>
          <a:p>
            <a:pPr indent="457200"/>
            <a:r>
              <a:rPr lang="en-US" altLang="zh-CN" dirty="0"/>
              <a:t>j</a:t>
            </a:r>
            <a:r>
              <a:rPr lang="zh-CN" altLang="zh-CN" dirty="0"/>
              <a:t>ì </a:t>
            </a:r>
            <a:r>
              <a:rPr lang="en-US" altLang="zh-CN" dirty="0" err="1"/>
              <a:t>ji</a:t>
            </a:r>
            <a:r>
              <a:rPr lang="zh-CN" altLang="zh-CN" dirty="0"/>
              <a:t>ē </a:t>
            </a:r>
            <a:r>
              <a:rPr lang="en-US" altLang="zh-CN" dirty="0"/>
              <a:t>j</a:t>
            </a:r>
            <a:r>
              <a:rPr lang="zh-CN" altLang="zh-CN" dirty="0"/>
              <a:t>ǐ</a:t>
            </a:r>
            <a:r>
              <a:rPr lang="en-US" altLang="zh-CN" dirty="0"/>
              <a:t>n  j</a:t>
            </a:r>
            <a:r>
              <a:rPr lang="zh-CN" altLang="zh-CN" dirty="0"/>
              <a:t>ī</a:t>
            </a:r>
            <a:r>
              <a:rPr lang="en-US" altLang="zh-CN" dirty="0" err="1"/>
              <a:t>ng</a:t>
            </a:r>
            <a:r>
              <a:rPr lang="en-US" altLang="zh-CN" dirty="0"/>
              <a:t>  q</a:t>
            </a:r>
            <a:r>
              <a:rPr lang="zh-CN" altLang="zh-CN" dirty="0"/>
              <a:t>ǐ</a:t>
            </a:r>
            <a:r>
              <a:rPr lang="en-US" altLang="zh-CN" dirty="0"/>
              <a:t> qi</a:t>
            </a:r>
            <a:r>
              <a:rPr lang="zh-CN" altLang="zh-CN" dirty="0"/>
              <a:t>à</a:t>
            </a:r>
            <a:r>
              <a:rPr lang="en-US" altLang="zh-CN" dirty="0"/>
              <a:t> q</a:t>
            </a:r>
            <a:r>
              <a:rPr lang="zh-CN" altLang="zh-CN" dirty="0"/>
              <a:t>ī</a:t>
            </a:r>
            <a:r>
              <a:rPr lang="en-US" altLang="zh-CN" dirty="0"/>
              <a:t>n  q</a:t>
            </a:r>
            <a:r>
              <a:rPr lang="zh-CN" altLang="zh-CN" dirty="0"/>
              <a:t>ǐ</a:t>
            </a:r>
            <a:r>
              <a:rPr lang="en-US" altLang="zh-CN" dirty="0" err="1"/>
              <a:t>ng</a:t>
            </a:r>
            <a:r>
              <a:rPr lang="en-US" altLang="zh-CN" dirty="0"/>
              <a:t>  x</a:t>
            </a:r>
            <a:r>
              <a:rPr lang="zh-CN" altLang="zh-CN" dirty="0"/>
              <a:t>ì</a:t>
            </a:r>
            <a:r>
              <a:rPr lang="en-US" altLang="zh-CN" dirty="0"/>
              <a:t> x</a:t>
            </a:r>
            <a:r>
              <a:rPr lang="zh-CN" altLang="zh-CN" dirty="0"/>
              <a:t>ǎ</a:t>
            </a:r>
            <a:r>
              <a:rPr lang="en-US" altLang="zh-CN" dirty="0"/>
              <a:t>o  x</a:t>
            </a:r>
            <a:r>
              <a:rPr lang="zh-CN" altLang="zh-CN" dirty="0"/>
              <a:t>ī</a:t>
            </a:r>
            <a:r>
              <a:rPr lang="en-US" altLang="zh-CN" dirty="0"/>
              <a:t>n  x</a:t>
            </a:r>
            <a:r>
              <a:rPr lang="zh-CN" altLang="zh-CN" dirty="0"/>
              <a:t>ī</a:t>
            </a:r>
            <a:r>
              <a:rPr lang="en-US" altLang="zh-CN" dirty="0" err="1"/>
              <a:t>ng</a:t>
            </a:r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季　阶 紧　　精　 乞　恰　亲　 请　 细　小　 心　 星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季节　艰巨　解决　精简　亲切　请求　前期　弃权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狭小　纤细　学习　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鲜血</a:t>
            </a:r>
            <a:endParaRPr lang="en-US" altLang="zh-CN" dirty="0" smtClean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en-US" altLang="zh-CN" b="1" dirty="0"/>
              <a:t>6.</a:t>
            </a:r>
            <a:r>
              <a:rPr lang="zh-CN" altLang="zh-CN" b="1" dirty="0"/>
              <a:t>舌根音</a:t>
            </a:r>
            <a:r>
              <a:rPr lang="en-US" altLang="zh-CN" b="1" dirty="0"/>
              <a:t>  </a:t>
            </a:r>
            <a:r>
              <a:rPr lang="en-US" altLang="zh-CN" dirty="0"/>
              <a:t>g</a:t>
            </a:r>
            <a:r>
              <a:rPr lang="zh-CN" altLang="zh-CN" dirty="0"/>
              <a:t>、</a:t>
            </a:r>
            <a:r>
              <a:rPr lang="en-US" altLang="zh-CN" dirty="0"/>
              <a:t>k</a:t>
            </a:r>
            <a:r>
              <a:rPr lang="zh-CN" altLang="zh-CN" dirty="0"/>
              <a:t>、</a:t>
            </a:r>
            <a:r>
              <a:rPr lang="en-US" altLang="zh-CN" dirty="0"/>
              <a:t>h</a:t>
            </a:r>
            <a:endParaRPr lang="zh-CN" altLang="zh-CN" dirty="0"/>
          </a:p>
          <a:p>
            <a:pPr indent="457200"/>
            <a:r>
              <a:rPr lang="en-US" altLang="zh-CN" dirty="0"/>
              <a:t>g</a:t>
            </a:r>
            <a:r>
              <a:rPr lang="zh-CN" altLang="zh-CN" dirty="0"/>
              <a:t>ū</a:t>
            </a:r>
            <a:r>
              <a:rPr lang="en-US" altLang="zh-CN" dirty="0"/>
              <a:t> </a:t>
            </a:r>
            <a:r>
              <a:rPr lang="en-US" altLang="zh-CN" dirty="0" err="1"/>
              <a:t>gu</a:t>
            </a:r>
            <a:r>
              <a:rPr lang="zh-CN" altLang="zh-CN" dirty="0"/>
              <a:t>à</a:t>
            </a:r>
            <a:r>
              <a:rPr lang="en-US" altLang="zh-CN" dirty="0"/>
              <a:t> </a:t>
            </a:r>
            <a:r>
              <a:rPr lang="en-US" altLang="zh-CN" dirty="0" err="1"/>
              <a:t>gu</a:t>
            </a:r>
            <a:r>
              <a:rPr lang="zh-CN" altLang="zh-CN" dirty="0"/>
              <a:t>ī</a:t>
            </a:r>
            <a:r>
              <a:rPr lang="en-US" altLang="zh-CN" dirty="0"/>
              <a:t> g</a:t>
            </a:r>
            <a:r>
              <a:rPr lang="zh-CN" altLang="zh-CN" dirty="0"/>
              <a:t>ā</a:t>
            </a:r>
            <a:r>
              <a:rPr lang="en-US" altLang="zh-CN" dirty="0"/>
              <a:t>o  </a:t>
            </a:r>
            <a:r>
              <a:rPr lang="en-US" altLang="zh-CN" dirty="0" err="1"/>
              <a:t>kè</a:t>
            </a:r>
            <a:r>
              <a:rPr lang="en-US" altLang="zh-CN" dirty="0"/>
              <a:t>  k</a:t>
            </a:r>
            <a:r>
              <a:rPr lang="zh-CN" altLang="zh-CN" dirty="0"/>
              <a:t>ā</a:t>
            </a:r>
            <a:r>
              <a:rPr lang="en-US" altLang="zh-CN" dirty="0"/>
              <a:t>i k</a:t>
            </a:r>
            <a:r>
              <a:rPr lang="zh-CN" altLang="zh-CN" dirty="0"/>
              <a:t>ù</a:t>
            </a:r>
            <a:r>
              <a:rPr lang="en-US" altLang="zh-CN" dirty="0"/>
              <a:t>n  </a:t>
            </a:r>
            <a:r>
              <a:rPr lang="en-US" altLang="zh-CN" dirty="0" err="1"/>
              <a:t>ku</a:t>
            </a:r>
            <a:r>
              <a:rPr lang="zh-CN" altLang="zh-CN" dirty="0"/>
              <a:t>ā</a:t>
            </a:r>
            <a:r>
              <a:rPr lang="en-US" altLang="zh-CN" dirty="0"/>
              <a:t> h</a:t>
            </a:r>
            <a:r>
              <a:rPr lang="zh-CN" altLang="zh-CN" dirty="0"/>
              <a:t>é</a:t>
            </a:r>
            <a:r>
              <a:rPr lang="en-US" altLang="zh-CN" dirty="0"/>
              <a:t> h</a:t>
            </a:r>
            <a:r>
              <a:rPr lang="zh-CN" altLang="zh-CN" dirty="0"/>
              <a:t>ǎ</a:t>
            </a:r>
            <a:r>
              <a:rPr lang="en-US" altLang="zh-CN" dirty="0"/>
              <a:t>i  </a:t>
            </a:r>
            <a:r>
              <a:rPr lang="en-US" altLang="zh-CN" dirty="0" err="1"/>
              <a:t>hu</a:t>
            </a:r>
            <a:r>
              <a:rPr lang="zh-CN" altLang="zh-CN" dirty="0"/>
              <a:t>ì</a:t>
            </a:r>
            <a:r>
              <a:rPr lang="en-US" altLang="zh-CN" dirty="0"/>
              <a:t> </a:t>
            </a:r>
            <a:r>
              <a:rPr lang="en-US" altLang="zh-CN" dirty="0" err="1"/>
              <a:t>hu</a:t>
            </a:r>
            <a:r>
              <a:rPr lang="zh-CN" altLang="zh-CN" dirty="0"/>
              <a:t>á</a:t>
            </a:r>
            <a:r>
              <a:rPr lang="en-US" altLang="zh-CN" dirty="0"/>
              <a:t>n</a:t>
            </a:r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姑　挂　规　高　刻　开　困　夸　合　海　绘　还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公共　观光　巩固　广告　开阔　旷课　慷慨　坎坷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好坏　含糊　悔恨　祸害　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五、声母正音重、难点</a:t>
            </a:r>
            <a:endParaRPr lang="zh-CN" altLang="zh-CN" dirty="0"/>
          </a:p>
          <a:p>
            <a:pPr indent="457200"/>
            <a:r>
              <a:rPr lang="zh-CN" altLang="zh-CN" dirty="0"/>
              <a:t>由于受方言以及长期发音习惯的影响，很多人声母发音错误或偏误主要表现为：平翘舌音不分或翘舌不到位；舌尖中音</a:t>
            </a:r>
            <a:r>
              <a:rPr lang="en-US" altLang="zh-CN" dirty="0"/>
              <a:t>n</a:t>
            </a:r>
            <a:r>
              <a:rPr lang="zh-CN" altLang="zh-CN" dirty="0"/>
              <a:t>与边音</a:t>
            </a:r>
            <a:r>
              <a:rPr lang="en-US" altLang="zh-CN" dirty="0"/>
              <a:t>l</a:t>
            </a:r>
            <a:r>
              <a:rPr lang="zh-CN" altLang="zh-CN" dirty="0"/>
              <a:t>不分；舌面音</a:t>
            </a:r>
            <a:r>
              <a:rPr lang="en-US" altLang="zh-CN" dirty="0"/>
              <a:t>j</a:t>
            </a:r>
            <a:r>
              <a:rPr lang="zh-CN" altLang="zh-CN" dirty="0"/>
              <a:t>、</a:t>
            </a:r>
            <a:r>
              <a:rPr lang="en-US" altLang="zh-CN" dirty="0"/>
              <a:t>q</a:t>
            </a:r>
            <a:r>
              <a:rPr lang="zh-CN" altLang="zh-CN" dirty="0"/>
              <a:t>、</a:t>
            </a:r>
            <a:r>
              <a:rPr lang="en-US" altLang="zh-CN" dirty="0"/>
              <a:t>x </a:t>
            </a:r>
            <a:r>
              <a:rPr lang="zh-CN" altLang="zh-CN" dirty="0"/>
              <a:t>发成或带有舌尖音等。</a:t>
            </a:r>
          </a:p>
          <a:p>
            <a:pPr indent="457200"/>
            <a:r>
              <a:rPr lang="en-US" altLang="zh-CN" dirty="0"/>
              <a:t>1.</a:t>
            </a:r>
            <a:r>
              <a:rPr lang="en-US" altLang="zh-CN" b="1" dirty="0"/>
              <a:t> </a:t>
            </a:r>
            <a:r>
              <a:rPr lang="zh-CN" altLang="zh-CN" b="1" dirty="0"/>
              <a:t>分清</a:t>
            </a:r>
            <a:r>
              <a:rPr lang="en-US" altLang="zh-CN" b="1" dirty="0" err="1"/>
              <a:t>zh</a:t>
            </a:r>
            <a:r>
              <a:rPr lang="zh-CN" altLang="zh-CN" b="1" dirty="0"/>
              <a:t>、</a:t>
            </a:r>
            <a:r>
              <a:rPr lang="en-US" altLang="zh-CN" b="1" dirty="0" err="1"/>
              <a:t>ch</a:t>
            </a:r>
            <a:r>
              <a:rPr lang="zh-CN" altLang="zh-CN" b="1" dirty="0"/>
              <a:t>、</a:t>
            </a:r>
            <a:r>
              <a:rPr lang="en-US" altLang="zh-CN" b="1" dirty="0" err="1"/>
              <a:t>sh</a:t>
            </a:r>
            <a:r>
              <a:rPr lang="zh-CN" altLang="zh-CN" b="1" dirty="0"/>
              <a:t>、和</a:t>
            </a:r>
            <a:r>
              <a:rPr lang="en-US" altLang="zh-CN" b="1" dirty="0"/>
              <a:t>z</a:t>
            </a:r>
            <a:r>
              <a:rPr lang="zh-CN" altLang="zh-CN" b="1" dirty="0"/>
              <a:t>、</a:t>
            </a:r>
            <a:r>
              <a:rPr lang="en-US" altLang="zh-CN" b="1" dirty="0"/>
              <a:t>c</a:t>
            </a:r>
            <a:r>
              <a:rPr lang="zh-CN" altLang="zh-CN" b="1" dirty="0"/>
              <a:t>、</a:t>
            </a:r>
            <a:r>
              <a:rPr lang="en-US" altLang="zh-CN" b="1" dirty="0"/>
              <a:t>s</a:t>
            </a:r>
            <a:endParaRPr lang="zh-CN" altLang="zh-CN" dirty="0"/>
          </a:p>
          <a:p>
            <a:pPr indent="457200"/>
            <a:r>
              <a:rPr lang="zh-CN" altLang="zh-CN" dirty="0"/>
              <a:t>首先，要学会发准翘舌音：</a:t>
            </a:r>
          </a:p>
          <a:p>
            <a:pPr indent="457200"/>
            <a:r>
              <a:rPr lang="en-US" altLang="zh-CN" dirty="0" err="1"/>
              <a:t>zh</a:t>
            </a:r>
            <a:r>
              <a:rPr lang="zh-CN" altLang="zh-CN" dirty="0"/>
              <a:t>、</a:t>
            </a:r>
            <a:r>
              <a:rPr lang="en-US" altLang="zh-CN" dirty="0" err="1"/>
              <a:t>ch</a:t>
            </a:r>
            <a:r>
              <a:rPr lang="zh-CN" altLang="zh-CN" dirty="0"/>
              <a:t>、</a:t>
            </a:r>
            <a:r>
              <a:rPr lang="en-US" altLang="zh-CN" dirty="0" err="1"/>
              <a:t>sh</a:t>
            </a:r>
            <a:r>
              <a:rPr lang="zh-CN" altLang="zh-CN" dirty="0"/>
              <a:t>的发音部位是舌尖翘起，与硬腭的前端靠触或接近构成阻碍的位置，而</a:t>
            </a:r>
            <a:r>
              <a:rPr lang="en-US" altLang="zh-CN" dirty="0"/>
              <a:t>z</a:t>
            </a:r>
            <a:r>
              <a:rPr lang="zh-CN" altLang="zh-CN" dirty="0"/>
              <a:t>、</a:t>
            </a:r>
            <a:r>
              <a:rPr lang="en-US" altLang="zh-CN" dirty="0"/>
              <a:t>c</a:t>
            </a:r>
            <a:r>
              <a:rPr lang="zh-CN" altLang="zh-CN" dirty="0"/>
              <a:t>、</a:t>
            </a:r>
            <a:r>
              <a:rPr lang="en-US" altLang="zh-CN" dirty="0"/>
              <a:t>s</a:t>
            </a:r>
            <a:r>
              <a:rPr lang="zh-CN" altLang="zh-CN" dirty="0"/>
              <a:t>的发音部位是舌尖抵住或接近下齿背，舌尖平伸。很多人发翘舌音时，舌尖的位置偏前接近于上齿龈。还有少数人则舌尖位置偏后接近于软腭（与卷舌音</a:t>
            </a:r>
            <a:r>
              <a:rPr lang="en-US" altLang="zh-CN" dirty="0" err="1"/>
              <a:t>er</a:t>
            </a:r>
            <a:r>
              <a:rPr lang="zh-CN" altLang="zh-CN" dirty="0"/>
              <a:t>的舌位相近），极少数人甚至舌尖不听使唤，发不出翘舌音。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1600" dirty="0"/>
              <a:t>第二，记清</a:t>
            </a:r>
            <a:r>
              <a:rPr lang="en-US" altLang="zh-CN" sz="1600" dirty="0" err="1"/>
              <a:t>zh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ch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sh</a:t>
            </a:r>
            <a:r>
              <a:rPr lang="zh-CN" altLang="zh-CN" sz="1600" dirty="0"/>
              <a:t>和</a:t>
            </a:r>
            <a:r>
              <a:rPr lang="en-US" altLang="zh-CN" sz="1600" dirty="0"/>
              <a:t>z</a:t>
            </a:r>
            <a:r>
              <a:rPr lang="zh-CN" altLang="zh-CN" sz="1600" dirty="0"/>
              <a:t>、</a:t>
            </a:r>
            <a:r>
              <a:rPr lang="en-US" altLang="zh-CN" sz="1600" dirty="0"/>
              <a:t>c</a:t>
            </a:r>
            <a:r>
              <a:rPr lang="zh-CN" altLang="zh-CN" sz="1600" dirty="0"/>
              <a:t>、</a:t>
            </a:r>
            <a:r>
              <a:rPr lang="en-US" altLang="zh-CN" sz="1600" dirty="0"/>
              <a:t>s</a:t>
            </a:r>
            <a:r>
              <a:rPr lang="zh-CN" altLang="zh-CN" sz="1600" dirty="0"/>
              <a:t>的常用字词。具体方法有：</a:t>
            </a:r>
          </a:p>
          <a:p>
            <a:pPr lvl="0" indent="457200"/>
            <a:r>
              <a:rPr lang="zh-CN" altLang="zh-CN" sz="1600" dirty="0"/>
              <a:t>记少不记多。在《现代汉语字典》中，读翘舌音的字近</a:t>
            </a:r>
            <a:r>
              <a:rPr lang="en-US" altLang="zh-CN" sz="1600" dirty="0"/>
              <a:t>900</a:t>
            </a:r>
            <a:r>
              <a:rPr lang="zh-CN" altLang="zh-CN" sz="1600" dirty="0"/>
              <a:t>个，读平舌音的字</a:t>
            </a:r>
          </a:p>
          <a:p>
            <a:pPr indent="457200"/>
            <a:r>
              <a:rPr lang="zh-CN" altLang="zh-CN" sz="1600" dirty="0"/>
              <a:t>有</a:t>
            </a:r>
            <a:r>
              <a:rPr lang="en-US" altLang="zh-CN" sz="1600" dirty="0"/>
              <a:t>260</a:t>
            </a:r>
            <a:r>
              <a:rPr lang="zh-CN" altLang="zh-CN" sz="1600" dirty="0"/>
              <a:t>多个。记住常用的平舌音字，其余可读翘舌音。</a:t>
            </a:r>
          </a:p>
          <a:p>
            <a:pPr indent="457200"/>
            <a:r>
              <a:rPr lang="zh-CN" altLang="zh-CN" sz="1600" dirty="0"/>
              <a:t>⑵根据声韵母拼合规律记。</a:t>
            </a:r>
            <a:r>
              <a:rPr lang="en-US" altLang="zh-CN" sz="1600" dirty="0"/>
              <a:t>z</a:t>
            </a:r>
            <a:r>
              <a:rPr lang="zh-CN" altLang="zh-CN" sz="1600" dirty="0"/>
              <a:t>、</a:t>
            </a:r>
            <a:r>
              <a:rPr lang="en-US" altLang="zh-CN" sz="1600" dirty="0"/>
              <a:t>c</a:t>
            </a:r>
            <a:r>
              <a:rPr lang="zh-CN" altLang="zh-CN" sz="1600" dirty="0"/>
              <a:t>、</a:t>
            </a:r>
            <a:r>
              <a:rPr lang="en-US" altLang="zh-CN" sz="1600" dirty="0"/>
              <a:t>s</a:t>
            </a:r>
            <a:r>
              <a:rPr lang="zh-CN" altLang="zh-CN" sz="1600" dirty="0"/>
              <a:t>决不和</a:t>
            </a:r>
            <a:r>
              <a:rPr lang="en-US" altLang="zh-CN" sz="1600" dirty="0" err="1"/>
              <a:t>ua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uai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uang</a:t>
            </a:r>
            <a:r>
              <a:rPr lang="zh-CN" altLang="zh-CN" sz="1600" dirty="0"/>
              <a:t>相拼，所以“抓、拽、庄、揣、窗、刷、摔、双”等字的声母一定是翘舌音；</a:t>
            </a:r>
            <a:r>
              <a:rPr lang="en-US" altLang="zh-CN" sz="1600" dirty="0"/>
              <a:t>z</a:t>
            </a:r>
            <a:r>
              <a:rPr lang="zh-CN" altLang="zh-CN" sz="1600" dirty="0"/>
              <a:t>、</a:t>
            </a:r>
            <a:r>
              <a:rPr lang="en-US" altLang="zh-CN" sz="1600" dirty="0"/>
              <a:t>c</a:t>
            </a:r>
            <a:r>
              <a:rPr lang="zh-CN" altLang="zh-CN" sz="1600" dirty="0"/>
              <a:t>、</a:t>
            </a:r>
            <a:r>
              <a:rPr lang="en-US" altLang="zh-CN" sz="1600" dirty="0"/>
              <a:t>s</a:t>
            </a:r>
            <a:r>
              <a:rPr lang="zh-CN" altLang="zh-CN" sz="1600" dirty="0"/>
              <a:t>和</a:t>
            </a:r>
            <a:r>
              <a:rPr lang="en-US" altLang="zh-CN" sz="1600" dirty="0"/>
              <a:t>en</a:t>
            </a:r>
            <a:r>
              <a:rPr lang="zh-CN" altLang="zh-CN" sz="1600" dirty="0"/>
              <a:t>相拼的极少，只有“怎、参（参差的参）、岑、森”，其他</a:t>
            </a:r>
            <a:r>
              <a:rPr lang="en-US" altLang="zh-CN" sz="1600" dirty="0"/>
              <a:t>50</a:t>
            </a:r>
            <a:r>
              <a:rPr lang="zh-CN" altLang="zh-CN" sz="1600" dirty="0"/>
              <a:t>多个韵母是</a:t>
            </a:r>
            <a:r>
              <a:rPr lang="en-US" altLang="zh-CN" sz="1600" dirty="0"/>
              <a:t>en</a:t>
            </a:r>
            <a:r>
              <a:rPr lang="zh-CN" altLang="zh-CN" sz="1600" dirty="0"/>
              <a:t>的字都是翘舌音，如“珍、枕、振、陈、身、神、审、甚”等。</a:t>
            </a:r>
          </a:p>
          <a:p>
            <a:pPr indent="457200"/>
            <a:r>
              <a:rPr lang="zh-CN" altLang="zh-CN" sz="1600" dirty="0"/>
              <a:t>⑶偏旁类推。记住一些读平舌音的简单常用字，如“子、兹、此、次、司、斯、思、宗、曾、四、孙、叟、仓”，以这些字作声旁的形声字多读平舌音。</a:t>
            </a:r>
          </a:p>
          <a:p>
            <a:pPr indent="457200"/>
            <a:r>
              <a:rPr lang="zh-CN" altLang="zh-CN" sz="1600" dirty="0"/>
              <a:t>但要注意，这个规律也有例外。有的字声旁是翘舌音却读为平舌音，如“钻、咋、昨、作、暂、惭、脏”；有的字声旁是平舌音都读为翘舌音，如“铡、债、肘、豺、柴、崇、瘦、创、诗、峙”。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平、翘舌音分辨练习</a:t>
            </a:r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⑴单音节词的对比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z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早－找　增－争 　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从－虫　崔－吹 　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苏－书　森－深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⑵双音节词语对比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自力－智力　综合－中和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姿势－知识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暂时－战时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增收－征收　栽花－摘花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粗布－初步　冲刺－充斥　散光－闪光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俗语－熟语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死命－使命　三头－山头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桑叶－商业　食宿－实数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  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推辞－推迟　五岁－午睡　私人－诗人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0" h="254000" prst="slope"/>
            <a:bevelB/>
          </a:sp3d>
        </p:spPr>
      </p:pic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8" y="259421"/>
            <a:ext cx="2952000" cy="6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122937"/>
            <a:ext cx="4882507" cy="523220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38100" dir="5400000" algn="t" rotWithShape="0">
              <a:prstClr val="black">
                <a:alpha val="58000"/>
              </a:prstClr>
            </a:outerShdw>
            <a:reflection blurRad="6350" stA="50000" endPos="55500" dist="508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70C0">
                      <a:alpha val="92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普通话语言基础与应用教程</a:t>
            </a:r>
            <a:endParaRPr lang="zh-CN" altLang="en-US" sz="2800" dirty="0">
              <a:solidFill>
                <a:schemeClr val="tx1">
                  <a:alpha val="60000"/>
                </a:schemeClr>
              </a:solidFill>
              <a:effectLst>
                <a:outerShdw blurRad="38100" dist="38100" dir="2700000" algn="tl">
                  <a:srgbClr val="0070C0">
                    <a:alpha val="92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圆角矩形 9">
            <a:hlinkClick r:id="rId4" action="ppaction://hlinkpres?slideindex=1&amp;slidetitle="/>
          </p:cNvPr>
          <p:cNvSpPr/>
          <p:nvPr/>
        </p:nvSpPr>
        <p:spPr>
          <a:xfrm>
            <a:off x="4664365" y="4916419"/>
            <a:ext cx="4084099" cy="360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附  录</a:t>
            </a:r>
            <a:endParaRPr lang="zh-CN" altLang="en-US" b="1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圆角矩形 10">
            <a:hlinkClick r:id="rId5" action="ppaction://hlinkpres?slideindex=1&amp;slidetitle="/>
          </p:cNvPr>
          <p:cNvSpPr/>
          <p:nvPr/>
        </p:nvSpPr>
        <p:spPr>
          <a:xfrm>
            <a:off x="2851938" y="3275267"/>
            <a:ext cx="4084099" cy="360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第五章  朗读、朗诵与播音</a:t>
            </a:r>
            <a:endParaRPr lang="zh-CN" altLang="en-US" b="1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圆角矩形 14">
            <a:hlinkClick r:id="rId6" action="ppaction://hlinkpres?slideindex=1&amp;slidetitle="/>
          </p:cNvPr>
          <p:cNvSpPr/>
          <p:nvPr/>
        </p:nvSpPr>
        <p:spPr>
          <a:xfrm>
            <a:off x="3456081" y="3822317"/>
            <a:ext cx="4084099" cy="360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第六章  口语</a:t>
            </a:r>
            <a:endParaRPr lang="zh-CN" altLang="en-US" b="1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圆角矩形 15">
            <a:hlinkClick r:id="rId7" action="ppaction://hlinkpres?slideindex=1&amp;slidetitle="/>
          </p:cNvPr>
          <p:cNvSpPr/>
          <p:nvPr/>
        </p:nvSpPr>
        <p:spPr>
          <a:xfrm>
            <a:off x="1039509" y="1634117"/>
            <a:ext cx="4084099" cy="360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第二章  语音常识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圆角矩形 11">
            <a:hlinkClick r:id="rId8" action="ppaction://hlinkpres?slideindex=1&amp;slidetitle="/>
          </p:cNvPr>
          <p:cNvSpPr/>
          <p:nvPr/>
        </p:nvSpPr>
        <p:spPr>
          <a:xfrm>
            <a:off x="435366" y="1087067"/>
            <a:ext cx="4084099" cy="360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第一章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绪论</a:t>
            </a:r>
          </a:p>
        </p:txBody>
      </p:sp>
      <p:sp>
        <p:nvSpPr>
          <p:cNvPr id="13" name="圆角矩形 12">
            <a:hlinkClick r:id="rId9" action="ppaction://hlinkpres?slideindex=1&amp;slidetitle="/>
          </p:cNvPr>
          <p:cNvSpPr/>
          <p:nvPr/>
        </p:nvSpPr>
        <p:spPr>
          <a:xfrm>
            <a:off x="4060224" y="4369367"/>
            <a:ext cx="4084099" cy="360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第七章  普通话水平测试</a:t>
            </a:r>
            <a:endParaRPr lang="zh-CN" altLang="en-US" b="1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圆角矩形 13">
            <a:hlinkClick r:id="rId10" action="ppaction://hlinkpres?slideindex=1&amp;slidetitle="/>
          </p:cNvPr>
          <p:cNvSpPr/>
          <p:nvPr/>
        </p:nvSpPr>
        <p:spPr>
          <a:xfrm>
            <a:off x="1643652" y="2181167"/>
            <a:ext cx="4084099" cy="360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b="1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圆角矩形 16">
            <a:hlinkClick r:id="rId11" action="ppaction://hlinkpres?slideindex=1&amp;slidetitle="/>
          </p:cNvPr>
          <p:cNvSpPr/>
          <p:nvPr/>
        </p:nvSpPr>
        <p:spPr>
          <a:xfrm>
            <a:off x="2247795" y="2728217"/>
            <a:ext cx="4084099" cy="360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第四章  方音辩证与语音训练</a:t>
            </a:r>
            <a:endParaRPr lang="zh-CN" altLang="en-US" b="1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8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⑶组词练习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z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在职　作者　滋长　杂质　载重　增长　资助　字纸　自重　宗旨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z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知足　转载　渣滓　张嘴　种族　长子　沼泽　振作　正字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财产　残春　操场　裁处　采茶　彩绸　餐车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车次　唱词　蠢材　纯粹　差错　陈词　成材　揣测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散失　丧失　桑葚　扫射　私塾　私事　死水　四时　飒爽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上诉　哨所　山色　深思　深邃　疏松　世俗　申诉 神速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绕口令</a:t>
            </a:r>
            <a:r>
              <a:rPr lang="zh-CN" altLang="zh-CN" b="1" dirty="0" smtClean="0"/>
              <a:t>训练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四是四，十是十，十四是十四，四十是四十。谁说四十是十四，或说十四是四十，轻者造成误会，重者误了大事。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时事学习看报纸，报纸登的是时事，常看报纸要多思，心里装着天下事。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分清</a:t>
            </a:r>
            <a:r>
              <a:rPr lang="en-US" altLang="zh-CN" b="1" dirty="0"/>
              <a:t>n</a:t>
            </a:r>
            <a:r>
              <a:rPr lang="zh-CN" altLang="zh-CN" b="1" dirty="0"/>
              <a:t>和</a:t>
            </a:r>
            <a:r>
              <a:rPr lang="en-US" altLang="zh-CN" b="1" dirty="0"/>
              <a:t>l</a:t>
            </a:r>
            <a:endParaRPr lang="zh-CN" altLang="zh-CN" dirty="0"/>
          </a:p>
          <a:p>
            <a:pPr indent="457200"/>
            <a:r>
              <a:rPr lang="en-US" altLang="zh-CN" dirty="0"/>
              <a:t>n</a:t>
            </a:r>
            <a:r>
              <a:rPr lang="zh-CN" altLang="zh-CN" dirty="0"/>
              <a:t>和</a:t>
            </a:r>
            <a:r>
              <a:rPr lang="en-US" altLang="zh-CN" dirty="0"/>
              <a:t>l</a:t>
            </a:r>
            <a:r>
              <a:rPr lang="zh-CN" altLang="zh-CN" dirty="0"/>
              <a:t>的分辨难点在于二者发音的部位都是舌尖抵住上齿龈，但发音方法（解除阻碍）却不同：发舌尖中音</a:t>
            </a:r>
            <a:r>
              <a:rPr lang="en-US" altLang="zh-CN" dirty="0"/>
              <a:t>n</a:t>
            </a:r>
            <a:r>
              <a:rPr lang="zh-CN" altLang="zh-CN" dirty="0"/>
              <a:t>时气流是先从鼻腔（先发鼻音</a:t>
            </a:r>
            <a:r>
              <a:rPr lang="en-US" altLang="zh-CN" dirty="0"/>
              <a:t>n</a:t>
            </a:r>
            <a:r>
              <a:rPr lang="zh-CN" altLang="zh-CN" dirty="0"/>
              <a:t>）出来，然后打开阻碍部位；而发边音</a:t>
            </a:r>
            <a:r>
              <a:rPr lang="en-US" altLang="zh-CN" dirty="0"/>
              <a:t>l</a:t>
            </a:r>
            <a:r>
              <a:rPr lang="zh-CN" altLang="zh-CN" dirty="0"/>
              <a:t>时，舌的两侧松开，气流是从舌头两侧透出（舌边音）。如图</a:t>
            </a:r>
            <a:r>
              <a:rPr lang="en-US" altLang="zh-CN" dirty="0"/>
              <a:t>3-1</a:t>
            </a:r>
            <a:r>
              <a:rPr lang="zh-CN" altLang="zh-CN" dirty="0"/>
              <a:t>所示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pic>
        <p:nvPicPr>
          <p:cNvPr id="1026" name="Picture 2" descr="image10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71" y="2888967"/>
            <a:ext cx="216774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100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88967"/>
            <a:ext cx="228139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8017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dirty="0"/>
              <a:t>图</a:t>
            </a:r>
            <a:r>
              <a:rPr lang="en-US" altLang="zh-CN" dirty="0"/>
              <a:t>3-1  </a:t>
            </a:r>
            <a:r>
              <a:rPr lang="zh-CN" altLang="zh-CN" dirty="0"/>
              <a:t>分清</a:t>
            </a:r>
            <a:r>
              <a:rPr lang="en-US" altLang="zh-CN" dirty="0"/>
              <a:t>l</a:t>
            </a:r>
            <a:r>
              <a:rPr lang="zh-CN" altLang="zh-CN" dirty="0"/>
              <a:t>和</a:t>
            </a:r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13" name="圆角矩形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1600" dirty="0"/>
              <a:t>但</a:t>
            </a:r>
            <a:r>
              <a:rPr lang="en-US" altLang="zh-CN" sz="1600" dirty="0"/>
              <a:t>n</a:t>
            </a:r>
            <a:r>
              <a:rPr lang="zh-CN" altLang="zh-CN" sz="1600" dirty="0"/>
              <a:t>和</a:t>
            </a:r>
            <a:r>
              <a:rPr lang="en-US" altLang="zh-CN" sz="1600" dirty="0"/>
              <a:t>l</a:t>
            </a:r>
            <a:r>
              <a:rPr lang="zh-CN" altLang="zh-CN" sz="1600" dirty="0"/>
              <a:t>发音错误的主要问题一般并不在于发音方法而在于语言习惯。因此，解决的方法也就重在分辨和记忆，主要方法如下，并在平时的语言交流中注意纠正。</a:t>
            </a:r>
          </a:p>
          <a:p>
            <a:pPr indent="457200"/>
            <a:r>
              <a:rPr lang="zh-CN" altLang="zh-CN" sz="1600" dirty="0"/>
              <a:t>（</a:t>
            </a:r>
            <a:r>
              <a:rPr lang="en-US" altLang="zh-CN" sz="1600" dirty="0"/>
              <a:t>1</a:t>
            </a:r>
            <a:r>
              <a:rPr lang="zh-CN" altLang="zh-CN" sz="1600" dirty="0"/>
              <a:t>）少不记多</a:t>
            </a:r>
            <a:r>
              <a:rPr lang="en-US" altLang="zh-CN" sz="1600" dirty="0"/>
              <a:t>  </a:t>
            </a:r>
            <a:r>
              <a:rPr lang="zh-CN" altLang="zh-CN" sz="1600" dirty="0"/>
              <a:t>在《现代汉语字典》中共有</a:t>
            </a:r>
            <a:r>
              <a:rPr lang="en-US" altLang="zh-CN" sz="1600" dirty="0"/>
              <a:t>360</a:t>
            </a:r>
            <a:r>
              <a:rPr lang="zh-CN" altLang="zh-CN" sz="1600" dirty="0"/>
              <a:t>多个读</a:t>
            </a:r>
            <a:r>
              <a:rPr lang="en-US" altLang="zh-CN" sz="1600" dirty="0"/>
              <a:t>n</a:t>
            </a:r>
            <a:r>
              <a:rPr lang="zh-CN" altLang="zh-CN" sz="1600" dirty="0"/>
              <a:t>和</a:t>
            </a:r>
            <a:r>
              <a:rPr lang="en-US" altLang="zh-CN" sz="1600" dirty="0"/>
              <a:t>l</a:t>
            </a:r>
            <a:r>
              <a:rPr lang="zh-CN" altLang="zh-CN" sz="1600" dirty="0"/>
              <a:t>的字，其中读</a:t>
            </a:r>
            <a:r>
              <a:rPr lang="en-US" altLang="zh-CN" sz="1600" dirty="0"/>
              <a:t>n</a:t>
            </a:r>
            <a:r>
              <a:rPr lang="zh-CN" altLang="zh-CN" sz="1600" dirty="0"/>
              <a:t>声母</a:t>
            </a:r>
          </a:p>
          <a:p>
            <a:pPr indent="457200"/>
            <a:r>
              <a:rPr lang="zh-CN" altLang="zh-CN" sz="1600" dirty="0"/>
              <a:t>的只有</a:t>
            </a:r>
            <a:r>
              <a:rPr lang="en-US" altLang="zh-CN" sz="1600" dirty="0"/>
              <a:t>80</a:t>
            </a:r>
            <a:r>
              <a:rPr lang="zh-CN" altLang="zh-CN" sz="1600" dirty="0"/>
              <a:t>多个。记住常用的读</a:t>
            </a:r>
            <a:r>
              <a:rPr lang="en-US" altLang="zh-CN" sz="1600" dirty="0"/>
              <a:t>n</a:t>
            </a:r>
            <a:r>
              <a:rPr lang="zh-CN" altLang="zh-CN" sz="1600" dirty="0"/>
              <a:t>的字，其余就可读声母</a:t>
            </a:r>
            <a:r>
              <a:rPr lang="en-US" altLang="zh-CN" sz="1600" dirty="0"/>
              <a:t>l</a:t>
            </a:r>
            <a:r>
              <a:rPr lang="zh-CN" altLang="zh-CN" sz="1600" dirty="0"/>
              <a:t>的字了。</a:t>
            </a:r>
          </a:p>
          <a:p>
            <a:pPr indent="457200"/>
            <a:r>
              <a:rPr lang="zh-CN" altLang="zh-CN" sz="1600" dirty="0"/>
              <a:t>（</a:t>
            </a:r>
            <a:r>
              <a:rPr lang="en-US" altLang="zh-CN" sz="1600" dirty="0"/>
              <a:t>2</a:t>
            </a:r>
            <a:r>
              <a:rPr lang="zh-CN" altLang="zh-CN" sz="1600" dirty="0"/>
              <a:t>）据声韵母拼合规律记</a:t>
            </a:r>
            <a:r>
              <a:rPr lang="en-US" altLang="zh-CN" sz="1600" dirty="0"/>
              <a:t>  </a:t>
            </a:r>
            <a:r>
              <a:rPr lang="zh-CN" altLang="zh-CN" sz="1600" dirty="0"/>
              <a:t>韵母</a:t>
            </a:r>
            <a:r>
              <a:rPr lang="en-US" altLang="zh-CN" sz="1600" dirty="0" err="1"/>
              <a:t>ou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ia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uen</a:t>
            </a:r>
            <a:r>
              <a:rPr lang="zh-CN" altLang="zh-CN" sz="1600" dirty="0"/>
              <a:t>（实际使用中写为</a:t>
            </a:r>
            <a:r>
              <a:rPr lang="en-US" altLang="zh-CN" sz="1600" dirty="0"/>
              <a:t>un</a:t>
            </a:r>
            <a:r>
              <a:rPr lang="zh-CN" altLang="zh-CN" sz="1600" dirty="0"/>
              <a:t>）只和</a:t>
            </a:r>
            <a:r>
              <a:rPr lang="en-US" altLang="zh-CN" sz="1600" dirty="0"/>
              <a:t>l</a:t>
            </a:r>
            <a:r>
              <a:rPr lang="zh-CN" altLang="zh-CN" sz="1600" dirty="0"/>
              <a:t>拼，因</a:t>
            </a:r>
          </a:p>
          <a:p>
            <a:pPr indent="457200"/>
            <a:r>
              <a:rPr lang="zh-CN" altLang="zh-CN" sz="1600" dirty="0"/>
              <a:t>此“楼、漏、俩、轮、论”等十几个字可放心地读声母</a:t>
            </a:r>
            <a:r>
              <a:rPr lang="en-US" altLang="zh-CN" sz="1600" dirty="0"/>
              <a:t>l</a:t>
            </a:r>
            <a:r>
              <a:rPr lang="zh-CN" altLang="zh-CN" sz="1600" dirty="0"/>
              <a:t>。韵母</a:t>
            </a:r>
            <a:r>
              <a:rPr lang="en-US" altLang="zh-CN" sz="1600" dirty="0"/>
              <a:t>e</a:t>
            </a:r>
            <a:r>
              <a:rPr lang="zh-CN" altLang="zh-CN" sz="1600" dirty="0"/>
              <a:t>、ü、</a:t>
            </a:r>
            <a:r>
              <a:rPr lang="en-US" altLang="zh-CN" sz="1600" dirty="0" err="1"/>
              <a:t>ei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ang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eng</a:t>
            </a:r>
            <a:r>
              <a:rPr lang="zh-CN" altLang="zh-CN" sz="1600" dirty="0"/>
              <a:t>、</a:t>
            </a:r>
            <a:r>
              <a:rPr lang="en-US" altLang="zh-CN" sz="1600" dirty="0"/>
              <a:t>in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iang</a:t>
            </a:r>
            <a:r>
              <a:rPr lang="zh-CN" altLang="zh-CN" sz="1600" dirty="0"/>
              <a:t>、</a:t>
            </a:r>
            <a:r>
              <a:rPr lang="en-US" altLang="zh-CN" sz="1600" dirty="0" err="1"/>
              <a:t>uan</a:t>
            </a:r>
            <a:r>
              <a:rPr lang="zh-CN" altLang="zh-CN" sz="1600" dirty="0"/>
              <a:t>和声母</a:t>
            </a:r>
            <a:r>
              <a:rPr lang="en-US" altLang="zh-CN" sz="1600" dirty="0"/>
              <a:t>n</a:t>
            </a:r>
            <a:r>
              <a:rPr lang="zh-CN" altLang="zh-CN" sz="1600" dirty="0"/>
              <a:t>和</a:t>
            </a:r>
            <a:r>
              <a:rPr lang="en-US" altLang="zh-CN" sz="1600" dirty="0"/>
              <a:t>l</a:t>
            </a:r>
            <a:r>
              <a:rPr lang="zh-CN" altLang="zh-CN" sz="1600" dirty="0"/>
              <a:t>都拼，但和</a:t>
            </a:r>
            <a:r>
              <a:rPr lang="en-US" altLang="zh-CN" sz="1600" dirty="0"/>
              <a:t>n</a:t>
            </a:r>
            <a:r>
              <a:rPr lang="zh-CN" altLang="zh-CN" sz="1600" dirty="0"/>
              <a:t>拼的字很少，只要记住“呢、女、馁、内、囊、能、您、娘、酿、暖”等十多个字的声母是</a:t>
            </a:r>
            <a:r>
              <a:rPr lang="en-US" altLang="zh-CN" sz="1600" dirty="0"/>
              <a:t>n</a:t>
            </a:r>
            <a:r>
              <a:rPr lang="zh-CN" altLang="zh-CN" sz="1600" dirty="0"/>
              <a:t>，这部分韵母的其余六七十个字就可放心地读声母</a:t>
            </a:r>
            <a:r>
              <a:rPr lang="en-US" altLang="zh-CN" sz="1600" dirty="0"/>
              <a:t>l</a:t>
            </a:r>
            <a:r>
              <a:rPr lang="zh-CN" altLang="zh-CN" sz="1600" dirty="0"/>
              <a:t>了。</a:t>
            </a:r>
          </a:p>
          <a:p>
            <a:pPr indent="457200"/>
            <a:r>
              <a:rPr lang="zh-CN" altLang="zh-CN" sz="1600" dirty="0"/>
              <a:t>（</a:t>
            </a:r>
            <a:r>
              <a:rPr lang="en-US" altLang="zh-CN" sz="1600" dirty="0"/>
              <a:t>3</a:t>
            </a:r>
            <a:r>
              <a:rPr lang="zh-CN" altLang="zh-CN" sz="1600" dirty="0"/>
              <a:t>）偏旁类推</a:t>
            </a:r>
            <a:r>
              <a:rPr lang="en-US" altLang="zh-CN" sz="1600" dirty="0"/>
              <a:t>  </a:t>
            </a:r>
            <a:r>
              <a:rPr lang="zh-CN" altLang="zh-CN" sz="1600" dirty="0"/>
              <a:t>记住一些读声母</a:t>
            </a:r>
            <a:r>
              <a:rPr lang="en-US" altLang="zh-CN" sz="1600" dirty="0"/>
              <a:t>n</a:t>
            </a:r>
            <a:r>
              <a:rPr lang="zh-CN" altLang="zh-CN" sz="1600" dirty="0"/>
              <a:t>的字，以这些字</a:t>
            </a:r>
            <a:r>
              <a:rPr lang="en-US" altLang="zh-CN" sz="1600" dirty="0"/>
              <a:t>(</a:t>
            </a:r>
            <a:r>
              <a:rPr lang="zh-CN" altLang="zh-CN" sz="1600" dirty="0"/>
              <a:t>偏旁</a:t>
            </a:r>
            <a:r>
              <a:rPr lang="en-US" altLang="zh-CN" sz="1600" dirty="0"/>
              <a:t>)</a:t>
            </a:r>
            <a:r>
              <a:rPr lang="zh-CN" altLang="zh-CN" sz="1600" dirty="0"/>
              <a:t>做声旁的形声字多读鼻音声母</a:t>
            </a:r>
            <a:r>
              <a:rPr lang="en-US" altLang="zh-CN" sz="1600" dirty="0"/>
              <a:t>n</a:t>
            </a:r>
            <a:r>
              <a:rPr lang="zh-CN" altLang="zh-CN" sz="1600" dirty="0"/>
              <a:t>，如“尼、南、宁、那、乃、奈、聂、农、女”等。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n</a:t>
            </a:r>
            <a:r>
              <a:rPr lang="zh-CN" altLang="zh-CN" b="1" dirty="0"/>
              <a:t>和</a:t>
            </a:r>
            <a:r>
              <a:rPr lang="en-US" altLang="zh-CN" b="1" dirty="0"/>
              <a:t>l</a:t>
            </a:r>
            <a:r>
              <a:rPr lang="zh-CN" altLang="zh-CN" b="1" dirty="0"/>
              <a:t>分辨练习</a:t>
            </a:r>
            <a:endParaRPr lang="zh-CN" altLang="zh-CN" dirty="0"/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⑴单音节词对比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老－脑　 龙－农　 刘－牛 　路－怒 　泪－内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⑵双音节词语对比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旅客－女客 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新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粮－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新娘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留恋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－留念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褴褛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男女 　老路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-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恼怒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⑶组词练习</a:t>
            </a:r>
          </a:p>
          <a:p>
            <a:pPr indent="457200"/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l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纳凉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那里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能量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努力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奴隶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奶酪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内陆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能力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脑力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年龄</a:t>
            </a:r>
            <a:endParaRPr lang="zh-CN" altLang="zh-CN" sz="1600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暖流　耐劳</a:t>
            </a:r>
          </a:p>
          <a:p>
            <a:pPr indent="457200"/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l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n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冷暖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留念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流年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老年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老娘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历年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老牛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老农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来年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烂泥</a:t>
            </a:r>
            <a:endParaRPr lang="zh-CN" altLang="zh-CN" sz="1600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利尿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　蓝鸟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⑷听音分辨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无赖－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无奈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荷兰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河南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千年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牵连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允诺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陨落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难住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－拦住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 </a:t>
            </a:r>
            <a:br>
              <a:rPr lang="en-US" altLang="zh-CN" sz="1600" dirty="0">
                <a:latin typeface="仿宋_GB2312" pitchFamily="49" charset="-122"/>
                <a:ea typeface="仿宋_GB2312" pitchFamily="49" charset="-122"/>
              </a:rPr>
            </a:b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　　门内－门类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南部－蓝布 　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蜗牛－涡流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绕口令</a:t>
            </a:r>
            <a:r>
              <a:rPr lang="zh-CN" altLang="zh-CN" b="1" dirty="0" smtClean="0"/>
              <a:t>训练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老龙恼怒闹老农，老农恼怒闹老龙，龙怒龙恼农更怒，龙闹农怒龙怕农。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牛郎恋刘娘，刘娘念牛郎，牛郎牛年恋刘娘，刘娘年年念牛郎，郎恋娘来娘恋郎，念娘恋娘念郎恋郎，念恋娘郎，绕不晕你算我白忙。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600" b="1" dirty="0"/>
              <a:t>3.</a:t>
            </a:r>
            <a:r>
              <a:rPr lang="zh-CN" altLang="zh-CN" sz="1600" b="1" dirty="0"/>
              <a:t>消除舌面音</a:t>
            </a:r>
            <a:r>
              <a:rPr lang="en-US" altLang="zh-CN" sz="1600" b="1" dirty="0"/>
              <a:t>j</a:t>
            </a:r>
            <a:r>
              <a:rPr lang="zh-CN" altLang="zh-CN" sz="1600" b="1" dirty="0"/>
              <a:t>、</a:t>
            </a:r>
            <a:r>
              <a:rPr lang="en-US" altLang="zh-CN" sz="1600" b="1" dirty="0"/>
              <a:t>q</a:t>
            </a:r>
            <a:r>
              <a:rPr lang="zh-CN" altLang="zh-CN" sz="1600" b="1" dirty="0"/>
              <a:t>、</a:t>
            </a:r>
            <a:r>
              <a:rPr lang="en-US" altLang="zh-CN" sz="1600" b="1" dirty="0"/>
              <a:t>x</a:t>
            </a:r>
            <a:r>
              <a:rPr lang="zh-CN" altLang="zh-CN" sz="1600" b="1" dirty="0"/>
              <a:t>的系统缺陷</a:t>
            </a:r>
            <a:endParaRPr lang="zh-CN" altLang="zh-CN" sz="1600" dirty="0"/>
          </a:p>
          <a:p>
            <a:pPr indent="457200"/>
            <a:r>
              <a:rPr lang="zh-CN" altLang="zh-CN" sz="1600" dirty="0"/>
              <a:t>声母</a:t>
            </a:r>
            <a:r>
              <a:rPr lang="en-US" altLang="zh-CN" sz="1600" dirty="0"/>
              <a:t>j</a:t>
            </a:r>
            <a:r>
              <a:rPr lang="zh-CN" altLang="zh-CN" sz="1600" dirty="0"/>
              <a:t>、</a:t>
            </a:r>
            <a:r>
              <a:rPr lang="en-US" altLang="zh-CN" sz="1600" dirty="0"/>
              <a:t>q</a:t>
            </a:r>
            <a:r>
              <a:rPr lang="zh-CN" altLang="zh-CN" sz="1600" dirty="0"/>
              <a:t>、</a:t>
            </a:r>
            <a:r>
              <a:rPr lang="en-US" altLang="zh-CN" sz="1600" dirty="0"/>
              <a:t>x</a:t>
            </a:r>
            <a:r>
              <a:rPr lang="zh-CN" altLang="zh-CN" sz="1600" dirty="0"/>
              <a:t>是舌面音，发音部位是：舌尖抵触下齿背或牙龈，舌面前部用力隆起与硬腭前部形成阻碍然后除阻发音。但一些人却是发音前将舌尖上抬至门齿间，舌面没有上顶，形成了接近</a:t>
            </a:r>
            <a:r>
              <a:rPr lang="en-US" altLang="zh-CN" sz="1600" dirty="0"/>
              <a:t>z</a:t>
            </a:r>
            <a:r>
              <a:rPr lang="zh-CN" altLang="zh-CN" sz="1600" dirty="0"/>
              <a:t>、</a:t>
            </a:r>
            <a:r>
              <a:rPr lang="en-US" altLang="zh-CN" sz="1600" dirty="0"/>
              <a:t>c</a:t>
            </a:r>
            <a:r>
              <a:rPr lang="zh-CN" altLang="zh-CN" sz="1600" dirty="0"/>
              <a:t>、</a:t>
            </a:r>
            <a:r>
              <a:rPr lang="en-US" altLang="zh-CN" sz="1600" dirty="0"/>
              <a:t>s</a:t>
            </a:r>
            <a:r>
              <a:rPr lang="zh-CN" altLang="zh-CN" sz="1600" dirty="0"/>
              <a:t>的尖音（多为儿童或女子，也有少数男子。这种尖音给人的主要感觉是尖细、纤柔，俗称“女国音”）。</a:t>
            </a:r>
          </a:p>
          <a:p>
            <a:pPr indent="457200"/>
            <a:r>
              <a:rPr lang="zh-CN" altLang="zh-CN" sz="1600" dirty="0"/>
              <a:t>虽然很少有人把</a:t>
            </a:r>
            <a:r>
              <a:rPr lang="en-US" altLang="zh-CN" sz="1600" dirty="0"/>
              <a:t>j</a:t>
            </a:r>
            <a:r>
              <a:rPr lang="zh-CN" altLang="zh-CN" sz="1600" dirty="0"/>
              <a:t>、</a:t>
            </a:r>
            <a:r>
              <a:rPr lang="en-US" altLang="zh-CN" sz="1600" dirty="0"/>
              <a:t>q</a:t>
            </a:r>
            <a:r>
              <a:rPr lang="zh-CN" altLang="zh-CN" sz="1600" dirty="0"/>
              <a:t>、</a:t>
            </a:r>
            <a:r>
              <a:rPr lang="en-US" altLang="zh-CN" sz="1600" dirty="0"/>
              <a:t>x</a:t>
            </a:r>
            <a:r>
              <a:rPr lang="zh-CN" altLang="zh-CN" sz="1600" dirty="0"/>
              <a:t>完全发成了舌尖音，但很多人在发音时舌面没有用力上顶，而是先从舌尖音过渡到舌面音，形成舌面音的系统缺陷。这种情况往往在读“单音节词语”时还不难纠正，只要注意发音时做到“舌面前部用力隆起”，但在读“多音节词语”，及至朗读文章和口语交流时就比较明显。究其原因，主要还是长期形成的语言习惯。因此，解决舌面音系统缺陷的前提是使发音部位（舌尖抵触下齿背，舌面上挺与硬腭前端靠触）准确，重点则是通过词句、文章的朗读，并在日常生活语言交流中注意消除这种缺陷，在语言习惯上下工夫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1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舌面音词语</a:t>
            </a:r>
            <a:r>
              <a:rPr lang="zh-CN" altLang="zh-CN" b="1" dirty="0" smtClean="0"/>
              <a:t>练习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家　佳　假　架　街　接　结　节　姐　借　基　机　急　几　季　居　局　举句　剧　决　崛　交　搅　教　叫　肩　艰　减　建　箭　今　斤　津　京　惊　金　晶　井　警　敬　境　掐　卡　恰　区　屈　瞿　渠　取　去　趣　且　切　窃　巧　桥　俏　千　钱　欠　缺　却　秋　求　全　泉　劝　亲　勤　琴　寝　青　轻　情　睛　请　庆　穷　瞎　霞　下　些　写　谢　需　许　休　朽　秀　靴　学　雪　血　宣　选　炫　西　希　席　洗　喜　戏　小　晓　笑　心　辛　新　星　行　形　醒　兴　性　幸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季节　机器　寄居　家乡　嘉奖　接洽　结集　计较　借机　教学　搅局　尖叫　俊俏　金星　京剧　绝句　娇小　惊醒　警醒　企业　期求　七夕　求救　穷尽　欠缺　崎岖　情境　请假　庆幸　希冀　细小　戏剧　稀奇　嬉笑　席卷　遐想　下雪　西去　鲜血　选举　选取　小桥　秀气　学习　新秀　心胸　兴趣　性情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1"/>
          <p:cNvSpPr>
            <a:spLocks noChangeArrowheads="1"/>
          </p:cNvSpPr>
          <p:nvPr/>
        </p:nvSpPr>
        <p:spPr bwMode="auto">
          <a:xfrm>
            <a:off x="1" y="1705310"/>
            <a:ext cx="9144000" cy="2304380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08" y="876932"/>
            <a:ext cx="3181759" cy="39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91680" y="184938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i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第二节</a:t>
            </a:r>
            <a:endParaRPr lang="zh-CN" altLang="en-US" sz="3200" b="1" i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56511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发音规整的基础</a:t>
            </a:r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r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韵母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7933"/>
            <a:ext cx="2952000" cy="6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625475" y="1531897"/>
            <a:ext cx="671338" cy="2651206"/>
          </a:xfrm>
          <a:prstGeom prst="rect">
            <a:avLst/>
          </a:prstGeom>
          <a:solidFill>
            <a:srgbClr val="002060">
              <a:alpha val="64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" name="直角三角形 20"/>
          <p:cNvSpPr>
            <a:spLocks noChangeArrowheads="1"/>
          </p:cNvSpPr>
          <p:nvPr/>
        </p:nvSpPr>
        <p:spPr bwMode="auto">
          <a:xfrm>
            <a:off x="1296813" y="1531897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" name="直角三角形 26"/>
          <p:cNvSpPr>
            <a:spLocks noChangeArrowheads="1"/>
          </p:cNvSpPr>
          <p:nvPr/>
        </p:nvSpPr>
        <p:spPr bwMode="auto">
          <a:xfrm flipV="1">
            <a:off x="1296813" y="4009689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TextBox 4"/>
          <p:cNvSpPr>
            <a:spLocks noChangeArrowheads="1"/>
          </p:cNvSpPr>
          <p:nvPr/>
        </p:nvSpPr>
        <p:spPr bwMode="auto">
          <a:xfrm>
            <a:off x="143508" y="266953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第三章</a:t>
            </a: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  普通话语言基础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132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057300"/>
            <a:ext cx="6336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韵母是一个音节中声母后面的部分。普通话韵母有</a:t>
            </a:r>
            <a:r>
              <a:rPr lang="en-US" altLang="zh-CN" dirty="0"/>
              <a:t>39</a:t>
            </a:r>
            <a:r>
              <a:rPr lang="zh-CN" altLang="zh-CN" dirty="0"/>
              <a:t>个。</a:t>
            </a:r>
          </a:p>
          <a:p>
            <a:pPr indent="457200"/>
            <a:r>
              <a:rPr lang="zh-CN" altLang="zh-CN" b="1" dirty="0"/>
              <a:t>一、韵母的组成及分类</a:t>
            </a:r>
            <a:endParaRPr lang="zh-CN" altLang="zh-CN" dirty="0"/>
          </a:p>
          <a:p>
            <a:pPr indent="457200"/>
            <a:r>
              <a:rPr lang="zh-CN" altLang="zh-CN" dirty="0"/>
              <a:t>根据其成分不同，韵母分为三大类：单韵母、复韵母和鼻韵母。</a:t>
            </a:r>
          </a:p>
          <a:p>
            <a:pPr indent="457200"/>
            <a:r>
              <a:rPr lang="zh-CN" altLang="zh-CN" dirty="0"/>
              <a:t>根据其开头发音口形的不同，分为四大类（四呼）：开口呼、齐齿呼、合口呼和撮口呼。</a:t>
            </a:r>
          </a:p>
          <a:p>
            <a:pPr indent="457200"/>
            <a:r>
              <a:rPr lang="zh-CN" altLang="zh-CN" dirty="0"/>
              <a:t>韵母的结构可分为韵头、韵腹、韵尾三部分，如复韵母</a:t>
            </a:r>
            <a:r>
              <a:rPr lang="en-US" altLang="zh-CN" dirty="0" err="1"/>
              <a:t>uai</a:t>
            </a:r>
            <a:r>
              <a:rPr lang="zh-CN" altLang="zh-CN" dirty="0"/>
              <a:t>中的</a:t>
            </a:r>
            <a:r>
              <a:rPr lang="en-US" altLang="zh-CN" dirty="0"/>
              <a:t>u</a:t>
            </a:r>
            <a:r>
              <a:rPr lang="zh-CN" altLang="zh-CN" dirty="0"/>
              <a:t>称为韵头；</a:t>
            </a:r>
            <a:r>
              <a:rPr lang="en-US" altLang="zh-CN" dirty="0"/>
              <a:t>a</a:t>
            </a:r>
            <a:r>
              <a:rPr lang="zh-CN" altLang="zh-CN" dirty="0"/>
              <a:t>叫韵腹（韵腹是韵母中的最主要成分，由元音组成，发音时声音最响亮）；</a:t>
            </a:r>
            <a:r>
              <a:rPr lang="en-US" altLang="zh-CN" dirty="0"/>
              <a:t>i</a:t>
            </a:r>
            <a:r>
              <a:rPr lang="zh-CN" altLang="zh-CN" dirty="0"/>
              <a:t>称为韵尾。有的韵母只有韵头和韵腹，如</a:t>
            </a:r>
            <a:r>
              <a:rPr lang="en-US" altLang="zh-CN" dirty="0" err="1"/>
              <a:t>ia</a:t>
            </a:r>
            <a:r>
              <a:rPr lang="zh-CN" altLang="zh-CN" dirty="0"/>
              <a:t>、</a:t>
            </a:r>
            <a:r>
              <a:rPr lang="en-US" altLang="zh-CN" dirty="0" err="1"/>
              <a:t>ua</a:t>
            </a:r>
            <a:r>
              <a:rPr lang="zh-CN" altLang="zh-CN" dirty="0"/>
              <a:t>、ü</a:t>
            </a:r>
            <a:r>
              <a:rPr lang="en-US" altLang="zh-CN" dirty="0"/>
              <a:t>e</a:t>
            </a:r>
            <a:r>
              <a:rPr lang="zh-CN" altLang="zh-CN" dirty="0"/>
              <a:t>；有的韵母只有韵腹和韵尾，如</a:t>
            </a:r>
            <a:r>
              <a:rPr lang="en-US" altLang="zh-CN" dirty="0" err="1"/>
              <a:t>ai</a:t>
            </a:r>
            <a:r>
              <a:rPr lang="zh-CN" altLang="zh-CN" dirty="0"/>
              <a:t>、</a:t>
            </a:r>
            <a:r>
              <a:rPr lang="en-US" altLang="zh-CN" dirty="0"/>
              <a:t>en</a:t>
            </a:r>
            <a:r>
              <a:rPr lang="zh-CN" altLang="zh-CN" dirty="0"/>
              <a:t>；有的韵母只有韵腹，如</a:t>
            </a:r>
            <a:r>
              <a:rPr lang="en-US" altLang="zh-CN" dirty="0"/>
              <a:t>a</a:t>
            </a:r>
            <a:r>
              <a:rPr lang="zh-CN" altLang="zh-CN" dirty="0"/>
              <a:t>、</a:t>
            </a:r>
            <a:r>
              <a:rPr lang="en-US" altLang="zh-CN" dirty="0"/>
              <a:t>o</a:t>
            </a:r>
            <a:r>
              <a:rPr lang="zh-CN" altLang="zh-CN" dirty="0"/>
              <a:t>、</a:t>
            </a:r>
            <a:r>
              <a:rPr lang="en-US" altLang="zh-CN" dirty="0"/>
              <a:t>e </a:t>
            </a:r>
            <a:r>
              <a:rPr lang="zh-CN" altLang="zh-CN" dirty="0"/>
              <a:t>、</a:t>
            </a:r>
            <a:r>
              <a:rPr lang="en-US" altLang="zh-CN" dirty="0"/>
              <a:t>u</a:t>
            </a:r>
            <a:endParaRPr lang="zh-CN" altLang="zh-CN" dirty="0"/>
          </a:p>
          <a:p>
            <a:pPr indent="457200"/>
            <a:r>
              <a:rPr lang="zh-CN" altLang="zh-CN" dirty="0"/>
              <a:t>所谓开口呼韵母指不是</a:t>
            </a:r>
            <a:r>
              <a:rPr lang="en-US" altLang="zh-CN" dirty="0"/>
              <a:t>i</a:t>
            </a:r>
            <a:r>
              <a:rPr lang="zh-CN" altLang="zh-CN" dirty="0"/>
              <a:t>、</a:t>
            </a:r>
            <a:r>
              <a:rPr lang="en-US" altLang="zh-CN" dirty="0"/>
              <a:t>u</a:t>
            </a:r>
            <a:r>
              <a:rPr lang="zh-CN" altLang="zh-CN" dirty="0"/>
              <a:t>、ü或不以</a:t>
            </a:r>
            <a:r>
              <a:rPr lang="en-US" altLang="zh-CN" dirty="0"/>
              <a:t>i</a:t>
            </a:r>
            <a:r>
              <a:rPr lang="zh-CN" altLang="zh-CN" dirty="0"/>
              <a:t>、</a:t>
            </a:r>
            <a:r>
              <a:rPr lang="en-US" altLang="zh-CN" dirty="0"/>
              <a:t>u</a:t>
            </a:r>
            <a:r>
              <a:rPr lang="zh-CN" altLang="zh-CN" dirty="0"/>
              <a:t>、ü起头的韵母；齐齿呼韵母指</a:t>
            </a:r>
            <a:r>
              <a:rPr lang="en-US" altLang="zh-CN" dirty="0"/>
              <a:t>i</a:t>
            </a:r>
            <a:r>
              <a:rPr lang="zh-CN" altLang="zh-CN" dirty="0"/>
              <a:t>或</a:t>
            </a:r>
            <a:r>
              <a:rPr lang="en-US" altLang="zh-CN" dirty="0"/>
              <a:t>i</a:t>
            </a:r>
            <a:r>
              <a:rPr lang="zh-CN" altLang="zh-CN" dirty="0"/>
              <a:t>起头的韵母；合口呼韵母指</a:t>
            </a:r>
            <a:r>
              <a:rPr lang="en-US" altLang="zh-CN" dirty="0"/>
              <a:t>u</a:t>
            </a:r>
            <a:r>
              <a:rPr lang="zh-CN" altLang="zh-CN" dirty="0"/>
              <a:t>或</a:t>
            </a:r>
            <a:r>
              <a:rPr lang="en-US" altLang="zh-CN" dirty="0"/>
              <a:t>u</a:t>
            </a:r>
            <a:r>
              <a:rPr lang="zh-CN" altLang="zh-CN" dirty="0"/>
              <a:t>起头的韵母；撮口呼韵母指ü或ü起头的韵母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indent="457200"/>
            <a:r>
              <a:rPr lang="zh-CN" altLang="zh-CN" dirty="0"/>
              <a:t>普通话韵母发音要领见表</a:t>
            </a:r>
            <a:r>
              <a:rPr lang="en-US" altLang="zh-CN" dirty="0" smtClean="0"/>
              <a:t>3-1</a:t>
            </a:r>
            <a:endParaRPr lang="zh-CN" altLang="zh-CN" dirty="0"/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7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1"/>
          <p:cNvSpPr>
            <a:spLocks noChangeArrowheads="1"/>
          </p:cNvSpPr>
          <p:nvPr/>
        </p:nvSpPr>
        <p:spPr bwMode="auto">
          <a:xfrm>
            <a:off x="1" y="1705310"/>
            <a:ext cx="9144000" cy="2304380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625475" y="1531897"/>
            <a:ext cx="671338" cy="2651206"/>
          </a:xfrm>
          <a:prstGeom prst="rect">
            <a:avLst/>
          </a:prstGeom>
          <a:solidFill>
            <a:srgbClr val="002060">
              <a:alpha val="64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直角三角形 20"/>
          <p:cNvSpPr>
            <a:spLocks noChangeArrowheads="1"/>
          </p:cNvSpPr>
          <p:nvPr/>
        </p:nvSpPr>
        <p:spPr bwMode="auto">
          <a:xfrm>
            <a:off x="1296813" y="1531897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7" name="直角三角形 26"/>
          <p:cNvSpPr>
            <a:spLocks noChangeArrowheads="1"/>
          </p:cNvSpPr>
          <p:nvPr/>
        </p:nvSpPr>
        <p:spPr bwMode="auto">
          <a:xfrm flipV="1">
            <a:off x="1296813" y="4009689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08" y="876932"/>
            <a:ext cx="3181759" cy="39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>
            <a:spLocks noChangeArrowheads="1"/>
          </p:cNvSpPr>
          <p:nvPr/>
        </p:nvSpPr>
        <p:spPr bwMode="auto">
          <a:xfrm>
            <a:off x="143508" y="266953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第三章</a:t>
            </a: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  普通话语言基础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827584" y="1849388"/>
            <a:ext cx="4500500" cy="36004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第一节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  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字母标准的基础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声母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圆角矩形 12">
            <a:hlinkClick r:id="rId4" action="ppaction://hlinksldjump"/>
          </p:cNvPr>
          <p:cNvSpPr/>
          <p:nvPr/>
        </p:nvSpPr>
        <p:spPr>
          <a:xfrm>
            <a:off x="1199625" y="2401449"/>
            <a:ext cx="4500500" cy="36004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第二节  发音规整的基础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韵母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圆角矩形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返回目录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" name="图片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7933"/>
            <a:ext cx="2952000" cy="6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1">
            <a:hlinkClick r:id="rId7" action="ppaction://hlinksldjump"/>
          </p:cNvPr>
          <p:cNvSpPr/>
          <p:nvPr/>
        </p:nvSpPr>
        <p:spPr>
          <a:xfrm>
            <a:off x="1571666" y="2953510"/>
            <a:ext cx="4500500" cy="36004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第三节  区别词义的重要手段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声调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圆角矩形 13">
            <a:hlinkClick r:id="rId8" action="ppaction://hlinksldjump"/>
          </p:cNvPr>
          <p:cNvSpPr/>
          <p:nvPr/>
        </p:nvSpPr>
        <p:spPr>
          <a:xfrm>
            <a:off x="1943708" y="3505572"/>
            <a:ext cx="4500500" cy="36004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第四节  语流音变与异读  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405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2" grpId="0" animBg="1"/>
      <p:bldP spid="13" grpId="0" animBg="1"/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/>
              <a:t>表</a:t>
            </a:r>
            <a:r>
              <a:rPr lang="en-US" altLang="zh-CN" b="1" dirty="0"/>
              <a:t>3-1   </a:t>
            </a:r>
            <a:r>
              <a:rPr lang="zh-CN" altLang="zh-CN" b="1" dirty="0"/>
              <a:t>普通话韵母发音要领表</a:t>
            </a:r>
            <a:endParaRPr lang="zh-CN" altLang="en-US" dirty="0"/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903469"/>
              </p:ext>
            </p:extLst>
          </p:nvPr>
        </p:nvGraphicFramePr>
        <p:xfrm>
          <a:off x="2915816" y="1777380"/>
          <a:ext cx="5759998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390"/>
                <a:gridCol w="1123902"/>
                <a:gridCol w="1123902"/>
                <a:gridCol w="1123902"/>
                <a:gridCol w="1123902"/>
              </a:tblGrid>
              <a:tr h="0">
                <a:tc>
                  <a:txBody>
                    <a:bodyPr/>
                    <a:lstStyle/>
                    <a:p>
                      <a:pPr indent="381000"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口　形</a:t>
                      </a:r>
                    </a:p>
                    <a:p>
                      <a:pPr indent="200025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结　构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开口呼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齐齿呼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合口呼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撮口呼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单韵母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-i</a:t>
                      </a:r>
                      <a:r>
                        <a:rPr lang="en-US" sz="1200" kern="100" spc="-150">
                          <a:effectLst/>
                        </a:rPr>
                        <a:t>[2</a:t>
                      </a:r>
                      <a:r>
                        <a:rPr lang="zh-CN" sz="1200" kern="100" spc="-200">
                          <a:effectLst/>
                        </a:rPr>
                        <a:t>、∫</a:t>
                      </a:r>
                      <a:r>
                        <a:rPr lang="en-US" sz="1200" kern="100" spc="-150">
                          <a:effectLst/>
                        </a:rPr>
                        <a:t>]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ü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ia</a:t>
                      </a:r>
                      <a:r>
                        <a:rPr lang="zh-CN" sz="1200" kern="100">
                          <a:effectLst/>
                        </a:rPr>
                        <a:t>（复）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ua</a:t>
                      </a:r>
                      <a:r>
                        <a:rPr lang="zh-CN" sz="1200" kern="100">
                          <a:effectLst/>
                        </a:rPr>
                        <a:t>（复）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uo</a:t>
                      </a:r>
                      <a:r>
                        <a:rPr lang="zh-CN" sz="1200" kern="100">
                          <a:effectLst/>
                        </a:rPr>
                        <a:t>（复）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ê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ie</a:t>
                      </a:r>
                      <a:r>
                        <a:rPr lang="zh-CN" sz="1200" kern="100">
                          <a:effectLst/>
                        </a:rPr>
                        <a:t>（复）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ü</a:t>
                      </a:r>
                      <a:r>
                        <a:rPr lang="en-US" sz="1200" kern="100">
                          <a:effectLst/>
                        </a:rPr>
                        <a:t>e</a:t>
                      </a:r>
                      <a:r>
                        <a:rPr lang="zh-CN" sz="1200" kern="100">
                          <a:effectLst/>
                        </a:rPr>
                        <a:t>（复）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er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复韵母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ai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uai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ei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uei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ao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iao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ou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iou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鼻韵母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ian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uan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ü</a:t>
                      </a:r>
                      <a:r>
                        <a:rPr lang="en-US" sz="1200" kern="100">
                          <a:effectLst/>
                        </a:rPr>
                        <a:t>an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ü</a:t>
                      </a:r>
                      <a:r>
                        <a:rPr lang="en-US" sz="1200" kern="100">
                          <a:effectLst/>
                        </a:rPr>
                        <a:t>n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ang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iang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uang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eng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ing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ueng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iong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ong</a:t>
                      </a:r>
                      <a:endParaRPr lang="zh-CN" sz="12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Line 1"/>
          <p:cNvSpPr>
            <a:spLocks noChangeShapeType="1"/>
          </p:cNvSpPr>
          <p:nvPr/>
        </p:nvSpPr>
        <p:spPr bwMode="auto">
          <a:xfrm>
            <a:off x="2915816" y="1777380"/>
            <a:ext cx="1257423" cy="5445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二、韵母发音训练</a:t>
            </a:r>
            <a:endParaRPr lang="zh-CN" altLang="zh-CN" dirty="0"/>
          </a:p>
          <a:p>
            <a:pPr indent="457200"/>
            <a:r>
              <a:rPr lang="en-US" altLang="zh-CN" b="1" dirty="0"/>
              <a:t>1.</a:t>
            </a:r>
            <a:r>
              <a:rPr lang="zh-CN" altLang="zh-CN" b="1" dirty="0"/>
              <a:t>单韵母练习</a:t>
            </a:r>
            <a:endParaRPr lang="zh-CN" altLang="zh-CN" dirty="0"/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a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大厦　沙发　喇叭　大妈　拉杂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薄膜　磨破　伯伯　婆婆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e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苛刻　特色　合格　色泽　割舍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汽笛　利息　奇迹　笔记　提议　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祝福　出租　舒服　无辜　初步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ü－ 　须臾　区域　女婿　絮语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（前）－　自私　此次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（后）－　制止　支持　史诗　失事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er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然而　偶尔　十二　耳机　儿歌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复韵母练习</a:t>
            </a:r>
            <a:endParaRPr lang="zh-CN" altLang="zh-CN" dirty="0"/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ai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摆开　晒台　买卖　海带　灾害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ei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北非　肥美　蓓蕾　配备　黑煤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ao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报到　糟糕　牢靠　操劳　高潮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ou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守候　走漏　收购　抖擞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ia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压价　恰恰　加价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ie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乜斜　铁鞋　贴切　结业　姐姐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ua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耍滑　挂画　花袜　娃娃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uo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蹉跎　过错　罗锅　骆驼　没落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ü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e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雪月　约略　雀跃　决绝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iao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巧妙　妙药　教条　吊桥　逍遥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iou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修饰　悠久　绣球　求救　优秀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uei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灰堆　摧毁　归队　回味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3.</a:t>
            </a:r>
            <a:r>
              <a:rPr lang="zh-CN" altLang="zh-CN" b="1" dirty="0"/>
              <a:t>鼻韵母练习</a:t>
            </a:r>
            <a:endParaRPr lang="zh-CN" altLang="zh-CN" dirty="0"/>
          </a:p>
          <a:p>
            <a:pPr indent="457200"/>
            <a:r>
              <a:rPr lang="zh-CN" altLang="zh-CN" dirty="0" smtClean="0"/>
              <a:t>鼻韵母</a:t>
            </a:r>
            <a:r>
              <a:rPr lang="en-US" altLang="zh-CN" dirty="0"/>
              <a:t>n</a:t>
            </a:r>
            <a:r>
              <a:rPr lang="zh-CN" altLang="zh-CN" dirty="0"/>
              <a:t>和元音构成前鼻音韵母，共有</a:t>
            </a:r>
            <a:r>
              <a:rPr lang="en-US" altLang="zh-CN" dirty="0"/>
              <a:t>8</a:t>
            </a:r>
            <a:r>
              <a:rPr lang="zh-CN" altLang="zh-CN" dirty="0"/>
              <a:t>个。发音时先发元音，紧接着舌尖向上齿龈移动，气流从鼻腔通过，整个韵母的音发完后阻碍才解除；</a:t>
            </a:r>
            <a:r>
              <a:rPr lang="en-US" altLang="zh-CN" dirty="0" err="1"/>
              <a:t>ng</a:t>
            </a:r>
            <a:r>
              <a:rPr lang="zh-CN" altLang="zh-CN" dirty="0"/>
              <a:t>和元音构成的鼻韵母叫后鼻音韵母，也有</a:t>
            </a:r>
            <a:r>
              <a:rPr lang="en-US" altLang="zh-CN" dirty="0"/>
              <a:t>8</a:t>
            </a:r>
            <a:r>
              <a:rPr lang="zh-CN" altLang="zh-CN" dirty="0"/>
              <a:t>个。发音时先发元音，紧跟着舌根向软腭移动，抵住软腭发</a:t>
            </a:r>
            <a:r>
              <a:rPr lang="en-US" altLang="zh-CN" dirty="0" err="1"/>
              <a:t>ng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indent="457200"/>
            <a:endParaRPr lang="en-US" altLang="zh-CN" dirty="0"/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an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漫谈　繁难　淡蓝　坦然　橄榄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ian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变迀　偏见　电线　连绵　沿线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uan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贯穿　宽缓　专断　转弯　婉转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ü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an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渊源　全权　圆圈　源泉　轩辕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ang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钢厂　方糖　螳螂　上当　盲肠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dirty="0" err="1" smtClean="0">
                <a:latin typeface="仿宋_GB2312" pitchFamily="49" charset="-122"/>
                <a:ea typeface="仿宋_GB2312" pitchFamily="49" charset="-122"/>
              </a:rPr>
              <a:t>iang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将相　想象　向阳　湘江　襄阳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uang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狂妄　网状　装潢　状况　双簧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en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人参　本分　深圳　愤恨　沉闷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uen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温顺　温存　昆仑　论文　分寸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亲近　尽心　殷勤　金银　琴音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un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均匀　芸芸　军训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eng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更正　风声　生成　奉承　登程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情景　晶莹　倾听　命令　宁静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ueng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老翁　水瓮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ong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公众　轰动　总统　中东　从容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iong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　汹涌　穷凶　熊熊　炯炯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韵母正音重、难点</a:t>
            </a:r>
            <a:endParaRPr lang="zh-CN" altLang="zh-CN" dirty="0"/>
          </a:p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）发响元音，不丢介音</a:t>
            </a:r>
          </a:p>
          <a:p>
            <a:pPr indent="457200"/>
            <a:r>
              <a:rPr lang="zh-CN" altLang="zh-CN" dirty="0"/>
              <a:t>一个韵母可以没有韵头或韵尾，但不可以没有韵腹。韵腹是普通话韵母中的主要元音，有舌面元音</a:t>
            </a:r>
            <a:r>
              <a:rPr lang="en-US" altLang="zh-CN" dirty="0"/>
              <a:t>a</a:t>
            </a:r>
            <a:r>
              <a:rPr lang="zh-CN" altLang="zh-CN" dirty="0"/>
              <a:t>、</a:t>
            </a:r>
            <a:r>
              <a:rPr lang="en-US" altLang="zh-CN" dirty="0"/>
              <a:t>o</a:t>
            </a:r>
            <a:r>
              <a:rPr lang="zh-CN" altLang="zh-CN" dirty="0"/>
              <a:t>、</a:t>
            </a:r>
            <a:r>
              <a:rPr lang="en-US" altLang="zh-CN" dirty="0"/>
              <a:t>e</a:t>
            </a:r>
            <a:r>
              <a:rPr lang="zh-CN" altLang="zh-CN" dirty="0"/>
              <a:t>、ê、</a:t>
            </a:r>
            <a:r>
              <a:rPr lang="en-US" altLang="zh-CN" dirty="0"/>
              <a:t>i</a:t>
            </a:r>
            <a:r>
              <a:rPr lang="zh-CN" altLang="zh-CN" dirty="0"/>
              <a:t>、</a:t>
            </a:r>
            <a:r>
              <a:rPr lang="en-US" altLang="zh-CN" dirty="0"/>
              <a:t>u</a:t>
            </a:r>
            <a:r>
              <a:rPr lang="zh-CN" altLang="zh-CN" dirty="0"/>
              <a:t>、ü七个，有舌尖元音</a:t>
            </a:r>
            <a:r>
              <a:rPr lang="en-US" altLang="zh-CN" dirty="0"/>
              <a:t>-i</a:t>
            </a:r>
            <a:r>
              <a:rPr lang="zh-CN" altLang="zh-CN" dirty="0"/>
              <a:t>（前）</a:t>
            </a:r>
            <a:r>
              <a:rPr lang="en-US" altLang="zh-CN" dirty="0"/>
              <a:t>-i</a:t>
            </a:r>
            <a:r>
              <a:rPr lang="zh-CN" altLang="zh-CN" dirty="0"/>
              <a:t>（后）两个和卷舌元音</a:t>
            </a:r>
            <a:r>
              <a:rPr lang="en-US" altLang="zh-CN" dirty="0" err="1"/>
              <a:t>er</a:t>
            </a:r>
            <a:r>
              <a:rPr lang="zh-CN" altLang="zh-CN" dirty="0"/>
              <a:t>充当。韵腹的主要元音开口度最大，动程最长，发音最响亮。</a:t>
            </a:r>
          </a:p>
          <a:p>
            <a:pPr indent="457200"/>
            <a:r>
              <a:rPr lang="zh-CN" altLang="zh-CN" dirty="0"/>
              <a:t>介音是普通话韵母中主要元音前面的元音，又叫“韵头”，由</a:t>
            </a:r>
            <a:r>
              <a:rPr lang="en-US" altLang="zh-CN" dirty="0"/>
              <a:t>i</a:t>
            </a:r>
            <a:r>
              <a:rPr lang="zh-CN" altLang="zh-CN" dirty="0"/>
              <a:t>、</a:t>
            </a:r>
            <a:r>
              <a:rPr lang="en-US" altLang="zh-CN" dirty="0"/>
              <a:t>u</a:t>
            </a:r>
            <a:r>
              <a:rPr lang="zh-CN" altLang="zh-CN" dirty="0"/>
              <a:t>、ü充当。它的发音既轻又短，只表示韵母的起点，如：</a:t>
            </a:r>
            <a:r>
              <a:rPr lang="en-US" altLang="zh-CN" dirty="0" err="1"/>
              <a:t>ia</a:t>
            </a:r>
            <a:r>
              <a:rPr lang="zh-CN" altLang="zh-CN" dirty="0"/>
              <a:t>、</a:t>
            </a:r>
            <a:r>
              <a:rPr lang="en-US" altLang="zh-CN" dirty="0" err="1"/>
              <a:t>ua</a:t>
            </a:r>
            <a:r>
              <a:rPr lang="zh-CN" altLang="zh-CN" dirty="0"/>
              <a:t>、ü</a:t>
            </a:r>
            <a:r>
              <a:rPr lang="en-US" altLang="zh-CN" dirty="0"/>
              <a:t>e</a:t>
            </a:r>
            <a:r>
              <a:rPr lang="zh-CN" altLang="zh-CN" dirty="0"/>
              <a:t>、</a:t>
            </a:r>
            <a:r>
              <a:rPr lang="en-US" altLang="zh-CN" dirty="0" err="1"/>
              <a:t>iao</a:t>
            </a:r>
            <a:r>
              <a:rPr lang="zh-CN" altLang="zh-CN" dirty="0"/>
              <a:t>、</a:t>
            </a:r>
            <a:r>
              <a:rPr lang="en-US" altLang="zh-CN" dirty="0" err="1"/>
              <a:t>uan</a:t>
            </a:r>
            <a:r>
              <a:rPr lang="zh-CN" altLang="zh-CN" dirty="0"/>
              <a:t>中的</a:t>
            </a:r>
            <a:r>
              <a:rPr lang="en-US" altLang="zh-CN" dirty="0"/>
              <a:t>i</a:t>
            </a:r>
            <a:r>
              <a:rPr lang="zh-CN" altLang="zh-CN" dirty="0"/>
              <a:t>、</a:t>
            </a:r>
            <a:r>
              <a:rPr lang="en-US" altLang="zh-CN" dirty="0"/>
              <a:t>u</a:t>
            </a:r>
            <a:r>
              <a:rPr lang="zh-CN" altLang="zh-CN" dirty="0"/>
              <a:t>、ü。</a:t>
            </a:r>
          </a:p>
          <a:p>
            <a:pPr indent="457200"/>
            <a:r>
              <a:rPr lang="zh-CN" altLang="zh-CN" dirty="0"/>
              <a:t>有些人的普通话发音不纯正，或带有明显的地方方言色彩，如“教</a:t>
            </a:r>
            <a:r>
              <a:rPr lang="en-US" altLang="zh-CN" dirty="0" err="1"/>
              <a:t>ji</a:t>
            </a:r>
            <a:r>
              <a:rPr lang="zh-CN" altLang="zh-CN" dirty="0"/>
              <a:t>à</a:t>
            </a:r>
            <a:r>
              <a:rPr lang="en-US" altLang="zh-CN" dirty="0"/>
              <a:t>o</a:t>
            </a:r>
            <a:r>
              <a:rPr lang="zh-CN" altLang="zh-CN" dirty="0"/>
              <a:t>”字中，主要元音</a:t>
            </a:r>
            <a:r>
              <a:rPr lang="en-US" altLang="zh-CN" dirty="0"/>
              <a:t>a</a:t>
            </a:r>
            <a:r>
              <a:rPr lang="zh-CN" altLang="zh-CN" dirty="0"/>
              <a:t>的发音不响，听觉上就类似于江淮方言特点的“</a:t>
            </a:r>
            <a:r>
              <a:rPr lang="en-US" altLang="zh-CN" dirty="0" err="1"/>
              <a:t>jio</a:t>
            </a:r>
            <a:r>
              <a:rPr lang="zh-CN" altLang="zh-CN" dirty="0"/>
              <a:t>”；又如“表</a:t>
            </a:r>
            <a:r>
              <a:rPr lang="en-US" altLang="zh-CN" dirty="0"/>
              <a:t>b</a:t>
            </a:r>
            <a:r>
              <a:rPr lang="zh-CN" altLang="zh-CN" dirty="0"/>
              <a:t>ìǎ</a:t>
            </a:r>
            <a:r>
              <a:rPr lang="en-US" altLang="zh-CN" dirty="0"/>
              <a:t>o</a:t>
            </a:r>
            <a:r>
              <a:rPr lang="zh-CN" altLang="zh-CN" dirty="0"/>
              <a:t>”字，丢掉介音则读成“宝</a:t>
            </a:r>
            <a:r>
              <a:rPr lang="en-US" altLang="zh-CN" dirty="0"/>
              <a:t>b</a:t>
            </a:r>
            <a:r>
              <a:rPr lang="zh-CN" altLang="zh-CN" dirty="0"/>
              <a:t>ǎ</a:t>
            </a:r>
            <a:r>
              <a:rPr lang="en-US" altLang="zh-CN" dirty="0"/>
              <a:t>o</a:t>
            </a:r>
            <a:r>
              <a:rPr lang="zh-CN" altLang="zh-CN" dirty="0"/>
              <a:t>”。因此，在进行普通话韵母练习时一定要注意不丢介音，并把主要元音发得最响。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191438"/>
            <a:ext cx="633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）分清</a:t>
            </a:r>
            <a:r>
              <a:rPr lang="en-US" altLang="zh-CN" dirty="0"/>
              <a:t>i</a:t>
            </a:r>
            <a:r>
              <a:rPr lang="zh-CN" altLang="zh-CN" dirty="0"/>
              <a:t>和ü</a:t>
            </a:r>
          </a:p>
          <a:p>
            <a:pPr indent="457200"/>
            <a:r>
              <a:rPr lang="zh-CN" altLang="zh-CN" dirty="0"/>
              <a:t>普通话中</a:t>
            </a:r>
            <a:r>
              <a:rPr lang="en-US" altLang="zh-CN" dirty="0"/>
              <a:t>i</a:t>
            </a:r>
            <a:r>
              <a:rPr lang="zh-CN" altLang="zh-CN" dirty="0"/>
              <a:t>和ü是两个高元音，相同点是舌面前部上升接近硬腭，开口度小，显著的差别是：</a:t>
            </a:r>
            <a:r>
              <a:rPr lang="en-US" altLang="zh-CN" dirty="0"/>
              <a:t>i</a:t>
            </a:r>
            <a:r>
              <a:rPr lang="zh-CN" altLang="zh-CN" dirty="0"/>
              <a:t>的嘴唇展开成扁形，而ü的嘴唇则拢圆成一小孔。</a:t>
            </a:r>
          </a:p>
          <a:p>
            <a:pPr indent="457200"/>
            <a:r>
              <a:rPr lang="zh-CN" altLang="zh-CN" dirty="0"/>
              <a:t>不少方言区的人尤其是吴方言区的人习惯上把ü读成</a:t>
            </a:r>
            <a:r>
              <a:rPr lang="en-US" altLang="zh-CN" dirty="0"/>
              <a:t>i</a:t>
            </a:r>
            <a:r>
              <a:rPr lang="zh-CN" altLang="zh-CN" dirty="0"/>
              <a:t>，如“三余</a:t>
            </a:r>
            <a:r>
              <a:rPr lang="en-US" altLang="zh-CN" dirty="0"/>
              <a:t>y</a:t>
            </a:r>
            <a:r>
              <a:rPr lang="zh-CN" altLang="zh-CN" dirty="0"/>
              <a:t>ú”读成“三姨</a:t>
            </a:r>
            <a:r>
              <a:rPr lang="en-US" altLang="zh-CN" dirty="0"/>
              <a:t>y</a:t>
            </a:r>
            <a:r>
              <a:rPr lang="zh-CN" altLang="zh-CN" dirty="0"/>
              <a:t>í”、“遇</a:t>
            </a:r>
            <a:r>
              <a:rPr lang="en-US" altLang="zh-CN" dirty="0"/>
              <a:t>y</a:t>
            </a:r>
            <a:r>
              <a:rPr lang="zh-CN" altLang="zh-CN" dirty="0"/>
              <a:t>ù见”读成“意</a:t>
            </a:r>
            <a:r>
              <a:rPr lang="en-US" altLang="zh-CN" dirty="0"/>
              <a:t>y</a:t>
            </a:r>
            <a:r>
              <a:rPr lang="zh-CN" altLang="zh-CN" dirty="0"/>
              <a:t>ì见”。</a:t>
            </a:r>
          </a:p>
          <a:p>
            <a:pPr indent="457200"/>
            <a:r>
              <a:rPr lang="zh-CN" altLang="zh-CN" dirty="0"/>
              <a:t>而江淮方言区的很多人，不会发“ü”这个音，问题在于他们不是用舌面前部，而是使舌尖部位上升接近硬腭，同时下颌过于前伸。解决的方法是：舌尖向下抵于下齿背，使舌面前部抵触硬腭，下颌注意内收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indent="457200"/>
            <a:r>
              <a:rPr lang="zh-CN" altLang="zh-CN" b="1" dirty="0"/>
              <a:t>词语训练</a:t>
            </a:r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聚居　戏剧　屈曲　序曲　絮絮　栩栩　吁吁　给予　寄予　机遇　基于　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急于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鲫鱼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觊觎　举臂　距离　拘泥　聚集　据悉　取缔　屈膝　虚拟　地区　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女婿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）分清前鼻音韵母</a:t>
            </a:r>
            <a:r>
              <a:rPr lang="en-US" altLang="zh-CN" dirty="0"/>
              <a:t>n</a:t>
            </a:r>
            <a:r>
              <a:rPr lang="zh-CN" altLang="zh-CN" dirty="0"/>
              <a:t>和后鼻音韵母</a:t>
            </a:r>
            <a:r>
              <a:rPr lang="en-US" altLang="zh-CN" dirty="0" err="1"/>
              <a:t>ng</a:t>
            </a:r>
            <a:endParaRPr lang="zh-CN" altLang="zh-CN" dirty="0"/>
          </a:p>
          <a:p>
            <a:pPr indent="457200"/>
            <a:r>
              <a:rPr lang="zh-CN" altLang="zh-CN" dirty="0"/>
              <a:t>前、后鼻音的分辨和发音，是众所周知的普通话学习的重点和难点。正音的第一步，是学会准确地发出这两个不同的音：</a:t>
            </a:r>
          </a:p>
          <a:p>
            <a:pPr indent="457200"/>
            <a:r>
              <a:rPr lang="zh-CN" altLang="zh-CN" dirty="0"/>
              <a:t>鼻韵母发音时，发音器官由元音舌位向鼻韵母舌位移动，最后完全成为鼻音。前鼻音韵母</a:t>
            </a:r>
            <a:r>
              <a:rPr lang="en-US" altLang="zh-CN" dirty="0"/>
              <a:t>n</a:t>
            </a:r>
            <a:r>
              <a:rPr lang="zh-CN" altLang="zh-CN" dirty="0"/>
              <a:t>作韵尾时，</a:t>
            </a:r>
            <a:r>
              <a:rPr lang="en-US" altLang="zh-CN" dirty="0"/>
              <a:t>n</a:t>
            </a:r>
            <a:r>
              <a:rPr lang="zh-CN" altLang="zh-CN" dirty="0"/>
              <a:t>除阻阶段不发音，舌尖</a:t>
            </a:r>
            <a:r>
              <a:rPr lang="en-US" altLang="zh-CN" dirty="0"/>
              <a:t>(</a:t>
            </a:r>
            <a:r>
              <a:rPr lang="zh-CN" altLang="zh-CN" dirty="0"/>
              <a:t>或舌尖的舌面部位</a:t>
            </a:r>
            <a:r>
              <a:rPr lang="en-US" altLang="zh-CN" dirty="0"/>
              <a:t>)</a:t>
            </a:r>
            <a:r>
              <a:rPr lang="zh-CN" altLang="zh-CN" dirty="0"/>
              <a:t>抵住上齿龈后，不是很快离开，而是让这个动作成为整个韵母发音的收尾动作；后鼻音韵母</a:t>
            </a:r>
            <a:r>
              <a:rPr lang="en-US" altLang="zh-CN" dirty="0" err="1"/>
              <a:t>ng</a:t>
            </a:r>
            <a:r>
              <a:rPr lang="zh-CN" altLang="zh-CN" dirty="0"/>
              <a:t>作韵尾发音时，舌根后缩抵住软腭。例如：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班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－帮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真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－争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音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y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－英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y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5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其次，用多种方法练习、分辨。例如：</a:t>
            </a:r>
          </a:p>
          <a:p>
            <a:pPr indent="457200"/>
            <a:r>
              <a:rPr lang="zh-CN" altLang="zh-CN" dirty="0"/>
              <a:t>①对镜练习</a:t>
            </a:r>
            <a:r>
              <a:rPr lang="en-US" altLang="zh-CN" dirty="0"/>
              <a:t>  </a:t>
            </a:r>
            <a:r>
              <a:rPr lang="zh-CN" altLang="zh-CN" dirty="0"/>
              <a:t>对着镜子找准前后鼻音韵尾不同的成阻部位，如发</a:t>
            </a:r>
            <a:r>
              <a:rPr lang="en-US" altLang="zh-CN" dirty="0"/>
              <a:t>-n</a:t>
            </a:r>
            <a:r>
              <a:rPr lang="zh-CN" altLang="zh-CN" dirty="0"/>
              <a:t>时舌尖上抵成阻，可见舌头底部（舌身随舌尖前伸）；发</a:t>
            </a:r>
            <a:r>
              <a:rPr lang="en-US" altLang="zh-CN" dirty="0"/>
              <a:t>-</a:t>
            </a:r>
            <a:r>
              <a:rPr lang="en-US" altLang="zh-CN" dirty="0" err="1"/>
              <a:t>ng</a:t>
            </a:r>
            <a:r>
              <a:rPr lang="zh-CN" altLang="zh-CN" dirty="0"/>
              <a:t>时舌根上抵成阻，可见舌面（舌身随舌根后缩）。</a:t>
            </a:r>
          </a:p>
          <a:p>
            <a:pPr indent="457200"/>
            <a:r>
              <a:rPr lang="zh-CN" altLang="zh-CN" dirty="0"/>
              <a:t>②后字引衬</a:t>
            </a:r>
            <a:r>
              <a:rPr lang="en-US" altLang="zh-CN" dirty="0"/>
              <a:t>  </a:t>
            </a:r>
            <a:r>
              <a:rPr lang="zh-CN" altLang="zh-CN" dirty="0"/>
              <a:t>在前鼻音</a:t>
            </a:r>
            <a:r>
              <a:rPr lang="en-US" altLang="zh-CN" dirty="0"/>
              <a:t>-n</a:t>
            </a:r>
            <a:r>
              <a:rPr lang="zh-CN" altLang="zh-CN" dirty="0"/>
              <a:t>韵母字的后面加上用</a:t>
            </a:r>
            <a:r>
              <a:rPr lang="en-US" altLang="zh-CN" dirty="0"/>
              <a:t>d</a:t>
            </a:r>
            <a:r>
              <a:rPr lang="zh-CN" altLang="zh-CN" dirty="0"/>
              <a:t>、</a:t>
            </a:r>
            <a:r>
              <a:rPr lang="en-US" altLang="zh-CN" dirty="0"/>
              <a:t>t</a:t>
            </a:r>
            <a:r>
              <a:rPr lang="zh-CN" altLang="zh-CN" dirty="0"/>
              <a:t>、</a:t>
            </a:r>
            <a:r>
              <a:rPr lang="en-US" altLang="zh-CN" dirty="0"/>
              <a:t>n</a:t>
            </a:r>
            <a:r>
              <a:rPr lang="zh-CN" altLang="zh-CN" dirty="0"/>
              <a:t>、</a:t>
            </a:r>
            <a:r>
              <a:rPr lang="en-US" altLang="zh-CN" dirty="0"/>
              <a:t>l</a:t>
            </a:r>
            <a:r>
              <a:rPr lang="zh-CN" altLang="zh-CN" dirty="0"/>
              <a:t>作声母的音节，两字连读，用后字声母的发音部位（舌尖中音）来引衬前字的韵尾归音准确。例如：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温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w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－温度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w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ù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分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－分流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nli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ú　心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x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－心得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x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é</a:t>
            </a:r>
          </a:p>
          <a:p>
            <a:pPr indent="457200"/>
            <a:r>
              <a:rPr lang="zh-CN" altLang="zh-CN" dirty="0"/>
              <a:t>在后鼻音</a:t>
            </a:r>
            <a:r>
              <a:rPr lang="en-US" altLang="zh-CN" dirty="0"/>
              <a:t>-</a:t>
            </a:r>
            <a:r>
              <a:rPr lang="en-US" altLang="zh-CN" dirty="0" err="1"/>
              <a:t>ng</a:t>
            </a:r>
            <a:r>
              <a:rPr lang="zh-CN" altLang="zh-CN" dirty="0"/>
              <a:t>韵母字的后面加上用</a:t>
            </a:r>
            <a:r>
              <a:rPr lang="en-US" altLang="zh-CN" dirty="0"/>
              <a:t>g</a:t>
            </a:r>
            <a:r>
              <a:rPr lang="zh-CN" altLang="zh-CN" dirty="0"/>
              <a:t>、</a:t>
            </a:r>
            <a:r>
              <a:rPr lang="en-US" altLang="zh-CN" dirty="0"/>
              <a:t>k</a:t>
            </a:r>
            <a:r>
              <a:rPr lang="zh-CN" altLang="zh-CN" dirty="0"/>
              <a:t>作声母的音节，用后字声母的发音部位（舌根音）引衬前字的后鼻音韵尾归音准确。</a:t>
            </a:r>
          </a:p>
          <a:p>
            <a:pPr indent="457200"/>
            <a:r>
              <a:rPr lang="zh-CN" altLang="zh-CN" dirty="0">
                <a:latin typeface="+mn-ea"/>
              </a:rPr>
              <a:t>如：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唱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－唱歌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灯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－灯火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nghu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ǒ　疯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－疯狂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ngku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③记忆分辨</a:t>
            </a:r>
            <a:r>
              <a:rPr lang="en-US" altLang="zh-CN" dirty="0"/>
              <a:t>  </a:t>
            </a:r>
            <a:r>
              <a:rPr lang="zh-CN" altLang="zh-CN" dirty="0"/>
              <a:t>用“记少不记多”和“偏旁类推”等方法，分别记住</a:t>
            </a:r>
            <a:r>
              <a:rPr lang="en-US" altLang="zh-CN" dirty="0"/>
              <a:t>-n</a:t>
            </a:r>
            <a:r>
              <a:rPr lang="zh-CN" altLang="zh-CN" dirty="0"/>
              <a:t>尾或</a:t>
            </a:r>
            <a:r>
              <a:rPr lang="en-US" altLang="zh-CN" dirty="0"/>
              <a:t>-</a:t>
            </a:r>
            <a:r>
              <a:rPr lang="en-US" altLang="zh-CN" dirty="0" err="1"/>
              <a:t>ng</a:t>
            </a:r>
            <a:r>
              <a:rPr lang="zh-CN" altLang="zh-CN" dirty="0"/>
              <a:t>尾的常用字，并在练习和日常使用、交流中注意分辨。</a:t>
            </a:r>
          </a:p>
          <a:p>
            <a:pPr indent="457200"/>
            <a:r>
              <a:rPr lang="en-US" altLang="zh-CN" dirty="0"/>
              <a:t>-n</a:t>
            </a:r>
            <a:r>
              <a:rPr lang="zh-CN" altLang="zh-CN" dirty="0"/>
              <a:t>尾的常用字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半　盘　满　兰　门　刃　分　本　申　珍　贞　辰　枕　肯　甚　真　心　今　斤　民　因　阴　尽　辛　林　侵　宾　禽　近</a:t>
            </a:r>
          </a:p>
          <a:p>
            <a:pPr indent="457200"/>
            <a:r>
              <a:rPr lang="en-US" altLang="zh-CN" dirty="0"/>
              <a:t>-</a:t>
            </a:r>
            <a:r>
              <a:rPr lang="en-US" altLang="zh-CN" dirty="0" err="1"/>
              <a:t>ng</a:t>
            </a:r>
            <a:r>
              <a:rPr lang="zh-CN" altLang="zh-CN" dirty="0"/>
              <a:t>尾的常用字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棒　旁　莽　狼　风　正　生　成　争　承　亨　更　朋　孟　乘　曾　等　登　蒙　丁　并　宁　丙　平　令　名　形　京　定　英　青　亭　营　敬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dirty="0"/>
              <a:t> </a:t>
            </a:r>
            <a:r>
              <a:rPr lang="zh-CN" altLang="zh-CN" dirty="0"/>
              <a:t>一个汉字就是一个音节，音节是语言中最小使用单位（或称为基本结构单位）。构成普通话音节的有三个成分，起头的音是“声母”，其余的是“韵母”，构成整个音节音调的高低升降叫“声调”。普通话发音标准，一般是指在一个音节中的“声、韵、调”都能达到标准，这是普通话学习最基本的要求。</a:t>
            </a: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9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69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1" y="1201316"/>
            <a:ext cx="65521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分辨练习</a:t>
            </a:r>
            <a:endParaRPr lang="zh-CN" altLang="zh-CN" dirty="0"/>
          </a:p>
          <a:p>
            <a:pPr indent="457200"/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an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ang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　</a:t>
            </a:r>
          </a:p>
          <a:p>
            <a:pPr indent="457200"/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担当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班长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山冈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反抗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返航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肝脏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擅长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战场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畅谈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账单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安康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漫长</a:t>
            </a:r>
            <a:endParaRPr lang="zh-CN" altLang="zh-CN" sz="1600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ang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an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　</a:t>
            </a:r>
          </a:p>
          <a:p>
            <a:pPr indent="457200"/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商贩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当然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傍晚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畅谈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上班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账单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方案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商战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汤饭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钢板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房山　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浪漫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档案</a:t>
            </a:r>
          </a:p>
          <a:p>
            <a:pPr indent="457200"/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en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sz="1600" dirty="0" err="1">
                <a:latin typeface="仿宋_GB2312" pitchFamily="49" charset="-122"/>
                <a:ea typeface="仿宋_GB2312" pitchFamily="49" charset="-122"/>
              </a:rPr>
              <a:t>eng</a:t>
            </a:r>
            <a:endParaRPr lang="zh-CN" altLang="zh-CN" sz="1600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奔－崩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盆－棚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门－盟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分－风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嫩－能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跟－耕　肯－坑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痕－横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endParaRPr lang="zh-CN" altLang="zh-CN" sz="1600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真－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争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陈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成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深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－声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人－仍　怎－增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岑－层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森－僧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陈旧－成就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真理－争理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申明－声明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木盆－木棚　清真－清蒸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瓜分－刮风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绅士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－声势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人参－人生　诊治－整治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沉积－乘机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长针－长征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粉刺－讽刺　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真诚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深层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奔腾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真正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神圣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纷争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门缝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人称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人生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门风　分封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晨风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eng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en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成本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成分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登门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承认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成人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诚恳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城镇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风尘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锋刃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能人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胜任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正门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证人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生根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音－应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宾－兵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贫－平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民－明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您－宁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林－铃　进－静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亲－清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心－星　亲生－轻生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金质－精致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人民－人名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信服－幸福　频繁－平凡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亲近－清静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贫民－平民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金银－经营　弹琴－谈情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进攻－静功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轻信－青杏</a:t>
            </a:r>
          </a:p>
          <a:p>
            <a:pPr indent="457200"/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心情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禁令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新兴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品行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聘请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进行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新型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尽情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心灵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拼命　民兵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金星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新颖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听信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灵敏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清新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挺进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平民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迎新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影印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警民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领巾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精心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轻信</a:t>
            </a: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ian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uan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烟—渊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盐—原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眼—远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厌—怨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尖—捐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剪—卷　见—倦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铅—圈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钱—权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浅—犬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欠—劝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鲜—宣　咸—悬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显—选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现—绚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演员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奸权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前缘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田园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联选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健全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钱权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天渊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厌倦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烟卷　眼圈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uan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ian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悬念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捐献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卷烟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眷恋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卷帘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选编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原先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权限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原件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  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元年　泉眼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绕口令</a:t>
            </a:r>
            <a:r>
              <a:rPr lang="zh-CN" altLang="zh-CN" b="1" dirty="0" smtClean="0"/>
              <a:t>训练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板凳宽，扁担长，扁担没有板凳宽，板凳没有扁担长，扁担绑在板凳上。板凳不让扁担绑在板凳上，扁担偏要绑在板凳上。</a:t>
            </a:r>
          </a:p>
          <a:p>
            <a:pPr indent="457200"/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高高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山上一根藤，青青藤条挂金铃。风吹藤动金铃响，风停藤静铃不鸣。　　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望天空，满天星，光闪闪，亮晶晶。好像那，小银灯，仔细看，看分明。　　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峰上有蜂，峰上蜂飞蜂蜇凤；风中有凤，风中蜂飞凤斗蜂。不知峰上蜂蜇凤，还是风中凤斗蜂。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第二节  发音规整的基础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韵母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1"/>
          <p:cNvSpPr>
            <a:spLocks noChangeArrowheads="1"/>
          </p:cNvSpPr>
          <p:nvPr/>
        </p:nvSpPr>
        <p:spPr bwMode="auto">
          <a:xfrm>
            <a:off x="1" y="1705310"/>
            <a:ext cx="9144000" cy="2304380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08" y="876932"/>
            <a:ext cx="3181759" cy="39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91680" y="184938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i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第三节</a:t>
            </a:r>
            <a:endParaRPr lang="zh-CN" altLang="en-US" sz="3200" b="1" i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56511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区别词义的重要手段</a:t>
            </a:r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r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声调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7933"/>
            <a:ext cx="2952000" cy="6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625475" y="1531897"/>
            <a:ext cx="671338" cy="2651206"/>
          </a:xfrm>
          <a:prstGeom prst="rect">
            <a:avLst/>
          </a:prstGeom>
          <a:solidFill>
            <a:srgbClr val="002060">
              <a:alpha val="64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" name="直角三角形 20"/>
          <p:cNvSpPr>
            <a:spLocks noChangeArrowheads="1"/>
          </p:cNvSpPr>
          <p:nvPr/>
        </p:nvSpPr>
        <p:spPr bwMode="auto">
          <a:xfrm>
            <a:off x="1296813" y="1531897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" name="直角三角形 26"/>
          <p:cNvSpPr>
            <a:spLocks noChangeArrowheads="1"/>
          </p:cNvSpPr>
          <p:nvPr/>
        </p:nvSpPr>
        <p:spPr bwMode="auto">
          <a:xfrm flipV="1">
            <a:off x="1296813" y="4009689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TextBox 4"/>
          <p:cNvSpPr>
            <a:spLocks noChangeArrowheads="1"/>
          </p:cNvSpPr>
          <p:nvPr/>
        </p:nvSpPr>
        <p:spPr bwMode="auto">
          <a:xfrm>
            <a:off x="143508" y="266953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第三章</a:t>
            </a: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  普通话语言基础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240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bldLvl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1600" dirty="0"/>
              <a:t>声调是音节的高低升降形式，是区别词义的重要手段。声调主要是由音高决定的。</a:t>
            </a:r>
          </a:p>
          <a:p>
            <a:pPr indent="457200"/>
            <a:r>
              <a:rPr lang="zh-CN" altLang="zh-CN" sz="1600" b="1" dirty="0"/>
              <a:t>一、音高</a:t>
            </a:r>
            <a:endParaRPr lang="zh-CN" altLang="zh-CN" sz="1600" dirty="0"/>
          </a:p>
          <a:p>
            <a:pPr indent="457200"/>
            <a:r>
              <a:rPr lang="zh-CN" altLang="zh-CN" sz="1600" dirty="0"/>
              <a:t>音的高低是由发音体的振动频率决定的。声调就是</a:t>
            </a:r>
            <a:r>
              <a:rPr lang="en-US" altLang="zh-CN" sz="1600" dirty="0"/>
              <a:t>“</a:t>
            </a:r>
            <a:r>
              <a:rPr lang="zh-CN" altLang="zh-CN" sz="1600" dirty="0"/>
              <a:t>音高</a:t>
            </a:r>
            <a:r>
              <a:rPr lang="en-US" altLang="zh-CN" sz="1600" dirty="0"/>
              <a:t>”</a:t>
            </a:r>
            <a:r>
              <a:rPr lang="zh-CN" altLang="zh-CN" sz="1600" dirty="0"/>
              <a:t>的高低升降，它可以表现出音节的不同意义，以及高低抑扬变化。</a:t>
            </a:r>
          </a:p>
          <a:p>
            <a:pPr indent="457200"/>
            <a:r>
              <a:rPr lang="zh-CN" altLang="zh-CN" sz="1600" dirty="0"/>
              <a:t>普通话语音把音高分成</a:t>
            </a:r>
            <a:r>
              <a:rPr lang="en-US" altLang="zh-CN" sz="1600" dirty="0"/>
              <a:t>“</a:t>
            </a:r>
            <a:r>
              <a:rPr lang="zh-CN" altLang="zh-CN" sz="1600" dirty="0"/>
              <a:t>低、半低、中、半高、高</a:t>
            </a:r>
            <a:r>
              <a:rPr lang="en-US" altLang="zh-CN" sz="1600" dirty="0"/>
              <a:t>”</a:t>
            </a:r>
            <a:r>
              <a:rPr lang="zh-CN" altLang="zh-CN" sz="1600" dirty="0"/>
              <a:t>五度。</a:t>
            </a:r>
          </a:p>
          <a:p>
            <a:pPr indent="457200"/>
            <a:r>
              <a:rPr lang="zh-CN" altLang="zh-CN" sz="1600" dirty="0"/>
              <a:t>音乐中的音阶也是由音高决定的，因此，声调可以用音阶来模拟。但要注意，普通话声调的升降变化是滑动的，而不是从一个音阶到另一个音阶跳跃式地移动。</a:t>
            </a:r>
          </a:p>
          <a:p>
            <a:pPr indent="457200"/>
            <a:r>
              <a:rPr lang="zh-CN" altLang="zh-CN" sz="1600" dirty="0"/>
              <a:t>同时，普通话声调的音高是相对的，不是绝对的。因为人与人的嗓音高低是不一样的，这种高低叫</a:t>
            </a:r>
            <a:r>
              <a:rPr lang="en-US" altLang="zh-CN" sz="1600" dirty="0"/>
              <a:t>“</a:t>
            </a:r>
            <a:r>
              <a:rPr lang="zh-CN" altLang="zh-CN" sz="1600" dirty="0"/>
              <a:t>音域</a:t>
            </a:r>
            <a:r>
              <a:rPr lang="en-US" altLang="zh-CN" sz="1600" dirty="0"/>
              <a:t>”</a:t>
            </a:r>
            <a:r>
              <a:rPr lang="zh-CN" altLang="zh-CN" sz="1600" dirty="0"/>
              <a:t>（男性与女性的</a:t>
            </a:r>
            <a:r>
              <a:rPr lang="en-US" altLang="zh-CN" sz="1600" dirty="0"/>
              <a:t>“</a:t>
            </a:r>
            <a:r>
              <a:rPr lang="zh-CN" altLang="zh-CN" sz="1600" dirty="0"/>
              <a:t>音域</a:t>
            </a:r>
            <a:r>
              <a:rPr lang="en-US" altLang="zh-CN" sz="1600" dirty="0"/>
              <a:t>”</a:t>
            </a:r>
            <a:r>
              <a:rPr lang="zh-CN" altLang="zh-CN" sz="1600" dirty="0"/>
              <a:t>是不同的，即使在同性别人群中，音域的宽窄也有差别）。所以，普通话声调的高低只能是一种“相对音高”，也就是要在个人的音域范围内做到声调高低升降的有序变化，使发音符合规范的要求。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二、调类和调值</a:t>
            </a:r>
            <a:endParaRPr lang="zh-CN" altLang="zh-CN" dirty="0"/>
          </a:p>
          <a:p>
            <a:pPr indent="457200"/>
            <a:r>
              <a:rPr lang="en-US" altLang="zh-CN" b="1" dirty="0"/>
              <a:t>1.</a:t>
            </a:r>
            <a:r>
              <a:rPr lang="zh-CN" altLang="zh-CN" b="1" dirty="0"/>
              <a:t>调类</a:t>
            </a:r>
            <a:r>
              <a:rPr lang="en-US" altLang="zh-CN" b="1" dirty="0"/>
              <a:t>  </a:t>
            </a:r>
            <a:r>
              <a:rPr lang="zh-CN" altLang="zh-CN" dirty="0"/>
              <a:t>普通话的声调有四个：阴平、阳平、上声、去声，统称四声。“阴、阳、上、去”就是普通话里的四个调类。</a:t>
            </a:r>
          </a:p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调号</a:t>
            </a:r>
            <a:r>
              <a:rPr lang="en-US" altLang="zh-CN" b="1" dirty="0"/>
              <a:t>  </a:t>
            </a:r>
            <a:r>
              <a:rPr lang="zh-CN" altLang="zh-CN" dirty="0"/>
              <a:t>在汉语拼音方案中，把四声分别用</a:t>
            </a:r>
            <a:r>
              <a:rPr lang="en-US" altLang="zh-CN" dirty="0"/>
              <a:t>4</a:t>
            </a:r>
            <a:r>
              <a:rPr lang="zh-CN" altLang="zh-CN" dirty="0"/>
              <a:t>个调号标注在韵母部分的主要元音上。如“</a:t>
            </a:r>
            <a:r>
              <a:rPr lang="en-US" altLang="zh-CN" dirty="0" err="1"/>
              <a:t>sh</a:t>
            </a:r>
            <a:r>
              <a:rPr lang="zh-CN" altLang="zh-CN" dirty="0"/>
              <a:t>ā</a:t>
            </a:r>
            <a:r>
              <a:rPr lang="en-US" altLang="zh-CN" dirty="0"/>
              <a:t>n h</a:t>
            </a:r>
            <a:r>
              <a:rPr lang="zh-CN" altLang="zh-CN" dirty="0"/>
              <a:t>é</a:t>
            </a:r>
            <a:r>
              <a:rPr lang="en-US" altLang="zh-CN" dirty="0"/>
              <a:t> j</a:t>
            </a:r>
            <a:r>
              <a:rPr lang="zh-CN" altLang="zh-CN" dirty="0"/>
              <a:t>ǐ</a:t>
            </a:r>
            <a:r>
              <a:rPr lang="en-US" altLang="zh-CN" dirty="0"/>
              <a:t>n x</a:t>
            </a:r>
            <a:r>
              <a:rPr lang="zh-CN" altLang="zh-CN" dirty="0"/>
              <a:t>ì</a:t>
            </a:r>
            <a:r>
              <a:rPr lang="en-US" altLang="zh-CN" dirty="0"/>
              <a:t>u</a:t>
            </a:r>
            <a:r>
              <a:rPr lang="zh-CN" altLang="zh-CN" dirty="0"/>
              <a:t>”。</a:t>
            </a:r>
          </a:p>
          <a:p>
            <a:pPr indent="457200"/>
            <a:r>
              <a:rPr lang="en-US" altLang="zh-CN" b="1" dirty="0"/>
              <a:t>3.</a:t>
            </a:r>
            <a:r>
              <a:rPr lang="zh-CN" altLang="zh-CN" b="1" dirty="0"/>
              <a:t>调值</a:t>
            </a:r>
            <a:r>
              <a:rPr lang="en-US" altLang="zh-CN" b="1" dirty="0"/>
              <a:t>  </a:t>
            </a:r>
            <a:r>
              <a:rPr lang="zh-CN" altLang="zh-CN" dirty="0"/>
              <a:t>普通话声调的调值可采用一种五度标记法，如图</a:t>
            </a:r>
            <a:r>
              <a:rPr lang="en-US" altLang="zh-CN" dirty="0"/>
              <a:t>3-2</a:t>
            </a:r>
            <a:r>
              <a:rPr lang="zh-CN" altLang="zh-CN" dirty="0"/>
              <a:t>所示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algn="ctr"/>
            <a:r>
              <a:rPr lang="zh-CN" altLang="zh-CN" dirty="0"/>
              <a:t>图</a:t>
            </a:r>
            <a:r>
              <a:rPr lang="en-US" altLang="zh-CN" dirty="0"/>
              <a:t>3-2  </a:t>
            </a:r>
            <a:r>
              <a:rPr lang="zh-CN" altLang="zh-CN" dirty="0"/>
              <a:t>五度标记</a:t>
            </a:r>
            <a:r>
              <a:rPr lang="zh-CN" altLang="zh-CN" dirty="0" smtClean="0"/>
              <a:t>法</a:t>
            </a:r>
            <a:endParaRPr lang="zh-CN" altLang="zh-CN" dirty="0"/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01516"/>
            <a:ext cx="4968875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圆角矩形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1600" dirty="0"/>
              <a:t>⑴阴平 　念高平调，在五度标记法中就是从</a:t>
            </a:r>
            <a:r>
              <a:rPr lang="en-US" altLang="zh-CN" sz="1600" dirty="0"/>
              <a:t>5</a:t>
            </a:r>
            <a:r>
              <a:rPr lang="zh-CN" altLang="zh-CN" sz="1600" dirty="0"/>
              <a:t>到</a:t>
            </a:r>
            <a:r>
              <a:rPr lang="en-US" altLang="zh-CN" sz="1600" dirty="0"/>
              <a:t>5</a:t>
            </a:r>
            <a:r>
              <a:rPr lang="zh-CN" altLang="zh-CN" sz="1600" dirty="0"/>
              <a:t>，即</a:t>
            </a:r>
            <a:r>
              <a:rPr lang="en-US" altLang="zh-CN" sz="1600" dirty="0"/>
              <a:t>55</a:t>
            </a:r>
            <a:r>
              <a:rPr lang="zh-CN" altLang="zh-CN" sz="1600" dirty="0"/>
              <a:t>。声带绷到最紧，始终无明显变化，保持音高。例如：</a:t>
            </a:r>
            <a:r>
              <a:rPr lang="en-US" altLang="zh-CN" sz="1600" dirty="0"/>
              <a:t> </a:t>
            </a:r>
            <a:endParaRPr lang="zh-CN" altLang="zh-CN" sz="1600" dirty="0"/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青春光辉　春天花开　公司通知　新屋出租</a:t>
            </a:r>
          </a:p>
          <a:p>
            <a:pPr indent="457200"/>
            <a:r>
              <a:rPr lang="zh-CN" altLang="zh-CN" sz="1600" dirty="0"/>
              <a:t>⑵阳平 　念中升调，起音比阴平稍低，然后升到高。在五度标记法中就是从</a:t>
            </a:r>
            <a:r>
              <a:rPr lang="en-US" altLang="zh-CN" sz="1600" dirty="0"/>
              <a:t>3</a:t>
            </a:r>
            <a:r>
              <a:rPr lang="zh-CN" altLang="zh-CN" sz="1600" dirty="0"/>
              <a:t>升到</a:t>
            </a:r>
            <a:r>
              <a:rPr lang="en-US" altLang="zh-CN" sz="1600" dirty="0"/>
              <a:t>5</a:t>
            </a:r>
            <a:r>
              <a:rPr lang="zh-CN" altLang="zh-CN" sz="1600" dirty="0"/>
              <a:t>，即</a:t>
            </a:r>
            <a:r>
              <a:rPr lang="en-US" altLang="zh-CN" sz="1600" dirty="0"/>
              <a:t>35 </a:t>
            </a:r>
            <a:r>
              <a:rPr lang="zh-CN" altLang="zh-CN" sz="1600" dirty="0"/>
              <a:t>。声带从不松不紧开始，逐步绷紧，直到最紧，声音从不低不高到最高。例如：</a:t>
            </a:r>
          </a:p>
          <a:p>
            <a:pPr indent="457200"/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人民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银行　连年和平　农民犁田　圆形循环</a:t>
            </a:r>
          </a:p>
          <a:p>
            <a:pPr indent="457200"/>
            <a:r>
              <a:rPr lang="zh-CN" altLang="zh-CN" sz="1600" dirty="0"/>
              <a:t>⑶上</a:t>
            </a:r>
            <a:r>
              <a:rPr lang="en-US" altLang="zh-CN" sz="1600" dirty="0"/>
              <a:t>( </a:t>
            </a:r>
            <a:r>
              <a:rPr lang="en-US" altLang="zh-CN" sz="1600" dirty="0" err="1"/>
              <a:t>shǎng</a:t>
            </a:r>
            <a:r>
              <a:rPr lang="en-US" altLang="zh-CN" sz="1600" dirty="0"/>
              <a:t> )</a:t>
            </a:r>
            <a:r>
              <a:rPr lang="zh-CN" altLang="zh-CN" sz="1600" dirty="0"/>
              <a:t>声 　念降升调，起音半低，先降后升。在五度标记法中就是从</a:t>
            </a:r>
            <a:r>
              <a:rPr lang="en-US" altLang="zh-CN" sz="1600" dirty="0"/>
              <a:t>2</a:t>
            </a:r>
            <a:r>
              <a:rPr lang="zh-CN" altLang="zh-CN" sz="1600" dirty="0"/>
              <a:t>降到</a:t>
            </a:r>
            <a:r>
              <a:rPr lang="en-US" altLang="zh-CN" sz="1600" dirty="0"/>
              <a:t>1</a:t>
            </a:r>
            <a:r>
              <a:rPr lang="zh-CN" altLang="zh-CN" sz="1600" dirty="0"/>
              <a:t>再升到</a:t>
            </a:r>
            <a:r>
              <a:rPr lang="en-US" altLang="zh-CN" sz="1600" dirty="0"/>
              <a:t>4</a:t>
            </a:r>
            <a:r>
              <a:rPr lang="zh-CN" altLang="zh-CN" sz="1600" dirty="0"/>
              <a:t>，即</a:t>
            </a:r>
            <a:r>
              <a:rPr lang="en-US" altLang="zh-CN" sz="1600" dirty="0"/>
              <a:t>214</a:t>
            </a:r>
            <a:r>
              <a:rPr lang="zh-CN" altLang="zh-CN" sz="1600" dirty="0"/>
              <a:t>。声带从略微有些紧张开始，立刻松弛下来，稍稍延长，然后迅速绷紧，但没有绷到最紧。例如：</a:t>
            </a:r>
          </a:p>
          <a:p>
            <a:pPr indent="457200"/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彼此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理解　理想美满　永远友好　管理很好</a:t>
            </a:r>
          </a:p>
          <a:p>
            <a:pPr indent="457200"/>
            <a:r>
              <a:rPr lang="zh-CN" altLang="zh-CN" sz="1600" dirty="0"/>
              <a:t>⑷去声 　念高降（或称全降）调，起音高，接着往下滑。在五度标记法中就是从</a:t>
            </a:r>
            <a:r>
              <a:rPr lang="en-US" altLang="zh-CN" sz="1600" dirty="0"/>
              <a:t>5</a:t>
            </a:r>
            <a:r>
              <a:rPr lang="zh-CN" altLang="zh-CN" sz="1600" dirty="0"/>
              <a:t>降到</a:t>
            </a:r>
            <a:r>
              <a:rPr lang="en-US" altLang="zh-CN" sz="1600" dirty="0"/>
              <a:t>1</a:t>
            </a:r>
            <a:r>
              <a:rPr lang="zh-CN" altLang="zh-CN" sz="1600" dirty="0"/>
              <a:t>，即</a:t>
            </a:r>
            <a:r>
              <a:rPr lang="en-US" altLang="zh-CN" sz="1600" dirty="0"/>
              <a:t>51</a:t>
            </a:r>
            <a:r>
              <a:rPr lang="zh-CN" altLang="zh-CN" sz="1600" dirty="0"/>
              <a:t>。声带从紧开始到完全松弛为止，声音从高到低，音长是最短的。例如：</a:t>
            </a:r>
          </a:p>
          <a:p>
            <a:pPr indent="457200"/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下次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注意　世界教育　报告胜利　创造利润　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三、声调的作用与正音重点</a:t>
            </a:r>
            <a:endParaRPr lang="zh-CN" altLang="zh-CN" dirty="0"/>
          </a:p>
          <a:p>
            <a:pPr indent="457200"/>
            <a:r>
              <a:rPr lang="en-US" altLang="zh-CN" b="1" dirty="0"/>
              <a:t>1.</a:t>
            </a:r>
            <a:r>
              <a:rPr lang="zh-CN" altLang="zh-CN" b="1" dirty="0"/>
              <a:t>作用</a:t>
            </a:r>
            <a:r>
              <a:rPr lang="en-US" altLang="zh-CN" b="1" dirty="0"/>
              <a:t>  </a:t>
            </a:r>
            <a:r>
              <a:rPr lang="zh-CN" altLang="zh-CN" dirty="0"/>
              <a:t>声调在语音结构中是最敏感的，它在语音系统里最主要的作用是区别词义。例如：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79912" y="2396749"/>
            <a:ext cx="3666728" cy="182890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生理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shēnɡlǐ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——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胜利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sh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è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nɡl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ì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练习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li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à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nx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í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——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联系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li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á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nx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ì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宋体" pitchFamily="2" charset="-122"/>
              <a:ea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棉帽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mi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á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nm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à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o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——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面貌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mi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à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nm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à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o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古诗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ɡǔshī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——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故事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ɡ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宋体" pitchFamily="2" charset="-122"/>
              </a:rPr>
              <a:t>ù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sh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ì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宋体" pitchFamily="2" charset="-122"/>
              <a:ea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优先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yōuxiān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——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悠闲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yōuxi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á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n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整齐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zhěngq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í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——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争气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宋体" pitchFamily="2" charset="-122"/>
                <a:ea typeface="宋体" pitchFamily="2" charset="-122"/>
              </a:rPr>
              <a:t>zhēngq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ea typeface="宋体" pitchFamily="2" charset="-122"/>
              </a:rPr>
              <a:t>ì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宋体" pitchFamily="2" charset="-122"/>
              <a:ea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正音</a:t>
            </a:r>
            <a:r>
              <a:rPr lang="en-US" altLang="zh-CN" b="1" dirty="0"/>
              <a:t>  </a:t>
            </a:r>
            <a:r>
              <a:rPr lang="zh-CN" altLang="zh-CN" dirty="0"/>
              <a:t>声调的调值和高低变化有严格的区分。声调容易产生偏误的是：</a:t>
            </a:r>
          </a:p>
          <a:p>
            <a:pPr indent="457200"/>
            <a:r>
              <a:rPr lang="zh-CN" altLang="zh-CN" dirty="0"/>
              <a:t>⑴音高不到位</a:t>
            </a:r>
            <a:r>
              <a:rPr lang="en-US" altLang="zh-CN" dirty="0"/>
              <a:t>  </a:t>
            </a:r>
            <a:r>
              <a:rPr lang="zh-CN" altLang="zh-CN" dirty="0"/>
              <a:t>阴平（</a:t>
            </a:r>
            <a:r>
              <a:rPr lang="en-US" altLang="zh-CN" dirty="0"/>
              <a:t>55</a:t>
            </a:r>
            <a:r>
              <a:rPr lang="zh-CN" altLang="zh-CN" dirty="0"/>
              <a:t>高平调）不在音域的高位上；阳平（</a:t>
            </a:r>
            <a:r>
              <a:rPr lang="en-US" altLang="zh-CN" dirty="0"/>
              <a:t>35</a:t>
            </a:r>
            <a:r>
              <a:rPr lang="zh-CN" altLang="zh-CN" dirty="0"/>
              <a:t>中升调）的升幅不够或不明显。</a:t>
            </a:r>
          </a:p>
          <a:p>
            <a:pPr indent="457200"/>
            <a:r>
              <a:rPr lang="zh-CN" altLang="zh-CN" dirty="0"/>
              <a:t>⑵上声的转折不到位</a:t>
            </a:r>
            <a:r>
              <a:rPr lang="en-US" altLang="zh-CN" dirty="0"/>
              <a:t>  </a:t>
            </a:r>
            <a:r>
              <a:rPr lang="zh-CN" altLang="zh-CN" dirty="0"/>
              <a:t>上声（</a:t>
            </a:r>
            <a:r>
              <a:rPr lang="en-US" altLang="zh-CN" dirty="0"/>
              <a:t>214</a:t>
            </a:r>
            <a:r>
              <a:rPr lang="zh-CN" altLang="zh-CN" dirty="0"/>
              <a:t>降升调）因为是转折的，所以在四个声调中的音长最长，也是最容易出错的。</a:t>
            </a:r>
          </a:p>
          <a:p>
            <a:pPr indent="457200"/>
            <a:r>
              <a:rPr lang="zh-CN" altLang="zh-CN" dirty="0"/>
              <a:t>有的偏误是动程过短或过长（过短则降升不明显，过长则降升太生硬）；</a:t>
            </a:r>
          </a:p>
          <a:p>
            <a:pPr indent="457200"/>
            <a:r>
              <a:rPr lang="zh-CN" altLang="zh-CN" dirty="0"/>
              <a:t>更多的偏误是只降不升（主要影响是上声词语在“语流”中使用的习惯），或升不到应有的高度；</a:t>
            </a:r>
          </a:p>
          <a:p>
            <a:pPr indent="457200"/>
            <a:r>
              <a:rPr lang="zh-CN" altLang="zh-CN" dirty="0"/>
              <a:t>还有少数人没有注意一个音节的语音是自然连贯的，升降是滑动的，所以在降（</a:t>
            </a:r>
            <a:r>
              <a:rPr lang="en-US" altLang="zh-CN" dirty="0"/>
              <a:t>21</a:t>
            </a:r>
            <a:r>
              <a:rPr lang="zh-CN" altLang="zh-CN" dirty="0"/>
              <a:t>）到升（</a:t>
            </a:r>
            <a:r>
              <a:rPr lang="en-US" altLang="zh-CN" dirty="0"/>
              <a:t>14</a:t>
            </a:r>
            <a:r>
              <a:rPr lang="zh-CN" altLang="zh-CN" dirty="0"/>
              <a:t>）时产生了一个明显或不明显的断层。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1"/>
          <p:cNvSpPr>
            <a:spLocks noChangeArrowheads="1"/>
          </p:cNvSpPr>
          <p:nvPr/>
        </p:nvSpPr>
        <p:spPr bwMode="auto">
          <a:xfrm>
            <a:off x="1" y="1705310"/>
            <a:ext cx="9144000" cy="2304380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08" y="876932"/>
            <a:ext cx="3181759" cy="39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91680" y="184938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i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第一节</a:t>
            </a:r>
            <a:endParaRPr lang="zh-CN" altLang="en-US" sz="3200" b="1" i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56511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字母标准的基础</a:t>
            </a:r>
            <a:endParaRPr lang="en-US" altLang="zh-CN" sz="3200" dirty="0" smtClean="0">
              <a:solidFill>
                <a:schemeClr val="bg1">
                  <a:lumMod val="9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algn="r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声母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7933"/>
            <a:ext cx="2952000" cy="6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625475" y="1531897"/>
            <a:ext cx="671338" cy="2651206"/>
          </a:xfrm>
          <a:prstGeom prst="rect">
            <a:avLst/>
          </a:prstGeom>
          <a:solidFill>
            <a:srgbClr val="002060">
              <a:alpha val="64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" name="直角三角形 20"/>
          <p:cNvSpPr>
            <a:spLocks noChangeArrowheads="1"/>
          </p:cNvSpPr>
          <p:nvPr/>
        </p:nvSpPr>
        <p:spPr bwMode="auto">
          <a:xfrm>
            <a:off x="1296813" y="1531897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" name="直角三角形 26"/>
          <p:cNvSpPr>
            <a:spLocks noChangeArrowheads="1"/>
          </p:cNvSpPr>
          <p:nvPr/>
        </p:nvSpPr>
        <p:spPr bwMode="auto">
          <a:xfrm flipV="1">
            <a:off x="1296813" y="4009689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TextBox 4"/>
          <p:cNvSpPr>
            <a:spLocks noChangeArrowheads="1"/>
          </p:cNvSpPr>
          <p:nvPr/>
        </p:nvSpPr>
        <p:spPr bwMode="auto">
          <a:xfrm>
            <a:off x="143508" y="266953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第三章</a:t>
            </a: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  普通话语言基础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0269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bldLvl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⑶声调与语调</a:t>
            </a:r>
            <a:r>
              <a:rPr lang="en-US" altLang="zh-CN" b="1" dirty="0"/>
              <a:t>  </a:t>
            </a:r>
            <a:r>
              <a:rPr lang="zh-CN" altLang="zh-CN" dirty="0"/>
              <a:t>声调是一个音节的高低升降形式，与声母、韵母一起构成了普通话的发音基础。而在双音节、多音节词语中，由于前后音节的互相影响，会有声调的变读（将在后节“语流音变”中讲述）现象和规律。同时，在语言的实际应用中，为了准确地表达思想和情感，还必须把握声调在短语、句章中的变化，这种变化包括高低、快慢、强弱、虚实等等，是传情达意的主要手段之一，称为句调或语调。（语调及其相关知识将在第五章《朗读与播音》集中讲述。）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声调词语练习</a:t>
            </a:r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山河锦绣　光明磊落　阴阳上去　非常好记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妙手回春　破釜沉舟　痛改前非　异口同声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披星戴月　专心致志　推心置腹　惊涛骇浪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惩前毖后　淋漓尽致　来龙去脉　悬崖峭壁　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43808" y="2857500"/>
            <a:ext cx="5976664" cy="230425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什么是“语音缺陷”：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语音缺陷是指：虽然没有将某个音节的声母、韵母、声调读成其他声母、韵母、声调，但其中一个或几个要素没有达到标准的程度。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如声母中的翘舌音位置偏前或偏后，舌面音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j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、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q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、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x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发成或带有舌尖音；韵母的元音响度不够，丢失介音，前后鼻音归音不清楚；声调中第二声上扬或第三声转折不明显或音高不够等。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在一篇作品的朗读中，如出现三个及以上相同的语音错误或缺陷，则被判为“系统缺陷”。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训练与</a:t>
            </a:r>
            <a:r>
              <a:rPr lang="zh-CN" altLang="zh-CN" b="1" dirty="0" smtClean="0"/>
              <a:t>测评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en-US" altLang="zh-CN" dirty="0"/>
              <a:t>1.</a:t>
            </a:r>
            <a:r>
              <a:rPr lang="zh-CN" altLang="zh-CN" dirty="0"/>
              <a:t>读单音节词语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口　浪　吃　统　颇　订　搔　比　洽　油　方　盆　擦　瘸　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允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绝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赏　法　婚　特　胸　暖　门　黑　蛮　赖　帘　跳　旁　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斟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表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安　准　厩　佩　双　冗　凝　判　拐　臣　耍　编　柳　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酱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扩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墙　酥　娶　摘　炯　室　农　亏　槐　薪　迈　协　谋　耕　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竖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枣　注　谜　锯　凹　缘　歌　倪　撑　腿　犁　冰　罪　冯　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润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德　蕊　拨　演　花　肉　蝶　奢　丸　吊　醇　字　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等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二</a:t>
            </a:r>
            <a:r>
              <a:rPr lang="en-US" altLang="zh-CN" dirty="0" smtClean="0"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初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进　惨　巡　哑　王　此　赛　裘　正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测评</a:t>
            </a:r>
            <a:r>
              <a:rPr lang="zh-CN" altLang="zh-CN" b="1" dirty="0" smtClean="0"/>
              <a:t>分析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dirty="0"/>
              <a:t>将练习中出现语音错误的词分别归类填入下表并分析</a:t>
            </a:r>
            <a:r>
              <a:rPr lang="zh-CN" altLang="zh-CN" b="1" dirty="0"/>
              <a:t>（</a:t>
            </a:r>
            <a:r>
              <a:rPr lang="zh-CN" altLang="zh-CN" dirty="0"/>
              <a:t>可分组进行）。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00073"/>
              </p:ext>
            </p:extLst>
          </p:nvPr>
        </p:nvGraphicFramePr>
        <p:xfrm>
          <a:off x="2987824" y="2641732"/>
          <a:ext cx="5760000" cy="23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0"/>
                <a:gridCol w="1440000"/>
                <a:gridCol w="1440000"/>
                <a:gridCol w="1440000"/>
              </a:tblGrid>
              <a:tr h="460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错别字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原因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460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声母部分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原因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460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韵母部分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原因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460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声调部分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原因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460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总体评价与分析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4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练习</a:t>
            </a:r>
            <a:r>
              <a:rPr lang="zh-CN" altLang="zh-CN" b="1" dirty="0" smtClean="0"/>
              <a:t>指导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）声调的调值不是音高的绝对值，随着内容情感的变化而会有阶段性或整体的改变，“以情带声”、“以声传情”是作品朗读的基础之一。</a:t>
            </a:r>
          </a:p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）声调练习要找到规律，在四声准确的基础上，根据内容自然流畅地发出单个或一串音节。练习时尽量做到高音不挤、低音不散，刚柔结合，控制适度。</a:t>
            </a:r>
          </a:p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）声调的练习，最容易出错或不到位的是第三声（上声），应始终注意它的调是降升的</a:t>
            </a:r>
            <a:r>
              <a:rPr lang="en-US" altLang="zh-CN" dirty="0"/>
              <a:t>214</a:t>
            </a:r>
            <a:r>
              <a:rPr lang="zh-CN" altLang="zh-CN" dirty="0"/>
              <a:t>调。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1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dirty="0"/>
              <a:t>2.</a:t>
            </a:r>
            <a:r>
              <a:rPr lang="zh-CN" altLang="zh-CN" dirty="0"/>
              <a:t>朗读下列短文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这世间，美好的东西实在数不过来了，我们总是希望得到的太多，让尽可能多的东西为自己所拥有。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人生如白驹过隙一样短暂，生命在拥有和失去之间，不经意地流干了。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如果你失去了太阳，你还有星光的照耀，失去了金钱，还会得到友情，当生命也离开你的时候，你却拥有了大地的亲吻。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拥有时，倍加珍惜；失去了，就权当是接受生命真知的考验，权当是坎坷人生奋斗诺言的承付。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拥有诚实，就舍弃了虚伪；拥有充实，就舍弃了无聊；拥有踏实，就舍弃了浮躁。不论是有意的丢弃，还是意外的失去，只要曾经真实的拥有，在一些时候，大度的舍弃不也是一种境界吗？</a:t>
            </a:r>
            <a:r>
              <a:rPr lang="en-US" altLang="zh-CN" sz="1400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zh-CN" sz="1400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在不经意所失去的，你还可以重新去争取。丢掉了爱心，你可以在春天里寻觅，丢掉了意志，你要在冬天重新磨砺。但是丢掉了懒惰，你却不能把它拾起。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欲望太多，反成了累赘，还有什么比拥有淡泊的心胸，更能让自己充实、满足呢</a:t>
            </a:r>
            <a:r>
              <a:rPr lang="zh-CN" altLang="zh-CN" sz="1400" dirty="0" smtClean="0">
                <a:latin typeface="仿宋_GB2312" pitchFamily="49" charset="-122"/>
                <a:ea typeface="仿宋_GB2312" pitchFamily="49" charset="-122"/>
              </a:rPr>
              <a:t>？选择</a:t>
            </a:r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淡泊，然后准备走一段山路。</a:t>
            </a:r>
          </a:p>
          <a:p>
            <a:pPr indent="457200" algn="r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――《拥有》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1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练习</a:t>
            </a:r>
            <a:r>
              <a:rPr lang="zh-CN" altLang="zh-CN" b="1" dirty="0" smtClean="0"/>
              <a:t>指导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dirty="0"/>
              <a:t>有些音节的声调在组成词语或语句（语流）中，会因前后音节的影响而产生变化，如“一”就可读成三种声调，“不”常会读成阳平。还有上声的变调以及轻声、儿化等等，朗读时可以留意这些变化，为下节“语流音变”的学习做准备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1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测评</a:t>
            </a:r>
            <a:r>
              <a:rPr lang="zh-CN" altLang="zh-CN" b="1" dirty="0" smtClean="0"/>
              <a:t>分析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dirty="0"/>
              <a:t>将练习中出现语音错误的词分别归类填入下表并分析</a:t>
            </a:r>
            <a:r>
              <a:rPr lang="zh-CN" altLang="zh-CN" b="1" dirty="0"/>
              <a:t>（</a:t>
            </a:r>
            <a:r>
              <a:rPr lang="zh-CN" altLang="zh-CN" dirty="0"/>
              <a:t>可分组进行）。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第三节  区别词义的重要手段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声调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9970"/>
              </p:ext>
            </p:extLst>
          </p:nvPr>
        </p:nvGraphicFramePr>
        <p:xfrm>
          <a:off x="2915816" y="2605740"/>
          <a:ext cx="576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6511"/>
                <a:gridCol w="1512168"/>
                <a:gridCol w="792088"/>
                <a:gridCol w="1929233"/>
              </a:tblGrid>
              <a:tr h="402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错别字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原因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02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声母部分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原因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02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韵母部分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原因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02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声调部分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原因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02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轻声词语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402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总体评价与分析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1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1"/>
          <p:cNvSpPr>
            <a:spLocks noChangeArrowheads="1"/>
          </p:cNvSpPr>
          <p:nvPr/>
        </p:nvSpPr>
        <p:spPr bwMode="auto">
          <a:xfrm>
            <a:off x="1" y="1705310"/>
            <a:ext cx="9144000" cy="2304380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08" y="876932"/>
            <a:ext cx="3181759" cy="39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91680" y="184938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i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第四节</a:t>
            </a:r>
            <a:endParaRPr lang="zh-CN" altLang="en-US" sz="3200" b="1" i="1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56511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华文新魏" pitchFamily="2" charset="-122"/>
                <a:ea typeface="华文新魏" pitchFamily="2" charset="-122"/>
              </a:rPr>
              <a:t>语流音变与异读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7933"/>
            <a:ext cx="2952000" cy="6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625475" y="1531897"/>
            <a:ext cx="671338" cy="2651206"/>
          </a:xfrm>
          <a:prstGeom prst="rect">
            <a:avLst/>
          </a:prstGeom>
          <a:solidFill>
            <a:srgbClr val="002060">
              <a:alpha val="64999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7" name="直角三角形 20"/>
          <p:cNvSpPr>
            <a:spLocks noChangeArrowheads="1"/>
          </p:cNvSpPr>
          <p:nvPr/>
        </p:nvSpPr>
        <p:spPr bwMode="auto">
          <a:xfrm>
            <a:off x="1296813" y="1531897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" name="直角三角形 26"/>
          <p:cNvSpPr>
            <a:spLocks noChangeArrowheads="1"/>
          </p:cNvSpPr>
          <p:nvPr/>
        </p:nvSpPr>
        <p:spPr bwMode="auto">
          <a:xfrm flipV="1">
            <a:off x="1296813" y="4009689"/>
            <a:ext cx="195212" cy="173413"/>
          </a:xfrm>
          <a:prstGeom prst="rt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" name="TextBox 4"/>
          <p:cNvSpPr>
            <a:spLocks noChangeArrowheads="1"/>
          </p:cNvSpPr>
          <p:nvPr/>
        </p:nvSpPr>
        <p:spPr bwMode="auto">
          <a:xfrm>
            <a:off x="143508" y="266953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第三章</a:t>
            </a: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  普通话语言基础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7922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bldLvl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人们在进行语言交流的时候，往往不是孤立地发出一个一个的音节，而是根据需要将音节连贯地发出，这就形成了语流。在语流中，音节和音节之间、音素和音素之间相互影响，相互制约，就会产生种种语音上的变化，这就是语流音变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indent="457200"/>
            <a:endParaRPr lang="en-US" altLang="zh-CN" dirty="0"/>
          </a:p>
          <a:p>
            <a:pPr indent="457200"/>
            <a:r>
              <a:rPr lang="zh-CN" altLang="zh-CN" b="1" dirty="0"/>
              <a:t>一、变调</a:t>
            </a:r>
            <a:endParaRPr lang="zh-CN" altLang="zh-CN" dirty="0"/>
          </a:p>
          <a:p>
            <a:pPr indent="457200"/>
            <a:r>
              <a:rPr lang="zh-CN" altLang="zh-CN" dirty="0"/>
              <a:t>在实际运用中，由于前后音节声调的互相影响，某些音节的声调会发生变化，这种变化称之为变调。</a:t>
            </a:r>
          </a:p>
          <a:p>
            <a:pPr indent="457200"/>
            <a:endParaRPr lang="zh-CN" altLang="zh-CN" dirty="0"/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9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普通话有</a:t>
            </a:r>
            <a:r>
              <a:rPr lang="en-US" altLang="zh-CN" dirty="0"/>
              <a:t>21</a:t>
            </a:r>
            <a:r>
              <a:rPr lang="zh-CN" altLang="zh-CN" dirty="0"/>
              <a:t>个辅音声母和零声母。声母处于音节的首位，起着审理字音的作用。根据发音部位的不同，可分为唇音、舌尖音、舌面音三大类；根据发音方法的不同，又分为塞音、塞擦音等五大类：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0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600" b="1" dirty="0"/>
              <a:t>1.</a:t>
            </a:r>
            <a:r>
              <a:rPr lang="zh-CN" altLang="zh-CN" sz="1600" b="1" dirty="0"/>
              <a:t>上声变调</a:t>
            </a:r>
            <a:endParaRPr lang="zh-CN" altLang="zh-CN" sz="1600" dirty="0"/>
          </a:p>
          <a:p>
            <a:pPr indent="457200"/>
            <a:r>
              <a:rPr lang="zh-CN" altLang="zh-CN" sz="1600" dirty="0"/>
              <a:t>上声调形是</a:t>
            </a:r>
            <a:r>
              <a:rPr lang="en-US" altLang="zh-CN" sz="1600" dirty="0"/>
              <a:t>214</a:t>
            </a:r>
            <a:r>
              <a:rPr lang="zh-CN" altLang="zh-CN" sz="1600" dirty="0"/>
              <a:t>，单念或处于词语、句子末尾时读原调，如岛（</a:t>
            </a:r>
            <a:r>
              <a:rPr lang="en-US" altLang="zh-CN" sz="1600" dirty="0"/>
              <a:t>d</a:t>
            </a:r>
            <a:r>
              <a:rPr lang="zh-CN" altLang="zh-CN" sz="1600" dirty="0"/>
              <a:t>ǎ</a:t>
            </a:r>
            <a:r>
              <a:rPr lang="en-US" altLang="zh-CN" sz="1600" dirty="0"/>
              <a:t>o</a:t>
            </a:r>
            <a:r>
              <a:rPr lang="zh-CN" altLang="zh-CN" sz="1600" dirty="0"/>
              <a:t>）、绿岛（</a:t>
            </a:r>
            <a:r>
              <a:rPr lang="en-US" altLang="zh-CN" sz="1600" dirty="0"/>
              <a:t>l</a:t>
            </a:r>
            <a:r>
              <a:rPr lang="zh-CN" altLang="zh-CN" sz="1600" dirty="0"/>
              <a:t>ǜ</a:t>
            </a:r>
            <a:r>
              <a:rPr lang="en-US" altLang="zh-CN" sz="1600" dirty="0"/>
              <a:t>d</a:t>
            </a:r>
            <a:r>
              <a:rPr lang="zh-CN" altLang="zh-CN" sz="1600" dirty="0"/>
              <a:t>ǎ</a:t>
            </a:r>
            <a:r>
              <a:rPr lang="en-US" altLang="zh-CN" sz="1600" dirty="0"/>
              <a:t>o</a:t>
            </a:r>
            <a:r>
              <a:rPr lang="zh-CN" altLang="zh-CN" sz="1600" dirty="0"/>
              <a:t>），警（</a:t>
            </a:r>
            <a:r>
              <a:rPr lang="en-US" altLang="zh-CN" sz="1600" dirty="0"/>
              <a:t>j</a:t>
            </a:r>
            <a:r>
              <a:rPr lang="zh-CN" altLang="zh-CN" sz="1600" dirty="0"/>
              <a:t>ǐ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）、机警（</a:t>
            </a:r>
            <a:r>
              <a:rPr lang="en-US" altLang="zh-CN" sz="1600" dirty="0"/>
              <a:t>j</a:t>
            </a:r>
            <a:r>
              <a:rPr lang="zh-CN" altLang="zh-CN" sz="1600" dirty="0"/>
              <a:t>ī</a:t>
            </a:r>
            <a:r>
              <a:rPr lang="en-US" altLang="zh-CN" sz="1600" dirty="0"/>
              <a:t>j</a:t>
            </a:r>
            <a:r>
              <a:rPr lang="zh-CN" altLang="zh-CN" sz="1600" dirty="0"/>
              <a:t>ǐ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），其他情况往往要变调：</a:t>
            </a:r>
          </a:p>
          <a:p>
            <a:pPr indent="457200"/>
            <a:r>
              <a:rPr lang="zh-CN" altLang="zh-CN" sz="1600" dirty="0"/>
              <a:t>⑴上声＋非上声　</a:t>
            </a:r>
            <a:r>
              <a:rPr lang="zh-CN" altLang="en-US" sz="1600" dirty="0" smtClean="0"/>
              <a:t>→</a:t>
            </a:r>
            <a:r>
              <a:rPr lang="zh-CN" altLang="zh-CN" sz="1600" dirty="0"/>
              <a:t>　半上＋非上声。上声音节在非上声音节（包括阴平、阳平、去声、轻声）前，调值由降升调变为只降不升的低降调，简称“半上”。例如：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北京　广播　统一　等车　表扬　草原　指南　旅游</a:t>
            </a:r>
            <a:r>
              <a:rPr lang="en-US" altLang="zh-CN" sz="1600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想念　表现　礼拜　晚会　老实　伙计　马虎　走了</a:t>
            </a:r>
          </a:p>
          <a:p>
            <a:pPr indent="457200"/>
            <a:r>
              <a:rPr lang="zh-CN" altLang="zh-CN" sz="1600" dirty="0"/>
              <a:t>⑵上声＋上声　</a:t>
            </a:r>
            <a:r>
              <a:rPr lang="zh-CN" altLang="en-US" sz="1600" dirty="0" smtClean="0"/>
              <a:t>→</a:t>
            </a:r>
            <a:r>
              <a:rPr lang="zh-CN" altLang="zh-CN" sz="1600" dirty="0"/>
              <a:t>　阳平＋上声。例如：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彼此　采访　美满　港口　体检　产品　古老　鼓掌　水果　手指</a:t>
            </a:r>
          </a:p>
          <a:p>
            <a:pPr indent="457200"/>
            <a:r>
              <a:rPr lang="zh-CN" altLang="zh-CN" sz="1600" dirty="0"/>
              <a:t>⑶ 上声＋（上声＋上声</a:t>
            </a:r>
            <a:r>
              <a:rPr lang="zh-CN" altLang="zh-CN" sz="1600" dirty="0" smtClean="0"/>
              <a:t>）</a:t>
            </a:r>
            <a:r>
              <a:rPr lang="zh-CN" altLang="en-US" sz="1600" dirty="0" smtClean="0"/>
              <a:t>→</a:t>
            </a:r>
            <a:r>
              <a:rPr lang="zh-CN" altLang="zh-CN" sz="1600" dirty="0"/>
              <a:t>　半上＋（阳平＋上声）。例如：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纸老虎　党小组　李厂长　小两口</a:t>
            </a:r>
          </a:p>
          <a:p>
            <a:pPr indent="457200"/>
            <a:r>
              <a:rPr lang="zh-CN" altLang="zh-CN" sz="1600" dirty="0"/>
              <a:t>（</a:t>
            </a:r>
            <a:r>
              <a:rPr lang="en-US" altLang="zh-CN" sz="1600" dirty="0"/>
              <a:t>4</a:t>
            </a:r>
            <a:r>
              <a:rPr lang="zh-CN" altLang="zh-CN" sz="1600" dirty="0"/>
              <a:t>）（上声＋上声）＋上声　</a:t>
            </a:r>
            <a:r>
              <a:rPr lang="zh-CN" altLang="en-US" sz="1600" dirty="0" smtClean="0"/>
              <a:t>→</a:t>
            </a:r>
            <a:r>
              <a:rPr lang="zh-CN" altLang="zh-CN" sz="1600" dirty="0" smtClean="0"/>
              <a:t>（</a:t>
            </a:r>
            <a:r>
              <a:rPr lang="zh-CN" altLang="zh-CN" sz="1600" dirty="0"/>
              <a:t>阳平＋阳平）＋上声。例如：</a:t>
            </a:r>
          </a:p>
          <a:p>
            <a:pPr indent="457200"/>
            <a:r>
              <a:rPr lang="zh-CN" altLang="zh-CN" sz="1600" dirty="0">
                <a:latin typeface="仿宋_GB2312" pitchFamily="49" charset="-122"/>
                <a:ea typeface="仿宋_GB2312" pitchFamily="49" charset="-122"/>
              </a:rPr>
              <a:t>演讲稿　展览馆　古典美　手写体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“一”、“不”的变调</a:t>
            </a:r>
            <a:endParaRPr lang="zh-CN" altLang="zh-CN" dirty="0"/>
          </a:p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）“一、不”单念或位于词语末尾不受后读音节影响，以及“一”作为序数、基数时不变调例如：</a:t>
            </a:r>
          </a:p>
          <a:p>
            <a:pPr indent="457200"/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十一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第一　一楼　一把手　偏不　就不</a:t>
            </a:r>
          </a:p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）“一、不”用在非去声音节前，“一”变读去声，“不”仍读原调。例如：</a:t>
            </a:r>
          </a:p>
          <a:p>
            <a:pPr indent="457200"/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一天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一年　一生　一些　一举　一早　不说　不行　不想　不忙</a:t>
            </a:r>
          </a:p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）“一、不”用在去声音节前，变读阳平。例如：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一个　一件　一路　一定　不要　不看　不便　不顾　不妙</a:t>
            </a:r>
          </a:p>
          <a:p>
            <a:pPr indent="457200"/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）“一、不”夹在词语中间，读轻声。例如：</a:t>
            </a:r>
          </a:p>
          <a:p>
            <a:pPr indent="457200"/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擦一擦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看一看　玩一玩　试一试　吃不消　对不起　来不及　做不了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 smtClean="0"/>
              <a:t>二</a:t>
            </a:r>
            <a:r>
              <a:rPr lang="zh-CN" altLang="zh-CN" b="1" dirty="0"/>
              <a:t>、轻声</a:t>
            </a:r>
            <a:endParaRPr lang="zh-CN" altLang="zh-CN" dirty="0"/>
          </a:p>
          <a:p>
            <a:pPr indent="457200"/>
            <a:r>
              <a:rPr lang="en-US" altLang="zh-CN" b="1" dirty="0" smtClean="0"/>
              <a:t>1</a:t>
            </a:r>
            <a:r>
              <a:rPr lang="en-US" altLang="zh-CN" b="1" dirty="0"/>
              <a:t>.</a:t>
            </a:r>
            <a:r>
              <a:rPr lang="zh-CN" altLang="zh-CN" b="1" dirty="0"/>
              <a:t>轻声的性质和调形</a:t>
            </a:r>
            <a:endParaRPr lang="zh-CN" altLang="zh-CN" dirty="0"/>
          </a:p>
          <a:p>
            <a:pPr indent="457200"/>
            <a:r>
              <a:rPr lang="zh-CN" altLang="zh-CN" dirty="0" smtClean="0"/>
              <a:t>轻声</a:t>
            </a:r>
            <a:r>
              <a:rPr lang="zh-CN" altLang="zh-CN" dirty="0"/>
              <a:t>是指在词语中有的音节变成一种在听觉上显得又轻又短的声调，即“轻声”。如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 indent="457200"/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姐姐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ji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ě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jie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）、萝卜（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lu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ó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bo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）。</a:t>
            </a:r>
          </a:p>
          <a:p>
            <a:pPr indent="457200"/>
            <a:r>
              <a:rPr lang="zh-CN" altLang="zh-CN" dirty="0" smtClean="0"/>
              <a:t>轻声</a:t>
            </a:r>
            <a:r>
              <a:rPr lang="zh-CN" altLang="zh-CN" dirty="0"/>
              <a:t>的调形取决于它前面音节的声调，基本规律是：</a:t>
            </a:r>
          </a:p>
          <a:p>
            <a:pPr indent="457200"/>
            <a:r>
              <a:rPr lang="zh-CN" altLang="zh-CN" dirty="0" smtClean="0"/>
              <a:t>非</a:t>
            </a:r>
            <a:r>
              <a:rPr lang="zh-CN" altLang="zh-CN" dirty="0"/>
              <a:t>上声＋轻声，调形是短促的低降调（</a:t>
            </a:r>
            <a:r>
              <a:rPr lang="en-US" altLang="zh-CN" dirty="0"/>
              <a:t>31</a:t>
            </a:r>
            <a:r>
              <a:rPr lang="zh-CN" altLang="zh-CN" dirty="0"/>
              <a:t>）。如：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真的　窝囊　油水　玄乎　大方　兆头</a:t>
            </a:r>
          </a:p>
          <a:p>
            <a:pPr indent="457200"/>
            <a:r>
              <a:rPr lang="zh-CN" altLang="zh-CN" dirty="0"/>
              <a:t>上声＋轻声，调形是短促的半高调（</a:t>
            </a:r>
            <a:r>
              <a:rPr lang="en-US" altLang="zh-CN" dirty="0"/>
              <a:t>41</a:t>
            </a:r>
            <a:r>
              <a:rPr lang="zh-CN" altLang="zh-CN" dirty="0"/>
              <a:t>）。如：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影子　枕头　地上　对了　老爷　尾巴　女婿　马虎　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 smtClean="0"/>
              <a:t>2</a:t>
            </a:r>
            <a:r>
              <a:rPr lang="en-US" altLang="zh-CN" b="1" dirty="0"/>
              <a:t>.</a:t>
            </a:r>
            <a:r>
              <a:rPr lang="zh-CN" altLang="zh-CN" b="1" dirty="0"/>
              <a:t>有规律性的轻声</a:t>
            </a:r>
            <a:endParaRPr lang="zh-CN" altLang="zh-CN" dirty="0"/>
          </a:p>
          <a:p>
            <a:pPr indent="457200"/>
            <a:r>
              <a:rPr lang="zh-CN" altLang="zh-CN" dirty="0"/>
              <a:t>助词：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“的、地、得”、“着、了、过”</a:t>
            </a:r>
            <a:r>
              <a:rPr lang="zh-CN" altLang="zh-CN" dirty="0"/>
              <a:t>。</a:t>
            </a:r>
          </a:p>
          <a:p>
            <a:pPr indent="457200"/>
            <a:r>
              <a:rPr lang="zh-CN" altLang="zh-CN" dirty="0"/>
              <a:t>语气词：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“吗、吧、呢、啊、啦”</a:t>
            </a:r>
            <a:r>
              <a:rPr lang="zh-CN" altLang="zh-CN" dirty="0"/>
              <a:t>。</a:t>
            </a:r>
          </a:p>
          <a:p>
            <a:pPr indent="457200"/>
            <a:r>
              <a:rPr lang="zh-CN" altLang="zh-CN" dirty="0"/>
              <a:t>名词的后缀：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“子、儿、头、们”</a:t>
            </a:r>
            <a:r>
              <a:rPr lang="zh-CN" altLang="zh-CN" dirty="0"/>
              <a:t>。</a:t>
            </a:r>
          </a:p>
          <a:p>
            <a:pPr indent="457200"/>
            <a:r>
              <a:rPr lang="zh-CN" altLang="zh-CN" dirty="0"/>
              <a:t>方位名词：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“上、下、面”</a:t>
            </a:r>
            <a:r>
              <a:rPr lang="zh-CN" altLang="zh-CN" dirty="0"/>
              <a:t>。</a:t>
            </a:r>
          </a:p>
          <a:p>
            <a:pPr indent="457200"/>
            <a:r>
              <a:rPr lang="zh-CN" altLang="zh-CN" dirty="0"/>
              <a:t>趋向动词：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“来、去”</a:t>
            </a:r>
          </a:p>
          <a:p>
            <a:pPr indent="457200"/>
            <a:r>
              <a:rPr lang="zh-CN" altLang="zh-CN" dirty="0"/>
              <a:t>某些叠词的第二个音节：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“妈妈、娃娃、猩猩、看看”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3.</a:t>
            </a:r>
            <a:r>
              <a:rPr lang="zh-CN" altLang="zh-CN" b="1" dirty="0"/>
              <a:t>轻声的区别作用</a:t>
            </a:r>
            <a:endParaRPr lang="zh-CN" altLang="zh-CN" dirty="0"/>
          </a:p>
          <a:p>
            <a:pPr indent="457200"/>
            <a:r>
              <a:rPr lang="zh-CN" altLang="zh-CN" dirty="0"/>
              <a:t>普通话的轻声，有时还有辨别词性和词义的作用，在运用时就更要注意区分。例如：</a:t>
            </a:r>
            <a:endParaRPr lang="zh-CN" altLang="en-US" dirty="0"/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843808" y="2459604"/>
            <a:ext cx="5976664" cy="1838056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6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大意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dàyì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（名词）　　　　　　　　大意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dàyi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（形容词）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例句：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文章的大意，是指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……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　　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例句：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这件事很重要，可不能大意。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人家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rén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jiā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（名词）　　　　　　　人家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rén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jia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（代词）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例句：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白云深处有人家。　　　　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例句：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你说了这么多，人家不爱听。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兄弟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xiōngdì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（哥哥和弟弟）　　　　兄弟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xiōngdi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（弟弟）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例句：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他们是兄弟俩。　　　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　　例句：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这是我兄弟。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精神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jīngshéng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（主要意思）　　　　精神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jīngshng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（面貌状态）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例句：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要理解文件的精神。　　　　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例句：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看他，可精神着呢！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itchFamily="2" charset="-122"/>
            </a:endParaRPr>
          </a:p>
        </p:txBody>
      </p:sp>
      <p:sp>
        <p:nvSpPr>
          <p:cNvPr id="13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4.</a:t>
            </a:r>
            <a:r>
              <a:rPr lang="zh-CN" altLang="zh-CN" b="1" dirty="0"/>
              <a:t>必读轻声</a:t>
            </a:r>
            <a:endParaRPr lang="zh-CN" altLang="zh-CN" dirty="0"/>
          </a:p>
          <a:p>
            <a:pPr indent="457200"/>
            <a:r>
              <a:rPr lang="zh-CN" altLang="zh-CN" dirty="0"/>
              <a:t>普通话的轻声词语大都带有规律性，也有一部分规律性不强，没有区分词义和词性的作用，但习惯上形成了必读轻声词语（也有一些可读可不读轻声的词语），如“窗户”、“玻璃”、“烟囱”等，使用时要注意规范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常用必读轻声词语</a:t>
            </a:r>
            <a:r>
              <a:rPr lang="zh-CN" altLang="zh-CN" b="1" dirty="0" smtClean="0"/>
              <a:t>练习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爱人　白净　帮手　棒槌　包袱　包涵　本事　比方　扁担　别扭　拨弄　簸箕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补丁　部分　裁缝　财主　差事　苍蝇　柴火　称呼　畜生　刺猬　凑合　答应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打点　打发　打量　打算　打听　大方　耽搁　耽误　道士　灯笼　提防　地道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地方　点心　动静　动弹　嘟囔　队伍　风筝　福气　甘蔗　干事　高粱　膏药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告诉　姑娘　怪物　关系　官司　规矩　含糊　行当　合同　核桃　厚道　胡琴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糊涂　皇上　活泼　火候　伙计　机灵　脊梁　记号　架势　嫁妆　将就　</a:t>
            </a:r>
            <a:r>
              <a:rPr lang="zh-CN" altLang="zh-CN" dirty="0" smtClean="0">
                <a:latin typeface="仿宋_GB2312" pitchFamily="49" charset="-122"/>
                <a:ea typeface="仿宋_GB2312" pitchFamily="49" charset="-122"/>
              </a:rPr>
              <a:t>交情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叫唤　结实　街坊　戒指　精神　咳嗽　窟窿　快活　困难　老实　累赘　厉害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利落　连累　粮食　骆驼　麻利　买卖　眯缝　苗条　名堂　明白　蘑菇　难为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能耐　念叨　牌楼　盘算　便宜　铺盖　欺负　勤快　清楚　亲家　热闹　人家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扫帚　商量　烧饼　生意　石榴　拾掇　使唤　事情　收成　首饰　舒服　舒坦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爽快　岁数　挑剔　妥当　委屈　位置　稀罕　喜欢　胭脂　烟筒　秧歌　吆喝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钥匙　应酬　冤枉　云彩　扎实　眨巴　栅栏　张罗　帐篷　招呼　招牌　折腾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指甲　主意　转悠　壮实　字号　自在　祖宗　作坊　琢磨　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三、儿化</a:t>
            </a:r>
            <a:endParaRPr lang="zh-CN" altLang="zh-CN" dirty="0"/>
          </a:p>
          <a:p>
            <a:pPr indent="457200"/>
            <a:r>
              <a:rPr lang="en-US" altLang="zh-CN" b="1" dirty="0"/>
              <a:t>1.</a:t>
            </a:r>
            <a:r>
              <a:rPr lang="zh-CN" altLang="zh-CN" b="1" dirty="0"/>
              <a:t>儿化和儿化韵</a:t>
            </a:r>
            <a:endParaRPr lang="zh-CN" altLang="zh-CN" dirty="0"/>
          </a:p>
          <a:p>
            <a:pPr indent="457200"/>
            <a:r>
              <a:rPr lang="zh-CN" altLang="zh-CN" dirty="0"/>
              <a:t>普通话中元音</a:t>
            </a:r>
            <a:r>
              <a:rPr lang="en-US" altLang="zh-CN" dirty="0" err="1"/>
              <a:t>er</a:t>
            </a:r>
            <a:r>
              <a:rPr lang="zh-CN" altLang="zh-CN" dirty="0"/>
              <a:t>与前一个韵母结合在一起，变成了一个具有卷舌性质的韵母，这种现象叫儿化。儿化了的韵母叫儿化韵。儿化韵不是韵母与元音</a:t>
            </a:r>
            <a:r>
              <a:rPr lang="en-US" altLang="zh-CN" dirty="0" err="1"/>
              <a:t>er</a:t>
            </a:r>
            <a:r>
              <a:rPr lang="zh-CN" altLang="zh-CN" dirty="0"/>
              <a:t>简单的相加，而是在发主要元音或韵尾的时候加了一个卷舌动作，变成了一个音节。如孩儿（</a:t>
            </a:r>
            <a:r>
              <a:rPr lang="en-US" altLang="zh-CN" dirty="0"/>
              <a:t>h</a:t>
            </a:r>
            <a:r>
              <a:rPr lang="zh-CN" altLang="zh-CN" dirty="0"/>
              <a:t>á</a:t>
            </a:r>
            <a:r>
              <a:rPr lang="en-US" altLang="zh-CN" dirty="0"/>
              <a:t>i </a:t>
            </a:r>
            <a:r>
              <a:rPr lang="en-US" altLang="zh-CN" dirty="0" err="1"/>
              <a:t>er</a:t>
            </a:r>
            <a:r>
              <a:rPr lang="zh-CN" altLang="zh-CN" dirty="0"/>
              <a:t>）在读音上并不读成两个音节，而是使孩的韵母á</a:t>
            </a:r>
            <a:r>
              <a:rPr lang="en-US" altLang="zh-CN" dirty="0"/>
              <a:t>i</a:t>
            </a:r>
            <a:r>
              <a:rPr lang="zh-CN" altLang="zh-CN" dirty="0"/>
              <a:t>带上卷舌动作，变成儿化色彩，成为一个音节</a:t>
            </a:r>
            <a:r>
              <a:rPr lang="en-US" altLang="zh-CN" dirty="0"/>
              <a:t>h</a:t>
            </a:r>
            <a:r>
              <a:rPr lang="zh-CN" altLang="zh-CN" dirty="0"/>
              <a:t>á</a:t>
            </a:r>
            <a:r>
              <a:rPr lang="en-US" altLang="zh-CN" dirty="0" err="1"/>
              <a:t>ir</a:t>
            </a:r>
            <a:r>
              <a:rPr lang="zh-CN" altLang="zh-CN" dirty="0"/>
              <a:t>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600" b="1" dirty="0"/>
              <a:t>2.</a:t>
            </a:r>
            <a:r>
              <a:rPr lang="zh-CN" altLang="zh-CN" sz="1600" b="1" dirty="0"/>
              <a:t>儿化韵的语用功能</a:t>
            </a:r>
            <a:endParaRPr lang="zh-CN" altLang="zh-CN" sz="1600" dirty="0"/>
          </a:p>
          <a:p>
            <a:pPr indent="457200"/>
            <a:r>
              <a:rPr lang="zh-CN" altLang="zh-CN" sz="1600" dirty="0"/>
              <a:t>儿化韵在普通话里的主要语用功能在构词和修辞两方面。</a:t>
            </a:r>
          </a:p>
          <a:p>
            <a:pPr indent="457200"/>
            <a:r>
              <a:rPr lang="zh-CN" altLang="zh-CN" sz="1600" dirty="0"/>
              <a:t>（</a:t>
            </a:r>
            <a:r>
              <a:rPr lang="en-US" altLang="zh-CN" sz="1600" dirty="0"/>
              <a:t>1</a:t>
            </a:r>
            <a:r>
              <a:rPr lang="zh-CN" altLang="zh-CN" sz="1600" dirty="0"/>
              <a:t>）构词</a:t>
            </a:r>
            <a:r>
              <a:rPr lang="en-US" altLang="zh-CN" sz="1600" dirty="0"/>
              <a:t>  </a:t>
            </a:r>
            <a:r>
              <a:rPr lang="zh-CN" altLang="zh-CN" sz="1600" dirty="0"/>
              <a:t>可区别词性或派生同类的词。如：“盖”和“盖儿”、“头”和“头儿”就分别表示不同的词义。</a:t>
            </a:r>
          </a:p>
          <a:p>
            <a:pPr indent="457200"/>
            <a:r>
              <a:rPr lang="zh-CN" altLang="zh-CN" sz="1600" dirty="0"/>
              <a:t>（</a:t>
            </a:r>
            <a:r>
              <a:rPr lang="en-US" altLang="zh-CN" sz="1600" dirty="0"/>
              <a:t>2</a:t>
            </a:r>
            <a:r>
              <a:rPr lang="zh-CN" altLang="zh-CN" sz="1600" dirty="0"/>
              <a:t>）修辞</a:t>
            </a:r>
            <a:r>
              <a:rPr lang="en-US" altLang="zh-CN" sz="1600" dirty="0"/>
              <a:t>  </a:t>
            </a:r>
            <a:r>
              <a:rPr lang="zh-CN" altLang="zh-CN" sz="1600" dirty="0"/>
              <a:t>能体现言语风格，以及附有指小、表爱的色彩。如在口语中：“院儿”和“院子”、“鞋带儿”和“鞋带子”就分别体现出明显的北方方言与南方方言的不同语言色彩。所以有语言专家认为，多使用儿化韵，能使普通话的使用更加标准和规范。而“小草”、“鲜花”、“小妞”、“男孩”都是可爱的，所以在口语应用中一般都读儿化韵。</a:t>
            </a:r>
          </a:p>
          <a:p>
            <a:pPr indent="457200"/>
            <a:r>
              <a:rPr lang="zh-CN" altLang="zh-CN" sz="1600" dirty="0"/>
              <a:t>另外，在书面语言中，也有少数是写出“儿”而不读儿化的，这是因为修辞或节律的需要。如“</a:t>
            </a:r>
            <a:r>
              <a:rPr lang="zh-CN" altLang="zh-CN" sz="1600" b="1" dirty="0"/>
              <a:t>月儿</a:t>
            </a:r>
            <a:r>
              <a:rPr lang="zh-CN" altLang="zh-CN" sz="1600" dirty="0"/>
              <a:t>高高挂天上”，“</a:t>
            </a:r>
            <a:r>
              <a:rPr lang="zh-CN" altLang="zh-CN" sz="1600" b="1" dirty="0"/>
              <a:t>花儿</a:t>
            </a:r>
            <a:r>
              <a:rPr lang="zh-CN" altLang="zh-CN" sz="1600" dirty="0"/>
              <a:t>朵朵向阳开”都不儿化。</a:t>
            </a:r>
          </a:p>
          <a:p>
            <a:pPr indent="457200"/>
            <a:r>
              <a:rPr lang="zh-CN" altLang="zh-CN" sz="1600" dirty="0"/>
              <a:t>有些词语是否读儿化还要看具体语境，如“模样”在口语里一般都儿化：“那人大概三十岁</a:t>
            </a:r>
            <a:r>
              <a:rPr lang="zh-CN" altLang="zh-CN" sz="1600" b="1" dirty="0"/>
              <a:t>模样儿</a:t>
            </a:r>
            <a:r>
              <a:rPr lang="zh-CN" altLang="zh-CN" sz="1600" dirty="0"/>
              <a:t>”，而在书面语言色彩强烈的地方却不读儿化：“我为我心爱的</a:t>
            </a:r>
            <a:r>
              <a:rPr lang="zh-CN" altLang="zh-CN" sz="1600" b="1" dirty="0"/>
              <a:t>人儿</a:t>
            </a:r>
            <a:r>
              <a:rPr lang="zh-CN" altLang="zh-CN" sz="1600" dirty="0"/>
              <a:t>，燃到了这般</a:t>
            </a:r>
            <a:r>
              <a:rPr lang="zh-CN" altLang="zh-CN" sz="1600" b="1" dirty="0"/>
              <a:t>模样</a:t>
            </a:r>
            <a:r>
              <a:rPr lang="zh-CN" altLang="zh-CN" sz="1600" dirty="0"/>
              <a:t>”（郭沫若诗）。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一、按发音部位分类</a:t>
            </a:r>
            <a:endParaRPr lang="zh-CN" altLang="zh-CN" dirty="0"/>
          </a:p>
          <a:p>
            <a:pPr indent="457200"/>
            <a:r>
              <a:rPr lang="zh-CN" altLang="zh-CN" dirty="0"/>
              <a:t>发音部位是指气流在发音器官中受阻碍的部位。普通话的辅音声母按发音部位分为三大类，细分为七个部位：</a:t>
            </a:r>
          </a:p>
          <a:p>
            <a:pPr indent="457200"/>
            <a:r>
              <a:rPr lang="en-US" altLang="zh-CN" b="1" dirty="0"/>
              <a:t>1.</a:t>
            </a:r>
            <a:r>
              <a:rPr lang="zh-CN" altLang="zh-CN" b="1" dirty="0"/>
              <a:t>唇音</a:t>
            </a:r>
            <a:r>
              <a:rPr lang="zh-CN" altLang="zh-CN" dirty="0"/>
              <a:t>　以下唇为主动器官，细分为两个发音部位。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）双唇音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上唇和下唇闭合构成阻碍，有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p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m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三个，例如：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　背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ù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白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标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bi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鄙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b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ì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批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p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婆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p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ó　偏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pi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排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p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瓢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pi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评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p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í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m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 埋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m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谩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m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m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é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门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m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é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命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m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ì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）唇齿音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下唇和上齿靠拢构成阻碍，只有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一个，例如：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发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　方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扶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ú　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吩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f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  <a:r>
              <a:rPr lang="zh-CN" altLang="zh-CN" dirty="0"/>
              <a:t>　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400" b="1" dirty="0"/>
              <a:t>3.</a:t>
            </a:r>
            <a:r>
              <a:rPr lang="zh-CN" altLang="zh-CN" sz="1400" b="1" dirty="0"/>
              <a:t>常用儿化韵词语练习</a:t>
            </a:r>
            <a:endParaRPr lang="zh-CN" altLang="zh-CN" sz="1400" dirty="0"/>
          </a:p>
          <a:p>
            <a:pPr indent="457200"/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刀把儿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号码儿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找茬儿　板擦儿　打杂儿　包干儿　名牌儿　壶盖儿　鞋带儿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加塞儿　栅栏儿　门槛儿　药方儿　赶趟儿　掉价儿　照片儿　拉链儿　坎肩儿　大腕儿　茶馆儿　落款儿　火罐儿　蛋黄儿　打晃儿　天窗儿　手绢儿　出圈儿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绕远儿　杂院儿　刀背儿　别针儿　杏仁儿　刀刃儿　提成儿　主角儿　耳垂儿　围嘴儿　胖墩儿　没准儿　小瓮儿　墨汁儿　锯齿儿　针鼻儿　肚脐儿　玩意儿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垫底儿　开春儿　走味儿　一会儿　送信儿　脚印儿　花瓶儿　打鸣儿　眼镜儿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蛋清儿　小曲儿　痰盂儿　合群儿　模特儿　逗乐儿　碎步儿　没谱儿　梨核儿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泪珠儿　有数儿　果冻儿　门洞儿　胡同儿　酒盅儿　小葱儿　红包儿　叫好儿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绝着儿　口哨儿　鱼漂儿　豆角儿　面条儿　开窍儿　衣兜儿　年头儿　纽扣儿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线轴儿　加油儿　小丑儿　顶牛儿　抓阄儿　棉球儿　火锅儿　做活儿　邮戳儿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小说儿　被窝儿　粉末儿　耳膜儿　一点儿　牙签儿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sz="1600" dirty="0" smtClean="0">
                <a:latin typeface="仿宋_GB2312" pitchFamily="49" charset="-122"/>
                <a:ea typeface="仿宋_GB2312" pitchFamily="49" charset="-122"/>
              </a:rPr>
              <a:t>儿媳妇儿　高跟儿鞋　小人儿书</a:t>
            </a:r>
            <a:endParaRPr lang="zh-CN" altLang="zh-CN" sz="16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四、语气词“啊”的音变</a:t>
            </a:r>
            <a:endParaRPr lang="zh-CN" altLang="zh-CN" dirty="0"/>
          </a:p>
          <a:p>
            <a:pPr indent="457200"/>
            <a:r>
              <a:rPr lang="zh-CN" altLang="zh-CN" dirty="0"/>
              <a:t>“啊”字单用或位于句子前面时是叹词，处于句子末尾时是语气词，或表示陈述、疑问、或表示感叹、祈使。“啊”作为语气词，常受到前一个音节（字）韵母末尾音素的影响发生音变。</a:t>
            </a:r>
          </a:p>
          <a:p>
            <a:pPr indent="457200"/>
            <a:r>
              <a:rPr lang="en-US" altLang="zh-CN" dirty="0"/>
              <a:t>1.</a:t>
            </a:r>
            <a:r>
              <a:rPr lang="zh-CN" altLang="zh-CN" dirty="0"/>
              <a:t>前一音节的韵腹或韵尾是</a:t>
            </a:r>
            <a:r>
              <a:rPr lang="en-US" altLang="zh-CN" dirty="0"/>
              <a:t>a</a:t>
            </a:r>
            <a:r>
              <a:rPr lang="zh-CN" altLang="zh-CN" dirty="0"/>
              <a:t>、</a:t>
            </a:r>
            <a:r>
              <a:rPr lang="en-US" altLang="zh-CN" dirty="0"/>
              <a:t>o</a:t>
            </a:r>
            <a:r>
              <a:rPr lang="zh-CN" altLang="zh-CN" dirty="0"/>
              <a:t>、</a:t>
            </a:r>
            <a:r>
              <a:rPr lang="en-US" altLang="zh-CN" dirty="0"/>
              <a:t>e</a:t>
            </a:r>
            <a:r>
              <a:rPr lang="zh-CN" altLang="zh-CN" dirty="0"/>
              <a:t>、ê、</a:t>
            </a:r>
            <a:r>
              <a:rPr lang="en-US" altLang="zh-CN" dirty="0"/>
              <a:t>I</a:t>
            </a:r>
            <a:r>
              <a:rPr lang="zh-CN" altLang="zh-CN" dirty="0"/>
              <a:t>、ü时，“啊”读作</a:t>
            </a:r>
            <a:r>
              <a:rPr lang="en-US" altLang="zh-CN" dirty="0" err="1"/>
              <a:t>ya</a:t>
            </a:r>
            <a:r>
              <a:rPr lang="zh-CN" altLang="zh-CN" dirty="0"/>
              <a:t>，也可以写作“呀”。如：“多漂亮的小马呀！”“热乎乎的土地呀！”“注意节约呀！”</a:t>
            </a:r>
          </a:p>
          <a:p>
            <a:pPr indent="457200"/>
            <a:r>
              <a:rPr lang="en-US" altLang="zh-CN" dirty="0"/>
              <a:t>2.</a:t>
            </a:r>
            <a:r>
              <a:rPr lang="zh-CN" altLang="zh-CN" dirty="0"/>
              <a:t>前一个音节是</a:t>
            </a:r>
            <a:r>
              <a:rPr lang="en-US" altLang="zh-CN" dirty="0"/>
              <a:t>u</a:t>
            </a:r>
            <a:r>
              <a:rPr lang="zh-CN" altLang="zh-CN" dirty="0"/>
              <a:t>或韵尾是</a:t>
            </a:r>
            <a:r>
              <a:rPr lang="en-US" altLang="zh-CN" dirty="0"/>
              <a:t>u</a:t>
            </a:r>
            <a:r>
              <a:rPr lang="zh-CN" altLang="zh-CN" dirty="0"/>
              <a:t>时（包括</a:t>
            </a:r>
            <a:r>
              <a:rPr lang="en-US" altLang="zh-CN" dirty="0" err="1"/>
              <a:t>ao</a:t>
            </a:r>
            <a:r>
              <a:rPr lang="zh-CN" altLang="zh-CN" dirty="0"/>
              <a:t>、</a:t>
            </a:r>
            <a:r>
              <a:rPr lang="en-US" altLang="zh-CN" dirty="0" err="1"/>
              <a:t>iao</a:t>
            </a:r>
            <a:r>
              <a:rPr lang="zh-CN" altLang="zh-CN" dirty="0"/>
              <a:t>），“啊”读作</a:t>
            </a:r>
            <a:r>
              <a:rPr lang="en-US" altLang="zh-CN" dirty="0" err="1"/>
              <a:t>wa</a:t>
            </a:r>
            <a:r>
              <a:rPr lang="zh-CN" altLang="zh-CN" dirty="0"/>
              <a:t>，也可写作“哇”。如：“你在哪住哇？”“让我好找哇！”“走不走哇？”</a:t>
            </a:r>
          </a:p>
          <a:p>
            <a:pPr indent="457200"/>
            <a:r>
              <a:rPr lang="en-US" altLang="zh-CN" dirty="0"/>
              <a:t>3.</a:t>
            </a:r>
            <a:r>
              <a:rPr lang="zh-CN" altLang="zh-CN" dirty="0"/>
              <a:t>前一个音节的韵尾是</a:t>
            </a:r>
            <a:r>
              <a:rPr lang="en-US" altLang="zh-CN" dirty="0"/>
              <a:t>n</a:t>
            </a:r>
            <a:r>
              <a:rPr lang="zh-CN" altLang="zh-CN" dirty="0"/>
              <a:t>时，“啊”读</a:t>
            </a:r>
            <a:r>
              <a:rPr lang="en-US" altLang="zh-CN" dirty="0" err="1"/>
              <a:t>na</a:t>
            </a:r>
            <a:r>
              <a:rPr lang="zh-CN" altLang="zh-CN" dirty="0"/>
              <a:t>，也可写作“哪”。如：“快来看哪！”“打得真准哪！”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dirty="0"/>
              <a:t>4. </a:t>
            </a:r>
            <a:r>
              <a:rPr lang="zh-CN" altLang="zh-CN" dirty="0"/>
              <a:t>前一个音节的韵尾是</a:t>
            </a:r>
            <a:r>
              <a:rPr lang="en-US" altLang="zh-CN" dirty="0" err="1"/>
              <a:t>ng</a:t>
            </a:r>
            <a:r>
              <a:rPr lang="zh-CN" altLang="zh-CN" dirty="0"/>
              <a:t>时，“啊”读</a:t>
            </a:r>
            <a:r>
              <a:rPr lang="en-US" altLang="zh-CN" dirty="0" err="1"/>
              <a:t>nga</a:t>
            </a:r>
            <a:r>
              <a:rPr lang="zh-CN" altLang="zh-CN" dirty="0"/>
              <a:t>，写作“啊”。如：“长江啊！”“小点声啊！”“人类在思考中飞腾啊！”</a:t>
            </a:r>
          </a:p>
          <a:p>
            <a:pPr indent="457200"/>
            <a:r>
              <a:rPr lang="en-US" altLang="zh-CN" dirty="0"/>
              <a:t>5.</a:t>
            </a:r>
            <a:r>
              <a:rPr lang="zh-CN" altLang="zh-CN" dirty="0"/>
              <a:t>前一个音节的韵母是</a:t>
            </a:r>
            <a:r>
              <a:rPr lang="en-US" altLang="zh-CN" dirty="0"/>
              <a:t>-i</a:t>
            </a:r>
            <a:r>
              <a:rPr lang="zh-CN" altLang="zh-CN" dirty="0"/>
              <a:t>（前）时，“啊”读［</a:t>
            </a:r>
            <a:r>
              <a:rPr lang="en-US" altLang="zh-CN" dirty="0" err="1"/>
              <a:t>za</a:t>
            </a:r>
            <a:r>
              <a:rPr lang="zh-CN" altLang="zh-CN" dirty="0"/>
              <a:t>］，写作“啊”。如：“有几张椅子啊？”“这是第几次啊？”</a:t>
            </a:r>
          </a:p>
          <a:p>
            <a:pPr indent="457200"/>
            <a:r>
              <a:rPr lang="en-US" altLang="zh-CN" dirty="0"/>
              <a:t>6. </a:t>
            </a:r>
            <a:r>
              <a:rPr lang="zh-CN" altLang="zh-CN" dirty="0"/>
              <a:t>前一个音节的韵母是</a:t>
            </a:r>
            <a:r>
              <a:rPr lang="en-US" altLang="zh-CN" dirty="0"/>
              <a:t>-i(</a:t>
            </a:r>
            <a:r>
              <a:rPr lang="zh-CN" altLang="zh-CN" dirty="0"/>
              <a:t>后</a:t>
            </a:r>
            <a:r>
              <a:rPr lang="en-US" altLang="zh-CN" dirty="0"/>
              <a:t>)</a:t>
            </a:r>
            <a:r>
              <a:rPr lang="zh-CN" altLang="zh-CN" dirty="0"/>
              <a:t>、</a:t>
            </a:r>
            <a:r>
              <a:rPr lang="en-US" altLang="zh-CN" dirty="0" err="1"/>
              <a:t>er</a:t>
            </a:r>
            <a:r>
              <a:rPr lang="en-US" altLang="zh-CN" dirty="0"/>
              <a:t>(</a:t>
            </a:r>
            <a:r>
              <a:rPr lang="zh-CN" altLang="zh-CN" dirty="0"/>
              <a:t>包括儿化韵</a:t>
            </a:r>
            <a:r>
              <a:rPr lang="en-US" altLang="zh-CN" dirty="0"/>
              <a:t>)</a:t>
            </a:r>
            <a:r>
              <a:rPr lang="zh-CN" altLang="zh-CN" dirty="0"/>
              <a:t>时，“啊”读［</a:t>
            </a:r>
            <a:r>
              <a:rPr lang="en-US" altLang="zh-CN" dirty="0" err="1"/>
              <a:t>ra</a:t>
            </a:r>
            <a:r>
              <a:rPr lang="zh-CN" altLang="zh-CN" dirty="0"/>
              <a:t>］，写作“啊”。如“你订几份报纸啊？”“多美的诗啊！”“儿啊，你还小哇。”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五、异读</a:t>
            </a:r>
            <a:endParaRPr lang="zh-CN" altLang="zh-CN" dirty="0"/>
          </a:p>
          <a:p>
            <a:pPr indent="457200"/>
            <a:r>
              <a:rPr lang="zh-CN" altLang="zh-CN" dirty="0"/>
              <a:t>众所周知，一字多音是汉语语音学习的难点之一。因此，普通话语音基础的学习，除了“声、韵、调”外，还有识字量的问题（对高中阶段学生的一般要求为</a:t>
            </a:r>
            <a:r>
              <a:rPr lang="en-US" altLang="zh-CN" dirty="0"/>
              <a:t>3500</a:t>
            </a:r>
            <a:r>
              <a:rPr lang="zh-CN" altLang="zh-CN" dirty="0"/>
              <a:t>个常用字），还必须对常见、常用的多音字加以辨识。</a:t>
            </a:r>
          </a:p>
          <a:p>
            <a:pPr indent="457200"/>
            <a:r>
              <a:rPr lang="en-US" altLang="zh-CN" b="1" dirty="0"/>
              <a:t>1.</a:t>
            </a:r>
            <a:r>
              <a:rPr lang="zh-CN" altLang="zh-CN" b="1" dirty="0"/>
              <a:t>异读词及产生的原因</a:t>
            </a:r>
            <a:endParaRPr lang="zh-CN" altLang="zh-CN" dirty="0"/>
          </a:p>
          <a:p>
            <a:pPr indent="457200"/>
            <a:r>
              <a:rPr lang="zh-CN" altLang="zh-CN" dirty="0"/>
              <a:t>在普通话词汇中，有一部分词或词语中的语素（字）在习惯上有两个或几个不同的读法，如“谁”读</a:t>
            </a:r>
            <a:r>
              <a:rPr lang="en-US" altLang="zh-CN" dirty="0" err="1"/>
              <a:t>sh</a:t>
            </a:r>
            <a:r>
              <a:rPr lang="zh-CN" altLang="zh-CN" dirty="0"/>
              <a:t>ú</a:t>
            </a:r>
            <a:r>
              <a:rPr lang="en-US" altLang="zh-CN" dirty="0"/>
              <a:t>i</a:t>
            </a:r>
            <a:r>
              <a:rPr lang="zh-CN" altLang="zh-CN" dirty="0"/>
              <a:t>又读</a:t>
            </a:r>
            <a:r>
              <a:rPr lang="en-US" altLang="zh-CN" dirty="0" err="1"/>
              <a:t>sh</a:t>
            </a:r>
            <a:r>
              <a:rPr lang="zh-CN" altLang="zh-CN" dirty="0"/>
              <a:t>é</a:t>
            </a:r>
            <a:r>
              <a:rPr lang="en-US" altLang="zh-CN" dirty="0"/>
              <a:t>i</a:t>
            </a:r>
            <a:r>
              <a:rPr lang="zh-CN" altLang="zh-CN" dirty="0"/>
              <a:t>，“给”读</a:t>
            </a:r>
            <a:r>
              <a:rPr lang="en-US" altLang="zh-CN" dirty="0"/>
              <a:t>g</a:t>
            </a:r>
            <a:r>
              <a:rPr lang="zh-CN" altLang="zh-CN" dirty="0"/>
              <a:t>ě</a:t>
            </a:r>
            <a:r>
              <a:rPr lang="en-US" altLang="zh-CN" dirty="0"/>
              <a:t>i</a:t>
            </a:r>
            <a:r>
              <a:rPr lang="zh-CN" altLang="zh-CN" dirty="0"/>
              <a:t>又读</a:t>
            </a:r>
            <a:r>
              <a:rPr lang="en-US" altLang="zh-CN" dirty="0"/>
              <a:t>j</a:t>
            </a:r>
            <a:r>
              <a:rPr lang="zh-CN" altLang="zh-CN" dirty="0"/>
              <a:t>ǐ，这种同一字因不同意义、不同来源以及语言习惯而形成的不同的读音称之为“异读词”。</a:t>
            </a:r>
          </a:p>
          <a:p>
            <a:pPr indent="457200"/>
            <a:r>
              <a:rPr lang="zh-CN" altLang="zh-CN" dirty="0"/>
              <a:t>异读词产生的原因主要是</a:t>
            </a:r>
            <a:r>
              <a:rPr lang="zh-CN" altLang="zh-CN" dirty="0" smtClean="0"/>
              <a:t>：</a:t>
            </a:r>
            <a:endParaRPr lang="zh-CN" altLang="zh-CN" dirty="0"/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057300"/>
            <a:ext cx="6336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⑴文、白异读</a:t>
            </a:r>
          </a:p>
          <a:p>
            <a:pPr indent="457200"/>
            <a:r>
              <a:rPr lang="zh-CN" altLang="zh-CN" dirty="0"/>
              <a:t>这种异读是由于书读音（文读）与口语音（白读）的分歧造成的。 如</a:t>
            </a:r>
            <a:r>
              <a:rPr lang="en-US" altLang="zh-CN" dirty="0"/>
              <a:t>“</a:t>
            </a:r>
            <a:r>
              <a:rPr lang="zh-CN" altLang="zh-CN" dirty="0"/>
              <a:t>柏</a:t>
            </a:r>
            <a:r>
              <a:rPr lang="en-US" altLang="zh-CN" dirty="0"/>
              <a:t>”</a:t>
            </a:r>
            <a:r>
              <a:rPr lang="zh-CN" altLang="zh-CN" dirty="0"/>
              <a:t>书读音是</a:t>
            </a:r>
            <a:r>
              <a:rPr lang="en-US" altLang="zh-CN" dirty="0" err="1"/>
              <a:t>bó</a:t>
            </a:r>
            <a:r>
              <a:rPr lang="zh-CN" altLang="zh-CN" dirty="0"/>
              <a:t>，口语音是</a:t>
            </a:r>
            <a:r>
              <a:rPr lang="en-US" altLang="zh-CN" dirty="0" err="1"/>
              <a:t>bǎi</a:t>
            </a:r>
            <a:r>
              <a:rPr lang="zh-CN" altLang="zh-CN" dirty="0"/>
              <a:t>；“削”书读音是</a:t>
            </a:r>
            <a:r>
              <a:rPr lang="en-US" altLang="zh-CN" dirty="0" err="1"/>
              <a:t>xu</a:t>
            </a:r>
            <a:r>
              <a:rPr lang="zh-CN" altLang="zh-CN" dirty="0"/>
              <a:t>ē，口语音是</a:t>
            </a:r>
            <a:r>
              <a:rPr lang="en-US" altLang="zh-CN" dirty="0"/>
              <a:t>xi</a:t>
            </a:r>
            <a:r>
              <a:rPr lang="zh-CN" altLang="zh-CN" dirty="0"/>
              <a:t>ā</a:t>
            </a:r>
            <a:r>
              <a:rPr lang="en-US" altLang="zh-CN" dirty="0"/>
              <a:t>o</a:t>
            </a:r>
            <a:r>
              <a:rPr lang="zh-CN" altLang="zh-CN" dirty="0"/>
              <a:t>；</a:t>
            </a:r>
            <a:r>
              <a:rPr lang="en-US" altLang="zh-CN" dirty="0"/>
              <a:t>“</a:t>
            </a:r>
            <a:r>
              <a:rPr lang="zh-CN" altLang="zh-CN" dirty="0"/>
              <a:t>凿</a:t>
            </a:r>
            <a:r>
              <a:rPr lang="en-US" altLang="zh-CN" dirty="0"/>
              <a:t>”</a:t>
            </a:r>
            <a:r>
              <a:rPr lang="zh-CN" altLang="zh-CN" dirty="0"/>
              <a:t>书读音是</a:t>
            </a:r>
            <a:r>
              <a:rPr lang="en-US" altLang="zh-CN" dirty="0" err="1"/>
              <a:t>zuò</a:t>
            </a:r>
            <a:r>
              <a:rPr lang="zh-CN" altLang="zh-CN" dirty="0"/>
              <a:t>，口语音是</a:t>
            </a:r>
            <a:r>
              <a:rPr lang="en-US" altLang="zh-CN" dirty="0" err="1"/>
              <a:t>záo</a:t>
            </a:r>
            <a:r>
              <a:rPr lang="zh-CN" altLang="zh-CN" dirty="0"/>
              <a:t>。还有如：</a:t>
            </a:r>
            <a:r>
              <a:rPr lang="en-US" altLang="zh-CN" dirty="0"/>
              <a:t>“</a:t>
            </a:r>
            <a:r>
              <a:rPr lang="zh-CN" altLang="zh-CN" dirty="0"/>
              <a:t>熟</a:t>
            </a:r>
            <a:r>
              <a:rPr lang="en-US" altLang="zh-CN" dirty="0"/>
              <a:t>”</a:t>
            </a:r>
            <a:r>
              <a:rPr lang="en-US" altLang="zh-CN" dirty="0" err="1"/>
              <a:t>shú</a:t>
            </a:r>
            <a:r>
              <a:rPr lang="en-US" altLang="zh-CN" dirty="0"/>
              <a:t>(</a:t>
            </a:r>
            <a:r>
              <a:rPr lang="zh-CN" altLang="zh-CN" dirty="0"/>
              <a:t>文</a:t>
            </a:r>
            <a:r>
              <a:rPr lang="en-US" altLang="zh-CN" dirty="0"/>
              <a:t>)</a:t>
            </a:r>
            <a:r>
              <a:rPr lang="en-US" altLang="zh-CN" dirty="0" err="1"/>
              <a:t>shóu</a:t>
            </a:r>
            <a:r>
              <a:rPr lang="en-US" altLang="zh-CN" dirty="0"/>
              <a:t>(</a:t>
            </a:r>
            <a:r>
              <a:rPr lang="zh-CN" altLang="zh-CN" dirty="0"/>
              <a:t>口</a:t>
            </a:r>
            <a:r>
              <a:rPr lang="en-US" altLang="zh-CN" dirty="0"/>
              <a:t>)</a:t>
            </a:r>
            <a:r>
              <a:rPr lang="zh-CN" altLang="zh-CN" dirty="0"/>
              <a:t>、</a:t>
            </a:r>
            <a:r>
              <a:rPr lang="en-US" altLang="zh-CN" dirty="0"/>
              <a:t>“</a:t>
            </a:r>
            <a:r>
              <a:rPr lang="zh-CN" altLang="zh-CN" dirty="0"/>
              <a:t>血</a:t>
            </a:r>
            <a:r>
              <a:rPr lang="en-US" altLang="zh-CN" dirty="0"/>
              <a:t>”</a:t>
            </a:r>
            <a:r>
              <a:rPr lang="en-US" altLang="zh-CN" dirty="0" err="1"/>
              <a:t>xuè</a:t>
            </a:r>
            <a:r>
              <a:rPr lang="en-US" altLang="zh-CN" dirty="0"/>
              <a:t>(</a:t>
            </a:r>
            <a:r>
              <a:rPr lang="zh-CN" altLang="zh-CN" dirty="0"/>
              <a:t>文</a:t>
            </a:r>
            <a:r>
              <a:rPr lang="en-US" altLang="zh-CN" dirty="0"/>
              <a:t>)</a:t>
            </a:r>
            <a:r>
              <a:rPr lang="en-US" altLang="zh-CN" dirty="0" err="1"/>
              <a:t>xiě</a:t>
            </a:r>
            <a:r>
              <a:rPr lang="en-US" altLang="zh-CN" dirty="0"/>
              <a:t>(</a:t>
            </a:r>
            <a:r>
              <a:rPr lang="zh-CN" altLang="zh-CN" dirty="0"/>
              <a:t>口</a:t>
            </a:r>
            <a:r>
              <a:rPr lang="en-US" altLang="zh-CN" dirty="0"/>
              <a:t>)</a:t>
            </a:r>
            <a:r>
              <a:rPr lang="zh-CN" altLang="zh-CN" dirty="0"/>
              <a:t>、</a:t>
            </a:r>
            <a:r>
              <a:rPr lang="en-US" altLang="zh-CN" dirty="0"/>
              <a:t>“</a:t>
            </a:r>
            <a:r>
              <a:rPr lang="zh-CN" altLang="zh-CN" dirty="0"/>
              <a:t>剥</a:t>
            </a:r>
            <a:r>
              <a:rPr lang="en-US" altLang="zh-CN" dirty="0"/>
              <a:t>”</a:t>
            </a:r>
            <a:r>
              <a:rPr lang="en-US" altLang="zh-CN" dirty="0" err="1"/>
              <a:t>bō</a:t>
            </a:r>
            <a:r>
              <a:rPr lang="en-US" altLang="zh-CN" dirty="0"/>
              <a:t>(</a:t>
            </a:r>
            <a:r>
              <a:rPr lang="zh-CN" altLang="zh-CN" dirty="0"/>
              <a:t>文</a:t>
            </a:r>
            <a:r>
              <a:rPr lang="en-US" altLang="zh-CN" dirty="0"/>
              <a:t>)</a:t>
            </a:r>
            <a:r>
              <a:rPr lang="en-US" altLang="zh-CN" dirty="0" err="1"/>
              <a:t>bāo</a:t>
            </a:r>
            <a:r>
              <a:rPr lang="en-US" altLang="zh-CN" dirty="0"/>
              <a:t>(</a:t>
            </a:r>
            <a:r>
              <a:rPr lang="zh-CN" altLang="zh-CN" dirty="0"/>
              <a:t>口</a:t>
            </a:r>
            <a:r>
              <a:rPr lang="en-US" altLang="zh-CN" dirty="0"/>
              <a:t>)</a:t>
            </a:r>
            <a:r>
              <a:rPr lang="zh-CN" altLang="zh-CN" dirty="0"/>
              <a:t>等等。</a:t>
            </a:r>
          </a:p>
          <a:p>
            <a:pPr indent="457200"/>
            <a:r>
              <a:rPr lang="zh-CN" altLang="zh-CN" dirty="0" smtClean="0"/>
              <a:t>⑵</a:t>
            </a:r>
            <a:r>
              <a:rPr lang="zh-CN" altLang="zh-CN" dirty="0"/>
              <a:t>方音影响</a:t>
            </a:r>
          </a:p>
          <a:p>
            <a:pPr indent="457200"/>
            <a:r>
              <a:rPr lang="zh-CN" altLang="zh-CN" dirty="0"/>
              <a:t>有的异读是因地方方言读音影响造成的。如北京话吸收吴方言词语“揩油”，使“揩”产生了</a:t>
            </a:r>
            <a:r>
              <a:rPr lang="en-US" altLang="zh-CN" dirty="0"/>
              <a:t>k</a:t>
            </a:r>
            <a:r>
              <a:rPr lang="zh-CN" altLang="zh-CN" dirty="0"/>
              <a:t>ā</a:t>
            </a:r>
            <a:r>
              <a:rPr lang="en-US" altLang="zh-CN" dirty="0"/>
              <a:t>i</a:t>
            </a:r>
            <a:r>
              <a:rPr lang="zh-CN" altLang="zh-CN" dirty="0"/>
              <a:t>（本音）、</a:t>
            </a:r>
            <a:r>
              <a:rPr lang="en-US" altLang="zh-CN" dirty="0"/>
              <a:t>k</a:t>
            </a:r>
            <a:r>
              <a:rPr lang="zh-CN" altLang="zh-CN" dirty="0"/>
              <a:t>ā和</a:t>
            </a:r>
            <a:r>
              <a:rPr lang="en-US" altLang="zh-CN" dirty="0"/>
              <a:t>k</a:t>
            </a:r>
            <a:r>
              <a:rPr lang="zh-CN" altLang="zh-CN" dirty="0"/>
              <a:t>ǎ</a:t>
            </a:r>
            <a:r>
              <a:rPr lang="en-US" altLang="zh-CN" dirty="0"/>
              <a:t>i</a:t>
            </a:r>
            <a:r>
              <a:rPr lang="zh-CN" altLang="zh-CN" dirty="0"/>
              <a:t>（方音）三种读法。还有“咖”、“卡”都有</a:t>
            </a:r>
            <a:r>
              <a:rPr lang="en-US" altLang="zh-CN" dirty="0" err="1"/>
              <a:t>kā</a:t>
            </a:r>
            <a:r>
              <a:rPr lang="zh-CN" altLang="zh-CN" dirty="0"/>
              <a:t>、</a:t>
            </a:r>
            <a:r>
              <a:rPr lang="en-US" altLang="zh-CN" dirty="0" err="1"/>
              <a:t>jiā</a:t>
            </a:r>
            <a:r>
              <a:rPr lang="zh-CN" altLang="zh-CN" dirty="0"/>
              <a:t>和</a:t>
            </a:r>
            <a:r>
              <a:rPr lang="en-US" altLang="zh-CN" dirty="0" err="1"/>
              <a:t>kǎ</a:t>
            </a:r>
            <a:r>
              <a:rPr lang="zh-CN" altLang="zh-CN" dirty="0"/>
              <a:t>、</a:t>
            </a:r>
            <a:r>
              <a:rPr lang="en-US" altLang="zh-CN" dirty="0" err="1"/>
              <a:t>qiǎ</a:t>
            </a:r>
            <a:r>
              <a:rPr lang="zh-CN" altLang="zh-CN" dirty="0"/>
              <a:t>两种读音。</a:t>
            </a:r>
          </a:p>
          <a:p>
            <a:pPr indent="457200"/>
            <a:r>
              <a:rPr lang="zh-CN" altLang="zh-CN" dirty="0"/>
              <a:t>⑶误读现象</a:t>
            </a:r>
          </a:p>
          <a:p>
            <a:pPr indent="457200"/>
            <a:r>
              <a:rPr lang="zh-CN" altLang="zh-CN" dirty="0"/>
              <a:t>有些异读是误读造成的，例如</a:t>
            </a:r>
            <a:r>
              <a:rPr lang="en-US" altLang="zh-CN" dirty="0"/>
              <a:t>“</a:t>
            </a:r>
            <a:r>
              <a:rPr lang="zh-CN" altLang="zh-CN" dirty="0"/>
              <a:t>械</a:t>
            </a:r>
            <a:r>
              <a:rPr lang="en-US" altLang="zh-CN" dirty="0"/>
              <a:t>”</a:t>
            </a:r>
            <a:r>
              <a:rPr lang="zh-CN" altLang="zh-CN" dirty="0"/>
              <a:t>读成</a:t>
            </a:r>
            <a:r>
              <a:rPr lang="en-US" altLang="zh-CN" dirty="0" err="1"/>
              <a:t>jiè</a:t>
            </a:r>
            <a:r>
              <a:rPr lang="zh-CN" altLang="zh-CN" dirty="0"/>
              <a:t>，</a:t>
            </a:r>
            <a:r>
              <a:rPr lang="en-US" altLang="zh-CN" dirty="0"/>
              <a:t>“</a:t>
            </a:r>
            <a:r>
              <a:rPr lang="zh-CN" altLang="zh-CN" dirty="0"/>
              <a:t>畸</a:t>
            </a:r>
            <a:r>
              <a:rPr lang="en-US" altLang="zh-CN" dirty="0"/>
              <a:t>”</a:t>
            </a:r>
            <a:r>
              <a:rPr lang="zh-CN" altLang="zh-CN" dirty="0"/>
              <a:t>读成</a:t>
            </a:r>
            <a:r>
              <a:rPr lang="en-US" altLang="zh-CN" dirty="0" err="1"/>
              <a:t>qí</a:t>
            </a:r>
            <a:r>
              <a:rPr lang="zh-CN" altLang="zh-CN" dirty="0"/>
              <a:t>，</a:t>
            </a:r>
            <a:r>
              <a:rPr lang="en-US" altLang="zh-CN" dirty="0"/>
              <a:t>“</a:t>
            </a:r>
            <a:r>
              <a:rPr lang="zh-CN" altLang="zh-CN" dirty="0"/>
              <a:t>酵</a:t>
            </a:r>
            <a:r>
              <a:rPr lang="en-US" altLang="zh-CN" dirty="0"/>
              <a:t>”</a:t>
            </a:r>
            <a:r>
              <a:rPr lang="zh-CN" altLang="zh-CN" dirty="0"/>
              <a:t>读成</a:t>
            </a:r>
            <a:r>
              <a:rPr lang="en-US" altLang="zh-CN" dirty="0" err="1"/>
              <a:t>xiào</a:t>
            </a:r>
            <a:r>
              <a:rPr lang="zh-CN" altLang="zh-CN" dirty="0"/>
              <a:t>，都是照半边字读错了字音，但由于长期通行，正误并存，形成了异读。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普通话异读词审音</a:t>
            </a:r>
            <a:endParaRPr lang="zh-CN" altLang="zh-CN" dirty="0"/>
          </a:p>
          <a:p>
            <a:pPr indent="457200"/>
            <a:r>
              <a:rPr lang="zh-CN" altLang="zh-CN" dirty="0"/>
              <a:t>为了规范异读词的读音，国家语委、国家教育部和广电部于</a:t>
            </a:r>
            <a:r>
              <a:rPr lang="en-US" altLang="zh-CN" dirty="0"/>
              <a:t>1985</a:t>
            </a:r>
            <a:r>
              <a:rPr lang="zh-CN" altLang="zh-CN" dirty="0"/>
              <a:t>年</a:t>
            </a:r>
            <a:r>
              <a:rPr lang="en-US" altLang="zh-CN" dirty="0"/>
              <a:t>12</a:t>
            </a:r>
            <a:r>
              <a:rPr lang="zh-CN" altLang="zh-CN" dirty="0"/>
              <a:t>月发布了几经审理后的《普通话异读词审音表》。该表以符合普通话语音发展规律为原则，以便利广大群众学习普通话为着眼点，采取约定俗成、承认现实的态度，主要采取了以下做法：</a:t>
            </a:r>
          </a:p>
          <a:p>
            <a:pPr indent="457200"/>
            <a:r>
              <a:rPr lang="zh-CN" altLang="zh-CN" dirty="0"/>
              <a:t>⑴归并多音</a:t>
            </a:r>
          </a:p>
          <a:p>
            <a:pPr indent="457200"/>
            <a:r>
              <a:rPr lang="zh-CN" altLang="zh-CN" dirty="0"/>
              <a:t>包括两种具体办法。一是全部合并，统读一音（统读），即该字不论用于任何词语中只读一音（轻声变读不受此限）。如“呆”，取消á</a:t>
            </a:r>
            <a:r>
              <a:rPr lang="en-US" altLang="zh-CN" dirty="0"/>
              <a:t>i</a:t>
            </a:r>
            <a:r>
              <a:rPr lang="zh-CN" altLang="zh-CN" dirty="0"/>
              <a:t>音，统读</a:t>
            </a:r>
            <a:r>
              <a:rPr lang="en-US" altLang="zh-CN" dirty="0"/>
              <a:t>d</a:t>
            </a:r>
            <a:r>
              <a:rPr lang="zh-CN" altLang="zh-CN" dirty="0"/>
              <a:t>ā</a:t>
            </a:r>
            <a:r>
              <a:rPr lang="en-US" altLang="zh-CN" dirty="0"/>
              <a:t>i</a:t>
            </a:r>
            <a:r>
              <a:rPr lang="zh-CN" altLang="zh-CN" dirty="0"/>
              <a:t>音；“凿”，取消</a:t>
            </a:r>
            <a:r>
              <a:rPr lang="en-US" altLang="zh-CN" dirty="0" err="1"/>
              <a:t>zu</a:t>
            </a:r>
            <a:r>
              <a:rPr lang="zh-CN" altLang="zh-CN" dirty="0"/>
              <a:t>ò音，统读</a:t>
            </a:r>
            <a:r>
              <a:rPr lang="en-US" altLang="zh-CN" dirty="0"/>
              <a:t>z</a:t>
            </a:r>
            <a:r>
              <a:rPr lang="zh-CN" altLang="zh-CN" dirty="0"/>
              <a:t>á</a:t>
            </a:r>
            <a:r>
              <a:rPr lang="en-US" altLang="zh-CN" dirty="0"/>
              <a:t>o</a:t>
            </a:r>
            <a:r>
              <a:rPr lang="zh-CN" altLang="zh-CN" dirty="0"/>
              <a:t>音；二是部分归并读音，即扩大其常用读音的使用范围，缩小其偶用读音的使用范围，甚至取消该读音。如“骨”，保留</a:t>
            </a:r>
            <a:r>
              <a:rPr lang="en-US" altLang="zh-CN" dirty="0"/>
              <a:t>g</a:t>
            </a:r>
            <a:r>
              <a:rPr lang="zh-CN" altLang="zh-CN" dirty="0"/>
              <a:t>ū、</a:t>
            </a:r>
            <a:r>
              <a:rPr lang="en-US" altLang="zh-CN" dirty="0"/>
              <a:t>g</a:t>
            </a:r>
            <a:r>
              <a:rPr lang="zh-CN" altLang="zh-CN" dirty="0"/>
              <a:t>ǔ的音，取消</a:t>
            </a:r>
            <a:r>
              <a:rPr lang="en-US" altLang="zh-CN" dirty="0"/>
              <a:t>g</a:t>
            </a:r>
            <a:r>
              <a:rPr lang="zh-CN" altLang="zh-CN" dirty="0"/>
              <a:t>ú、</a:t>
            </a:r>
            <a:r>
              <a:rPr lang="en-US" altLang="zh-CN" dirty="0"/>
              <a:t>g</a:t>
            </a:r>
            <a:r>
              <a:rPr lang="zh-CN" altLang="zh-CN" dirty="0"/>
              <a:t>ù音。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⑵从众改音</a:t>
            </a:r>
          </a:p>
          <a:p>
            <a:pPr indent="457200"/>
            <a:r>
              <a:rPr lang="zh-CN" altLang="zh-CN" dirty="0"/>
              <a:t>即不改变其在北京音系中的声韵系统，修订后的读音同语音现状更接近，更便于学习掌握。如“啥”，取消</a:t>
            </a:r>
            <a:r>
              <a:rPr lang="en-US" altLang="zh-CN" dirty="0" err="1"/>
              <a:t>sh</a:t>
            </a:r>
            <a:r>
              <a:rPr lang="zh-CN" altLang="zh-CN" dirty="0"/>
              <a:t>à</a:t>
            </a:r>
            <a:r>
              <a:rPr lang="en-US" altLang="zh-CN" dirty="0"/>
              <a:t>,</a:t>
            </a:r>
            <a:r>
              <a:rPr lang="zh-CN" altLang="zh-CN" dirty="0"/>
              <a:t>改读</a:t>
            </a:r>
            <a:r>
              <a:rPr lang="en-US" altLang="zh-CN" dirty="0" err="1"/>
              <a:t>sh</a:t>
            </a:r>
            <a:r>
              <a:rPr lang="zh-CN" altLang="zh-CN" dirty="0"/>
              <a:t>á；“绩”，取消</a:t>
            </a:r>
            <a:r>
              <a:rPr lang="en-US" altLang="zh-CN" dirty="0"/>
              <a:t>j</a:t>
            </a:r>
            <a:r>
              <a:rPr lang="zh-CN" altLang="zh-CN" dirty="0"/>
              <a:t>ī</a:t>
            </a:r>
            <a:r>
              <a:rPr lang="en-US" altLang="zh-CN" dirty="0"/>
              <a:t>,</a:t>
            </a:r>
            <a:r>
              <a:rPr lang="zh-CN" altLang="zh-CN" dirty="0"/>
              <a:t>改读</a:t>
            </a:r>
            <a:r>
              <a:rPr lang="en-US" altLang="zh-CN" dirty="0"/>
              <a:t>j</a:t>
            </a:r>
            <a:r>
              <a:rPr lang="zh-CN" altLang="zh-CN" dirty="0"/>
              <a:t>ì。</a:t>
            </a:r>
          </a:p>
          <a:p>
            <a:pPr indent="457200"/>
            <a:r>
              <a:rPr lang="zh-CN" altLang="zh-CN" dirty="0"/>
              <a:t>⑶保留文、白两种读音</a:t>
            </a:r>
          </a:p>
          <a:p>
            <a:pPr indent="457200"/>
            <a:r>
              <a:rPr lang="zh-CN" altLang="zh-CN" dirty="0"/>
              <a:t>文、白两种读音是在文化发展和社会应用过程中自然产生的，如“这”</a:t>
            </a:r>
            <a:r>
              <a:rPr lang="en-US" altLang="zh-CN" dirty="0" err="1"/>
              <a:t>zh</a:t>
            </a:r>
            <a:r>
              <a:rPr lang="zh-CN" altLang="zh-CN" dirty="0"/>
              <a:t>è（文）</a:t>
            </a:r>
            <a:r>
              <a:rPr lang="en-US" altLang="zh-CN" dirty="0" err="1"/>
              <a:t>zh</a:t>
            </a:r>
            <a:r>
              <a:rPr lang="zh-CN" altLang="zh-CN" dirty="0"/>
              <a:t>è</a:t>
            </a:r>
            <a:r>
              <a:rPr lang="en-US" altLang="zh-CN" dirty="0"/>
              <a:t>i</a:t>
            </a:r>
            <a:r>
              <a:rPr lang="zh-CN" altLang="zh-CN" dirty="0"/>
              <a:t>（口）、“那”</a:t>
            </a:r>
            <a:r>
              <a:rPr lang="en-US" altLang="zh-CN" dirty="0"/>
              <a:t>n</a:t>
            </a:r>
            <a:r>
              <a:rPr lang="zh-CN" altLang="zh-CN" dirty="0"/>
              <a:t>à（文）</a:t>
            </a:r>
            <a:r>
              <a:rPr lang="en-US" altLang="zh-CN" dirty="0"/>
              <a:t>n</a:t>
            </a:r>
            <a:r>
              <a:rPr lang="zh-CN" altLang="zh-CN" dirty="0"/>
              <a:t>è</a:t>
            </a:r>
            <a:r>
              <a:rPr lang="en-US" altLang="zh-CN" dirty="0"/>
              <a:t>i</a:t>
            </a:r>
            <a:r>
              <a:rPr lang="zh-CN" altLang="zh-CN" dirty="0"/>
              <a:t>（口）等。采用哪种读音要根据具体的语境以及表情达意的需要而定。表中保留了文、白两种读音，以解决书读音同口语音的矛盾。</a:t>
            </a:r>
          </a:p>
          <a:p>
            <a:pPr indent="457200"/>
            <a:r>
              <a:rPr lang="zh-CN" altLang="zh-CN" dirty="0"/>
              <a:t>《普通话异读词审音表》是关于异读词读音规范的最新的法定标准，是我们规范异读字读音的主要依据。本教材后附该表，并在本节“思考与练习”中附有《普通话异读词》练习题，以供参照学习。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55777" y="985293"/>
            <a:ext cx="6480720" cy="4248471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00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cs typeface="Times New Roman" pitchFamily="18" charset="0"/>
              </a:rPr>
              <a:t>易读错词语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cs typeface="Times New Roman" pitchFamily="18" charset="0"/>
              </a:rPr>
              <a:t>100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cs typeface="Times New Roman" pitchFamily="18" charset="0"/>
              </a:rPr>
              <a:t>个</a:t>
            </a:r>
            <a:endParaRPr lang="en-US" altLang="zh-CN" sz="1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比较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bǐji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o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匕首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bǐshǒu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鞭笞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biānchī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蹿跳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cuānti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o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惩罚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ch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Dotum" pitchFamily="34" charset="-127"/>
                <a:ea typeface="Dotum" pitchFamily="34" charset="-127"/>
                <a:cs typeface="宋体" pitchFamily="2" charset="-122"/>
              </a:rPr>
              <a:t>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f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处分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chǔf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逮捕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d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ibǔ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家畜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jiāch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ù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请帖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qǐnɡtiě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与会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y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ù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hu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凹陷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āoxi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炽热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ch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r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　　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谄媚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chǎnm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i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粗犷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cūɡuǎnɡ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玷污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di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nwū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汾酒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f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njiǔ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风靡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fēnɡmǐ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怪癖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ɡu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ipǐ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刽子手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ɡu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zishǒu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裹挟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ɡuǒxi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　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号召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ozh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o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胡诌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ú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zhōu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即使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í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shǐ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　　　脊梁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jǐliɑnɡ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给予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jǐyǔ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畸形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jīx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í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教诲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ohu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尽管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jǐnɡuǎn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　狙击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jūjī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咀嚼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jǔju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角色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羸弱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l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iruò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困难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k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ù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nnɑn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门框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m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nku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　　　　蒙骗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mēnɡpi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谬论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mi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ù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l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ù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模样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m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ú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y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拈阄儿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niānjiūr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忸怩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niǔn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í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怄气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òuq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　　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滂沱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pānɡtu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ó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纰漏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pīlòu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毗邻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p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í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l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í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剽窃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piāoqi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　　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撇开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piēkāi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蹊跷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qīqiāo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绮丽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qǐl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契机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q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jī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　牵掣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qiānch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荨麻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qi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nm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悄然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qiǎor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祛除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qūch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ú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　　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曲折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qūzh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然而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r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’é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r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妊娠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r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nshēn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仍旧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r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nɡji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ù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　　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缫丝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sāosī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瘙痒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oyǎnɡ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霎时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í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什么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nme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手绢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shǒuju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侍奉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f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 事迹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　　　　　涮羊肉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ny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nɡròu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　枢纽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shūniǔ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思忖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sīcǔn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输血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shūxu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赡养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sh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nyǎnɡ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　拓片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t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pi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搪塞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t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nɡs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萎靡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wěimǐ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猥琐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wěisuǒ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斡旋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wòxu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á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忤逆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wǔn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吸吮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xīshǔn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纤维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xiānw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é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i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酗酒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x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ù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jiǔ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　眩晕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xu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ny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ù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戏谑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x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ì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xu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殷红卓越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zhu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ó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yu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　　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灼见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zhu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ó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ji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à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阻塞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zǔs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作坊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zuōfɑnɡ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憎恨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zēnɡh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宋体" pitchFamily="2" charset="-122"/>
              </a:rPr>
              <a:t>è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宋体" pitchFamily="2" charset="-122"/>
              </a:rPr>
              <a:t>n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0" eaLnBrk="0" hangingPunct="0"/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yānh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ó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nɡ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　　要挟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yāoxi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é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   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谒见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y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è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ji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à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n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  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因为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yīnw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è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i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　一会儿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y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í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hu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ì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r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　造诣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à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oy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ì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　　　　　　扎辫子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zābi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à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nzi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 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择菜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zh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á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ic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à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i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　粘连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zhānli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á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n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　湛蓝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zh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à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nl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á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n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  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颤栗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zh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à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nl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ì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   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　　　肇事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zh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à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osh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ì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  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砧板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zhēnbǎn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　　桎梏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zh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ì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ɡ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ù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   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质量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zh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ì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li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à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nɡ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  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拙见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zhuōji</a:t>
            </a:r>
            <a:r>
              <a:rPr lang="en-US" altLang="zh-CN" sz="1400" dirty="0" err="1">
                <a:solidFill>
                  <a:srgbClr val="000000"/>
                </a:solidFill>
                <a:latin typeface="Arial"/>
                <a:cs typeface="宋体" pitchFamily="2" charset="-122"/>
              </a:rPr>
              <a:t>à</a:t>
            </a:r>
            <a:r>
              <a:rPr lang="en-US" altLang="zh-CN" sz="1400" dirty="0" err="1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n</a:t>
            </a:r>
            <a:r>
              <a:rPr lang="en-US" altLang="zh-CN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    </a:t>
            </a:r>
            <a:r>
              <a:rPr lang="zh-CN" altLang="en-US" sz="1400" dirty="0">
                <a:solidFill>
                  <a:srgbClr val="000000"/>
                </a:solidFill>
                <a:latin typeface="Times New Roman" pitchFamily="18" charset="0"/>
                <a:cs typeface="宋体" pitchFamily="2" charset="-122"/>
              </a:rPr>
              <a:t>　　　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思考与</a:t>
            </a:r>
            <a:r>
              <a:rPr lang="zh-CN" altLang="zh-CN" b="1" dirty="0" smtClean="0"/>
              <a:t>练习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en-US" altLang="zh-CN" dirty="0"/>
              <a:t>1.</a:t>
            </a:r>
            <a:r>
              <a:rPr lang="zh-CN" altLang="zh-CN" dirty="0"/>
              <a:t>普通话的“音变”，一般有哪几种现象？</a:t>
            </a:r>
          </a:p>
          <a:p>
            <a:pPr indent="457200"/>
            <a:r>
              <a:rPr lang="en-US" altLang="zh-CN" dirty="0"/>
              <a:t>2.</a:t>
            </a:r>
            <a:r>
              <a:rPr lang="zh-CN" altLang="zh-CN" dirty="0"/>
              <a:t>“轻声”和“儿化”，在语流里分别有哪些作用？</a:t>
            </a:r>
          </a:p>
          <a:p>
            <a:pPr indent="457200"/>
            <a:r>
              <a:rPr lang="en-US" altLang="zh-CN" dirty="0"/>
              <a:t>3.</a:t>
            </a:r>
            <a:r>
              <a:rPr lang="zh-CN" altLang="zh-CN" dirty="0"/>
              <a:t>“异读”除了普通话本身具有的“一字多音”现象外，试举例说明还有哪些容易“误读”的现象。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训练与测评</a:t>
            </a:r>
            <a:endParaRPr lang="zh-CN" altLang="zh-CN" dirty="0"/>
          </a:p>
          <a:p>
            <a:pPr indent="457200"/>
            <a:r>
              <a:rPr lang="en-US" altLang="zh-CN" sz="1400" dirty="0">
                <a:latin typeface="仿宋_GB2312" pitchFamily="49" charset="-122"/>
                <a:ea typeface="仿宋_GB2312" pitchFamily="49" charset="-122"/>
              </a:rPr>
              <a:t>1.</a:t>
            </a:r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读多音节词语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优良　从来　共鸣　完成　篡改　盘算　恰好　民俗　而且　牛仔裤　佛经　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人群　娥子　富翁　美女　细菌　燃料　胡同儿　村庄　作品　难怪　奠定　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社会学　纪律　折腾　快要　宝塔　适用　照片　广博　掠夺　全局　抓紧　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辩证　范围　后跟儿　非法　刷新　灭火　春天　手绢儿　创伤　可以　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加强　小瓮儿　地质　脑袋　退让　英雄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爱国　加以　染色体　未曾　矿产　谬论　东欧　日夜　费用　找茬儿　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富翁　南北　佛学　而且　人群　挎包　疟疾　孙女　拼命　衰老　憎恨　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碎步儿　从中　刚才　牛顿　小伙子　状态　疲倦　墨水儿　无穷　军营　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下列　外界　专款　舷窗　拱手　思索　牵制　行走　概率　饭盒儿　全面　</a:t>
            </a:r>
          </a:p>
          <a:p>
            <a:pPr indent="457200"/>
            <a:r>
              <a:rPr lang="zh-CN" altLang="zh-CN" sz="1400" dirty="0">
                <a:latin typeface="仿宋_GB2312" pitchFamily="49" charset="-122"/>
                <a:ea typeface="仿宋_GB2312" pitchFamily="49" charset="-122"/>
              </a:rPr>
              <a:t>回头　马虎　大娘　党章　瓜分　漂亮　引导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舌尖音</a:t>
            </a:r>
            <a:r>
              <a:rPr lang="zh-CN" altLang="zh-CN" dirty="0"/>
              <a:t>　以舌尖为主动器官，细分为三个发音部位。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）舌尖前音（平舌音）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舌尖向上门齿背靠触或接近构成阻碍，有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z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三个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,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早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z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祖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z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ǔ　在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z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z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罪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ì　曾（祖）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z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粗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ū  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残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苍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催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　璀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cu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ǐ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洒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　思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ī　色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è　森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僧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s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ò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）舌尖中音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舌尖中与上齿龈靠触构成阻碍，有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t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l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（边音）四个，例如：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达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　待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单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敌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í　堵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d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ǔ　 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太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tài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探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t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淘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t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天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ti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提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t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í 通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t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拿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 　闹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男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妞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ū　粘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娘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 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l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　来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l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理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l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ǐ 　林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l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í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论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l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ù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弄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ò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测评</a:t>
            </a:r>
            <a:r>
              <a:rPr lang="zh-CN" altLang="zh-CN" b="1" dirty="0" smtClean="0"/>
              <a:t>分析</a:t>
            </a:r>
            <a:endParaRPr lang="en-US" altLang="zh-CN" b="1" dirty="0" smtClean="0"/>
          </a:p>
          <a:p>
            <a:pPr indent="457200"/>
            <a:endParaRPr lang="zh-CN" altLang="zh-CN" dirty="0"/>
          </a:p>
          <a:p>
            <a:pPr indent="457200"/>
            <a:r>
              <a:rPr lang="zh-CN" altLang="zh-CN" dirty="0"/>
              <a:t>将练习中出现语音错误的词分别归类填入下表并分析</a:t>
            </a:r>
            <a:r>
              <a:rPr lang="zh-CN" altLang="zh-CN" b="1" dirty="0"/>
              <a:t>（</a:t>
            </a:r>
            <a:r>
              <a:rPr lang="zh-CN" altLang="zh-CN" dirty="0"/>
              <a:t>可分组进行）。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73214"/>
              </p:ext>
            </p:extLst>
          </p:nvPr>
        </p:nvGraphicFramePr>
        <p:xfrm>
          <a:off x="2916456" y="2497460"/>
          <a:ext cx="576000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552"/>
                <a:gridCol w="1584176"/>
                <a:gridCol w="792088"/>
                <a:gridCol w="165618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错别字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原因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声母部分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原因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韵母部分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原因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声调部分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原因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上声变调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原因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轻声与儿化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总体评价与分析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4609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b="1" dirty="0"/>
              <a:t>2.</a:t>
            </a:r>
            <a:r>
              <a:rPr lang="zh-CN" altLang="zh-CN" b="1" dirty="0"/>
              <a:t>普通话“异读词”练习试题</a:t>
            </a:r>
            <a:endParaRPr lang="zh-CN" altLang="zh-CN" dirty="0"/>
          </a:p>
          <a:p>
            <a:pPr indent="457200"/>
            <a:r>
              <a:rPr lang="zh-CN" altLang="zh-CN" sz="1600" dirty="0"/>
              <a:t>●选择题</a:t>
            </a:r>
          </a:p>
          <a:p>
            <a:pPr indent="457200"/>
            <a:r>
              <a:rPr lang="en-US" altLang="zh-CN" sz="1600" dirty="0"/>
              <a:t>01.</a:t>
            </a:r>
            <a:r>
              <a:rPr lang="zh-CN" altLang="zh-CN" sz="1600" dirty="0"/>
              <a:t>给（给予）</a:t>
            </a:r>
            <a:r>
              <a:rPr lang="en-US" altLang="zh-CN" sz="1600" dirty="0" err="1"/>
              <a:t>A.g</a:t>
            </a:r>
            <a:r>
              <a:rPr lang="zh-CN" altLang="zh-CN" sz="1600" dirty="0"/>
              <a:t>ě</a:t>
            </a:r>
            <a:r>
              <a:rPr lang="en-US" altLang="zh-CN" sz="1600" dirty="0"/>
              <a:t>i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B.j</a:t>
            </a:r>
            <a:r>
              <a:rPr lang="zh-CN" altLang="zh-CN" sz="1600" dirty="0"/>
              <a:t>ǐ　　　</a:t>
            </a:r>
            <a:r>
              <a:rPr lang="en-US" altLang="zh-CN" sz="1600" dirty="0" smtClean="0"/>
              <a:t>02</a:t>
            </a:r>
            <a:r>
              <a:rPr lang="en-US" altLang="zh-CN" sz="1600" dirty="0"/>
              <a:t>.</a:t>
            </a:r>
            <a:r>
              <a:rPr lang="zh-CN" altLang="zh-CN" sz="1600" dirty="0"/>
              <a:t>鄙（卑鄙）</a:t>
            </a:r>
            <a:r>
              <a:rPr lang="en-US" altLang="zh-CN" sz="1600" dirty="0" err="1"/>
              <a:t>A.b</a:t>
            </a:r>
            <a:r>
              <a:rPr lang="zh-CN" altLang="zh-CN" sz="1600" dirty="0"/>
              <a:t>ì　</a:t>
            </a:r>
            <a:r>
              <a:rPr lang="en-US" altLang="zh-CN" sz="1600" dirty="0" err="1"/>
              <a:t>B.b</a:t>
            </a:r>
            <a:r>
              <a:rPr lang="zh-CN" altLang="zh-CN" sz="1600" dirty="0"/>
              <a:t>ǐ</a:t>
            </a:r>
          </a:p>
          <a:p>
            <a:pPr indent="457200"/>
            <a:r>
              <a:rPr lang="en-US" altLang="zh-CN" sz="1600" dirty="0"/>
              <a:t>03.</a:t>
            </a:r>
            <a:r>
              <a:rPr lang="zh-CN" altLang="zh-CN" sz="1600" dirty="0"/>
              <a:t>柄（手柄）</a:t>
            </a:r>
            <a:r>
              <a:rPr lang="en-US" altLang="zh-CN" sz="1600" dirty="0" err="1"/>
              <a:t>A.b</a:t>
            </a:r>
            <a:r>
              <a:rPr lang="zh-CN" altLang="zh-CN" sz="1600" dirty="0"/>
              <a:t>ì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B.b</a:t>
            </a:r>
            <a:r>
              <a:rPr lang="zh-CN" altLang="zh-CN" sz="1600" dirty="0"/>
              <a:t>ǐ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　</a:t>
            </a:r>
            <a:r>
              <a:rPr lang="en-US" altLang="zh-CN" sz="1600" dirty="0" smtClean="0"/>
              <a:t>04</a:t>
            </a:r>
            <a:r>
              <a:rPr lang="en-US" altLang="zh-CN" sz="1600" dirty="0"/>
              <a:t>.</a:t>
            </a:r>
            <a:r>
              <a:rPr lang="zh-CN" altLang="zh-CN" sz="1600" dirty="0"/>
              <a:t>创（创伤）</a:t>
            </a:r>
            <a:r>
              <a:rPr lang="en-US" altLang="zh-CN" sz="1600" dirty="0" err="1"/>
              <a:t>A.chu</a:t>
            </a:r>
            <a:r>
              <a:rPr lang="zh-CN" altLang="zh-CN" sz="1600" dirty="0"/>
              <a:t>à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B.chu</a:t>
            </a:r>
            <a:r>
              <a:rPr lang="zh-CN" altLang="zh-CN" sz="1600" dirty="0"/>
              <a:t>ā</a:t>
            </a:r>
            <a:r>
              <a:rPr lang="en-US" altLang="zh-CN" sz="1600" dirty="0" err="1"/>
              <a:t>ng</a:t>
            </a:r>
            <a:r>
              <a:rPr lang="en-US" altLang="zh-CN" sz="1600" dirty="0"/>
              <a:t> </a:t>
            </a:r>
            <a:endParaRPr lang="zh-CN" altLang="zh-CN" sz="1600" dirty="0"/>
          </a:p>
          <a:p>
            <a:pPr indent="457200"/>
            <a:r>
              <a:rPr lang="en-US" altLang="zh-CN" sz="1600" dirty="0"/>
              <a:t>05.</a:t>
            </a:r>
            <a:r>
              <a:rPr lang="zh-CN" altLang="zh-CN" sz="1600" dirty="0"/>
              <a:t>剥（把壳剥了）</a:t>
            </a:r>
            <a:r>
              <a:rPr lang="en-US" altLang="zh-CN" sz="1600" dirty="0" err="1"/>
              <a:t>A.b</a:t>
            </a:r>
            <a:r>
              <a:rPr lang="zh-CN" altLang="zh-CN" sz="1600" dirty="0"/>
              <a:t>ā</a:t>
            </a:r>
            <a:r>
              <a:rPr lang="en-US" altLang="zh-CN" sz="1600" dirty="0"/>
              <a:t>o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B.b</a:t>
            </a:r>
            <a:r>
              <a:rPr lang="zh-CN" altLang="zh-CN" sz="1600" dirty="0"/>
              <a:t>ō　</a:t>
            </a:r>
            <a:r>
              <a:rPr lang="en-US" altLang="zh-CN" sz="1600" dirty="0" smtClean="0"/>
              <a:t>06</a:t>
            </a:r>
            <a:r>
              <a:rPr lang="en-US" altLang="zh-CN" sz="1600" dirty="0"/>
              <a:t>.</a:t>
            </a:r>
            <a:r>
              <a:rPr lang="zh-CN" altLang="zh-CN" sz="1600" dirty="0"/>
              <a:t>差（一念之差）</a:t>
            </a:r>
            <a:r>
              <a:rPr lang="en-US" altLang="zh-CN" sz="1600" dirty="0"/>
              <a:t>A.ch</a:t>
            </a:r>
            <a:r>
              <a:rPr lang="zh-CN" altLang="zh-CN" sz="1600" dirty="0"/>
              <a:t>ā　</a:t>
            </a:r>
            <a:r>
              <a:rPr lang="en-US" altLang="zh-CN" sz="1600" dirty="0"/>
              <a:t>B.ch</a:t>
            </a:r>
            <a:r>
              <a:rPr lang="zh-CN" altLang="zh-CN" sz="1600" dirty="0"/>
              <a:t>à</a:t>
            </a:r>
          </a:p>
          <a:p>
            <a:pPr indent="457200"/>
            <a:r>
              <a:rPr lang="en-US" altLang="zh-CN" sz="1600" dirty="0"/>
              <a:t>07.</a:t>
            </a:r>
            <a:r>
              <a:rPr lang="zh-CN" altLang="zh-CN" sz="1600" dirty="0"/>
              <a:t>惩（惩罚）</a:t>
            </a:r>
            <a:r>
              <a:rPr lang="en-US" altLang="zh-CN" sz="1600" dirty="0" err="1"/>
              <a:t>A.chěng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B.chéng</a:t>
            </a:r>
            <a:r>
              <a:rPr lang="zh-CN" altLang="zh-CN" sz="1600" dirty="0"/>
              <a:t>　　</a:t>
            </a:r>
            <a:r>
              <a:rPr lang="en-US" altLang="zh-CN" sz="1600" dirty="0" smtClean="0"/>
              <a:t>08</a:t>
            </a:r>
            <a:r>
              <a:rPr lang="en-US" altLang="zh-CN" sz="1600" dirty="0"/>
              <a:t>.</a:t>
            </a:r>
            <a:r>
              <a:rPr lang="zh-CN" altLang="zh-CN" sz="1600" dirty="0"/>
              <a:t>薄（纸很薄）</a:t>
            </a:r>
            <a:r>
              <a:rPr lang="en-US" altLang="zh-CN" sz="1600" dirty="0" err="1"/>
              <a:t>A.b</a:t>
            </a:r>
            <a:r>
              <a:rPr lang="zh-CN" altLang="zh-CN" sz="1600" dirty="0"/>
              <a:t>ó　</a:t>
            </a:r>
            <a:r>
              <a:rPr lang="en-US" altLang="zh-CN" sz="1600" dirty="0" err="1"/>
              <a:t>B.b</a:t>
            </a:r>
            <a:r>
              <a:rPr lang="zh-CN" altLang="zh-CN" sz="1600" dirty="0"/>
              <a:t>á</a:t>
            </a:r>
            <a:r>
              <a:rPr lang="en-US" altLang="zh-CN" sz="1600" dirty="0"/>
              <a:t>o </a:t>
            </a:r>
            <a:endParaRPr lang="zh-CN" altLang="zh-CN" sz="1600" dirty="0"/>
          </a:p>
          <a:p>
            <a:pPr indent="457200"/>
            <a:r>
              <a:rPr lang="en-US" altLang="zh-CN" sz="1600" dirty="0"/>
              <a:t>09.</a:t>
            </a:r>
            <a:r>
              <a:rPr lang="zh-CN" altLang="zh-CN" sz="1600" dirty="0"/>
              <a:t>凹（凹陷）</a:t>
            </a:r>
            <a:r>
              <a:rPr lang="en-US" altLang="zh-CN" sz="1600" dirty="0" err="1"/>
              <a:t>A.w</a:t>
            </a:r>
            <a:r>
              <a:rPr lang="zh-CN" altLang="zh-CN" sz="1600" dirty="0"/>
              <a:t>ā　</a:t>
            </a:r>
            <a:r>
              <a:rPr lang="en-US" altLang="zh-CN" sz="1600" dirty="0"/>
              <a:t>B.</a:t>
            </a:r>
            <a:r>
              <a:rPr lang="zh-CN" altLang="zh-CN" sz="1600" dirty="0"/>
              <a:t>ā</a:t>
            </a:r>
            <a:r>
              <a:rPr lang="en-US" altLang="zh-CN" sz="1600" dirty="0"/>
              <a:t>o</a:t>
            </a:r>
            <a:r>
              <a:rPr lang="zh-CN" altLang="zh-CN" sz="1600" dirty="0"/>
              <a:t>　</a:t>
            </a:r>
            <a:r>
              <a:rPr lang="en-US" altLang="zh-CN" sz="1600" dirty="0" smtClean="0"/>
              <a:t>          </a:t>
            </a:r>
            <a:r>
              <a:rPr lang="zh-CN" altLang="zh-CN" sz="1600" dirty="0"/>
              <a:t>　</a:t>
            </a:r>
            <a:r>
              <a:rPr lang="en-US" altLang="zh-CN" sz="1600" dirty="0" smtClean="0"/>
              <a:t>10</a:t>
            </a:r>
            <a:r>
              <a:rPr lang="en-US" altLang="zh-CN" sz="1600" dirty="0"/>
              <a:t>.</a:t>
            </a:r>
            <a:r>
              <a:rPr lang="zh-CN" altLang="zh-CN" sz="1600" dirty="0"/>
              <a:t>供</a:t>
            </a:r>
            <a:r>
              <a:rPr lang="en-US" altLang="zh-CN" sz="1600" dirty="0"/>
              <a:t>(</a:t>
            </a:r>
            <a:r>
              <a:rPr lang="zh-CN" altLang="zh-CN" sz="1600" dirty="0"/>
              <a:t>供销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A.g</a:t>
            </a:r>
            <a:r>
              <a:rPr lang="zh-CN" altLang="zh-CN" sz="1600" dirty="0"/>
              <a:t>ō</a:t>
            </a:r>
            <a:r>
              <a:rPr lang="en-US" altLang="zh-CN" sz="1600" dirty="0" err="1"/>
              <a:t>ng</a:t>
            </a:r>
            <a:r>
              <a:rPr lang="en-US" altLang="zh-CN" sz="1600" dirty="0"/>
              <a:t>  </a:t>
            </a:r>
            <a:r>
              <a:rPr lang="en-US" altLang="zh-CN" sz="1600" dirty="0" err="1"/>
              <a:t>B.g</a:t>
            </a:r>
            <a:r>
              <a:rPr lang="zh-CN" altLang="zh-CN" sz="1600" dirty="0"/>
              <a:t>ò</a:t>
            </a:r>
            <a:r>
              <a:rPr lang="en-US" altLang="zh-CN" sz="1600" dirty="0" err="1"/>
              <a:t>ng</a:t>
            </a:r>
            <a:endParaRPr lang="zh-CN" altLang="zh-CN" sz="1600" dirty="0"/>
          </a:p>
          <a:p>
            <a:pPr indent="457200"/>
            <a:r>
              <a:rPr lang="en-US" altLang="zh-CN" sz="1600" dirty="0"/>
              <a:t>11.</a:t>
            </a:r>
            <a:r>
              <a:rPr lang="zh-CN" altLang="zh-CN" sz="1600" dirty="0"/>
              <a:t>和（搅和）</a:t>
            </a:r>
            <a:r>
              <a:rPr lang="en-US" altLang="zh-CN" sz="1600" dirty="0" err="1"/>
              <a:t>A.huo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B.hè</a:t>
            </a:r>
            <a:r>
              <a:rPr lang="zh-CN" altLang="zh-CN" sz="1600" dirty="0"/>
              <a:t>　　 　　　</a:t>
            </a:r>
            <a:r>
              <a:rPr lang="en-US" altLang="zh-CN" sz="1600" dirty="0"/>
              <a:t>12.</a:t>
            </a:r>
            <a:r>
              <a:rPr lang="zh-CN" altLang="zh-CN" sz="1600" dirty="0"/>
              <a:t>桦</a:t>
            </a:r>
            <a:r>
              <a:rPr lang="en-US" altLang="zh-CN" sz="1600" dirty="0"/>
              <a:t>(</a:t>
            </a:r>
            <a:r>
              <a:rPr lang="zh-CN" altLang="zh-CN" sz="1600" dirty="0"/>
              <a:t>白桦林</a:t>
            </a:r>
            <a:r>
              <a:rPr lang="en-US" altLang="zh-CN" sz="1600" dirty="0"/>
              <a:t>)A.hu</a:t>
            </a:r>
            <a:r>
              <a:rPr lang="zh-CN" altLang="zh-CN" sz="1600" dirty="0"/>
              <a:t>á　</a:t>
            </a:r>
            <a:r>
              <a:rPr lang="en-US" altLang="zh-CN" sz="1600" dirty="0"/>
              <a:t>B.hu</a:t>
            </a:r>
            <a:r>
              <a:rPr lang="zh-CN" altLang="zh-CN" sz="1600" dirty="0"/>
              <a:t>à</a:t>
            </a:r>
          </a:p>
          <a:p>
            <a:pPr indent="457200"/>
            <a:r>
              <a:rPr lang="en-US" altLang="zh-CN" sz="1600" dirty="0"/>
              <a:t>13.</a:t>
            </a:r>
            <a:r>
              <a:rPr lang="zh-CN" altLang="zh-CN" sz="1600" dirty="0"/>
              <a:t>卡</a:t>
            </a:r>
            <a:r>
              <a:rPr lang="en-US" altLang="zh-CN" sz="1600" dirty="0"/>
              <a:t>(</a:t>
            </a:r>
            <a:r>
              <a:rPr lang="zh-CN" altLang="zh-CN" sz="1600" dirty="0"/>
              <a:t>哨卡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A.k</a:t>
            </a:r>
            <a:r>
              <a:rPr lang="zh-CN" altLang="zh-CN" sz="1600" dirty="0"/>
              <a:t>ǎ 　</a:t>
            </a:r>
            <a:r>
              <a:rPr lang="en-US" altLang="zh-CN" sz="1600" dirty="0" err="1"/>
              <a:t>B.qi</a:t>
            </a:r>
            <a:r>
              <a:rPr lang="zh-CN" altLang="zh-CN" sz="1600" dirty="0"/>
              <a:t>ǎ　　　　　　</a:t>
            </a:r>
            <a:r>
              <a:rPr lang="en-US" altLang="zh-CN" sz="1600" dirty="0"/>
              <a:t>14.</a:t>
            </a:r>
            <a:r>
              <a:rPr lang="zh-CN" altLang="zh-CN" sz="1600" dirty="0"/>
              <a:t>都</a:t>
            </a:r>
            <a:r>
              <a:rPr lang="en-US" altLang="zh-CN" sz="1600" dirty="0"/>
              <a:t>(</a:t>
            </a:r>
            <a:r>
              <a:rPr lang="zh-CN" altLang="zh-CN" sz="1600" dirty="0"/>
              <a:t>都来了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A.d</a:t>
            </a:r>
            <a:r>
              <a:rPr lang="zh-CN" altLang="zh-CN" sz="1600" dirty="0"/>
              <a:t>ō</a:t>
            </a:r>
            <a:r>
              <a:rPr lang="en-US" altLang="zh-CN" sz="1600" dirty="0"/>
              <a:t>u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B.d</a:t>
            </a:r>
            <a:r>
              <a:rPr lang="zh-CN" altLang="zh-CN" sz="1600" dirty="0"/>
              <a:t>ū　</a:t>
            </a:r>
          </a:p>
          <a:p>
            <a:pPr indent="457200"/>
            <a:r>
              <a:rPr lang="en-US" altLang="zh-CN" sz="1600" dirty="0"/>
              <a:t>15.</a:t>
            </a:r>
            <a:r>
              <a:rPr lang="zh-CN" altLang="zh-CN" sz="1600" dirty="0"/>
              <a:t>坊</a:t>
            </a:r>
            <a:r>
              <a:rPr lang="en-US" altLang="zh-CN" sz="1600" dirty="0"/>
              <a:t>(</a:t>
            </a:r>
            <a:r>
              <a:rPr lang="zh-CN" altLang="zh-CN" sz="1600" dirty="0"/>
              <a:t>磨坊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A.f</a:t>
            </a:r>
            <a:r>
              <a:rPr lang="zh-CN" altLang="zh-CN" sz="1600" dirty="0"/>
              <a:t>á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B.fang</a:t>
            </a:r>
            <a:r>
              <a:rPr lang="zh-CN" altLang="zh-CN" sz="1600" dirty="0"/>
              <a:t>　　　　　</a:t>
            </a:r>
            <a:r>
              <a:rPr lang="en-US" altLang="zh-CN" sz="1600" dirty="0"/>
              <a:t>16.</a:t>
            </a:r>
            <a:r>
              <a:rPr lang="zh-CN" altLang="zh-CN" sz="1600" dirty="0"/>
              <a:t>壳</a:t>
            </a:r>
            <a:r>
              <a:rPr lang="en-US" altLang="zh-CN" sz="1600" dirty="0"/>
              <a:t>(</a:t>
            </a:r>
            <a:r>
              <a:rPr lang="zh-CN" altLang="zh-CN" sz="1600" dirty="0"/>
              <a:t>地壳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A.qi</a:t>
            </a:r>
            <a:r>
              <a:rPr lang="zh-CN" altLang="zh-CN" sz="1600" dirty="0"/>
              <a:t>à</a:t>
            </a:r>
            <a:r>
              <a:rPr lang="en-US" altLang="zh-CN" sz="1600" dirty="0"/>
              <a:t>o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B.k</a:t>
            </a:r>
            <a:r>
              <a:rPr lang="zh-CN" altLang="zh-CN" sz="1600" dirty="0"/>
              <a:t>é</a:t>
            </a:r>
          </a:p>
          <a:p>
            <a:pPr indent="457200"/>
            <a:r>
              <a:rPr lang="en-US" altLang="zh-CN" sz="1600" dirty="0"/>
              <a:t>17.</a:t>
            </a:r>
            <a:r>
              <a:rPr lang="zh-CN" altLang="zh-CN" sz="1600" dirty="0"/>
              <a:t>夹（夹克）</a:t>
            </a:r>
            <a:r>
              <a:rPr lang="en-US" altLang="zh-CN" sz="1600" dirty="0" err="1"/>
              <a:t>A.ji</a:t>
            </a:r>
            <a:r>
              <a:rPr lang="zh-CN" altLang="zh-CN" sz="1600" dirty="0"/>
              <a:t>á　</a:t>
            </a:r>
            <a:r>
              <a:rPr lang="en-US" altLang="zh-CN" sz="1600" dirty="0" err="1"/>
              <a:t>B.jiā</a:t>
            </a:r>
            <a:r>
              <a:rPr lang="zh-CN" altLang="zh-CN" sz="1600" dirty="0"/>
              <a:t>　　　　　</a:t>
            </a:r>
            <a:r>
              <a:rPr lang="en-US" altLang="zh-CN" sz="1600" dirty="0"/>
              <a:t>18.</a:t>
            </a:r>
            <a:r>
              <a:rPr lang="zh-CN" altLang="zh-CN" sz="1600" dirty="0"/>
              <a:t>笼</a:t>
            </a:r>
            <a:r>
              <a:rPr lang="en-US" altLang="zh-CN" sz="1600" dirty="0"/>
              <a:t>(</a:t>
            </a:r>
            <a:r>
              <a:rPr lang="zh-CN" altLang="zh-CN" sz="1600" dirty="0"/>
              <a:t>笼子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A.l</a:t>
            </a:r>
            <a:r>
              <a:rPr lang="zh-CN" altLang="zh-CN" sz="1600" dirty="0"/>
              <a:t>ǒ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B.lóng</a:t>
            </a:r>
            <a:r>
              <a:rPr lang="zh-CN" altLang="zh-CN" sz="1600" dirty="0"/>
              <a:t>　</a:t>
            </a:r>
            <a:r>
              <a:rPr lang="en-US" altLang="zh-CN" sz="1600" dirty="0"/>
              <a:t> </a:t>
            </a:r>
            <a:endParaRPr lang="zh-CN" altLang="zh-CN" sz="1600" dirty="0"/>
          </a:p>
          <a:p>
            <a:pPr indent="457200"/>
            <a:r>
              <a:rPr lang="en-US" altLang="zh-CN" sz="1600" dirty="0"/>
              <a:t>19.</a:t>
            </a:r>
            <a:r>
              <a:rPr lang="zh-CN" altLang="zh-CN" sz="1600" dirty="0"/>
              <a:t>蔓</a:t>
            </a:r>
            <a:r>
              <a:rPr lang="en-US" altLang="zh-CN" sz="1600" dirty="0"/>
              <a:t>(</a:t>
            </a:r>
            <a:r>
              <a:rPr lang="zh-CN" altLang="zh-CN" sz="1600" dirty="0"/>
              <a:t>藤蔓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A.w</a:t>
            </a:r>
            <a:r>
              <a:rPr lang="zh-CN" altLang="zh-CN" sz="1600" dirty="0"/>
              <a:t>à</a:t>
            </a:r>
            <a:r>
              <a:rPr lang="en-US" altLang="zh-CN" sz="1600" dirty="0"/>
              <a:t>n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B.m</a:t>
            </a:r>
            <a:r>
              <a:rPr lang="zh-CN" altLang="zh-CN" sz="1600" dirty="0"/>
              <a:t>à</a:t>
            </a:r>
            <a:r>
              <a:rPr lang="en-US" altLang="zh-CN" sz="1600" dirty="0"/>
              <a:t>n</a:t>
            </a:r>
            <a:r>
              <a:rPr lang="zh-CN" altLang="zh-CN" sz="1600" dirty="0"/>
              <a:t>　　 　　　</a:t>
            </a:r>
            <a:r>
              <a:rPr lang="en-US" altLang="zh-CN" sz="1600" dirty="0"/>
              <a:t> 20.</a:t>
            </a:r>
            <a:r>
              <a:rPr lang="zh-CN" altLang="zh-CN" sz="1600" dirty="0"/>
              <a:t>模</a:t>
            </a:r>
            <a:r>
              <a:rPr lang="en-US" altLang="zh-CN" sz="1600" dirty="0"/>
              <a:t>(</a:t>
            </a:r>
            <a:r>
              <a:rPr lang="zh-CN" altLang="zh-CN" sz="1600" dirty="0"/>
              <a:t>模型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A.mó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B.m</a:t>
            </a:r>
            <a:r>
              <a:rPr lang="zh-CN" altLang="zh-CN" sz="1600" dirty="0"/>
              <a:t>ú</a:t>
            </a:r>
          </a:p>
          <a:p>
            <a:pPr indent="457200"/>
            <a:r>
              <a:rPr lang="en-US" altLang="zh-CN" sz="1600" dirty="0"/>
              <a:t>21.</a:t>
            </a:r>
            <a:r>
              <a:rPr lang="zh-CN" altLang="zh-CN" sz="1600" dirty="0"/>
              <a:t>强</a:t>
            </a:r>
            <a:r>
              <a:rPr lang="en-US" altLang="zh-CN" sz="1600" dirty="0"/>
              <a:t>(</a:t>
            </a:r>
            <a:r>
              <a:rPr lang="zh-CN" altLang="zh-CN" sz="1600" dirty="0"/>
              <a:t>强词夺理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A.qi</a:t>
            </a:r>
            <a:r>
              <a:rPr lang="zh-CN" altLang="zh-CN" sz="1600" dirty="0"/>
              <a:t>á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　</a:t>
            </a:r>
            <a:r>
              <a:rPr lang="en-US" altLang="zh-CN" sz="1600" dirty="0" err="1"/>
              <a:t>B.qi</a:t>
            </a:r>
            <a:r>
              <a:rPr lang="zh-CN" altLang="zh-CN" sz="1600" dirty="0"/>
              <a:t>ǎ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　　</a:t>
            </a:r>
            <a:r>
              <a:rPr lang="en-US" altLang="zh-CN" sz="1600" dirty="0"/>
              <a:t>22.</a:t>
            </a:r>
            <a:r>
              <a:rPr lang="zh-CN" altLang="zh-CN" sz="1600" dirty="0"/>
              <a:t>血</a:t>
            </a:r>
            <a:r>
              <a:rPr lang="en-US" altLang="zh-CN" sz="1600" dirty="0"/>
              <a:t>(</a:t>
            </a:r>
            <a:r>
              <a:rPr lang="zh-CN" altLang="zh-CN" sz="1600" dirty="0"/>
              <a:t>血管</a:t>
            </a:r>
            <a:r>
              <a:rPr lang="en-US" altLang="zh-CN" sz="1600" dirty="0"/>
              <a:t>)</a:t>
            </a:r>
            <a:r>
              <a:rPr lang="en-US" altLang="zh-CN" sz="1600" dirty="0" err="1"/>
              <a:t>A.xi</a:t>
            </a:r>
            <a:r>
              <a:rPr lang="zh-CN" altLang="zh-CN" sz="1600" dirty="0"/>
              <a:t>ě　</a:t>
            </a:r>
            <a:r>
              <a:rPr lang="en-US" altLang="zh-CN" sz="1600" dirty="0" err="1"/>
              <a:t>B.xu</a:t>
            </a:r>
            <a:r>
              <a:rPr lang="zh-CN" altLang="zh-CN" sz="1600" dirty="0"/>
              <a:t>è　</a:t>
            </a:r>
            <a:endParaRPr lang="zh-CN" altLang="zh-CN" dirty="0"/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1600" dirty="0"/>
              <a:t>●判断题</a:t>
            </a:r>
          </a:p>
          <a:p>
            <a:pPr indent="457200"/>
            <a:r>
              <a:rPr lang="en-US" altLang="zh-CN" sz="1600" dirty="0"/>
              <a:t>01.</a:t>
            </a:r>
            <a:r>
              <a:rPr lang="zh-CN" altLang="zh-CN" sz="1600" dirty="0"/>
              <a:t>咬文嚼</a:t>
            </a:r>
            <a:r>
              <a:rPr lang="en-US" altLang="zh-CN" sz="1600" dirty="0"/>
              <a:t>(</a:t>
            </a:r>
            <a:r>
              <a:rPr lang="en-US" altLang="zh-CN" sz="1600" dirty="0" err="1"/>
              <a:t>ji</a:t>
            </a:r>
            <a:r>
              <a:rPr lang="zh-CN" altLang="zh-CN" sz="1600" dirty="0"/>
              <a:t>á</a:t>
            </a:r>
            <a:r>
              <a:rPr lang="en-US" altLang="zh-CN" sz="1600" dirty="0"/>
              <a:t>o)</a:t>
            </a:r>
            <a:r>
              <a:rPr lang="zh-CN" altLang="zh-CN" sz="1600" dirty="0"/>
              <a:t>字　　</a:t>
            </a:r>
            <a:r>
              <a:rPr lang="en-US" altLang="zh-CN" sz="1600" dirty="0"/>
              <a:t>02.</a:t>
            </a:r>
            <a:r>
              <a:rPr lang="zh-CN" altLang="zh-CN" sz="1600" dirty="0"/>
              <a:t>间</a:t>
            </a:r>
            <a:r>
              <a:rPr lang="en-US" altLang="zh-CN" sz="1600" dirty="0"/>
              <a:t>(</a:t>
            </a:r>
            <a:r>
              <a:rPr lang="en-US" altLang="zh-CN" sz="1600" dirty="0" err="1"/>
              <a:t>jiān</a:t>
            </a:r>
            <a:r>
              <a:rPr lang="en-US" altLang="zh-CN" sz="1600" dirty="0"/>
              <a:t>)</a:t>
            </a:r>
            <a:r>
              <a:rPr lang="zh-CN" altLang="zh-CN" sz="1600" dirty="0"/>
              <a:t>不容发　　</a:t>
            </a:r>
            <a:r>
              <a:rPr lang="en-US" altLang="zh-CN" sz="1600" dirty="0"/>
              <a:t>03.</a:t>
            </a:r>
            <a:r>
              <a:rPr lang="zh-CN" altLang="zh-CN" sz="1600" dirty="0"/>
              <a:t>一场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ch</a:t>
            </a:r>
            <a:r>
              <a:rPr lang="zh-CN" altLang="zh-CN" sz="1600" dirty="0"/>
              <a:t>á</a:t>
            </a:r>
            <a:r>
              <a:rPr lang="en-US" altLang="zh-CN" sz="1600" dirty="0" err="1"/>
              <a:t>ng</a:t>
            </a:r>
            <a:r>
              <a:rPr lang="en-US" altLang="zh-CN" sz="1600" dirty="0"/>
              <a:t>)</a:t>
            </a:r>
            <a:r>
              <a:rPr lang="zh-CN" altLang="zh-CN" sz="1600" dirty="0"/>
              <a:t>雨</a:t>
            </a:r>
            <a:r>
              <a:rPr lang="en-US" altLang="zh-CN" sz="1600" dirty="0"/>
              <a:t> </a:t>
            </a:r>
            <a:endParaRPr lang="zh-CN" altLang="zh-CN" sz="1600" dirty="0"/>
          </a:p>
          <a:p>
            <a:pPr indent="457200"/>
            <a:r>
              <a:rPr lang="en-US" altLang="zh-CN" sz="1600" dirty="0"/>
              <a:t>04.</a:t>
            </a:r>
            <a:r>
              <a:rPr lang="zh-CN" altLang="zh-CN" sz="1600" dirty="0"/>
              <a:t>牌坊</a:t>
            </a:r>
            <a:r>
              <a:rPr lang="en-US" altLang="zh-CN" sz="1600" dirty="0"/>
              <a:t>(f</a:t>
            </a:r>
            <a:r>
              <a:rPr lang="zh-CN" altLang="zh-CN" sz="1600" dirty="0"/>
              <a:t>ā</a:t>
            </a:r>
            <a:r>
              <a:rPr lang="en-US" altLang="zh-CN" sz="1600" dirty="0" err="1"/>
              <a:t>ng</a:t>
            </a:r>
            <a:r>
              <a:rPr lang="en-US" altLang="zh-CN" sz="1600" dirty="0"/>
              <a:t>)</a:t>
            </a:r>
            <a:r>
              <a:rPr lang="zh-CN" altLang="zh-CN" sz="1600" dirty="0"/>
              <a:t>　　　　</a:t>
            </a:r>
            <a:r>
              <a:rPr lang="en-US" altLang="zh-CN" sz="1600" dirty="0"/>
              <a:t>05.</a:t>
            </a:r>
            <a:r>
              <a:rPr lang="zh-CN" altLang="zh-CN" sz="1600" dirty="0"/>
              <a:t>满身铜臭</a:t>
            </a:r>
            <a:r>
              <a:rPr lang="en-US" altLang="zh-CN" sz="1600" dirty="0"/>
              <a:t>(xi</a:t>
            </a:r>
            <a:r>
              <a:rPr lang="zh-CN" altLang="zh-CN" sz="1600" dirty="0"/>
              <a:t>ù</a:t>
            </a:r>
            <a:r>
              <a:rPr lang="en-US" altLang="zh-CN" sz="1600" dirty="0"/>
              <a:t>)</a:t>
            </a:r>
            <a:r>
              <a:rPr lang="zh-CN" altLang="zh-CN" sz="1600" dirty="0"/>
              <a:t>　　　</a:t>
            </a:r>
            <a:r>
              <a:rPr lang="en-US" altLang="zh-CN" sz="1600" dirty="0"/>
              <a:t>06.</a:t>
            </a:r>
            <a:r>
              <a:rPr lang="zh-CN" altLang="zh-CN" sz="1600" dirty="0"/>
              <a:t>发颤（</a:t>
            </a:r>
            <a:r>
              <a:rPr lang="en-US" altLang="zh-CN" sz="1600" dirty="0" err="1"/>
              <a:t>ch</a:t>
            </a:r>
            <a:r>
              <a:rPr lang="zh-CN" altLang="zh-CN" sz="1600" dirty="0"/>
              <a:t>à</a:t>
            </a:r>
            <a:r>
              <a:rPr lang="en-US" altLang="zh-CN" sz="1600" dirty="0"/>
              <a:t>n</a:t>
            </a:r>
            <a:r>
              <a:rPr lang="zh-CN" altLang="zh-CN" sz="1600" dirty="0"/>
              <a:t>）</a:t>
            </a:r>
          </a:p>
          <a:p>
            <a:pPr indent="457200"/>
            <a:r>
              <a:rPr lang="en-US" altLang="zh-CN" sz="1600" dirty="0"/>
              <a:t>07.</a:t>
            </a:r>
            <a:r>
              <a:rPr lang="zh-CN" altLang="zh-CN" sz="1600" dirty="0"/>
              <a:t>骨</a:t>
            </a:r>
            <a:r>
              <a:rPr lang="en-US" altLang="zh-CN" sz="1600" dirty="0"/>
              <a:t>(g</a:t>
            </a:r>
            <a:r>
              <a:rPr lang="zh-CN" altLang="zh-CN" sz="1600" dirty="0"/>
              <a:t>ǔ</a:t>
            </a:r>
            <a:r>
              <a:rPr lang="en-US" altLang="zh-CN" sz="1600" dirty="0"/>
              <a:t>)</a:t>
            </a:r>
            <a:r>
              <a:rPr lang="zh-CN" altLang="zh-CN" sz="1600" dirty="0"/>
              <a:t>朵　　　　　</a:t>
            </a:r>
            <a:r>
              <a:rPr lang="en-US" altLang="zh-CN" sz="1600" dirty="0"/>
              <a:t>08.</a:t>
            </a:r>
            <a:r>
              <a:rPr lang="zh-CN" altLang="zh-CN" sz="1600" dirty="0"/>
              <a:t>虾</a:t>
            </a:r>
            <a:r>
              <a:rPr lang="en-US" altLang="zh-CN" sz="1600" dirty="0"/>
              <a:t>(xi</a:t>
            </a:r>
            <a:r>
              <a:rPr lang="zh-CN" altLang="zh-CN" sz="1600" dirty="0"/>
              <a:t>á</a:t>
            </a:r>
            <a:r>
              <a:rPr lang="en-US" altLang="zh-CN" sz="1600" dirty="0"/>
              <a:t>)</a:t>
            </a:r>
            <a:r>
              <a:rPr lang="zh-CN" altLang="zh-CN" sz="1600" dirty="0"/>
              <a:t>蟆　　　　　</a:t>
            </a:r>
            <a:r>
              <a:rPr lang="en-US" altLang="zh-CN" sz="1600" dirty="0"/>
              <a:t>09.</a:t>
            </a:r>
            <a:r>
              <a:rPr lang="zh-CN" altLang="zh-CN" sz="1600" dirty="0"/>
              <a:t>瓦窑堡（</a:t>
            </a:r>
            <a:r>
              <a:rPr lang="en-US" altLang="zh-CN" sz="1600" dirty="0"/>
              <a:t>b</a:t>
            </a:r>
            <a:r>
              <a:rPr lang="zh-CN" altLang="zh-CN" sz="1600" dirty="0"/>
              <a:t>ǎ</a:t>
            </a:r>
            <a:r>
              <a:rPr lang="en-US" altLang="zh-CN" sz="1600" dirty="0"/>
              <a:t>o</a:t>
            </a:r>
            <a:r>
              <a:rPr lang="zh-CN" altLang="zh-CN" sz="1600" dirty="0"/>
              <a:t>）</a:t>
            </a:r>
            <a:r>
              <a:rPr lang="en-US" altLang="zh-CN" sz="1600" dirty="0"/>
              <a:t> </a:t>
            </a:r>
            <a:endParaRPr lang="zh-CN" altLang="zh-CN" sz="1600" dirty="0"/>
          </a:p>
          <a:p>
            <a:pPr indent="457200"/>
            <a:r>
              <a:rPr lang="en-US" altLang="zh-CN" sz="1600" dirty="0"/>
              <a:t>10.</a:t>
            </a:r>
            <a:r>
              <a:rPr lang="zh-CN" altLang="zh-CN" sz="1600" dirty="0"/>
              <a:t>脾气很拗（</a:t>
            </a:r>
            <a:r>
              <a:rPr lang="en-US" altLang="zh-CN" sz="1600" dirty="0" err="1"/>
              <a:t>ni</a:t>
            </a:r>
            <a:r>
              <a:rPr lang="zh-CN" altLang="zh-CN" sz="1600" dirty="0"/>
              <a:t>ù） 　</a:t>
            </a:r>
            <a:r>
              <a:rPr lang="en-US" altLang="zh-CN" sz="1600" dirty="0"/>
              <a:t>11.</a:t>
            </a:r>
            <a:r>
              <a:rPr lang="zh-CN" altLang="zh-CN" sz="1600" dirty="0"/>
              <a:t>连累（</a:t>
            </a:r>
            <a:r>
              <a:rPr lang="en-US" altLang="zh-CN" sz="1600" dirty="0" err="1"/>
              <a:t>lěi</a:t>
            </a:r>
            <a:r>
              <a:rPr lang="zh-CN" altLang="zh-CN" sz="1600" dirty="0"/>
              <a:t>）　 　　</a:t>
            </a:r>
            <a:r>
              <a:rPr lang="en-US" altLang="zh-CN" sz="1600" dirty="0"/>
              <a:t>12.</a:t>
            </a:r>
            <a:r>
              <a:rPr lang="zh-CN" altLang="zh-CN" sz="1600" dirty="0"/>
              <a:t>藏头露（</a:t>
            </a:r>
            <a:r>
              <a:rPr lang="en-US" altLang="zh-CN" sz="1600" dirty="0"/>
              <a:t>l</a:t>
            </a:r>
            <a:r>
              <a:rPr lang="zh-CN" altLang="zh-CN" sz="1600" dirty="0"/>
              <a:t>ò</a:t>
            </a:r>
            <a:r>
              <a:rPr lang="en-US" altLang="zh-CN" sz="1600" dirty="0"/>
              <a:t>u</a:t>
            </a:r>
            <a:r>
              <a:rPr lang="zh-CN" altLang="zh-CN" sz="1600" dirty="0"/>
              <a:t>）尾</a:t>
            </a:r>
          </a:p>
          <a:p>
            <a:pPr indent="457200"/>
            <a:r>
              <a:rPr lang="en-US" altLang="zh-CN" sz="1600" dirty="0"/>
              <a:t>13.</a:t>
            </a:r>
            <a:r>
              <a:rPr lang="zh-CN" altLang="zh-CN" sz="1600" dirty="0"/>
              <a:t>勉强（</a:t>
            </a:r>
            <a:r>
              <a:rPr lang="en-US" altLang="zh-CN" sz="1600" dirty="0" err="1"/>
              <a:t>qiáng</a:t>
            </a:r>
            <a:r>
              <a:rPr lang="zh-CN" altLang="zh-CN" sz="1600" dirty="0"/>
              <a:t>） 　　</a:t>
            </a:r>
            <a:r>
              <a:rPr lang="en-US" altLang="zh-CN" sz="1600" dirty="0"/>
              <a:t>14.</a:t>
            </a:r>
            <a:r>
              <a:rPr lang="zh-CN" altLang="zh-CN" sz="1600" dirty="0"/>
              <a:t>刁难（</a:t>
            </a:r>
            <a:r>
              <a:rPr lang="en-US" altLang="zh-CN" sz="1600" dirty="0" err="1"/>
              <a:t>nàn</a:t>
            </a:r>
            <a:r>
              <a:rPr lang="zh-CN" altLang="zh-CN" sz="1600" dirty="0"/>
              <a:t>） 　　　</a:t>
            </a:r>
            <a:r>
              <a:rPr lang="en-US" altLang="zh-CN" sz="1600" dirty="0"/>
              <a:t>15.</a:t>
            </a:r>
            <a:r>
              <a:rPr lang="zh-CN" altLang="zh-CN" sz="1600" dirty="0"/>
              <a:t>弄（</a:t>
            </a:r>
            <a:r>
              <a:rPr lang="en-US" altLang="zh-CN" sz="1600" dirty="0" err="1"/>
              <a:t>lòng</a:t>
            </a:r>
            <a:r>
              <a:rPr lang="zh-CN" altLang="zh-CN" sz="1600" dirty="0"/>
              <a:t>）堂</a:t>
            </a:r>
          </a:p>
          <a:p>
            <a:pPr indent="457200"/>
            <a:r>
              <a:rPr lang="en-US" altLang="zh-CN" sz="1600" dirty="0"/>
              <a:t>16.</a:t>
            </a:r>
            <a:r>
              <a:rPr lang="zh-CN" altLang="zh-CN" sz="1600" dirty="0"/>
              <a:t>气馁（</a:t>
            </a:r>
            <a:r>
              <a:rPr lang="en-US" altLang="zh-CN" sz="1600" dirty="0" err="1"/>
              <a:t>něi</a:t>
            </a:r>
            <a:r>
              <a:rPr lang="zh-CN" altLang="zh-CN" sz="1600" dirty="0"/>
              <a:t>）　　　</a:t>
            </a:r>
            <a:r>
              <a:rPr lang="en-US" altLang="zh-CN" sz="1600" dirty="0"/>
              <a:t>17.</a:t>
            </a:r>
            <a:r>
              <a:rPr lang="zh-CN" altLang="zh-CN" sz="1600" dirty="0"/>
              <a:t>殴（ō</a:t>
            </a:r>
            <a:r>
              <a:rPr lang="en-US" altLang="zh-CN" sz="1600" dirty="0"/>
              <a:t>u</a:t>
            </a:r>
            <a:r>
              <a:rPr lang="zh-CN" altLang="zh-CN" sz="1600" dirty="0"/>
              <a:t>）打</a:t>
            </a:r>
            <a:r>
              <a:rPr lang="en-US" altLang="zh-CN" sz="1600" dirty="0"/>
              <a:t>  </a:t>
            </a:r>
            <a:r>
              <a:rPr lang="zh-CN" altLang="zh-CN" sz="1600" dirty="0"/>
              <a:t>　　　</a:t>
            </a:r>
            <a:r>
              <a:rPr lang="en-US" altLang="zh-CN" sz="1600" dirty="0"/>
              <a:t>18.</a:t>
            </a:r>
            <a:r>
              <a:rPr lang="zh-CN" altLang="zh-CN" sz="1600" dirty="0"/>
              <a:t>相片（</a:t>
            </a:r>
            <a:r>
              <a:rPr lang="en-US" altLang="zh-CN" sz="1600" dirty="0" err="1"/>
              <a:t>piàn</a:t>
            </a:r>
            <a:r>
              <a:rPr lang="zh-CN" altLang="zh-CN" sz="1600" dirty="0"/>
              <a:t>）</a:t>
            </a:r>
          </a:p>
          <a:p>
            <a:pPr indent="457200"/>
            <a:r>
              <a:rPr lang="en-US" altLang="zh-CN" sz="1600" dirty="0"/>
              <a:t>19.</a:t>
            </a:r>
            <a:r>
              <a:rPr lang="zh-CN" altLang="zh-CN" sz="1600" dirty="0"/>
              <a:t>迫（</a:t>
            </a:r>
            <a:r>
              <a:rPr lang="en-US" altLang="zh-CN" sz="1600" dirty="0"/>
              <a:t>p</a:t>
            </a:r>
            <a:r>
              <a:rPr lang="zh-CN" altLang="zh-CN" sz="1600" dirty="0"/>
              <a:t>ǎ</a:t>
            </a:r>
            <a:r>
              <a:rPr lang="en-US" altLang="zh-CN" sz="1600" dirty="0"/>
              <a:t>i</a:t>
            </a:r>
            <a:r>
              <a:rPr lang="zh-CN" altLang="zh-CN" sz="1600" dirty="0"/>
              <a:t>）击炮　　</a:t>
            </a:r>
            <a:r>
              <a:rPr lang="en-US" altLang="zh-CN" sz="1600" dirty="0"/>
              <a:t>20.</a:t>
            </a:r>
            <a:r>
              <a:rPr lang="zh-CN" altLang="zh-CN" sz="1600" dirty="0"/>
              <a:t>瀑（</a:t>
            </a:r>
            <a:r>
              <a:rPr lang="en-US" altLang="zh-CN" sz="1600" dirty="0" err="1"/>
              <a:t>pù</a:t>
            </a:r>
            <a:r>
              <a:rPr lang="zh-CN" altLang="zh-CN" sz="1600" dirty="0"/>
              <a:t>）布　 　　　</a:t>
            </a:r>
            <a:r>
              <a:rPr lang="en-US" altLang="zh-CN" sz="1600" dirty="0"/>
              <a:t>21.</a:t>
            </a:r>
            <a:r>
              <a:rPr lang="zh-CN" altLang="zh-CN" sz="1600" dirty="0"/>
              <a:t>骨髓（</a:t>
            </a:r>
            <a:r>
              <a:rPr lang="en-US" altLang="zh-CN" sz="1600" dirty="0" err="1"/>
              <a:t>su</a:t>
            </a:r>
            <a:r>
              <a:rPr lang="zh-CN" altLang="zh-CN" sz="1600" dirty="0"/>
              <a:t>í）</a:t>
            </a:r>
          </a:p>
          <a:p>
            <a:pPr indent="457200"/>
            <a:r>
              <a:rPr lang="en-US" altLang="zh-CN" sz="1600" dirty="0"/>
              <a:t>22.</a:t>
            </a:r>
            <a:r>
              <a:rPr lang="zh-CN" altLang="zh-CN" sz="1600" dirty="0"/>
              <a:t>翘（</a:t>
            </a:r>
            <a:r>
              <a:rPr lang="en-US" altLang="zh-CN" sz="1600" dirty="0"/>
              <a:t>qi</a:t>
            </a:r>
            <a:r>
              <a:rPr lang="zh-CN" altLang="zh-CN" sz="1600" dirty="0"/>
              <a:t>à</a:t>
            </a:r>
            <a:r>
              <a:rPr lang="en-US" altLang="zh-CN" sz="1600" dirty="0"/>
              <a:t>o</a:t>
            </a:r>
            <a:r>
              <a:rPr lang="zh-CN" altLang="zh-CN" sz="1600" dirty="0"/>
              <a:t>）首　　　</a:t>
            </a:r>
            <a:r>
              <a:rPr lang="en-US" altLang="zh-CN" sz="1600" dirty="0"/>
              <a:t>23.</a:t>
            </a:r>
            <a:r>
              <a:rPr lang="zh-CN" altLang="zh-CN" sz="1600" dirty="0"/>
              <a:t>倾</a:t>
            </a:r>
            <a:r>
              <a:rPr lang="en-US" altLang="zh-CN" sz="1600" dirty="0"/>
              <a:t>q</a:t>
            </a:r>
            <a:r>
              <a:rPr lang="zh-CN" altLang="zh-CN" sz="1600" dirty="0"/>
              <a:t>ǐ</a:t>
            </a:r>
            <a:r>
              <a:rPr lang="en-US" altLang="zh-CN" sz="1600" dirty="0" err="1"/>
              <a:t>ng</a:t>
            </a:r>
            <a:r>
              <a:rPr lang="zh-CN" altLang="zh-CN" sz="1600" dirty="0"/>
              <a:t>覆　　　　</a:t>
            </a:r>
            <a:r>
              <a:rPr lang="en-US" altLang="zh-CN" sz="1600" dirty="0"/>
              <a:t>24.</a:t>
            </a:r>
            <a:r>
              <a:rPr lang="zh-CN" altLang="zh-CN" sz="1600" dirty="0"/>
              <a:t>围绕（</a:t>
            </a:r>
            <a:r>
              <a:rPr lang="en-US" altLang="zh-CN" sz="1600" dirty="0"/>
              <a:t>rà0</a:t>
            </a:r>
            <a:r>
              <a:rPr lang="zh-CN" altLang="zh-CN" sz="1600" dirty="0"/>
              <a:t>）</a:t>
            </a:r>
          </a:p>
          <a:p>
            <a:pPr indent="457200"/>
            <a:r>
              <a:rPr lang="en-US" altLang="zh-CN" sz="1600" dirty="0" smtClean="0"/>
              <a:t>25</a:t>
            </a:r>
            <a:r>
              <a:rPr lang="en-US" altLang="zh-CN" sz="1600" dirty="0"/>
              <a:t>.</a:t>
            </a:r>
            <a:r>
              <a:rPr lang="zh-CN" altLang="zh-CN" sz="1600" dirty="0"/>
              <a:t>懒散（</a:t>
            </a:r>
            <a:r>
              <a:rPr lang="en-US" altLang="zh-CN" sz="1600" dirty="0"/>
              <a:t>s</a:t>
            </a:r>
            <a:r>
              <a:rPr lang="zh-CN" altLang="zh-CN" sz="1600" dirty="0"/>
              <a:t>ǎ</a:t>
            </a:r>
            <a:r>
              <a:rPr lang="en-US" altLang="zh-CN" sz="1600" dirty="0"/>
              <a:t>n</a:t>
            </a:r>
            <a:r>
              <a:rPr lang="zh-CN" altLang="zh-CN" sz="1600" dirty="0"/>
              <a:t>）　　　</a:t>
            </a:r>
            <a:r>
              <a:rPr lang="en-US" altLang="zh-CN" sz="1600" dirty="0"/>
              <a:t>26.</a:t>
            </a:r>
            <a:r>
              <a:rPr lang="zh-CN" altLang="zh-CN" sz="1600" dirty="0"/>
              <a:t>瓶塞（</a:t>
            </a:r>
            <a:r>
              <a:rPr lang="en-US" altLang="zh-CN" sz="1600" dirty="0"/>
              <a:t>s</a:t>
            </a:r>
            <a:r>
              <a:rPr lang="zh-CN" altLang="zh-CN" sz="1600" dirty="0"/>
              <a:t>è）　　　　</a:t>
            </a:r>
            <a:r>
              <a:rPr lang="en-US" altLang="zh-CN" sz="1600" dirty="0"/>
              <a:t>27.</a:t>
            </a:r>
            <a:r>
              <a:rPr lang="zh-CN" altLang="zh-CN" sz="1600" dirty="0"/>
              <a:t>谁（</a:t>
            </a:r>
            <a:r>
              <a:rPr lang="en-US" altLang="zh-CN" sz="1600" dirty="0" err="1"/>
              <a:t>shu</a:t>
            </a:r>
            <a:r>
              <a:rPr lang="zh-CN" altLang="zh-CN" sz="1600" dirty="0"/>
              <a:t>í）呀</a:t>
            </a:r>
          </a:p>
          <a:p>
            <a:pPr indent="457200"/>
            <a:r>
              <a:rPr lang="en-US" altLang="zh-CN" sz="1600" dirty="0"/>
              <a:t>28.</a:t>
            </a:r>
            <a:r>
              <a:rPr lang="zh-CN" altLang="zh-CN" sz="1600" dirty="0"/>
              <a:t>宿舍（</a:t>
            </a:r>
            <a:r>
              <a:rPr lang="en-US" altLang="zh-CN" sz="1600" dirty="0" err="1"/>
              <a:t>shè</a:t>
            </a:r>
            <a:r>
              <a:rPr lang="zh-CN" altLang="zh-CN" sz="1600" dirty="0"/>
              <a:t>）　　　</a:t>
            </a:r>
            <a:r>
              <a:rPr lang="en-US" altLang="zh-CN" sz="1600" dirty="0"/>
              <a:t>29.</a:t>
            </a:r>
            <a:r>
              <a:rPr lang="zh-CN" altLang="zh-CN" sz="1600" dirty="0"/>
              <a:t>点穴（</a:t>
            </a:r>
            <a:r>
              <a:rPr lang="en-US" altLang="zh-CN" sz="1600" dirty="0" err="1"/>
              <a:t>xu</a:t>
            </a:r>
            <a:r>
              <a:rPr lang="zh-CN" altLang="zh-CN" sz="1600" dirty="0"/>
              <a:t>é）　　　</a:t>
            </a:r>
            <a:r>
              <a:rPr lang="en-US" altLang="zh-CN" sz="1600" dirty="0"/>
              <a:t>30.</a:t>
            </a:r>
            <a:r>
              <a:rPr lang="zh-CN" altLang="zh-CN" sz="1600" dirty="0"/>
              <a:t>似（</a:t>
            </a:r>
            <a:r>
              <a:rPr lang="en-US" altLang="zh-CN" sz="1600" dirty="0" err="1"/>
              <a:t>shì</a:t>
            </a:r>
            <a:r>
              <a:rPr lang="zh-CN" altLang="zh-CN" sz="1600" dirty="0"/>
              <a:t>）的</a:t>
            </a:r>
          </a:p>
          <a:p>
            <a:pPr indent="457200"/>
            <a:r>
              <a:rPr lang="en-US" altLang="zh-CN" sz="1600" dirty="0"/>
              <a:t>31.</a:t>
            </a:r>
            <a:r>
              <a:rPr lang="zh-CN" altLang="zh-CN" sz="1600" dirty="0"/>
              <a:t>疏（</a:t>
            </a:r>
            <a:r>
              <a:rPr lang="en-US" altLang="zh-CN" sz="1600" dirty="0"/>
              <a:t>s</a:t>
            </a:r>
            <a:r>
              <a:rPr lang="zh-CN" altLang="zh-CN" sz="1600" dirty="0"/>
              <a:t>ū）远　　　</a:t>
            </a:r>
            <a:r>
              <a:rPr lang="en-US" altLang="zh-CN" sz="1600" dirty="0"/>
              <a:t>32.</a:t>
            </a:r>
            <a:r>
              <a:rPr lang="zh-CN" altLang="zh-CN" sz="1600" dirty="0"/>
              <a:t>办公室（</a:t>
            </a:r>
            <a:r>
              <a:rPr lang="en-US" altLang="zh-CN" sz="1600" dirty="0" err="1"/>
              <a:t>sh</a:t>
            </a:r>
            <a:r>
              <a:rPr lang="zh-CN" altLang="zh-CN" sz="1600" dirty="0"/>
              <a:t>ǐ）　　　</a:t>
            </a:r>
            <a:r>
              <a:rPr lang="en-US" altLang="zh-CN" sz="1600" dirty="0"/>
              <a:t>33.</a:t>
            </a:r>
            <a:r>
              <a:rPr lang="zh-CN" altLang="zh-CN" sz="1600" dirty="0"/>
              <a:t>作（</a:t>
            </a:r>
            <a:r>
              <a:rPr lang="en-US" altLang="zh-CN" sz="1600" dirty="0" err="1"/>
              <a:t>zu</a:t>
            </a:r>
            <a:r>
              <a:rPr lang="zh-CN" altLang="zh-CN" sz="1600" dirty="0"/>
              <a:t>ō）坊</a:t>
            </a:r>
          </a:p>
          <a:p>
            <a:pPr indent="457200"/>
            <a:r>
              <a:rPr lang="en-US" altLang="zh-CN" sz="1600" dirty="0"/>
              <a:t>34.</a:t>
            </a:r>
            <a:r>
              <a:rPr lang="zh-CN" altLang="zh-CN" sz="1600" dirty="0"/>
              <a:t>请帖（</a:t>
            </a:r>
            <a:r>
              <a:rPr lang="en-US" altLang="zh-CN" sz="1600" dirty="0" err="1"/>
              <a:t>ti</a:t>
            </a:r>
            <a:r>
              <a:rPr lang="zh-CN" altLang="zh-CN" sz="1600" dirty="0"/>
              <a:t>ē）　　　</a:t>
            </a:r>
            <a:r>
              <a:rPr lang="en-US" altLang="zh-CN" sz="1600" dirty="0"/>
              <a:t>35.</a:t>
            </a:r>
            <a:r>
              <a:rPr lang="zh-CN" altLang="zh-CN" sz="1600" dirty="0"/>
              <a:t>蔷薇（</a:t>
            </a:r>
            <a:r>
              <a:rPr lang="en-US" altLang="zh-CN" sz="1600" dirty="0"/>
              <a:t>w</a:t>
            </a:r>
            <a:r>
              <a:rPr lang="zh-CN" altLang="zh-CN" sz="1600" dirty="0"/>
              <a:t>ē</a:t>
            </a:r>
            <a:r>
              <a:rPr lang="en-US" altLang="zh-CN" sz="1600" dirty="0"/>
              <a:t>i</a:t>
            </a:r>
            <a:r>
              <a:rPr lang="zh-CN" altLang="zh-CN" sz="1600" dirty="0"/>
              <a:t>）　　　</a:t>
            </a:r>
            <a:r>
              <a:rPr lang="en-US" altLang="zh-CN" sz="1600" dirty="0"/>
              <a:t>36.</a:t>
            </a:r>
            <a:r>
              <a:rPr lang="zh-CN" altLang="zh-CN" sz="1600" dirty="0"/>
              <a:t>圩（</a:t>
            </a:r>
            <a:r>
              <a:rPr lang="en-US" altLang="zh-CN" sz="1600" dirty="0" err="1"/>
              <a:t>wéi</a:t>
            </a:r>
            <a:r>
              <a:rPr lang="zh-CN" altLang="zh-CN" sz="1600" dirty="0"/>
              <a:t>）子</a:t>
            </a:r>
          </a:p>
          <a:p>
            <a:pPr indent="457200"/>
            <a:r>
              <a:rPr lang="en-US" altLang="zh-CN" sz="1600" dirty="0"/>
              <a:t>37.</a:t>
            </a:r>
            <a:r>
              <a:rPr lang="zh-CN" altLang="zh-CN" sz="1600" dirty="0"/>
              <a:t>女娲（</a:t>
            </a:r>
            <a:r>
              <a:rPr lang="en-US" altLang="zh-CN" sz="1600" dirty="0"/>
              <a:t>w</a:t>
            </a:r>
            <a:r>
              <a:rPr lang="zh-CN" altLang="zh-CN" sz="1600" dirty="0"/>
              <a:t>ā）　　　</a:t>
            </a:r>
            <a:r>
              <a:rPr lang="en-US" altLang="zh-CN" sz="1600" dirty="0"/>
              <a:t>38.</a:t>
            </a:r>
            <a:r>
              <a:rPr lang="zh-CN" altLang="zh-CN" sz="1600" dirty="0"/>
              <a:t>谬（</a:t>
            </a:r>
            <a:r>
              <a:rPr lang="en-US" altLang="zh-CN" sz="1600" dirty="0" err="1"/>
              <a:t>miù</a:t>
            </a:r>
            <a:r>
              <a:rPr lang="zh-CN" altLang="zh-CN" sz="1600" dirty="0"/>
              <a:t>）论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2992224"/>
            <a:ext cx="633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判断题测评：</a:t>
            </a:r>
            <a:r>
              <a:rPr lang="zh-CN" altLang="zh-CN" dirty="0"/>
              <a:t>请将判断用符号（正确“О”、错误 “×”）按题序填入下表</a:t>
            </a: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292080" y="84605"/>
            <a:ext cx="3744417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第四节  语流音变与异读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32903"/>
              </p:ext>
            </p:extLst>
          </p:nvPr>
        </p:nvGraphicFramePr>
        <p:xfrm>
          <a:off x="2987824" y="1777380"/>
          <a:ext cx="57600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186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01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03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04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05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06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07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08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09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10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13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14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15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16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17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18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84312" y="1201316"/>
            <a:ext cx="633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b="1" dirty="0"/>
              <a:t>选择题测评：</a:t>
            </a:r>
            <a:r>
              <a:rPr lang="zh-CN" altLang="zh-CN" dirty="0"/>
              <a:t>请将正确选项的代号（</a:t>
            </a:r>
            <a:r>
              <a:rPr lang="en-US" altLang="zh-CN" dirty="0"/>
              <a:t>A</a:t>
            </a:r>
            <a:r>
              <a:rPr lang="zh-CN" altLang="zh-CN" dirty="0"/>
              <a:t>或</a:t>
            </a:r>
            <a:r>
              <a:rPr lang="en-US" altLang="zh-CN" dirty="0"/>
              <a:t>B</a:t>
            </a:r>
            <a:r>
              <a:rPr lang="zh-CN" altLang="zh-CN" dirty="0"/>
              <a:t>）按题序填入下表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25389"/>
              </p:ext>
            </p:extLst>
          </p:nvPr>
        </p:nvGraphicFramePr>
        <p:xfrm>
          <a:off x="2987824" y="3577580"/>
          <a:ext cx="5760000" cy="162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186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01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03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04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05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06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07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08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09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10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13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14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15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16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17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18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19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20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23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24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25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26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27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28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29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30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31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32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33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34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35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36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37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38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86754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91880" y="192313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本章节内容学习结束！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059832" y="3145532"/>
            <a:ext cx="5400600" cy="86409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请同学们继续努力学习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圆角矩形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0" y="5272822"/>
            <a:ext cx="9144000" cy="43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1"/>
            <a:ext cx="9144000" cy="877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lIns="71305" tIns="35652" rIns="71305" bIns="35652" anchor="ctr"/>
          <a:lstStyle/>
          <a:p>
            <a:endParaRPr lang="zh-CN" altLang="zh-CN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直接连接符 12"/>
          <p:cNvSpPr>
            <a:spLocks noChangeShapeType="1"/>
          </p:cNvSpPr>
          <p:nvPr/>
        </p:nvSpPr>
        <p:spPr bwMode="auto">
          <a:xfrm>
            <a:off x="198783" y="517261"/>
            <a:ext cx="8746435" cy="0"/>
          </a:xfrm>
          <a:prstGeom prst="line">
            <a:avLst/>
          </a:prstGeom>
          <a:noFill/>
          <a:ln w="9525" cap="flat" cmpd="sng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305" tIns="35652" rIns="71305" bIns="35652"/>
          <a:lstStyle/>
          <a:p>
            <a:endParaRPr lang="zh-CN" altLang="en-US"/>
          </a:p>
        </p:txBody>
      </p:sp>
      <p:pic>
        <p:nvPicPr>
          <p:cNvPr id="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0"/>
            <a:ext cx="1949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84312" y="1201316"/>
            <a:ext cx="633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）舌尖后音（翘舌音）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舌尖向硬腭的前端靠触或接近构成阻碍，有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三个，例如：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扎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　照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 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债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i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浙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è　转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zhu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正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zh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è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</a:t>
            </a: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茶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á　赤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ì　铲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春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ū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撤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è　冲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ch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ō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 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  <a:p>
            <a:pPr indent="457200"/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杀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ā　邵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à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o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闪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ǎ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 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试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ì　身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>
                <a:latin typeface="仿宋_GB2312" pitchFamily="49" charset="-122"/>
                <a:ea typeface="仿宋_GB2312" pitchFamily="49" charset="-122"/>
              </a:rPr>
              <a:t>n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　生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sh</a:t>
            </a:r>
            <a:r>
              <a:rPr lang="zh-CN" altLang="zh-CN" dirty="0">
                <a:latin typeface="仿宋_GB2312" pitchFamily="49" charset="-122"/>
                <a:ea typeface="仿宋_GB2312" pitchFamily="49" charset="-122"/>
              </a:rPr>
              <a:t>ē</a:t>
            </a:r>
            <a:r>
              <a:rPr lang="en-US" altLang="zh-CN" dirty="0" err="1">
                <a:latin typeface="仿宋_GB2312" pitchFamily="49" charset="-122"/>
                <a:ea typeface="仿宋_GB2312" pitchFamily="49" charset="-122"/>
              </a:rPr>
              <a:t>ng</a:t>
            </a:r>
            <a:endParaRPr lang="zh-CN" altLang="zh-CN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TextBox 28"/>
          <p:cNvSpPr>
            <a:spLocks noChangeArrowheads="1"/>
          </p:cNvSpPr>
          <p:nvPr/>
        </p:nvSpPr>
        <p:spPr bwMode="auto">
          <a:xfrm>
            <a:off x="5821748" y="84605"/>
            <a:ext cx="3214749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第一节  字母标准的基础</a:t>
            </a:r>
            <a:r>
              <a:rPr lang="en-US" altLang="zh-CN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声母</a:t>
            </a:r>
            <a:endParaRPr lang="zh-CN" altLang="en-US" sz="16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28"/>
          <p:cNvSpPr>
            <a:spLocks noChangeArrowheads="1"/>
          </p:cNvSpPr>
          <p:nvPr/>
        </p:nvSpPr>
        <p:spPr bwMode="auto">
          <a:xfrm>
            <a:off x="107503" y="5345113"/>
            <a:ext cx="2736305" cy="3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2" tIns="34276" rIns="68552" bIns="34276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第三章  普通话语音基础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22"/>
            <a:ext cx="2484000" cy="3726000"/>
          </a:xfrm>
          <a:prstGeom prst="rect">
            <a:avLst/>
          </a:prstGeom>
        </p:spPr>
      </p:pic>
      <p:sp>
        <p:nvSpPr>
          <p:cNvPr id="10" name="圆角矩形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93063" y="5324475"/>
            <a:ext cx="1081087" cy="333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2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返回上一级</a:t>
            </a:r>
            <a:endParaRPr lang="zh-CN" altLang="en-US" sz="1200" dirty="0">
              <a:solidFill>
                <a:srgbClr val="FFFFFF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3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8136</Words>
  <Application>Microsoft Office PowerPoint</Application>
  <PresentationFormat>全屏显示(16:10)</PresentationFormat>
  <Paragraphs>1017</Paragraphs>
  <Slides>84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84</vt:i4>
      </vt:variant>
    </vt:vector>
  </HeadingPairs>
  <TitlesOfParts>
    <vt:vector size="8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LeExOyO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usmsn</dc:creator>
  <cp:lastModifiedBy>usmsn</cp:lastModifiedBy>
  <cp:revision>88</cp:revision>
  <dcterms:created xsi:type="dcterms:W3CDTF">2013-05-08T02:22:59Z</dcterms:created>
  <dcterms:modified xsi:type="dcterms:W3CDTF">2013-06-06T03:41:14Z</dcterms:modified>
</cp:coreProperties>
</file>