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2" r:id="rId5"/>
    <p:sldId id="261" r:id="rId6"/>
    <p:sldId id="271" r:id="rId7"/>
    <p:sldId id="269" r:id="rId8"/>
    <p:sldId id="270" r:id="rId9"/>
    <p:sldId id="272" r:id="rId10"/>
    <p:sldId id="273" r:id="rId11"/>
    <p:sldId id="275" r:id="rId12"/>
    <p:sldId id="276" r:id="rId13"/>
    <p:sldId id="277" r:id="rId14"/>
    <p:sldId id="278" r:id="rId15"/>
    <p:sldId id="279" r:id="rId16"/>
    <p:sldId id="340" r:id="rId17"/>
    <p:sldId id="341" r:id="rId18"/>
    <p:sldId id="342" r:id="rId19"/>
    <p:sldId id="343" r:id="rId20"/>
    <p:sldId id="344" r:id="rId21"/>
    <p:sldId id="345" r:id="rId22"/>
    <p:sldId id="280" r:id="rId23"/>
    <p:sldId id="281" r:id="rId24"/>
    <p:sldId id="282" r:id="rId25"/>
    <p:sldId id="346" r:id="rId26"/>
    <p:sldId id="349" r:id="rId27"/>
    <p:sldId id="350" r:id="rId28"/>
    <p:sldId id="351" r:id="rId29"/>
    <p:sldId id="352" r:id="rId30"/>
    <p:sldId id="353" r:id="rId31"/>
    <p:sldId id="354" r:id="rId32"/>
    <p:sldId id="355" r:id="rId33"/>
    <p:sldId id="356" r:id="rId34"/>
    <p:sldId id="357" r:id="rId35"/>
    <p:sldId id="358" r:id="rId36"/>
    <p:sldId id="359" r:id="rId37"/>
    <p:sldId id="360" r:id="rId38"/>
    <p:sldId id="283" r:id="rId39"/>
    <p:sldId id="284" r:id="rId40"/>
    <p:sldId id="285" r:id="rId41"/>
    <p:sldId id="286" r:id="rId42"/>
    <p:sldId id="287" r:id="rId43"/>
    <p:sldId id="288" r:id="rId44"/>
    <p:sldId id="292" r:id="rId45"/>
    <p:sldId id="293" r:id="rId46"/>
    <p:sldId id="294" r:id="rId47"/>
    <p:sldId id="361" r:id="rId48"/>
    <p:sldId id="362" r:id="rId49"/>
    <p:sldId id="363" r:id="rId50"/>
    <p:sldId id="364" r:id="rId51"/>
    <p:sldId id="366" r:id="rId52"/>
    <p:sldId id="367" r:id="rId53"/>
    <p:sldId id="368" r:id="rId54"/>
    <p:sldId id="369" r:id="rId55"/>
    <p:sldId id="370" r:id="rId56"/>
    <p:sldId id="371" r:id="rId57"/>
    <p:sldId id="372" r:id="rId58"/>
    <p:sldId id="373" r:id="rId59"/>
    <p:sldId id="374" r:id="rId60"/>
    <p:sldId id="375" r:id="rId61"/>
    <p:sldId id="295" r:id="rId62"/>
    <p:sldId id="296" r:id="rId63"/>
    <p:sldId id="297" r:id="rId64"/>
    <p:sldId id="304" r:id="rId65"/>
    <p:sldId id="305" r:id="rId66"/>
    <p:sldId id="306" r:id="rId67"/>
    <p:sldId id="376" r:id="rId68"/>
    <p:sldId id="377" r:id="rId69"/>
    <p:sldId id="378" r:id="rId70"/>
    <p:sldId id="380" r:id="rId71"/>
    <p:sldId id="381" r:id="rId72"/>
    <p:sldId id="382" r:id="rId73"/>
    <p:sldId id="383" r:id="rId74"/>
    <p:sldId id="384" r:id="rId75"/>
    <p:sldId id="385" r:id="rId76"/>
    <p:sldId id="386" r:id="rId77"/>
    <p:sldId id="387" r:id="rId78"/>
    <p:sldId id="388" r:id="rId79"/>
    <p:sldId id="389" r:id="rId80"/>
    <p:sldId id="390" r:id="rId81"/>
    <p:sldId id="307" r:id="rId82"/>
    <p:sldId id="308" r:id="rId83"/>
    <p:sldId id="316" r:id="rId84"/>
    <p:sldId id="317" r:id="rId85"/>
    <p:sldId id="318" r:id="rId86"/>
    <p:sldId id="391" r:id="rId87"/>
    <p:sldId id="392" r:id="rId88"/>
    <p:sldId id="393" r:id="rId89"/>
    <p:sldId id="395" r:id="rId90"/>
    <p:sldId id="396" r:id="rId91"/>
    <p:sldId id="397" r:id="rId92"/>
    <p:sldId id="398" r:id="rId93"/>
    <p:sldId id="399" r:id="rId94"/>
    <p:sldId id="400" r:id="rId95"/>
    <p:sldId id="401" r:id="rId96"/>
    <p:sldId id="402" r:id="rId97"/>
    <p:sldId id="403" r:id="rId98"/>
    <p:sldId id="404" r:id="rId99"/>
    <p:sldId id="405" r:id="rId100"/>
    <p:sldId id="319" r:id="rId101"/>
    <p:sldId id="328" r:id="rId102"/>
    <p:sldId id="329" r:id="rId103"/>
    <p:sldId id="330" r:id="rId104"/>
    <p:sldId id="406" r:id="rId105"/>
    <p:sldId id="407" r:id="rId106"/>
    <p:sldId id="408" r:id="rId107"/>
    <p:sldId id="409" r:id="rId108"/>
    <p:sldId id="411" r:id="rId109"/>
    <p:sldId id="412" r:id="rId110"/>
    <p:sldId id="413" r:id="rId111"/>
    <p:sldId id="414" r:id="rId112"/>
    <p:sldId id="415" r:id="rId113"/>
    <p:sldId id="416" r:id="rId114"/>
    <p:sldId id="417" r:id="rId115"/>
    <p:sldId id="418" r:id="rId116"/>
    <p:sldId id="419" r:id="rId117"/>
    <p:sldId id="420" r:id="rId118"/>
    <p:sldId id="331" r:id="rId119"/>
    <p:sldId id="332" r:id="rId120"/>
    <p:sldId id="333" r:id="rId121"/>
    <p:sldId id="334" r:id="rId122"/>
    <p:sldId id="335" r:id="rId123"/>
    <p:sldId id="336" r:id="rId124"/>
    <p:sldId id="337" r:id="rId125"/>
    <p:sldId id="421" r:id="rId126"/>
  </p:sldIdLst>
  <p:sldSz cx="9144000" cy="5715000" type="screen16x1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0" autoAdjust="0"/>
    <p:restoredTop sz="94714" autoAdjust="0"/>
  </p:normalViewPr>
  <p:slideViewPr>
    <p:cSldViewPr>
      <p:cViewPr>
        <p:scale>
          <a:sx n="80" d="100"/>
          <a:sy n="80" d="100"/>
        </p:scale>
        <p:origin x="-1266" y="-492"/>
      </p:cViewPr>
      <p:guideLst>
        <p:guide orient="horz" pos="180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775355"/>
            <a:ext cx="7772400" cy="1225021"/>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593575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4109897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90500"/>
            <a:ext cx="2057400" cy="4064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90500"/>
            <a:ext cx="6019800" cy="40640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099238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954549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672417"/>
            <a:ext cx="7772400" cy="113506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502951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1100807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5"/>
            <a:ext cx="8229600" cy="9525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124483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054690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326770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27542"/>
            <a:ext cx="3008313" cy="9683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4231607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000500"/>
            <a:ext cx="5486400" cy="472282"/>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226678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0B6C94DA-FE8B-4C62-8B45-39EF9299D5AA}" type="datetimeFigureOut">
              <a:rPr lang="zh-CN" altLang="en-US" smtClean="0"/>
              <a:t>2013-5-15</a:t>
            </a:fld>
            <a:endParaRPr lang="zh-CN" altLang="en-US"/>
          </a:p>
        </p:txBody>
      </p:sp>
      <p:sp>
        <p:nvSpPr>
          <p:cNvPr id="5" name="页脚占位符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9623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xml"/></Relationships>
</file>

<file path=ppt/slides/_rels/slide10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3.xml"/></Relationships>
</file>

<file path=ppt/slides/_rels/slide10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02.xml.rels><?xml version="1.0" encoding="UTF-8" standalone="yes"?>
<Relationships xmlns="http://schemas.openxmlformats.org/package/2006/relationships"><Relationship Id="rId8" Type="http://schemas.openxmlformats.org/officeDocument/2006/relationships/slide" Target="slide108.xml"/><Relationship Id="rId13" Type="http://schemas.openxmlformats.org/officeDocument/2006/relationships/slide" Target="slide101.xml"/><Relationship Id="rId3" Type="http://schemas.openxmlformats.org/officeDocument/2006/relationships/image" Target="../media/image4.jpg"/><Relationship Id="rId7" Type="http://schemas.openxmlformats.org/officeDocument/2006/relationships/slide" Target="slide107.xml"/><Relationship Id="rId12" Type="http://schemas.openxmlformats.org/officeDocument/2006/relationships/slide" Target="slide113.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 Target="slide105.xml"/><Relationship Id="rId11" Type="http://schemas.openxmlformats.org/officeDocument/2006/relationships/slide" Target="slide123.xml"/><Relationship Id="rId5" Type="http://schemas.openxmlformats.org/officeDocument/2006/relationships/slide" Target="slide104.xml"/><Relationship Id="rId10" Type="http://schemas.openxmlformats.org/officeDocument/2006/relationships/slide" Target="slide111.xml"/><Relationship Id="rId4" Type="http://schemas.openxmlformats.org/officeDocument/2006/relationships/slide" Target="slide103.xml"/><Relationship Id="rId9" Type="http://schemas.openxmlformats.org/officeDocument/2006/relationships/slide" Target="slide110.xml"/></Relationships>
</file>

<file path=ppt/slides/_rels/slide10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1.xml"/></Relationships>
</file>

<file path=ppt/slides/_rels/slide10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1.xml"/></Relationships>
</file>

<file path=ppt/slides/_rels/slide10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1.xml"/></Relationships>
</file>

<file path=ppt/slides/_rels/slide10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1.xml"/></Relationships>
</file>

<file path=ppt/slides/_rels/slide10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1.xml"/></Relationships>
</file>

<file path=ppt/slides/_rels/slide10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1.xml"/></Relationships>
</file>

<file path=ppt/slides/_rels/slide10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xml"/></Relationships>
</file>

<file path=ppt/slides/_rels/slide1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1.xml"/></Relationships>
</file>

<file path=ppt/slides/_rels/slide1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1.xml"/></Relationships>
</file>

<file path=ppt/slides/_rels/slide1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1.xml"/></Relationships>
</file>

<file path=ppt/slides/_rels/slide1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1.xml"/></Relationships>
</file>

<file path=ppt/slides/_rels/slide1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1.xml"/></Relationships>
</file>

<file path=ppt/slides/_rels/slide1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1.xml"/></Relationships>
</file>

<file path=ppt/slides/_rels/slide1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1.xml"/></Relationships>
</file>

<file path=ppt/slides/_rels/slide1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1.xml"/></Relationships>
</file>

<file path=ppt/slides/_rels/slide1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1.xml"/></Relationships>
</file>

<file path=ppt/slides/_rels/slide1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xml"/></Relationships>
</file>

<file path=ppt/slides/_rels/slide1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1.xml"/></Relationships>
</file>

<file path=ppt/slides/_rels/slide1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1.xml"/></Relationships>
</file>

<file path=ppt/slides/_rels/slide1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1.xml"/></Relationships>
</file>

<file path=ppt/slides/_rels/slide1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1.xml"/></Relationships>
</file>

<file path=ppt/slides/_rels/slide1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1.xml"/></Relationships>
</file>

<file path=ppt/slides/_rels/slide1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hyperlink" Target="http://wpa.qq.com/msgrd?V=1&amp;Uin=452850016&amp;Exe=QQ&amp;Site=im.qq.com&amp;Menu=No" TargetMode="External"/><Relationship Id="rId4" Type="http://schemas.openxmlformats.org/officeDocument/2006/relationships/slide" Target="slide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xml"/></Relationships>
</file>

<file path=ppt/slides/_rels/slide2.xml.rels><?xml version="1.0" encoding="UTF-8" standalone="yes"?>
<Relationships xmlns="http://schemas.openxmlformats.org/package/2006/relationships"><Relationship Id="rId8" Type="http://schemas.openxmlformats.org/officeDocument/2006/relationships/hyperlink" Target="&#24066;&#22330;&#33829;&#38144;&#23454;&#21153;&#39033;&#30446;&#22235;.pps" TargetMode="External"/><Relationship Id="rId3" Type="http://schemas.microsoft.com/office/2007/relationships/hdphoto" Target="../media/hdphoto1.wdp"/><Relationship Id="rId7" Type="http://schemas.openxmlformats.org/officeDocument/2006/relationships/hyperlink" Target="&#24066;&#22330;&#33829;&#38144;&#23454;&#21153;&#39033;&#30446;&#19977;.pps"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24066;&#22330;&#33829;&#38144;&#23454;&#21153;&#39033;&#30446;&#20108;.pps" TargetMode="External"/><Relationship Id="rId5" Type="http://schemas.openxmlformats.org/officeDocument/2006/relationships/hyperlink" Target="&#24066;&#22330;&#33829;&#38144;&#23454;&#21153;&#39033;&#30446;&#20845;.pps" TargetMode="External"/><Relationship Id="rId10" Type="http://schemas.openxmlformats.org/officeDocument/2006/relationships/hyperlink" Target="&#24066;&#22330;&#33829;&#38144;&#23454;&#21153;&#39033;&#30446;&#19968;.pps" TargetMode="External"/><Relationship Id="rId4" Type="http://schemas.openxmlformats.org/officeDocument/2006/relationships/image" Target="../media/image2.png"/><Relationship Id="rId9" Type="http://schemas.openxmlformats.org/officeDocument/2006/relationships/hyperlink" Target="&#24066;&#22330;&#33829;&#38144;&#23454;&#21153;&#39033;&#30446;&#20116;.pps"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3.xml.rels><?xml version="1.0" encoding="UTF-8" standalone="yes"?>
<Relationships xmlns="http://schemas.openxmlformats.org/package/2006/relationships"><Relationship Id="rId8" Type="http://schemas.openxmlformats.org/officeDocument/2006/relationships/slide" Target="slide28.xml"/><Relationship Id="rId3" Type="http://schemas.openxmlformats.org/officeDocument/2006/relationships/image" Target="../media/image4.jpg"/><Relationship Id="rId7" Type="http://schemas.openxmlformats.org/officeDocument/2006/relationships/slide" Target="slide27.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 Target="slide26.xml"/><Relationship Id="rId11" Type="http://schemas.openxmlformats.org/officeDocument/2006/relationships/slide" Target="slide22.xml"/><Relationship Id="rId5" Type="http://schemas.openxmlformats.org/officeDocument/2006/relationships/slide" Target="slide25.xml"/><Relationship Id="rId10" Type="http://schemas.openxmlformats.org/officeDocument/2006/relationships/slide" Target="slide42.xml"/><Relationship Id="rId4" Type="http://schemas.openxmlformats.org/officeDocument/2006/relationships/slide" Target="slide24.xml"/><Relationship Id="rId9" Type="http://schemas.openxmlformats.org/officeDocument/2006/relationships/slide" Target="slide30.xml"/></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22.xml"/><Relationship Id="rId7" Type="http://schemas.openxmlformats.org/officeDocument/2006/relationships/slide" Target="slide5.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01.xml"/><Relationship Id="rId5" Type="http://schemas.openxmlformats.org/officeDocument/2006/relationships/slide" Target="slide83.xml"/><Relationship Id="rId10" Type="http://schemas.openxmlformats.org/officeDocument/2006/relationships/image" Target="../media/image2.png"/><Relationship Id="rId4" Type="http://schemas.openxmlformats.org/officeDocument/2006/relationships/slide" Target="slide44.xml"/><Relationship Id="rId9" Type="http://schemas.openxmlformats.org/officeDocument/2006/relationships/slide" Target="slide64.xml"/></Relationships>
</file>

<file path=ppt/slides/_rels/slide3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3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3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3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3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3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3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3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3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xml"/></Relationships>
</file>

<file path=ppt/slides/_rels/slide4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4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4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4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45.xml.rels><?xml version="1.0" encoding="UTF-8" standalone="yes"?>
<Relationships xmlns="http://schemas.openxmlformats.org/package/2006/relationships"><Relationship Id="rId8" Type="http://schemas.openxmlformats.org/officeDocument/2006/relationships/slide" Target="slide51.xml"/><Relationship Id="rId13" Type="http://schemas.openxmlformats.org/officeDocument/2006/relationships/slide" Target="slide44.xml"/><Relationship Id="rId3" Type="http://schemas.openxmlformats.org/officeDocument/2006/relationships/image" Target="../media/image4.jpg"/><Relationship Id="rId7" Type="http://schemas.openxmlformats.org/officeDocument/2006/relationships/slide" Target="slide50.xml"/><Relationship Id="rId12" Type="http://schemas.openxmlformats.org/officeDocument/2006/relationships/slide" Target="slide56.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 Target="slide48.xml"/><Relationship Id="rId11" Type="http://schemas.openxmlformats.org/officeDocument/2006/relationships/slide" Target="slide62.xml"/><Relationship Id="rId5" Type="http://schemas.openxmlformats.org/officeDocument/2006/relationships/slide" Target="slide47.xml"/><Relationship Id="rId10" Type="http://schemas.openxmlformats.org/officeDocument/2006/relationships/slide" Target="slide54.xml"/><Relationship Id="rId4" Type="http://schemas.openxmlformats.org/officeDocument/2006/relationships/slide" Target="slide46.xml"/><Relationship Id="rId9" Type="http://schemas.openxmlformats.org/officeDocument/2006/relationships/slide" Target="slide53.xml"/></Relationships>
</file>

<file path=ppt/slides/_rels/slide4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4.xml"/></Relationships>
</file>

<file path=ppt/slides/_rels/slide4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4.xml"/></Relationships>
</file>

<file path=ppt/slides/_rels/slide4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4.xml"/></Relationships>
</file>

<file path=ppt/slides/_rels/slide4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5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4.xml"/></Relationships>
</file>

<file path=ppt/slides/_rels/slide5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4.xml"/></Relationships>
</file>

<file path=ppt/slides/_rels/slide5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4.xml"/></Relationships>
</file>

<file path=ppt/slides/_rels/slide5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4.xml"/></Relationships>
</file>

<file path=ppt/slides/_rels/slide5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4.xml"/></Relationships>
</file>

<file path=ppt/slides/_rels/slide5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4.xml"/></Relationships>
</file>

<file path=ppt/slides/_rels/slide5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4.xml"/></Relationships>
</file>

<file path=ppt/slides/_rels/slide5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4.xml"/></Relationships>
</file>

<file path=ppt/slides/_rels/slide5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4.xml"/></Relationships>
</file>

<file path=ppt/slides/_rels/slide5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4.xml"/></Relationships>
</file>

<file path=ppt/slides/_rels/slide6.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slide" Target="slide5.xml"/><Relationship Id="rId3" Type="http://schemas.openxmlformats.org/officeDocument/2006/relationships/image" Target="../media/image4.jpg"/><Relationship Id="rId7" Type="http://schemas.openxmlformats.org/officeDocument/2006/relationships/slide" Target="slide10.xml"/><Relationship Id="rId12" Type="http://schemas.openxmlformats.org/officeDocument/2006/relationships/slide" Target="slide14.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 Target="slide9.xml"/><Relationship Id="rId11" Type="http://schemas.openxmlformats.org/officeDocument/2006/relationships/slide" Target="slide15.xml"/><Relationship Id="rId5" Type="http://schemas.openxmlformats.org/officeDocument/2006/relationships/slide" Target="slide8.xml"/><Relationship Id="rId10" Type="http://schemas.openxmlformats.org/officeDocument/2006/relationships/slide" Target="slide13.xml"/><Relationship Id="rId4" Type="http://schemas.openxmlformats.org/officeDocument/2006/relationships/slide" Target="slide7.xml"/><Relationship Id="rId9" Type="http://schemas.openxmlformats.org/officeDocument/2006/relationships/slide" Target="slide12.xml"/></Relationships>
</file>

<file path=ppt/slides/_rels/slide6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4.xml"/></Relationships>
</file>

<file path=ppt/slides/_rels/slide61.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4.xml"/></Relationships>
</file>

<file path=ppt/slides/_rels/slide6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4.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65.xml.rels><?xml version="1.0" encoding="UTF-8" standalone="yes"?>
<Relationships xmlns="http://schemas.openxmlformats.org/package/2006/relationships"><Relationship Id="rId8" Type="http://schemas.openxmlformats.org/officeDocument/2006/relationships/slide" Target="slide70.xml"/><Relationship Id="rId13" Type="http://schemas.openxmlformats.org/officeDocument/2006/relationships/slide" Target="slide64.xml"/><Relationship Id="rId3" Type="http://schemas.openxmlformats.org/officeDocument/2006/relationships/image" Target="../media/image4.jpg"/><Relationship Id="rId7" Type="http://schemas.openxmlformats.org/officeDocument/2006/relationships/slide" Target="slide69.xml"/><Relationship Id="rId12" Type="http://schemas.openxmlformats.org/officeDocument/2006/relationships/slide" Target="slide74.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 Target="slide68.xml"/><Relationship Id="rId11" Type="http://schemas.openxmlformats.org/officeDocument/2006/relationships/slide" Target="slide81.xml"/><Relationship Id="rId5" Type="http://schemas.openxmlformats.org/officeDocument/2006/relationships/slide" Target="slide67.xml"/><Relationship Id="rId10" Type="http://schemas.openxmlformats.org/officeDocument/2006/relationships/slide" Target="slide72.xml"/><Relationship Id="rId4" Type="http://schemas.openxmlformats.org/officeDocument/2006/relationships/slide" Target="slide66.xml"/><Relationship Id="rId9" Type="http://schemas.openxmlformats.org/officeDocument/2006/relationships/slide" Target="slide71.xml"/></Relationships>
</file>

<file path=ppt/slides/_rels/slide6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4.xml"/></Relationships>
</file>

<file path=ppt/slides/_rels/slide6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4.xml"/></Relationships>
</file>

<file path=ppt/slides/_rels/slide6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4.xml"/></Relationships>
</file>

<file path=ppt/slides/_rels/slide6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4.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xml"/></Relationships>
</file>

<file path=ppt/slides/_rels/slide7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4.xml"/></Relationships>
</file>

<file path=ppt/slides/_rels/slide7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4.xml"/></Relationships>
</file>

<file path=ppt/slides/_rels/slide7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4.xml"/></Relationships>
</file>

<file path=ppt/slides/_rels/slide7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4.xml"/></Relationships>
</file>

<file path=ppt/slides/_rels/slide7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4.xml"/></Relationships>
</file>

<file path=ppt/slides/_rels/slide7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4.xml"/></Relationships>
</file>

<file path=ppt/slides/_rels/slide7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4.xml"/></Relationships>
</file>

<file path=ppt/slides/_rels/slide7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4.xml"/></Relationships>
</file>

<file path=ppt/slides/_rels/slide7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4.xml"/></Relationships>
</file>

<file path=ppt/slides/_rels/slide7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4.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xml"/></Relationships>
</file>

<file path=ppt/slides/_rels/slide8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4.xml"/></Relationships>
</file>

<file path=ppt/slides/_rels/slide8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4.xml"/></Relationships>
</file>

<file path=ppt/slides/_rels/slide8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4.xml"/></Relationships>
</file>

<file path=ppt/slides/_rels/slide8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84.xml.rels><?xml version="1.0" encoding="UTF-8" standalone="yes"?>
<Relationships xmlns="http://schemas.openxmlformats.org/package/2006/relationships"><Relationship Id="rId8" Type="http://schemas.openxmlformats.org/officeDocument/2006/relationships/slide" Target="slide89.xml"/><Relationship Id="rId13" Type="http://schemas.openxmlformats.org/officeDocument/2006/relationships/slide" Target="slide83.xml"/><Relationship Id="rId3" Type="http://schemas.openxmlformats.org/officeDocument/2006/relationships/image" Target="../media/image4.jpg"/><Relationship Id="rId7" Type="http://schemas.openxmlformats.org/officeDocument/2006/relationships/slide" Target="slide88.xml"/><Relationship Id="rId12" Type="http://schemas.openxmlformats.org/officeDocument/2006/relationships/slide" Target="slide93.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 Target="slide87.xml"/><Relationship Id="rId11" Type="http://schemas.openxmlformats.org/officeDocument/2006/relationships/slide" Target="slide99.xml"/><Relationship Id="rId5" Type="http://schemas.openxmlformats.org/officeDocument/2006/relationships/slide" Target="slide86.xml"/><Relationship Id="rId10" Type="http://schemas.openxmlformats.org/officeDocument/2006/relationships/slide" Target="slide91.xml"/><Relationship Id="rId4" Type="http://schemas.openxmlformats.org/officeDocument/2006/relationships/slide" Target="slide85.xml"/><Relationship Id="rId9" Type="http://schemas.openxmlformats.org/officeDocument/2006/relationships/slide" Target="slide90.xml"/></Relationships>
</file>

<file path=ppt/slides/_rels/slide8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3.xml"/></Relationships>
</file>

<file path=ppt/slides/_rels/slide8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3.xml"/></Relationships>
</file>

<file path=ppt/slides/_rels/slide8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3.xml"/></Relationships>
</file>

<file path=ppt/slides/_rels/slide8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3.xml"/></Relationships>
</file>

<file path=ppt/slides/_rels/slide8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3.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xml"/></Relationships>
</file>

<file path=ppt/slides/_rels/slide9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3.xml"/></Relationships>
</file>

<file path=ppt/slides/_rels/slide9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3.xml"/></Relationships>
</file>

<file path=ppt/slides/_rels/slide9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3.xml"/></Relationships>
</file>

<file path=ppt/slides/_rels/slide9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3.xml"/></Relationships>
</file>

<file path=ppt/slides/_rels/slide9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3.xml"/></Relationships>
</file>

<file path=ppt/slides/_rels/slide9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3.xml"/></Relationships>
</file>

<file path=ppt/slides/_rels/slide96.xml.rels><?xml version="1.0" encoding="UTF-8" standalone="yes"?>
<Relationships xmlns="http://schemas.openxmlformats.org/package/2006/relationships"><Relationship Id="rId3" Type="http://schemas.openxmlformats.org/officeDocument/2006/relationships/slide" Target="slide83.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3" Type="http://schemas.openxmlformats.org/officeDocument/2006/relationships/slide" Target="slide83.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3" Type="http://schemas.openxmlformats.org/officeDocument/2006/relationships/slide" Target="slide83.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0" y="0"/>
            <a:ext cx="9144000" cy="5715000"/>
          </a:xfrm>
          <a:prstGeom prst="rect">
            <a:avLst/>
          </a:prstGeom>
          <a:effectLst/>
          <a:scene3d>
            <a:camera prst="orthographicFront"/>
            <a:lightRig rig="threePt" dir="t"/>
          </a:scene3d>
          <a:sp3d>
            <a:bevelT w="254000" h="254000" prst="slope"/>
          </a:sp3d>
        </p:spPr>
      </p:pic>
      <p:sp>
        <p:nvSpPr>
          <p:cNvPr id="8" name="TextBox 7"/>
          <p:cNvSpPr txBox="1"/>
          <p:nvPr/>
        </p:nvSpPr>
        <p:spPr>
          <a:xfrm>
            <a:off x="1658382" y="769268"/>
            <a:ext cx="5827236" cy="2800767"/>
          </a:xfrm>
          <a:prstGeom prst="rect">
            <a:avLst/>
          </a:prstGeom>
          <a:noFill/>
          <a:effectLst>
            <a:glow>
              <a:schemeClr val="accent1"/>
            </a:glow>
            <a:outerShdw blurRad="50800" dist="38100" dir="5400000" algn="t" rotWithShape="0">
              <a:schemeClr val="accent5">
                <a:lumMod val="50000"/>
                <a:alpha val="58000"/>
              </a:schemeClr>
            </a:outerShdw>
            <a:reflection blurRad="6350" stA="50000" endPos="55500" dist="50800" dir="5400000" sy="-100000" algn="bl" rotWithShape="0"/>
            <a:softEdge rad="0"/>
          </a:effectLst>
        </p:spPr>
        <p:txBody>
          <a:bodyPr wrap="none" rtlCol="0">
            <a:spAutoFit/>
          </a:bodyPr>
          <a:lstStyle/>
          <a:p>
            <a:pPr algn="ctr"/>
            <a:r>
              <a:rPr lang="zh-CN" altLang="en-US" sz="8800" dirty="0" smtClean="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rPr>
              <a:t>呼叫中心</a:t>
            </a:r>
            <a:endParaRPr lang="en-US" altLang="zh-CN" sz="8800" dirty="0" smtClean="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endParaRPr>
          </a:p>
          <a:p>
            <a:pPr algn="ctr"/>
            <a:r>
              <a:rPr lang="zh-CN" altLang="en-US" sz="8800" dirty="0" smtClean="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rPr>
              <a:t>班组长管理</a:t>
            </a:r>
            <a:endParaRPr lang="zh-CN" altLang="en-US" sz="8800" dirty="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endParaRPr>
          </a:p>
        </p:txBody>
      </p:sp>
      <p:sp>
        <p:nvSpPr>
          <p:cNvPr id="10" name="矩形 9"/>
          <p:cNvSpPr/>
          <p:nvPr/>
        </p:nvSpPr>
        <p:spPr>
          <a:xfrm>
            <a:off x="4479635" y="2395835"/>
            <a:ext cx="184730" cy="923330"/>
          </a:xfrm>
          <a:prstGeom prst="rect">
            <a:avLst/>
          </a:prstGeom>
          <a:noFill/>
        </p:spPr>
        <p:txBody>
          <a:bodyPr wrap="none" lIns="91440" tIns="45720" rIns="91440" bIns="45720">
            <a:spAutoFit/>
          </a:bodyPr>
          <a:lstStyle/>
          <a:p>
            <a:pPr algn="ct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1" name="TextBox 10"/>
          <p:cNvSpPr txBox="1"/>
          <p:nvPr/>
        </p:nvSpPr>
        <p:spPr>
          <a:xfrm>
            <a:off x="1043608" y="4081636"/>
            <a:ext cx="7056784" cy="584775"/>
          </a:xfrm>
          <a:prstGeom prst="rect">
            <a:avLst/>
          </a:prstGeom>
          <a:noFill/>
        </p:spPr>
        <p:txBody>
          <a:bodyPr wrap="square" rtlCol="0">
            <a:spAutoFit/>
          </a:bodyPr>
          <a:lstStyle/>
          <a:p>
            <a:pPr algn="ctr"/>
            <a:r>
              <a:rPr lang="en-US" altLang="zh-CN" sz="3200" dirty="0" smtClean="0">
                <a:latin typeface="黑体" pitchFamily="2" charset="-122"/>
                <a:ea typeface="黑体" pitchFamily="2" charset="-122"/>
              </a:rPr>
              <a:t>HUJIAO ZHONGXIN BANZUZHANG GUANLI</a:t>
            </a:r>
            <a:endParaRPr lang="zh-CN" altLang="en-US" sz="3200" dirty="0">
              <a:latin typeface="黑体" pitchFamily="2" charset="-122"/>
              <a:ea typeface="黑体" pitchFamily="2" charset="-122"/>
            </a:endParaRPr>
          </a:p>
        </p:txBody>
      </p:sp>
      <p:pic>
        <p:nvPicPr>
          <p:cNvPr id="9" name="图片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848" y="259421"/>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743317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0"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班组长竞选演讲</a:t>
            </a:r>
            <a:endParaRPr lang="zh-CN" altLang="en-US" sz="1600" b="1" dirty="0">
              <a:solidFill>
                <a:schemeClr val="accent3">
                  <a:lumMod val="50000"/>
                </a:schemeClr>
              </a:solidFill>
              <a:latin typeface="黑体" pitchFamily="2" charset="-122"/>
              <a:ea typeface="黑体" pitchFamily="2" charset="-122"/>
            </a:endParaRPr>
          </a:p>
        </p:txBody>
      </p:sp>
      <p:sp>
        <p:nvSpPr>
          <p:cNvPr id="11" name="TextBox 10"/>
          <p:cNvSpPr txBox="1"/>
          <p:nvPr/>
        </p:nvSpPr>
        <p:spPr>
          <a:xfrm>
            <a:off x="2200275" y="985292"/>
            <a:ext cx="6836222" cy="3139321"/>
          </a:xfrm>
          <a:prstGeom prst="rect">
            <a:avLst/>
          </a:prstGeom>
          <a:noFill/>
        </p:spPr>
        <p:txBody>
          <a:bodyPr wrap="square" rtlCol="0">
            <a:spAutoFit/>
          </a:bodyPr>
          <a:lstStyle/>
          <a:p>
            <a:pPr indent="457200"/>
            <a:r>
              <a:rPr lang="zh-CN" altLang="zh-CN" b="1" dirty="0"/>
              <a:t>时间</a:t>
            </a:r>
            <a:r>
              <a:rPr lang="zh-CN" altLang="zh-CN" b="1" dirty="0" smtClean="0"/>
              <a:t>安排</a:t>
            </a:r>
            <a:endParaRPr lang="en-US" altLang="zh-CN" b="1" dirty="0" smtClean="0"/>
          </a:p>
          <a:p>
            <a:pPr indent="457200"/>
            <a:endParaRPr lang="zh-CN" altLang="zh-CN" dirty="0"/>
          </a:p>
          <a:p>
            <a:pPr indent="457200"/>
            <a:r>
              <a:rPr lang="zh-CN" altLang="zh-CN" dirty="0"/>
              <a:t>建议一：</a:t>
            </a:r>
            <a:r>
              <a:rPr lang="en-US" altLang="zh-CN" dirty="0"/>
              <a:t>3</a:t>
            </a:r>
            <a:r>
              <a:rPr lang="zh-CN" altLang="zh-CN" dirty="0"/>
              <a:t>课时，其中第</a:t>
            </a:r>
            <a:r>
              <a:rPr lang="en-US" altLang="zh-CN" dirty="0"/>
              <a:t>1</a:t>
            </a:r>
            <a:r>
              <a:rPr lang="zh-CN" altLang="zh-CN" dirty="0"/>
              <a:t>课时由教师讲解相关知识；第</a:t>
            </a:r>
            <a:r>
              <a:rPr lang="en-US" altLang="zh-CN" dirty="0"/>
              <a:t>2</a:t>
            </a:r>
            <a:r>
              <a:rPr lang="zh-CN" altLang="zh-CN" dirty="0"/>
              <a:t>课时准备演讲内容以及制作</a:t>
            </a:r>
            <a:r>
              <a:rPr lang="en-US" altLang="zh-CN" dirty="0"/>
              <a:t>PPT;</a:t>
            </a:r>
            <a:r>
              <a:rPr lang="zh-CN" altLang="zh-CN" dirty="0"/>
              <a:t>第</a:t>
            </a:r>
            <a:r>
              <a:rPr lang="en-US" altLang="zh-CN" dirty="0"/>
              <a:t>3</a:t>
            </a:r>
            <a:r>
              <a:rPr lang="zh-CN" altLang="zh-CN" dirty="0"/>
              <a:t>课时进行演讲和点评总结。</a:t>
            </a:r>
          </a:p>
          <a:p>
            <a:pPr indent="457200"/>
            <a:r>
              <a:rPr lang="zh-CN" altLang="zh-CN" dirty="0"/>
              <a:t>建议二：</a:t>
            </a:r>
            <a:r>
              <a:rPr lang="en-US" altLang="zh-CN" dirty="0"/>
              <a:t>2</a:t>
            </a:r>
            <a:r>
              <a:rPr lang="zh-CN" altLang="zh-CN" dirty="0"/>
              <a:t>课时，第</a:t>
            </a:r>
            <a:r>
              <a:rPr lang="en-US" altLang="zh-CN" dirty="0"/>
              <a:t>1</a:t>
            </a:r>
            <a:r>
              <a:rPr lang="zh-CN" altLang="zh-CN" dirty="0"/>
              <a:t>课时由教师讲解相关知识后，同学准备演讲内容以及制作</a:t>
            </a:r>
            <a:r>
              <a:rPr lang="en-US" altLang="zh-CN" dirty="0"/>
              <a:t>PPT;</a:t>
            </a:r>
            <a:r>
              <a:rPr lang="zh-CN" altLang="zh-CN" dirty="0"/>
              <a:t>第</a:t>
            </a:r>
            <a:r>
              <a:rPr lang="en-US" altLang="zh-CN" dirty="0"/>
              <a:t>2</a:t>
            </a:r>
            <a:r>
              <a:rPr lang="zh-CN" altLang="zh-CN" dirty="0"/>
              <a:t>课时进行演讲和点评总结</a:t>
            </a:r>
            <a:r>
              <a:rPr lang="zh-CN" altLang="zh-CN" dirty="0" smtClean="0"/>
              <a:t>。</a:t>
            </a:r>
            <a:endParaRPr lang="en-US" altLang="zh-CN" dirty="0" smtClean="0"/>
          </a:p>
          <a:p>
            <a:pPr indent="457200"/>
            <a:endParaRPr lang="en-US" altLang="zh-CN" dirty="0"/>
          </a:p>
          <a:p>
            <a:pPr indent="457200"/>
            <a:r>
              <a:rPr lang="zh-CN" altLang="zh-CN" b="1" dirty="0"/>
              <a:t>分组</a:t>
            </a:r>
            <a:r>
              <a:rPr lang="zh-CN" altLang="zh-CN" b="1" dirty="0" smtClean="0"/>
              <a:t>方式</a:t>
            </a:r>
            <a:endParaRPr lang="en-US" altLang="zh-CN" b="1" dirty="0" smtClean="0"/>
          </a:p>
          <a:p>
            <a:pPr indent="457200"/>
            <a:endParaRPr lang="zh-CN" altLang="zh-CN" dirty="0"/>
          </a:p>
          <a:p>
            <a:pPr indent="457200"/>
            <a:r>
              <a:rPr lang="zh-CN" altLang="zh-CN" dirty="0"/>
              <a:t>以个人为单位进行演讲，同时担任观察员角色。</a:t>
            </a:r>
          </a:p>
          <a:p>
            <a:pPr indent="457200"/>
            <a:endParaRPr lang="zh-CN" altLang="zh-CN" dirty="0"/>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13608205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69332"/>
          </a:xfrm>
          <a:prstGeom prst="rect">
            <a:avLst/>
          </a:prstGeom>
          <a:noFill/>
        </p:spPr>
        <p:txBody>
          <a:bodyPr wrap="square" rtlCol="0">
            <a:spAutoFit/>
          </a:bodyPr>
          <a:lstStyle/>
          <a:p>
            <a:pPr algn="ctr"/>
            <a:r>
              <a:rPr lang="zh-CN" altLang="zh-CN" dirty="0"/>
              <a:t>表</a:t>
            </a:r>
            <a:r>
              <a:rPr lang="en-US" altLang="zh-CN" dirty="0"/>
              <a:t>1-6</a:t>
            </a:r>
            <a:r>
              <a:rPr lang="zh-CN" altLang="zh-CN" dirty="0"/>
              <a:t>班组长工作评分表</a:t>
            </a:r>
          </a:p>
        </p:txBody>
      </p:sp>
      <p:sp>
        <p:nvSpPr>
          <p:cNvPr id="10" name="TextBox 28"/>
          <p:cNvSpPr>
            <a:spLocks noChangeArrowheads="1"/>
          </p:cNvSpPr>
          <p:nvPr/>
        </p:nvSpPr>
        <p:spPr bwMode="auto">
          <a:xfrm>
            <a:off x="4052758" y="84605"/>
            <a:ext cx="4983742"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5</a:t>
            </a:r>
            <a:r>
              <a:rPr lang="zh-CN" altLang="en-US" sz="1600" b="1" dirty="0" smtClean="0">
                <a:solidFill>
                  <a:schemeClr val="accent3">
                    <a:lumMod val="50000"/>
                  </a:schemeClr>
                </a:solidFill>
                <a:latin typeface="黑体" pitchFamily="2" charset="-122"/>
                <a:ea typeface="黑体" pitchFamily="2" charset="-122"/>
              </a:rPr>
              <a:t>  帮助落后团队总结近期工作存在的问题</a:t>
            </a:r>
            <a:endParaRPr lang="zh-CN" altLang="en-US" sz="1600" b="1" dirty="0">
              <a:solidFill>
                <a:schemeClr val="accent3">
                  <a:lumMod val="50000"/>
                </a:schemeClr>
              </a:solidFill>
              <a:latin typeface="黑体" pitchFamily="2" charset="-122"/>
              <a:ea typeface="黑体" pitchFamily="2"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857680712"/>
              </p:ext>
            </p:extLst>
          </p:nvPr>
        </p:nvGraphicFramePr>
        <p:xfrm>
          <a:off x="3122245" y="1430625"/>
          <a:ext cx="5050155" cy="3587115"/>
        </p:xfrm>
        <a:graphic>
          <a:graphicData uri="http://schemas.openxmlformats.org/drawingml/2006/table">
            <a:tbl>
              <a:tblPr>
                <a:tableStyleId>{5C22544A-7EE6-4342-B048-85BDC9FD1C3A}</a:tableStyleId>
              </a:tblPr>
              <a:tblGrid>
                <a:gridCol w="685800"/>
                <a:gridCol w="685800"/>
                <a:gridCol w="685800"/>
                <a:gridCol w="685800"/>
                <a:gridCol w="685800"/>
                <a:gridCol w="1621155"/>
              </a:tblGrid>
              <a:tr h="180975">
                <a:tc>
                  <a:txBody>
                    <a:bodyPr/>
                    <a:lstStyle/>
                    <a:p>
                      <a:pPr algn="l">
                        <a:spcAft>
                          <a:spcPts val="0"/>
                        </a:spcAft>
                      </a:pPr>
                      <a:r>
                        <a:rPr lang="zh-CN" sz="1050" b="1" kern="0" dirty="0">
                          <a:solidFill>
                            <a:schemeClr val="bg1"/>
                          </a:solidFill>
                          <a:effectLst/>
                        </a:rPr>
                        <a:t>姓名</a:t>
                      </a:r>
                      <a:endParaRPr lang="zh-CN" sz="1050" b="1" kern="100" dirty="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l">
                        <a:spcAft>
                          <a:spcPts val="0"/>
                        </a:spcAft>
                      </a:pPr>
                      <a:r>
                        <a:rPr lang="zh-CN" sz="1050" b="1" kern="0">
                          <a:solidFill>
                            <a:schemeClr val="bg1"/>
                          </a:solidFill>
                          <a:effectLst/>
                        </a:rPr>
                        <a:t>实训科目</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l">
                        <a:spcAft>
                          <a:spcPts val="0"/>
                        </a:spcAft>
                      </a:pPr>
                      <a:r>
                        <a:rPr lang="zh-CN" sz="1050" b="1" kern="0">
                          <a:solidFill>
                            <a:schemeClr val="bg1"/>
                          </a:solidFill>
                          <a:effectLst/>
                        </a:rPr>
                        <a:t>观察员</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r>
              <a:tr h="180975">
                <a:tc gridSpan="6">
                  <a:txBody>
                    <a:bodyPr/>
                    <a:lstStyle/>
                    <a:p>
                      <a:pPr algn="l">
                        <a:spcAft>
                          <a:spcPts val="0"/>
                        </a:spcAft>
                      </a:pPr>
                      <a:r>
                        <a:rPr lang="en-US" sz="1050" b="1" kern="0" dirty="0">
                          <a:solidFill>
                            <a:schemeClr val="bg1"/>
                          </a:solidFill>
                          <a:effectLst/>
                        </a:rPr>
                        <a:t>1.</a:t>
                      </a:r>
                      <a:r>
                        <a:rPr lang="zh-CN" sz="1050" b="1" kern="0" dirty="0">
                          <a:solidFill>
                            <a:schemeClr val="bg1"/>
                          </a:solidFill>
                          <a:effectLst/>
                        </a:rPr>
                        <a:t>整个实训的组织情况</a:t>
                      </a:r>
                      <a:endParaRPr lang="zh-CN" sz="1050" b="1" kern="100" dirty="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63195">
                <a:tc gridSpan="6">
                  <a:txBody>
                    <a:bodyPr/>
                    <a:lstStyle/>
                    <a:p>
                      <a:pPr algn="l">
                        <a:spcAft>
                          <a:spcPts val="0"/>
                        </a:spcAft>
                      </a:pPr>
                      <a:r>
                        <a:rPr lang="en-US" sz="1050" b="1" kern="0" dirty="0">
                          <a:solidFill>
                            <a:schemeClr val="bg1"/>
                          </a:solidFill>
                          <a:effectLst/>
                        </a:rPr>
                        <a:t> </a:t>
                      </a:r>
                      <a:endParaRPr lang="zh-CN" sz="1050" b="1" kern="100" dirty="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80975">
                <a:tc>
                  <a:txBody>
                    <a:bodyPr/>
                    <a:lstStyle/>
                    <a:p>
                      <a:pPr algn="l">
                        <a:spcAft>
                          <a:spcPts val="0"/>
                        </a:spcAft>
                      </a:pPr>
                      <a:r>
                        <a:rPr lang="zh-CN" sz="1050" b="1" kern="0">
                          <a:solidFill>
                            <a:schemeClr val="bg1"/>
                          </a:solidFill>
                          <a:effectLst/>
                        </a:rPr>
                        <a:t>分值</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r">
                        <a:spcAft>
                          <a:spcPts val="0"/>
                        </a:spcAft>
                      </a:pPr>
                      <a:r>
                        <a:rPr lang="en-US" sz="1050" b="1" kern="0">
                          <a:solidFill>
                            <a:schemeClr val="bg1"/>
                          </a:solidFill>
                          <a:effectLst/>
                        </a:rPr>
                        <a:t>20</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l">
                        <a:spcAft>
                          <a:spcPts val="0"/>
                        </a:spcAft>
                      </a:pPr>
                      <a:r>
                        <a:rPr lang="zh-CN" sz="1050" b="1" kern="0">
                          <a:solidFill>
                            <a:schemeClr val="bg1"/>
                          </a:solidFill>
                          <a:effectLst/>
                        </a:rPr>
                        <a:t>评分</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gridSpan="3">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r>
              <a:tr h="180975">
                <a:tc gridSpan="6">
                  <a:txBody>
                    <a:bodyPr/>
                    <a:lstStyle/>
                    <a:p>
                      <a:pPr algn="l">
                        <a:spcAft>
                          <a:spcPts val="0"/>
                        </a:spcAft>
                      </a:pPr>
                      <a:r>
                        <a:rPr lang="en-US" sz="1050" b="1" kern="0">
                          <a:solidFill>
                            <a:schemeClr val="bg1"/>
                          </a:solidFill>
                          <a:effectLst/>
                        </a:rPr>
                        <a:t>2.</a:t>
                      </a:r>
                      <a:r>
                        <a:rPr lang="zh-CN" sz="1050" b="1" kern="0">
                          <a:solidFill>
                            <a:schemeClr val="bg1"/>
                          </a:solidFill>
                          <a:effectLst/>
                        </a:rPr>
                        <a:t>是否应用到知识点中的相关内容</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17805">
                <a:tc gridSpan="6">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80975">
                <a:tc>
                  <a:txBody>
                    <a:bodyPr/>
                    <a:lstStyle/>
                    <a:p>
                      <a:pPr algn="l">
                        <a:spcAft>
                          <a:spcPts val="0"/>
                        </a:spcAft>
                      </a:pPr>
                      <a:r>
                        <a:rPr lang="zh-CN" sz="1050" b="1" kern="0">
                          <a:solidFill>
                            <a:schemeClr val="bg1"/>
                          </a:solidFill>
                          <a:effectLst/>
                        </a:rPr>
                        <a:t>分值</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r">
                        <a:spcAft>
                          <a:spcPts val="0"/>
                        </a:spcAft>
                      </a:pPr>
                      <a:r>
                        <a:rPr lang="en-US" sz="1050" b="1" kern="0">
                          <a:solidFill>
                            <a:schemeClr val="bg1"/>
                          </a:solidFill>
                          <a:effectLst/>
                        </a:rPr>
                        <a:t>20</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l">
                        <a:spcAft>
                          <a:spcPts val="0"/>
                        </a:spcAft>
                      </a:pPr>
                      <a:r>
                        <a:rPr lang="zh-CN" sz="1050" b="1" kern="0">
                          <a:solidFill>
                            <a:schemeClr val="bg1"/>
                          </a:solidFill>
                          <a:effectLst/>
                        </a:rPr>
                        <a:t>评分</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gridSpan="3">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r>
              <a:tr h="180975">
                <a:tc gridSpan="6">
                  <a:txBody>
                    <a:bodyPr/>
                    <a:lstStyle/>
                    <a:p>
                      <a:pPr algn="l">
                        <a:spcAft>
                          <a:spcPts val="0"/>
                        </a:spcAft>
                      </a:pPr>
                      <a:r>
                        <a:rPr lang="en-US" sz="1050" b="1" kern="0">
                          <a:solidFill>
                            <a:schemeClr val="bg1"/>
                          </a:solidFill>
                          <a:effectLst/>
                        </a:rPr>
                        <a:t>3.</a:t>
                      </a:r>
                      <a:r>
                        <a:rPr lang="zh-CN" sz="1050" b="1" kern="0">
                          <a:solidFill>
                            <a:schemeClr val="bg1"/>
                          </a:solidFill>
                          <a:effectLst/>
                        </a:rPr>
                        <a:t>实训过程中是否按照相关原则进行</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81610">
                <a:tc gridSpan="6">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80975">
                <a:tc>
                  <a:txBody>
                    <a:bodyPr/>
                    <a:lstStyle/>
                    <a:p>
                      <a:pPr algn="l">
                        <a:spcAft>
                          <a:spcPts val="0"/>
                        </a:spcAft>
                      </a:pPr>
                      <a:r>
                        <a:rPr lang="zh-CN" sz="1050" b="1" kern="0">
                          <a:solidFill>
                            <a:schemeClr val="bg1"/>
                          </a:solidFill>
                          <a:effectLst/>
                        </a:rPr>
                        <a:t>分值</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r">
                        <a:spcAft>
                          <a:spcPts val="0"/>
                        </a:spcAft>
                      </a:pPr>
                      <a:r>
                        <a:rPr lang="en-US" sz="1050" b="1" kern="0">
                          <a:solidFill>
                            <a:schemeClr val="bg1"/>
                          </a:solidFill>
                          <a:effectLst/>
                        </a:rPr>
                        <a:t>20</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l">
                        <a:spcAft>
                          <a:spcPts val="0"/>
                        </a:spcAft>
                      </a:pPr>
                      <a:r>
                        <a:rPr lang="zh-CN" sz="1050" b="1" kern="0">
                          <a:solidFill>
                            <a:schemeClr val="bg1"/>
                          </a:solidFill>
                          <a:effectLst/>
                        </a:rPr>
                        <a:t>评分</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gridSpan="3">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r>
              <a:tr h="180975">
                <a:tc gridSpan="6">
                  <a:txBody>
                    <a:bodyPr/>
                    <a:lstStyle/>
                    <a:p>
                      <a:pPr algn="l">
                        <a:spcAft>
                          <a:spcPts val="0"/>
                        </a:spcAft>
                      </a:pPr>
                      <a:r>
                        <a:rPr lang="en-US" sz="1050" b="1" kern="0">
                          <a:solidFill>
                            <a:schemeClr val="bg1"/>
                          </a:solidFill>
                          <a:effectLst/>
                        </a:rPr>
                        <a:t>4.</a:t>
                      </a:r>
                      <a:r>
                        <a:rPr lang="zh-CN" sz="1050" b="1" kern="0">
                          <a:solidFill>
                            <a:schemeClr val="bg1"/>
                          </a:solidFill>
                          <a:effectLst/>
                        </a:rPr>
                        <a:t>通过沟通分析，问题是否得到解决</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98755">
                <a:tc gridSpan="6">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80975">
                <a:tc>
                  <a:txBody>
                    <a:bodyPr/>
                    <a:lstStyle/>
                    <a:p>
                      <a:pPr algn="l">
                        <a:spcAft>
                          <a:spcPts val="0"/>
                        </a:spcAft>
                      </a:pPr>
                      <a:r>
                        <a:rPr lang="zh-CN" sz="1050" b="1" kern="0">
                          <a:solidFill>
                            <a:schemeClr val="bg1"/>
                          </a:solidFill>
                          <a:effectLst/>
                        </a:rPr>
                        <a:t>分值</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r">
                        <a:spcAft>
                          <a:spcPts val="0"/>
                        </a:spcAft>
                      </a:pPr>
                      <a:r>
                        <a:rPr lang="en-US" sz="1050" b="1" kern="0">
                          <a:solidFill>
                            <a:schemeClr val="bg1"/>
                          </a:solidFill>
                          <a:effectLst/>
                        </a:rPr>
                        <a:t>20</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l">
                        <a:spcAft>
                          <a:spcPts val="0"/>
                        </a:spcAft>
                      </a:pPr>
                      <a:r>
                        <a:rPr lang="zh-CN" sz="1050" b="1" kern="0">
                          <a:solidFill>
                            <a:schemeClr val="bg1"/>
                          </a:solidFill>
                          <a:effectLst/>
                        </a:rPr>
                        <a:t>评分</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gridSpan="3">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r>
              <a:tr h="180975">
                <a:tc gridSpan="6">
                  <a:txBody>
                    <a:bodyPr/>
                    <a:lstStyle/>
                    <a:p>
                      <a:pPr algn="l">
                        <a:spcAft>
                          <a:spcPts val="0"/>
                        </a:spcAft>
                      </a:pPr>
                      <a:r>
                        <a:rPr lang="en-US" sz="1050" b="1" kern="0">
                          <a:solidFill>
                            <a:schemeClr val="bg1"/>
                          </a:solidFill>
                          <a:effectLst/>
                        </a:rPr>
                        <a:t>5.</a:t>
                      </a:r>
                      <a:r>
                        <a:rPr lang="zh-CN" sz="1050" b="1" kern="0">
                          <a:solidFill>
                            <a:schemeClr val="bg1"/>
                          </a:solidFill>
                          <a:effectLst/>
                        </a:rPr>
                        <a:t>给出的解决方案是否合理可行</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17475">
                <a:tc gridSpan="6">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80975">
                <a:tc>
                  <a:txBody>
                    <a:bodyPr/>
                    <a:lstStyle/>
                    <a:p>
                      <a:pPr algn="l">
                        <a:spcAft>
                          <a:spcPts val="0"/>
                        </a:spcAft>
                      </a:pPr>
                      <a:r>
                        <a:rPr lang="zh-CN" sz="1050" b="1" kern="0">
                          <a:solidFill>
                            <a:schemeClr val="bg1"/>
                          </a:solidFill>
                          <a:effectLst/>
                        </a:rPr>
                        <a:t>分值</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r">
                        <a:spcAft>
                          <a:spcPts val="0"/>
                        </a:spcAft>
                      </a:pPr>
                      <a:r>
                        <a:rPr lang="en-US" sz="1050" b="1" kern="0">
                          <a:solidFill>
                            <a:schemeClr val="bg1"/>
                          </a:solidFill>
                          <a:effectLst/>
                        </a:rPr>
                        <a:t>20</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l">
                        <a:spcAft>
                          <a:spcPts val="0"/>
                        </a:spcAft>
                      </a:pPr>
                      <a:r>
                        <a:rPr lang="zh-CN" sz="1050" b="1" kern="0">
                          <a:solidFill>
                            <a:schemeClr val="bg1"/>
                          </a:solidFill>
                          <a:effectLst/>
                        </a:rPr>
                        <a:t>评分</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gridSpan="3">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r>
              <a:tr h="180975">
                <a:tc gridSpan="6">
                  <a:txBody>
                    <a:bodyPr/>
                    <a:lstStyle/>
                    <a:p>
                      <a:pPr algn="l">
                        <a:spcAft>
                          <a:spcPts val="0"/>
                        </a:spcAft>
                      </a:pPr>
                      <a:r>
                        <a:rPr lang="zh-CN" sz="1050" b="1" kern="0">
                          <a:solidFill>
                            <a:schemeClr val="bg1"/>
                          </a:solidFill>
                          <a:effectLst/>
                        </a:rPr>
                        <a:t>班组长在实训中所在的优点和缺点</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73990">
                <a:tc>
                  <a:txBody>
                    <a:bodyPr/>
                    <a:lstStyle/>
                    <a:p>
                      <a:pPr algn="l">
                        <a:spcAft>
                          <a:spcPts val="0"/>
                        </a:spcAft>
                      </a:pPr>
                      <a:r>
                        <a:rPr lang="zh-CN" sz="1050" b="1" kern="0">
                          <a:solidFill>
                            <a:schemeClr val="bg1"/>
                          </a:solidFill>
                          <a:effectLst/>
                        </a:rPr>
                        <a:t>优点</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gridSpan="5">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49860">
                <a:tc>
                  <a:txBody>
                    <a:bodyPr/>
                    <a:lstStyle/>
                    <a:p>
                      <a:pPr algn="l">
                        <a:spcAft>
                          <a:spcPts val="0"/>
                        </a:spcAft>
                      </a:pPr>
                      <a:r>
                        <a:rPr lang="zh-CN" sz="1050" b="1" kern="0">
                          <a:solidFill>
                            <a:schemeClr val="bg1"/>
                          </a:solidFill>
                          <a:effectLst/>
                        </a:rPr>
                        <a:t>缺点</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gridSpan="5">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25730">
                <a:tc>
                  <a:txBody>
                    <a:bodyPr/>
                    <a:lstStyle/>
                    <a:p>
                      <a:pPr algn="l">
                        <a:spcAft>
                          <a:spcPts val="0"/>
                        </a:spcAft>
                      </a:pPr>
                      <a:r>
                        <a:rPr lang="zh-CN" sz="1050" b="1" kern="0">
                          <a:solidFill>
                            <a:schemeClr val="bg1"/>
                          </a:solidFill>
                          <a:effectLst/>
                        </a:rPr>
                        <a:t>总分</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gridSpan="5">
                  <a:txBody>
                    <a:bodyPr/>
                    <a:lstStyle/>
                    <a:p>
                      <a:pPr algn="l">
                        <a:spcAft>
                          <a:spcPts val="0"/>
                        </a:spcAft>
                      </a:pPr>
                      <a:r>
                        <a:rPr lang="en-US" sz="1050" b="1" kern="0" dirty="0">
                          <a:solidFill>
                            <a:schemeClr val="bg1"/>
                          </a:solidFill>
                          <a:effectLst/>
                        </a:rPr>
                        <a:t> </a:t>
                      </a:r>
                      <a:endParaRPr lang="zh-CN" sz="1050" b="1" kern="100" dirty="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47984038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sp>
        <p:nvSpPr>
          <p:cNvPr id="5" name="矩形 23"/>
          <p:cNvSpPr>
            <a:spLocks noChangeArrowheads="1"/>
          </p:cNvSpPr>
          <p:nvPr/>
        </p:nvSpPr>
        <p:spPr bwMode="auto">
          <a:xfrm>
            <a:off x="625475" y="1531897"/>
            <a:ext cx="671338" cy="2651206"/>
          </a:xfrm>
          <a:prstGeom prst="rect">
            <a:avLst/>
          </a:prstGeom>
          <a:solidFill>
            <a:srgbClr val="92D05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6" name="直角三角形 20"/>
          <p:cNvSpPr>
            <a:spLocks noChangeArrowheads="1"/>
          </p:cNvSpPr>
          <p:nvPr/>
        </p:nvSpPr>
        <p:spPr bwMode="auto">
          <a:xfrm>
            <a:off x="1296813" y="1531897"/>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7" name="直角三角形 26"/>
          <p:cNvSpPr>
            <a:spLocks noChangeArrowheads="1"/>
          </p:cNvSpPr>
          <p:nvPr/>
        </p:nvSpPr>
        <p:spPr bwMode="auto">
          <a:xfrm flipV="1">
            <a:off x="1296813" y="4009689"/>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情境任务</a:t>
            </a:r>
            <a:r>
              <a:rPr lang="en-US" altLang="zh-CN" sz="3200" b="1" i="1" dirty="0" smtClean="0">
                <a:solidFill>
                  <a:schemeClr val="bg1"/>
                </a:solidFill>
                <a:latin typeface="华文新魏" pitchFamily="2" charset="-122"/>
                <a:ea typeface="华文新魏" pitchFamily="2" charset="-122"/>
              </a:rPr>
              <a:t>6</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492025" y="2565110"/>
            <a:ext cx="4304111"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管理有缺点的员工</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a:solidFill>
                  <a:srgbClr val="FF0000"/>
                </a:solidFill>
                <a:latin typeface="黑体" pitchFamily="2" charset="-122"/>
                <a:ea typeface="黑体" pitchFamily="2" charset="-122"/>
              </a:rPr>
              <a:t>模块</a:t>
            </a:r>
            <a:r>
              <a:rPr lang="zh-CN" altLang="en-US" sz="3600" b="1" dirty="0" smtClean="0">
                <a:solidFill>
                  <a:srgbClr val="FF0000"/>
                </a:solidFill>
                <a:latin typeface="黑体" pitchFamily="2" charset="-122"/>
                <a:ea typeface="黑体" pitchFamily="2" charset="-122"/>
              </a:rPr>
              <a:t>一</a:t>
            </a:r>
            <a:r>
              <a:rPr lang="zh-CN" altLang="en-US" sz="3600" b="1" dirty="0" smtClean="0">
                <a:latin typeface="黑体" pitchFamily="2" charset="-122"/>
                <a:ea typeface="黑体" pitchFamily="2" charset="-122"/>
              </a:rPr>
              <a:t>  塑造班组长基本素质及能力</a:t>
            </a:r>
            <a:endParaRPr lang="zh-CN" altLang="en-US" sz="3600" b="1" dirty="0">
              <a:solidFill>
                <a:schemeClr val="accent1">
                  <a:lumMod val="75000"/>
                </a:schemeClr>
              </a:solidFill>
              <a:latin typeface="黑体" pitchFamily="2" charset="-122"/>
              <a:ea typeface="黑体" pitchFamily="2" charset="-122"/>
            </a:endParaRPr>
          </a:p>
        </p:txBody>
      </p:sp>
      <p:sp>
        <p:nvSpPr>
          <p:cNvPr id="14"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528465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250"/>
                                  </p:stCondLst>
                                  <p:iterate type="lt">
                                    <p:tmPct val="10000"/>
                                  </p:iterate>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ppt_x</p:attrName>
                                        </p:attrNameLst>
                                      </p:cBhvr>
                                      <p:tavLst>
                                        <p:tav tm="0">
                                          <p:val>
                                            <p:strVal val="1+#ppt_w/2"/>
                                          </p:val>
                                        </p:tav>
                                        <p:tav tm="100000">
                                          <p:val>
                                            <p:strVal val="#ppt_x"/>
                                          </p:val>
                                        </p:tav>
                                      </p:tavLst>
                                    </p:anim>
                                    <p:anim calcmode="lin" valueType="num">
                                      <p:cBhvr>
                                        <p:cTn id="8"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utoUpdateAnimBg="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sp>
        <p:nvSpPr>
          <p:cNvPr id="8" name="矩形 7"/>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13" name="TextBox 28"/>
          <p:cNvSpPr>
            <a:spLocks noChangeArrowheads="1"/>
          </p:cNvSpPr>
          <p:nvPr/>
        </p:nvSpPr>
        <p:spPr bwMode="auto">
          <a:xfrm>
            <a:off x="6006158" y="84605"/>
            <a:ext cx="303034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6</a:t>
            </a:r>
            <a:r>
              <a:rPr lang="zh-CN" altLang="en-US" sz="1600" b="1" dirty="0" smtClean="0">
                <a:solidFill>
                  <a:schemeClr val="accent3">
                    <a:lumMod val="50000"/>
                  </a:schemeClr>
                </a:solidFill>
                <a:latin typeface="黑体" pitchFamily="2" charset="-122"/>
                <a:ea typeface="黑体" pitchFamily="2" charset="-122"/>
              </a:rPr>
              <a:t>  管理有缺点的员工</a:t>
            </a:r>
            <a:endParaRPr lang="zh-CN" altLang="en-US" sz="1600" b="1" dirty="0">
              <a:solidFill>
                <a:schemeClr val="accent3">
                  <a:lumMod val="50000"/>
                </a:schemeClr>
              </a:solidFill>
              <a:latin typeface="黑体" pitchFamily="2" charset="-122"/>
              <a:ea typeface="黑体" pitchFamily="2" charset="-122"/>
            </a:endParaRPr>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27" name="TextBox 7177"/>
          <p:cNvSpPr>
            <a:spLocks noChangeArrowheads="1"/>
          </p:cNvSpPr>
          <p:nvPr/>
        </p:nvSpPr>
        <p:spPr bwMode="auto">
          <a:xfrm>
            <a:off x="3609874" y="2173219"/>
            <a:ext cx="885766"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200" b="1" dirty="0" smtClean="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4</a:t>
            </a:r>
            <a:endParaRPr lang="zh-CN" altLang="en-US" dirty="0"/>
          </a:p>
        </p:txBody>
      </p:sp>
      <p:sp>
        <p:nvSpPr>
          <p:cNvPr id="28" name="TextBox 7177"/>
          <p:cNvSpPr>
            <a:spLocks noChangeArrowheads="1"/>
          </p:cNvSpPr>
          <p:nvPr/>
        </p:nvSpPr>
        <p:spPr bwMode="auto">
          <a:xfrm>
            <a:off x="3800702" y="2607985"/>
            <a:ext cx="90500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5</a:t>
            </a:r>
            <a:endParaRPr lang="zh-CN" altLang="en-US" dirty="0"/>
          </a:p>
        </p:txBody>
      </p:sp>
      <p:sp>
        <p:nvSpPr>
          <p:cNvPr id="29" name="TextBox 7177"/>
          <p:cNvSpPr>
            <a:spLocks noChangeArrowheads="1"/>
          </p:cNvSpPr>
          <p:nvPr/>
        </p:nvSpPr>
        <p:spPr bwMode="auto">
          <a:xfrm>
            <a:off x="4010766" y="3042751"/>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6</a:t>
            </a:r>
            <a:endParaRPr lang="zh-CN" altLang="en-US" dirty="0"/>
          </a:p>
        </p:txBody>
      </p:sp>
      <p:sp>
        <p:nvSpPr>
          <p:cNvPr id="30" name="TextBox 7177"/>
          <p:cNvSpPr>
            <a:spLocks noChangeArrowheads="1"/>
          </p:cNvSpPr>
          <p:nvPr/>
        </p:nvSpPr>
        <p:spPr bwMode="auto">
          <a:xfrm>
            <a:off x="3059832" y="868921"/>
            <a:ext cx="879354"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1</a:t>
            </a:r>
            <a:endParaRPr lang="zh-CN" altLang="en-US" dirty="0"/>
          </a:p>
        </p:txBody>
      </p:sp>
      <p:sp>
        <p:nvSpPr>
          <p:cNvPr id="31" name="TextBox 7177"/>
          <p:cNvSpPr>
            <a:spLocks noChangeArrowheads="1"/>
          </p:cNvSpPr>
          <p:nvPr/>
        </p:nvSpPr>
        <p:spPr bwMode="auto">
          <a:xfrm>
            <a:off x="3244248" y="1303687"/>
            <a:ext cx="87294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2</a:t>
            </a:r>
            <a:endParaRPr lang="zh-CN" altLang="en-US" dirty="0"/>
          </a:p>
        </p:txBody>
      </p:sp>
      <p:sp>
        <p:nvSpPr>
          <p:cNvPr id="32" name="TextBox 7177"/>
          <p:cNvSpPr>
            <a:spLocks noChangeArrowheads="1"/>
          </p:cNvSpPr>
          <p:nvPr/>
        </p:nvSpPr>
        <p:spPr bwMode="auto">
          <a:xfrm>
            <a:off x="3422252" y="1738453"/>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3</a:t>
            </a:r>
            <a:endParaRPr lang="zh-CN" altLang="en-US" dirty="0"/>
          </a:p>
        </p:txBody>
      </p:sp>
      <p:sp>
        <p:nvSpPr>
          <p:cNvPr id="33" name="TextBox 7177"/>
          <p:cNvSpPr>
            <a:spLocks noChangeArrowheads="1"/>
          </p:cNvSpPr>
          <p:nvPr/>
        </p:nvSpPr>
        <p:spPr bwMode="auto">
          <a:xfrm>
            <a:off x="4198388" y="3477517"/>
            <a:ext cx="885766"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200" b="1" dirty="0" smtClean="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7</a:t>
            </a:r>
            <a:endParaRPr lang="zh-CN" altLang="en-US" dirty="0"/>
          </a:p>
        </p:txBody>
      </p:sp>
      <p:sp>
        <p:nvSpPr>
          <p:cNvPr id="34" name="TextBox 7177"/>
          <p:cNvSpPr>
            <a:spLocks noChangeArrowheads="1"/>
          </p:cNvSpPr>
          <p:nvPr/>
        </p:nvSpPr>
        <p:spPr bwMode="auto">
          <a:xfrm>
            <a:off x="4389216" y="3912283"/>
            <a:ext cx="90500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8</a:t>
            </a:r>
            <a:endParaRPr lang="zh-CN" altLang="en-US" dirty="0"/>
          </a:p>
        </p:txBody>
      </p:sp>
      <p:sp>
        <p:nvSpPr>
          <p:cNvPr id="35" name="TextBox 7177"/>
          <p:cNvSpPr>
            <a:spLocks noChangeArrowheads="1"/>
          </p:cNvSpPr>
          <p:nvPr/>
        </p:nvSpPr>
        <p:spPr bwMode="auto">
          <a:xfrm>
            <a:off x="4786905" y="4781811"/>
            <a:ext cx="98650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2700" b="1" dirty="0" smtClean="0">
                <a:solidFill>
                  <a:srgbClr val="7F7F7F"/>
                </a:solidFill>
                <a:latin typeface="Broadway" pitchFamily="82" charset="0"/>
                <a:ea typeface="黑体" pitchFamily="2" charset="-122"/>
                <a:sym typeface="Arial" pitchFamily="34" charset="0"/>
              </a:rPr>
              <a:t>10</a:t>
            </a:r>
            <a:endParaRPr lang="zh-CN" altLang="en-US" sz="2700" dirty="0"/>
          </a:p>
        </p:txBody>
      </p:sp>
      <p:sp>
        <p:nvSpPr>
          <p:cNvPr id="36" name="圆角矩形 35">
            <a:hlinkClick r:id="rId4" action="ppaction://hlinksldjump"/>
          </p:cNvPr>
          <p:cNvSpPr/>
          <p:nvPr/>
        </p:nvSpPr>
        <p:spPr>
          <a:xfrm>
            <a:off x="4211960" y="926600"/>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任务背景</a:t>
            </a:r>
            <a:endParaRPr lang="zh-CN" altLang="en-US" b="1" dirty="0">
              <a:latin typeface="黑体" pitchFamily="49" charset="-122"/>
              <a:ea typeface="黑体" pitchFamily="49" charset="-122"/>
            </a:endParaRPr>
          </a:p>
        </p:txBody>
      </p:sp>
      <p:sp>
        <p:nvSpPr>
          <p:cNvPr id="45" name="圆角矩形 44">
            <a:hlinkClick r:id="rId5" action="ppaction://hlinksldjump"/>
          </p:cNvPr>
          <p:cNvSpPr/>
          <p:nvPr/>
        </p:nvSpPr>
        <p:spPr>
          <a:xfrm>
            <a:off x="4415677" y="1361366"/>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实训目的</a:t>
            </a:r>
            <a:endParaRPr lang="zh-CN" altLang="en-US" b="1" dirty="0">
              <a:latin typeface="黑体" pitchFamily="49" charset="-122"/>
              <a:ea typeface="黑体" pitchFamily="49" charset="-122"/>
            </a:endParaRPr>
          </a:p>
        </p:txBody>
      </p:sp>
      <p:sp>
        <p:nvSpPr>
          <p:cNvPr id="54" name="圆角矩形 53">
            <a:hlinkClick r:id="rId6" action="ppaction://hlinksldjump"/>
          </p:cNvPr>
          <p:cNvSpPr/>
          <p:nvPr/>
        </p:nvSpPr>
        <p:spPr>
          <a:xfrm>
            <a:off x="4619394" y="1796132"/>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必备能力点</a:t>
            </a:r>
            <a:endParaRPr lang="zh-CN" altLang="en-US" b="1" dirty="0">
              <a:latin typeface="黑体" pitchFamily="49" charset="-122"/>
              <a:ea typeface="黑体" pitchFamily="49" charset="-122"/>
            </a:endParaRPr>
          </a:p>
        </p:txBody>
      </p:sp>
      <p:sp>
        <p:nvSpPr>
          <p:cNvPr id="57" name="圆角矩形 56">
            <a:hlinkClick r:id="rId7" action="ppaction://hlinksldjump"/>
          </p:cNvPr>
          <p:cNvSpPr/>
          <p:nvPr/>
        </p:nvSpPr>
        <p:spPr>
          <a:xfrm>
            <a:off x="4823111" y="2230898"/>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时间安排</a:t>
            </a:r>
            <a:endParaRPr lang="zh-CN" altLang="en-US" b="1" dirty="0">
              <a:latin typeface="黑体" pitchFamily="49" charset="-122"/>
              <a:ea typeface="黑体" pitchFamily="49" charset="-122"/>
            </a:endParaRPr>
          </a:p>
        </p:txBody>
      </p:sp>
      <p:sp>
        <p:nvSpPr>
          <p:cNvPr id="58" name="圆角矩形 57">
            <a:hlinkClick r:id="rId7" action="ppaction://hlinksldjump"/>
          </p:cNvPr>
          <p:cNvSpPr/>
          <p:nvPr/>
        </p:nvSpPr>
        <p:spPr>
          <a:xfrm>
            <a:off x="5026828" y="2665664"/>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分组方式</a:t>
            </a:r>
            <a:endParaRPr lang="zh-CN" altLang="en-US" b="1" dirty="0">
              <a:latin typeface="黑体" pitchFamily="49" charset="-122"/>
              <a:ea typeface="黑体" pitchFamily="49" charset="-122"/>
            </a:endParaRPr>
          </a:p>
        </p:txBody>
      </p:sp>
      <p:sp>
        <p:nvSpPr>
          <p:cNvPr id="59" name="圆角矩形 58">
            <a:hlinkClick r:id="rId8" action="ppaction://hlinksldjump"/>
          </p:cNvPr>
          <p:cNvSpPr/>
          <p:nvPr/>
        </p:nvSpPr>
        <p:spPr>
          <a:xfrm>
            <a:off x="5230545" y="3100430"/>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角色背景</a:t>
            </a:r>
            <a:endParaRPr lang="zh-CN" altLang="en-US" b="1" dirty="0">
              <a:latin typeface="黑体" pitchFamily="49" charset="-122"/>
              <a:ea typeface="黑体" pitchFamily="49" charset="-122"/>
            </a:endParaRPr>
          </a:p>
        </p:txBody>
      </p:sp>
      <p:sp>
        <p:nvSpPr>
          <p:cNvPr id="60" name="圆角矩形 59">
            <a:hlinkClick r:id="rId9" action="ppaction://hlinksldjump"/>
          </p:cNvPr>
          <p:cNvSpPr/>
          <p:nvPr/>
        </p:nvSpPr>
        <p:spPr>
          <a:xfrm>
            <a:off x="5434262" y="3535196"/>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任务内容</a:t>
            </a:r>
            <a:endParaRPr lang="zh-CN" altLang="en-US" b="1" dirty="0">
              <a:latin typeface="黑体" pitchFamily="49" charset="-122"/>
              <a:ea typeface="黑体" pitchFamily="49" charset="-122"/>
            </a:endParaRPr>
          </a:p>
        </p:txBody>
      </p:sp>
      <p:sp>
        <p:nvSpPr>
          <p:cNvPr id="61" name="圆角矩形 60">
            <a:hlinkClick r:id="rId10" action="ppaction://hlinksldjump"/>
          </p:cNvPr>
          <p:cNvSpPr/>
          <p:nvPr/>
        </p:nvSpPr>
        <p:spPr>
          <a:xfrm>
            <a:off x="5637979" y="3969962"/>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各角色任务安排</a:t>
            </a:r>
            <a:endParaRPr lang="zh-CN" altLang="en-US" b="1" dirty="0">
              <a:latin typeface="黑体" pitchFamily="49" charset="-122"/>
              <a:ea typeface="黑体" pitchFamily="49" charset="-122"/>
            </a:endParaRPr>
          </a:p>
        </p:txBody>
      </p:sp>
      <p:sp>
        <p:nvSpPr>
          <p:cNvPr id="62" name="圆角矩形 61">
            <a:hlinkClick r:id="rId11" action="ppaction://hlinksldjump"/>
          </p:cNvPr>
          <p:cNvSpPr/>
          <p:nvPr/>
        </p:nvSpPr>
        <p:spPr>
          <a:xfrm>
            <a:off x="6046179" y="4839490"/>
            <a:ext cx="2774293"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讨论内容</a:t>
            </a:r>
            <a:endParaRPr lang="zh-CN" altLang="en-US" b="1" dirty="0">
              <a:latin typeface="黑体" pitchFamily="49" charset="-122"/>
              <a:ea typeface="黑体" pitchFamily="49" charset="-122"/>
            </a:endParaRPr>
          </a:p>
        </p:txBody>
      </p:sp>
      <p:sp>
        <p:nvSpPr>
          <p:cNvPr id="63" name="TextBox 7177"/>
          <p:cNvSpPr>
            <a:spLocks noChangeArrowheads="1"/>
          </p:cNvSpPr>
          <p:nvPr/>
        </p:nvSpPr>
        <p:spPr bwMode="auto">
          <a:xfrm>
            <a:off x="4599280" y="4347049"/>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9</a:t>
            </a:r>
            <a:endParaRPr lang="zh-CN" altLang="en-US" dirty="0"/>
          </a:p>
        </p:txBody>
      </p:sp>
      <p:sp>
        <p:nvSpPr>
          <p:cNvPr id="64" name="圆角矩形 63">
            <a:hlinkClick r:id="rId12" action="ppaction://hlinksldjump"/>
          </p:cNvPr>
          <p:cNvSpPr/>
          <p:nvPr/>
        </p:nvSpPr>
        <p:spPr>
          <a:xfrm>
            <a:off x="5841696" y="4404728"/>
            <a:ext cx="2774293"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必备知识</a:t>
            </a:r>
            <a:endParaRPr lang="zh-CN" altLang="en-US" b="1" dirty="0">
              <a:latin typeface="黑体" pitchFamily="49" charset="-122"/>
              <a:ea typeface="黑体" pitchFamily="49" charset="-122"/>
            </a:endParaRPr>
          </a:p>
        </p:txBody>
      </p:sp>
      <p:sp>
        <p:nvSpPr>
          <p:cNvPr id="37" name="圆角矩形 18">
            <a:hlinkClick r:id="rId13"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6733293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20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ppt_x</p:attrName>
                                        </p:attrNameLst>
                                      </p:cBhvr>
                                      <p:tavLst>
                                        <p:tav tm="0">
                                          <p:val>
                                            <p:strVal val="1+#ppt_w/2"/>
                                          </p:val>
                                        </p:tav>
                                        <p:tav tm="100000">
                                          <p:val>
                                            <p:strVal val="#ppt_x"/>
                                          </p:val>
                                        </p:tav>
                                      </p:tavLst>
                                    </p:anim>
                                    <p:anim calcmode="lin" valueType="num">
                                      <p:cBhvr>
                                        <p:cTn id="8" dur="500" fill="hold"/>
                                        <p:tgtEl>
                                          <p:spTgt spid="30"/>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400"/>
                                  </p:stCondLst>
                                  <p:childTnLst>
                                    <p:set>
                                      <p:cBhvr>
                                        <p:cTn id="10" dur="1" fill="hold">
                                          <p:stCondLst>
                                            <p:cond delay="0"/>
                                          </p:stCondLst>
                                        </p:cTn>
                                        <p:tgtEl>
                                          <p:spTgt spid="31"/>
                                        </p:tgtEl>
                                        <p:attrNameLst>
                                          <p:attrName>style.visibility</p:attrName>
                                        </p:attrNameLst>
                                      </p:cBhvr>
                                      <p:to>
                                        <p:strVal val="visible"/>
                                      </p:to>
                                    </p:set>
                                    <p:anim calcmode="lin" valueType="num">
                                      <p:cBhvr>
                                        <p:cTn id="11" dur="500" fill="hold"/>
                                        <p:tgtEl>
                                          <p:spTgt spid="31"/>
                                        </p:tgtEl>
                                        <p:attrNameLst>
                                          <p:attrName>ppt_x</p:attrName>
                                        </p:attrNameLst>
                                      </p:cBhvr>
                                      <p:tavLst>
                                        <p:tav tm="0">
                                          <p:val>
                                            <p:strVal val="1+#ppt_w/2"/>
                                          </p:val>
                                        </p:tav>
                                        <p:tav tm="100000">
                                          <p:val>
                                            <p:strVal val="#ppt_x"/>
                                          </p:val>
                                        </p:tav>
                                      </p:tavLst>
                                    </p:anim>
                                    <p:anim calcmode="lin" valueType="num">
                                      <p:cBhvr>
                                        <p:cTn id="12" dur="500" fill="hold"/>
                                        <p:tgtEl>
                                          <p:spTgt spid="31"/>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600"/>
                                  </p:stCondLst>
                                  <p:childTnLst>
                                    <p:set>
                                      <p:cBhvr>
                                        <p:cTn id="14" dur="1" fill="hold">
                                          <p:stCondLst>
                                            <p:cond delay="0"/>
                                          </p:stCondLst>
                                        </p:cTn>
                                        <p:tgtEl>
                                          <p:spTgt spid="32"/>
                                        </p:tgtEl>
                                        <p:attrNameLst>
                                          <p:attrName>style.visibility</p:attrName>
                                        </p:attrNameLst>
                                      </p:cBhvr>
                                      <p:to>
                                        <p:strVal val="visible"/>
                                      </p:to>
                                    </p:set>
                                    <p:anim calcmode="lin" valueType="num">
                                      <p:cBhvr>
                                        <p:cTn id="15" dur="500" fill="hold"/>
                                        <p:tgtEl>
                                          <p:spTgt spid="32"/>
                                        </p:tgtEl>
                                        <p:attrNameLst>
                                          <p:attrName>ppt_x</p:attrName>
                                        </p:attrNameLst>
                                      </p:cBhvr>
                                      <p:tavLst>
                                        <p:tav tm="0">
                                          <p:val>
                                            <p:strVal val="1+#ppt_w/2"/>
                                          </p:val>
                                        </p:tav>
                                        <p:tav tm="100000">
                                          <p:val>
                                            <p:strVal val="#ppt_x"/>
                                          </p:val>
                                        </p:tav>
                                      </p:tavLst>
                                    </p:anim>
                                    <p:anim calcmode="lin" valueType="num">
                                      <p:cBhvr>
                                        <p:cTn id="16" dur="500" fill="hold"/>
                                        <p:tgtEl>
                                          <p:spTgt spid="32"/>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800"/>
                                  </p:stCondLst>
                                  <p:childTnLst>
                                    <p:set>
                                      <p:cBhvr>
                                        <p:cTn id="18" dur="1" fill="hold">
                                          <p:stCondLst>
                                            <p:cond delay="0"/>
                                          </p:stCondLst>
                                        </p:cTn>
                                        <p:tgtEl>
                                          <p:spTgt spid="27"/>
                                        </p:tgtEl>
                                        <p:attrNameLst>
                                          <p:attrName>style.visibility</p:attrName>
                                        </p:attrNameLst>
                                      </p:cBhvr>
                                      <p:to>
                                        <p:strVal val="visible"/>
                                      </p:to>
                                    </p:set>
                                    <p:anim calcmode="lin" valueType="num">
                                      <p:cBhvr>
                                        <p:cTn id="19" dur="500" fill="hold"/>
                                        <p:tgtEl>
                                          <p:spTgt spid="27"/>
                                        </p:tgtEl>
                                        <p:attrNameLst>
                                          <p:attrName>ppt_x</p:attrName>
                                        </p:attrNameLst>
                                      </p:cBhvr>
                                      <p:tavLst>
                                        <p:tav tm="0">
                                          <p:val>
                                            <p:strVal val="1+#ppt_w/2"/>
                                          </p:val>
                                        </p:tav>
                                        <p:tav tm="100000">
                                          <p:val>
                                            <p:strVal val="#ppt_x"/>
                                          </p:val>
                                        </p:tav>
                                      </p:tavLst>
                                    </p:anim>
                                    <p:anim calcmode="lin" valueType="num">
                                      <p:cBhvr>
                                        <p:cTn id="20" dur="500" fill="hold"/>
                                        <p:tgtEl>
                                          <p:spTgt spid="27"/>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1000"/>
                                  </p:stCondLst>
                                  <p:childTnLst>
                                    <p:set>
                                      <p:cBhvr>
                                        <p:cTn id="22" dur="1" fill="hold">
                                          <p:stCondLst>
                                            <p:cond delay="0"/>
                                          </p:stCondLst>
                                        </p:cTn>
                                        <p:tgtEl>
                                          <p:spTgt spid="28"/>
                                        </p:tgtEl>
                                        <p:attrNameLst>
                                          <p:attrName>style.visibility</p:attrName>
                                        </p:attrNameLst>
                                      </p:cBhvr>
                                      <p:to>
                                        <p:strVal val="visible"/>
                                      </p:to>
                                    </p:set>
                                    <p:anim calcmode="lin" valueType="num">
                                      <p:cBhvr>
                                        <p:cTn id="23" dur="500" fill="hold"/>
                                        <p:tgtEl>
                                          <p:spTgt spid="28"/>
                                        </p:tgtEl>
                                        <p:attrNameLst>
                                          <p:attrName>ppt_x</p:attrName>
                                        </p:attrNameLst>
                                      </p:cBhvr>
                                      <p:tavLst>
                                        <p:tav tm="0">
                                          <p:val>
                                            <p:strVal val="1+#ppt_w/2"/>
                                          </p:val>
                                        </p:tav>
                                        <p:tav tm="100000">
                                          <p:val>
                                            <p:strVal val="#ppt_x"/>
                                          </p:val>
                                        </p:tav>
                                      </p:tavLst>
                                    </p:anim>
                                    <p:anim calcmode="lin" valueType="num">
                                      <p:cBhvr>
                                        <p:cTn id="24" dur="500" fill="hold"/>
                                        <p:tgtEl>
                                          <p:spTgt spid="28"/>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1200"/>
                                  </p:stCondLst>
                                  <p:childTnLst>
                                    <p:set>
                                      <p:cBhvr>
                                        <p:cTn id="26" dur="1" fill="hold">
                                          <p:stCondLst>
                                            <p:cond delay="0"/>
                                          </p:stCondLst>
                                        </p:cTn>
                                        <p:tgtEl>
                                          <p:spTgt spid="29"/>
                                        </p:tgtEl>
                                        <p:attrNameLst>
                                          <p:attrName>style.visibility</p:attrName>
                                        </p:attrNameLst>
                                      </p:cBhvr>
                                      <p:to>
                                        <p:strVal val="visible"/>
                                      </p:to>
                                    </p:set>
                                    <p:anim calcmode="lin" valueType="num">
                                      <p:cBhvr>
                                        <p:cTn id="27" dur="500" fill="hold"/>
                                        <p:tgtEl>
                                          <p:spTgt spid="29"/>
                                        </p:tgtEl>
                                        <p:attrNameLst>
                                          <p:attrName>ppt_x</p:attrName>
                                        </p:attrNameLst>
                                      </p:cBhvr>
                                      <p:tavLst>
                                        <p:tav tm="0">
                                          <p:val>
                                            <p:strVal val="1+#ppt_w/2"/>
                                          </p:val>
                                        </p:tav>
                                        <p:tav tm="100000">
                                          <p:val>
                                            <p:strVal val="#ppt_x"/>
                                          </p:val>
                                        </p:tav>
                                      </p:tavLst>
                                    </p:anim>
                                    <p:anim calcmode="lin" valueType="num">
                                      <p:cBhvr>
                                        <p:cTn id="28" dur="500" fill="hold"/>
                                        <p:tgtEl>
                                          <p:spTgt spid="29"/>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1400"/>
                                  </p:stCondLst>
                                  <p:childTnLst>
                                    <p:set>
                                      <p:cBhvr>
                                        <p:cTn id="30" dur="1" fill="hold">
                                          <p:stCondLst>
                                            <p:cond delay="0"/>
                                          </p:stCondLst>
                                        </p:cTn>
                                        <p:tgtEl>
                                          <p:spTgt spid="33"/>
                                        </p:tgtEl>
                                        <p:attrNameLst>
                                          <p:attrName>style.visibility</p:attrName>
                                        </p:attrNameLst>
                                      </p:cBhvr>
                                      <p:to>
                                        <p:strVal val="visible"/>
                                      </p:to>
                                    </p:set>
                                    <p:anim calcmode="lin" valueType="num">
                                      <p:cBhvr>
                                        <p:cTn id="31" dur="500" fill="hold"/>
                                        <p:tgtEl>
                                          <p:spTgt spid="33"/>
                                        </p:tgtEl>
                                        <p:attrNameLst>
                                          <p:attrName>ppt_x</p:attrName>
                                        </p:attrNameLst>
                                      </p:cBhvr>
                                      <p:tavLst>
                                        <p:tav tm="0">
                                          <p:val>
                                            <p:strVal val="1+#ppt_w/2"/>
                                          </p:val>
                                        </p:tav>
                                        <p:tav tm="100000">
                                          <p:val>
                                            <p:strVal val="#ppt_x"/>
                                          </p:val>
                                        </p:tav>
                                      </p:tavLst>
                                    </p:anim>
                                    <p:anim calcmode="lin" valueType="num">
                                      <p:cBhvr>
                                        <p:cTn id="32" dur="500" fill="hold"/>
                                        <p:tgtEl>
                                          <p:spTgt spid="33"/>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1600"/>
                                  </p:stCondLst>
                                  <p:childTnLst>
                                    <p:set>
                                      <p:cBhvr>
                                        <p:cTn id="34" dur="1" fill="hold">
                                          <p:stCondLst>
                                            <p:cond delay="0"/>
                                          </p:stCondLst>
                                        </p:cTn>
                                        <p:tgtEl>
                                          <p:spTgt spid="34"/>
                                        </p:tgtEl>
                                        <p:attrNameLst>
                                          <p:attrName>style.visibility</p:attrName>
                                        </p:attrNameLst>
                                      </p:cBhvr>
                                      <p:to>
                                        <p:strVal val="visible"/>
                                      </p:to>
                                    </p:set>
                                    <p:anim calcmode="lin" valueType="num">
                                      <p:cBhvr>
                                        <p:cTn id="35" dur="500" fill="hold"/>
                                        <p:tgtEl>
                                          <p:spTgt spid="34"/>
                                        </p:tgtEl>
                                        <p:attrNameLst>
                                          <p:attrName>ppt_x</p:attrName>
                                        </p:attrNameLst>
                                      </p:cBhvr>
                                      <p:tavLst>
                                        <p:tav tm="0">
                                          <p:val>
                                            <p:strVal val="1+#ppt_w/2"/>
                                          </p:val>
                                        </p:tav>
                                        <p:tav tm="100000">
                                          <p:val>
                                            <p:strVal val="#ppt_x"/>
                                          </p:val>
                                        </p:tav>
                                      </p:tavLst>
                                    </p:anim>
                                    <p:anim calcmode="lin" valueType="num">
                                      <p:cBhvr>
                                        <p:cTn id="36" dur="500" fill="hold"/>
                                        <p:tgtEl>
                                          <p:spTgt spid="34"/>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1800"/>
                                  </p:stCondLst>
                                  <p:childTnLst>
                                    <p:set>
                                      <p:cBhvr>
                                        <p:cTn id="38" dur="1" fill="hold">
                                          <p:stCondLst>
                                            <p:cond delay="0"/>
                                          </p:stCondLst>
                                        </p:cTn>
                                        <p:tgtEl>
                                          <p:spTgt spid="35"/>
                                        </p:tgtEl>
                                        <p:attrNameLst>
                                          <p:attrName>style.visibility</p:attrName>
                                        </p:attrNameLst>
                                      </p:cBhvr>
                                      <p:to>
                                        <p:strVal val="visible"/>
                                      </p:to>
                                    </p:set>
                                    <p:anim calcmode="lin" valueType="num">
                                      <p:cBhvr>
                                        <p:cTn id="39" dur="500" fill="hold"/>
                                        <p:tgtEl>
                                          <p:spTgt spid="35"/>
                                        </p:tgtEl>
                                        <p:attrNameLst>
                                          <p:attrName>ppt_x</p:attrName>
                                        </p:attrNameLst>
                                      </p:cBhvr>
                                      <p:tavLst>
                                        <p:tav tm="0">
                                          <p:val>
                                            <p:strVal val="1+#ppt_w/2"/>
                                          </p:val>
                                        </p:tav>
                                        <p:tav tm="100000">
                                          <p:val>
                                            <p:strVal val="#ppt_x"/>
                                          </p:val>
                                        </p:tav>
                                      </p:tavLst>
                                    </p:anim>
                                    <p:anim calcmode="lin" valueType="num">
                                      <p:cBhvr>
                                        <p:cTn id="40" dur="500" fill="hold"/>
                                        <p:tgtEl>
                                          <p:spTgt spid="35"/>
                                        </p:tgtEl>
                                        <p:attrNameLst>
                                          <p:attrName>ppt_y</p:attrName>
                                        </p:attrNameLst>
                                      </p:cBhvr>
                                      <p:tavLst>
                                        <p:tav tm="0">
                                          <p:val>
                                            <p:strVal val="#ppt_y"/>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fade">
                                      <p:cBhvr>
                                        <p:cTn id="43" dur="1000"/>
                                        <p:tgtEl>
                                          <p:spTgt spid="36"/>
                                        </p:tgtEl>
                                      </p:cBhvr>
                                    </p:animEffect>
                                    <p:anim calcmode="lin" valueType="num">
                                      <p:cBhvr>
                                        <p:cTn id="44" dur="1000" fill="hold"/>
                                        <p:tgtEl>
                                          <p:spTgt spid="36"/>
                                        </p:tgtEl>
                                        <p:attrNameLst>
                                          <p:attrName>ppt_x</p:attrName>
                                        </p:attrNameLst>
                                      </p:cBhvr>
                                      <p:tavLst>
                                        <p:tav tm="0">
                                          <p:val>
                                            <p:strVal val="#ppt_x"/>
                                          </p:val>
                                        </p:tav>
                                        <p:tav tm="100000">
                                          <p:val>
                                            <p:strVal val="#ppt_x"/>
                                          </p:val>
                                        </p:tav>
                                      </p:tavLst>
                                    </p:anim>
                                    <p:anim calcmode="lin" valueType="num">
                                      <p:cBhvr>
                                        <p:cTn id="45" dur="1000" fill="hold"/>
                                        <p:tgtEl>
                                          <p:spTgt spid="36"/>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200"/>
                                  </p:stCondLst>
                                  <p:childTnLst>
                                    <p:set>
                                      <p:cBhvr>
                                        <p:cTn id="47" dur="1" fill="hold">
                                          <p:stCondLst>
                                            <p:cond delay="0"/>
                                          </p:stCondLst>
                                        </p:cTn>
                                        <p:tgtEl>
                                          <p:spTgt spid="45"/>
                                        </p:tgtEl>
                                        <p:attrNameLst>
                                          <p:attrName>style.visibility</p:attrName>
                                        </p:attrNameLst>
                                      </p:cBhvr>
                                      <p:to>
                                        <p:strVal val="visible"/>
                                      </p:to>
                                    </p:set>
                                    <p:animEffect transition="in" filter="fade">
                                      <p:cBhvr>
                                        <p:cTn id="48" dur="1000"/>
                                        <p:tgtEl>
                                          <p:spTgt spid="45"/>
                                        </p:tgtEl>
                                      </p:cBhvr>
                                    </p:animEffect>
                                    <p:anim calcmode="lin" valueType="num">
                                      <p:cBhvr>
                                        <p:cTn id="49" dur="1000" fill="hold"/>
                                        <p:tgtEl>
                                          <p:spTgt spid="45"/>
                                        </p:tgtEl>
                                        <p:attrNameLst>
                                          <p:attrName>ppt_x</p:attrName>
                                        </p:attrNameLst>
                                      </p:cBhvr>
                                      <p:tavLst>
                                        <p:tav tm="0">
                                          <p:val>
                                            <p:strVal val="#ppt_x"/>
                                          </p:val>
                                        </p:tav>
                                        <p:tav tm="100000">
                                          <p:val>
                                            <p:strVal val="#ppt_x"/>
                                          </p:val>
                                        </p:tav>
                                      </p:tavLst>
                                    </p:anim>
                                    <p:anim calcmode="lin" valueType="num">
                                      <p:cBhvr>
                                        <p:cTn id="50" dur="1000" fill="hold"/>
                                        <p:tgtEl>
                                          <p:spTgt spid="45"/>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400"/>
                                  </p:stCondLst>
                                  <p:childTnLst>
                                    <p:set>
                                      <p:cBhvr>
                                        <p:cTn id="52" dur="1" fill="hold">
                                          <p:stCondLst>
                                            <p:cond delay="0"/>
                                          </p:stCondLst>
                                        </p:cTn>
                                        <p:tgtEl>
                                          <p:spTgt spid="54"/>
                                        </p:tgtEl>
                                        <p:attrNameLst>
                                          <p:attrName>style.visibility</p:attrName>
                                        </p:attrNameLst>
                                      </p:cBhvr>
                                      <p:to>
                                        <p:strVal val="visible"/>
                                      </p:to>
                                    </p:set>
                                    <p:animEffect transition="in" filter="fade">
                                      <p:cBhvr>
                                        <p:cTn id="53" dur="1000"/>
                                        <p:tgtEl>
                                          <p:spTgt spid="54"/>
                                        </p:tgtEl>
                                      </p:cBhvr>
                                    </p:animEffect>
                                    <p:anim calcmode="lin" valueType="num">
                                      <p:cBhvr>
                                        <p:cTn id="54" dur="1000" fill="hold"/>
                                        <p:tgtEl>
                                          <p:spTgt spid="54"/>
                                        </p:tgtEl>
                                        <p:attrNameLst>
                                          <p:attrName>ppt_x</p:attrName>
                                        </p:attrNameLst>
                                      </p:cBhvr>
                                      <p:tavLst>
                                        <p:tav tm="0">
                                          <p:val>
                                            <p:strVal val="#ppt_x"/>
                                          </p:val>
                                        </p:tav>
                                        <p:tav tm="100000">
                                          <p:val>
                                            <p:strVal val="#ppt_x"/>
                                          </p:val>
                                        </p:tav>
                                      </p:tavLst>
                                    </p:anim>
                                    <p:anim calcmode="lin" valueType="num">
                                      <p:cBhvr>
                                        <p:cTn id="55" dur="1000" fill="hold"/>
                                        <p:tgtEl>
                                          <p:spTgt spid="54"/>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600"/>
                                  </p:stCondLst>
                                  <p:childTnLst>
                                    <p:set>
                                      <p:cBhvr>
                                        <p:cTn id="57" dur="1" fill="hold">
                                          <p:stCondLst>
                                            <p:cond delay="0"/>
                                          </p:stCondLst>
                                        </p:cTn>
                                        <p:tgtEl>
                                          <p:spTgt spid="57"/>
                                        </p:tgtEl>
                                        <p:attrNameLst>
                                          <p:attrName>style.visibility</p:attrName>
                                        </p:attrNameLst>
                                      </p:cBhvr>
                                      <p:to>
                                        <p:strVal val="visible"/>
                                      </p:to>
                                    </p:set>
                                    <p:animEffect transition="in" filter="fade">
                                      <p:cBhvr>
                                        <p:cTn id="58" dur="1000"/>
                                        <p:tgtEl>
                                          <p:spTgt spid="57"/>
                                        </p:tgtEl>
                                      </p:cBhvr>
                                    </p:animEffect>
                                    <p:anim calcmode="lin" valueType="num">
                                      <p:cBhvr>
                                        <p:cTn id="59" dur="1000" fill="hold"/>
                                        <p:tgtEl>
                                          <p:spTgt spid="57"/>
                                        </p:tgtEl>
                                        <p:attrNameLst>
                                          <p:attrName>ppt_x</p:attrName>
                                        </p:attrNameLst>
                                      </p:cBhvr>
                                      <p:tavLst>
                                        <p:tav tm="0">
                                          <p:val>
                                            <p:strVal val="#ppt_x"/>
                                          </p:val>
                                        </p:tav>
                                        <p:tav tm="100000">
                                          <p:val>
                                            <p:strVal val="#ppt_x"/>
                                          </p:val>
                                        </p:tav>
                                      </p:tavLst>
                                    </p:anim>
                                    <p:anim calcmode="lin" valueType="num">
                                      <p:cBhvr>
                                        <p:cTn id="60" dur="1000" fill="hold"/>
                                        <p:tgtEl>
                                          <p:spTgt spid="57"/>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800"/>
                                  </p:stCondLst>
                                  <p:childTnLst>
                                    <p:set>
                                      <p:cBhvr>
                                        <p:cTn id="62" dur="1" fill="hold">
                                          <p:stCondLst>
                                            <p:cond delay="0"/>
                                          </p:stCondLst>
                                        </p:cTn>
                                        <p:tgtEl>
                                          <p:spTgt spid="58"/>
                                        </p:tgtEl>
                                        <p:attrNameLst>
                                          <p:attrName>style.visibility</p:attrName>
                                        </p:attrNameLst>
                                      </p:cBhvr>
                                      <p:to>
                                        <p:strVal val="visible"/>
                                      </p:to>
                                    </p:set>
                                    <p:animEffect transition="in" filter="fade">
                                      <p:cBhvr>
                                        <p:cTn id="63" dur="1000"/>
                                        <p:tgtEl>
                                          <p:spTgt spid="58"/>
                                        </p:tgtEl>
                                      </p:cBhvr>
                                    </p:animEffect>
                                    <p:anim calcmode="lin" valueType="num">
                                      <p:cBhvr>
                                        <p:cTn id="64" dur="1000" fill="hold"/>
                                        <p:tgtEl>
                                          <p:spTgt spid="58"/>
                                        </p:tgtEl>
                                        <p:attrNameLst>
                                          <p:attrName>ppt_x</p:attrName>
                                        </p:attrNameLst>
                                      </p:cBhvr>
                                      <p:tavLst>
                                        <p:tav tm="0">
                                          <p:val>
                                            <p:strVal val="#ppt_x"/>
                                          </p:val>
                                        </p:tav>
                                        <p:tav tm="100000">
                                          <p:val>
                                            <p:strVal val="#ppt_x"/>
                                          </p:val>
                                        </p:tav>
                                      </p:tavLst>
                                    </p:anim>
                                    <p:anim calcmode="lin" valueType="num">
                                      <p:cBhvr>
                                        <p:cTn id="65" dur="1000" fill="hold"/>
                                        <p:tgtEl>
                                          <p:spTgt spid="58"/>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1000"/>
                                  </p:stCondLst>
                                  <p:childTnLst>
                                    <p:set>
                                      <p:cBhvr>
                                        <p:cTn id="67" dur="1" fill="hold">
                                          <p:stCondLst>
                                            <p:cond delay="0"/>
                                          </p:stCondLst>
                                        </p:cTn>
                                        <p:tgtEl>
                                          <p:spTgt spid="59"/>
                                        </p:tgtEl>
                                        <p:attrNameLst>
                                          <p:attrName>style.visibility</p:attrName>
                                        </p:attrNameLst>
                                      </p:cBhvr>
                                      <p:to>
                                        <p:strVal val="visible"/>
                                      </p:to>
                                    </p:set>
                                    <p:animEffect transition="in" filter="fade">
                                      <p:cBhvr>
                                        <p:cTn id="68" dur="1000"/>
                                        <p:tgtEl>
                                          <p:spTgt spid="59"/>
                                        </p:tgtEl>
                                      </p:cBhvr>
                                    </p:animEffect>
                                    <p:anim calcmode="lin" valueType="num">
                                      <p:cBhvr>
                                        <p:cTn id="69" dur="1000" fill="hold"/>
                                        <p:tgtEl>
                                          <p:spTgt spid="59"/>
                                        </p:tgtEl>
                                        <p:attrNameLst>
                                          <p:attrName>ppt_x</p:attrName>
                                        </p:attrNameLst>
                                      </p:cBhvr>
                                      <p:tavLst>
                                        <p:tav tm="0">
                                          <p:val>
                                            <p:strVal val="#ppt_x"/>
                                          </p:val>
                                        </p:tav>
                                        <p:tav tm="100000">
                                          <p:val>
                                            <p:strVal val="#ppt_x"/>
                                          </p:val>
                                        </p:tav>
                                      </p:tavLst>
                                    </p:anim>
                                    <p:anim calcmode="lin" valueType="num">
                                      <p:cBhvr>
                                        <p:cTn id="70" dur="1000" fill="hold"/>
                                        <p:tgtEl>
                                          <p:spTgt spid="59"/>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1200"/>
                                  </p:stCondLst>
                                  <p:childTnLst>
                                    <p:set>
                                      <p:cBhvr>
                                        <p:cTn id="72" dur="1" fill="hold">
                                          <p:stCondLst>
                                            <p:cond delay="0"/>
                                          </p:stCondLst>
                                        </p:cTn>
                                        <p:tgtEl>
                                          <p:spTgt spid="60"/>
                                        </p:tgtEl>
                                        <p:attrNameLst>
                                          <p:attrName>style.visibility</p:attrName>
                                        </p:attrNameLst>
                                      </p:cBhvr>
                                      <p:to>
                                        <p:strVal val="visible"/>
                                      </p:to>
                                    </p:set>
                                    <p:animEffect transition="in" filter="fade">
                                      <p:cBhvr>
                                        <p:cTn id="73" dur="1000"/>
                                        <p:tgtEl>
                                          <p:spTgt spid="60"/>
                                        </p:tgtEl>
                                      </p:cBhvr>
                                    </p:animEffect>
                                    <p:anim calcmode="lin" valueType="num">
                                      <p:cBhvr>
                                        <p:cTn id="74" dur="1000" fill="hold"/>
                                        <p:tgtEl>
                                          <p:spTgt spid="60"/>
                                        </p:tgtEl>
                                        <p:attrNameLst>
                                          <p:attrName>ppt_x</p:attrName>
                                        </p:attrNameLst>
                                      </p:cBhvr>
                                      <p:tavLst>
                                        <p:tav tm="0">
                                          <p:val>
                                            <p:strVal val="#ppt_x"/>
                                          </p:val>
                                        </p:tav>
                                        <p:tav tm="100000">
                                          <p:val>
                                            <p:strVal val="#ppt_x"/>
                                          </p:val>
                                        </p:tav>
                                      </p:tavLst>
                                    </p:anim>
                                    <p:anim calcmode="lin" valueType="num">
                                      <p:cBhvr>
                                        <p:cTn id="75" dur="1000" fill="hold"/>
                                        <p:tgtEl>
                                          <p:spTgt spid="60"/>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1400"/>
                                  </p:stCondLst>
                                  <p:childTnLst>
                                    <p:set>
                                      <p:cBhvr>
                                        <p:cTn id="77" dur="1" fill="hold">
                                          <p:stCondLst>
                                            <p:cond delay="0"/>
                                          </p:stCondLst>
                                        </p:cTn>
                                        <p:tgtEl>
                                          <p:spTgt spid="61"/>
                                        </p:tgtEl>
                                        <p:attrNameLst>
                                          <p:attrName>style.visibility</p:attrName>
                                        </p:attrNameLst>
                                      </p:cBhvr>
                                      <p:to>
                                        <p:strVal val="visible"/>
                                      </p:to>
                                    </p:set>
                                    <p:animEffect transition="in" filter="fade">
                                      <p:cBhvr>
                                        <p:cTn id="78" dur="1000"/>
                                        <p:tgtEl>
                                          <p:spTgt spid="61"/>
                                        </p:tgtEl>
                                      </p:cBhvr>
                                    </p:animEffect>
                                    <p:anim calcmode="lin" valueType="num">
                                      <p:cBhvr>
                                        <p:cTn id="79" dur="1000" fill="hold"/>
                                        <p:tgtEl>
                                          <p:spTgt spid="61"/>
                                        </p:tgtEl>
                                        <p:attrNameLst>
                                          <p:attrName>ppt_x</p:attrName>
                                        </p:attrNameLst>
                                      </p:cBhvr>
                                      <p:tavLst>
                                        <p:tav tm="0">
                                          <p:val>
                                            <p:strVal val="#ppt_x"/>
                                          </p:val>
                                        </p:tav>
                                        <p:tav tm="100000">
                                          <p:val>
                                            <p:strVal val="#ppt_x"/>
                                          </p:val>
                                        </p:tav>
                                      </p:tavLst>
                                    </p:anim>
                                    <p:anim calcmode="lin" valueType="num">
                                      <p:cBhvr>
                                        <p:cTn id="80" dur="1000" fill="hold"/>
                                        <p:tgtEl>
                                          <p:spTgt spid="61"/>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1600"/>
                                  </p:stCondLst>
                                  <p:childTnLst>
                                    <p:set>
                                      <p:cBhvr>
                                        <p:cTn id="82" dur="1" fill="hold">
                                          <p:stCondLst>
                                            <p:cond delay="0"/>
                                          </p:stCondLst>
                                        </p:cTn>
                                        <p:tgtEl>
                                          <p:spTgt spid="62"/>
                                        </p:tgtEl>
                                        <p:attrNameLst>
                                          <p:attrName>style.visibility</p:attrName>
                                        </p:attrNameLst>
                                      </p:cBhvr>
                                      <p:to>
                                        <p:strVal val="visible"/>
                                      </p:to>
                                    </p:set>
                                    <p:animEffect transition="in" filter="fade">
                                      <p:cBhvr>
                                        <p:cTn id="83" dur="1000"/>
                                        <p:tgtEl>
                                          <p:spTgt spid="62"/>
                                        </p:tgtEl>
                                      </p:cBhvr>
                                    </p:animEffect>
                                    <p:anim calcmode="lin" valueType="num">
                                      <p:cBhvr>
                                        <p:cTn id="84" dur="1000" fill="hold"/>
                                        <p:tgtEl>
                                          <p:spTgt spid="62"/>
                                        </p:tgtEl>
                                        <p:attrNameLst>
                                          <p:attrName>ppt_x</p:attrName>
                                        </p:attrNameLst>
                                      </p:cBhvr>
                                      <p:tavLst>
                                        <p:tav tm="0">
                                          <p:val>
                                            <p:strVal val="#ppt_x"/>
                                          </p:val>
                                        </p:tav>
                                        <p:tav tm="100000">
                                          <p:val>
                                            <p:strVal val="#ppt_x"/>
                                          </p:val>
                                        </p:tav>
                                      </p:tavLst>
                                    </p:anim>
                                    <p:anim calcmode="lin" valueType="num">
                                      <p:cBhvr>
                                        <p:cTn id="85" dur="1000" fill="hold"/>
                                        <p:tgtEl>
                                          <p:spTgt spid="62"/>
                                        </p:tgtEl>
                                        <p:attrNameLst>
                                          <p:attrName>ppt_y</p:attrName>
                                        </p:attrNameLst>
                                      </p:cBhvr>
                                      <p:tavLst>
                                        <p:tav tm="0">
                                          <p:val>
                                            <p:strVal val="#ppt_y+.1"/>
                                          </p:val>
                                        </p:tav>
                                        <p:tav tm="100000">
                                          <p:val>
                                            <p:strVal val="#ppt_y"/>
                                          </p:val>
                                        </p:tav>
                                      </p:tavLst>
                                    </p:anim>
                                  </p:childTnLst>
                                </p:cTn>
                              </p:par>
                              <p:par>
                                <p:cTn id="86" presetID="2" presetClass="entr" presetSubtype="2" fill="hold" grpId="0" nodeType="withEffect">
                                  <p:stCondLst>
                                    <p:cond delay="1800"/>
                                  </p:stCondLst>
                                  <p:childTnLst>
                                    <p:set>
                                      <p:cBhvr>
                                        <p:cTn id="87" dur="1" fill="hold">
                                          <p:stCondLst>
                                            <p:cond delay="0"/>
                                          </p:stCondLst>
                                        </p:cTn>
                                        <p:tgtEl>
                                          <p:spTgt spid="63"/>
                                        </p:tgtEl>
                                        <p:attrNameLst>
                                          <p:attrName>style.visibility</p:attrName>
                                        </p:attrNameLst>
                                      </p:cBhvr>
                                      <p:to>
                                        <p:strVal val="visible"/>
                                      </p:to>
                                    </p:set>
                                    <p:anim calcmode="lin" valueType="num">
                                      <p:cBhvr>
                                        <p:cTn id="88" dur="500" fill="hold"/>
                                        <p:tgtEl>
                                          <p:spTgt spid="63"/>
                                        </p:tgtEl>
                                        <p:attrNameLst>
                                          <p:attrName>ppt_x</p:attrName>
                                        </p:attrNameLst>
                                      </p:cBhvr>
                                      <p:tavLst>
                                        <p:tav tm="0">
                                          <p:val>
                                            <p:strVal val="1+#ppt_w/2"/>
                                          </p:val>
                                        </p:tav>
                                        <p:tav tm="100000">
                                          <p:val>
                                            <p:strVal val="#ppt_x"/>
                                          </p:val>
                                        </p:tav>
                                      </p:tavLst>
                                    </p:anim>
                                    <p:anim calcmode="lin" valueType="num">
                                      <p:cBhvr>
                                        <p:cTn id="89" dur="500" fill="hold"/>
                                        <p:tgtEl>
                                          <p:spTgt spid="63"/>
                                        </p:tgtEl>
                                        <p:attrNameLst>
                                          <p:attrName>ppt_y</p:attrName>
                                        </p:attrNameLst>
                                      </p:cBhvr>
                                      <p:tavLst>
                                        <p:tav tm="0">
                                          <p:val>
                                            <p:strVal val="#ppt_y"/>
                                          </p:val>
                                        </p:tav>
                                        <p:tav tm="100000">
                                          <p:val>
                                            <p:strVal val="#ppt_y"/>
                                          </p:val>
                                        </p:tav>
                                      </p:tavLst>
                                    </p:anim>
                                  </p:childTnLst>
                                </p:cTn>
                              </p:par>
                              <p:par>
                                <p:cTn id="90" presetID="42" presetClass="entr" presetSubtype="0" fill="hold" grpId="0" nodeType="withEffect">
                                  <p:stCondLst>
                                    <p:cond delay="1600"/>
                                  </p:stCondLst>
                                  <p:childTnLst>
                                    <p:set>
                                      <p:cBhvr>
                                        <p:cTn id="91" dur="1" fill="hold">
                                          <p:stCondLst>
                                            <p:cond delay="0"/>
                                          </p:stCondLst>
                                        </p:cTn>
                                        <p:tgtEl>
                                          <p:spTgt spid="64"/>
                                        </p:tgtEl>
                                        <p:attrNameLst>
                                          <p:attrName>style.visibility</p:attrName>
                                        </p:attrNameLst>
                                      </p:cBhvr>
                                      <p:to>
                                        <p:strVal val="visible"/>
                                      </p:to>
                                    </p:set>
                                    <p:animEffect transition="in" filter="fade">
                                      <p:cBhvr>
                                        <p:cTn id="92" dur="1000"/>
                                        <p:tgtEl>
                                          <p:spTgt spid="64"/>
                                        </p:tgtEl>
                                      </p:cBhvr>
                                    </p:animEffect>
                                    <p:anim calcmode="lin" valueType="num">
                                      <p:cBhvr>
                                        <p:cTn id="93" dur="1000" fill="hold"/>
                                        <p:tgtEl>
                                          <p:spTgt spid="64"/>
                                        </p:tgtEl>
                                        <p:attrNameLst>
                                          <p:attrName>ppt_x</p:attrName>
                                        </p:attrNameLst>
                                      </p:cBhvr>
                                      <p:tavLst>
                                        <p:tav tm="0">
                                          <p:val>
                                            <p:strVal val="#ppt_x"/>
                                          </p:val>
                                        </p:tav>
                                        <p:tav tm="100000">
                                          <p:val>
                                            <p:strVal val="#ppt_x"/>
                                          </p:val>
                                        </p:tav>
                                      </p:tavLst>
                                    </p:anim>
                                    <p:anim calcmode="lin" valueType="num">
                                      <p:cBhvr>
                                        <p:cTn id="94"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ldLvl="0" autoUpdateAnimBg="0"/>
      <p:bldP spid="28" grpId="0" bldLvl="0" autoUpdateAnimBg="0"/>
      <p:bldP spid="29" grpId="0" bldLvl="0" autoUpdateAnimBg="0"/>
      <p:bldP spid="30" grpId="0" bldLvl="0" autoUpdateAnimBg="0"/>
      <p:bldP spid="31" grpId="0" bldLvl="0" autoUpdateAnimBg="0"/>
      <p:bldP spid="32" grpId="0" bldLvl="0" autoUpdateAnimBg="0"/>
      <p:bldP spid="33" grpId="0" bldLvl="0" autoUpdateAnimBg="0"/>
      <p:bldP spid="34" grpId="0" bldLvl="0" autoUpdateAnimBg="0"/>
      <p:bldP spid="35" grpId="0" bldLvl="0" autoUpdateAnimBg="0"/>
      <p:bldP spid="36" grpId="0" animBg="1"/>
      <p:bldP spid="45" grpId="0" animBg="1"/>
      <p:bldP spid="54" grpId="0" animBg="1"/>
      <p:bldP spid="57" grpId="0" animBg="1"/>
      <p:bldP spid="58" grpId="0" animBg="1"/>
      <p:bldP spid="59" grpId="0" animBg="1"/>
      <p:bldP spid="60" grpId="0" animBg="1"/>
      <p:bldP spid="61" grpId="0" animBg="1"/>
      <p:bldP spid="62" grpId="0" animBg="1"/>
      <p:bldP spid="63" grpId="0" bldLvl="0" autoUpdateAnimBg="0"/>
      <p:bldP spid="64" grpId="0" animBg="1"/>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139321"/>
          </a:xfrm>
          <a:prstGeom prst="rect">
            <a:avLst/>
          </a:prstGeom>
          <a:noFill/>
        </p:spPr>
        <p:txBody>
          <a:bodyPr wrap="square" rtlCol="0">
            <a:spAutoFit/>
          </a:bodyPr>
          <a:lstStyle/>
          <a:p>
            <a:pPr indent="457200"/>
            <a:r>
              <a:rPr lang="zh-CN" altLang="zh-CN" b="1" dirty="0"/>
              <a:t>任务</a:t>
            </a:r>
            <a:r>
              <a:rPr lang="zh-CN" altLang="zh-CN" b="1" dirty="0" smtClean="0"/>
              <a:t>背景</a:t>
            </a:r>
            <a:endParaRPr lang="en-US" altLang="zh-CN" b="1" dirty="0" smtClean="0"/>
          </a:p>
          <a:p>
            <a:pPr indent="457200"/>
            <a:endParaRPr lang="zh-CN" altLang="zh-CN" dirty="0"/>
          </a:p>
          <a:p>
            <a:pPr indent="457200"/>
            <a:r>
              <a:rPr lang="zh-CN" altLang="zh-CN" dirty="0"/>
              <a:t>作为一名班组长，面对一个人数众多的团队，要对每位员工的工作负责，对整个团队的成绩负责。可是俗话说：金无足赤，人无完人。我们不能要求每位员工的能力是充分且完整的，每位员工都会有自己的优点，也会有自己的缺点，这些优点和缺点都在日常工作和日常管理之中体现出来。</a:t>
            </a:r>
          </a:p>
          <a:p>
            <a:pPr indent="457200"/>
            <a:r>
              <a:rPr lang="zh-CN" altLang="zh-CN" dirty="0"/>
              <a:t>帮助员工快速地成长，提高员工的职业素养，培养员工的工作能力，让团队的管理和业绩都能达到高的水平，是班组长所承担的职责所在。因此，需要不断地去修正每位员工所存在的缺点，这项工作既艰难，又漫长。</a:t>
            </a:r>
          </a:p>
        </p:txBody>
      </p:sp>
      <p:sp>
        <p:nvSpPr>
          <p:cNvPr id="12" name="TextBox 28"/>
          <p:cNvSpPr>
            <a:spLocks noChangeArrowheads="1"/>
          </p:cNvSpPr>
          <p:nvPr/>
        </p:nvSpPr>
        <p:spPr bwMode="auto">
          <a:xfrm>
            <a:off x="6006158" y="84605"/>
            <a:ext cx="303034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6</a:t>
            </a:r>
            <a:r>
              <a:rPr lang="zh-CN" altLang="en-US" sz="1600" b="1" dirty="0" smtClean="0">
                <a:solidFill>
                  <a:schemeClr val="accent3">
                    <a:lumMod val="50000"/>
                  </a:schemeClr>
                </a:solidFill>
                <a:latin typeface="黑体" pitchFamily="2" charset="-122"/>
                <a:ea typeface="黑体" pitchFamily="2" charset="-122"/>
              </a:rPr>
              <a:t>  管理有缺点的员工</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08495996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1200329"/>
          </a:xfrm>
          <a:prstGeom prst="rect">
            <a:avLst/>
          </a:prstGeom>
          <a:noFill/>
        </p:spPr>
        <p:txBody>
          <a:bodyPr wrap="square" rtlCol="0">
            <a:spAutoFit/>
          </a:bodyPr>
          <a:lstStyle/>
          <a:p>
            <a:pPr indent="457200"/>
            <a:r>
              <a:rPr lang="zh-CN" altLang="zh-CN" b="1" dirty="0"/>
              <a:t>实训</a:t>
            </a:r>
            <a:r>
              <a:rPr lang="zh-CN" altLang="zh-CN" b="1" dirty="0" smtClean="0"/>
              <a:t>目的</a:t>
            </a:r>
            <a:endParaRPr lang="en-US" altLang="zh-CN" b="1" dirty="0" smtClean="0"/>
          </a:p>
          <a:p>
            <a:pPr indent="457200"/>
            <a:endParaRPr lang="zh-CN" altLang="zh-CN" dirty="0"/>
          </a:p>
          <a:p>
            <a:pPr indent="457200"/>
            <a:r>
              <a:rPr lang="zh-CN" altLang="zh-CN" dirty="0"/>
              <a:t>分析企业员工身上可能会存在哪些问题，并讨论如何进行处理。本节主要针对如何与落后员工谈话进行实训。</a:t>
            </a:r>
          </a:p>
        </p:txBody>
      </p:sp>
      <p:sp>
        <p:nvSpPr>
          <p:cNvPr id="12" name="TextBox 28"/>
          <p:cNvSpPr>
            <a:spLocks noChangeArrowheads="1"/>
          </p:cNvSpPr>
          <p:nvPr/>
        </p:nvSpPr>
        <p:spPr bwMode="auto">
          <a:xfrm>
            <a:off x="6006158" y="84605"/>
            <a:ext cx="303034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6</a:t>
            </a:r>
            <a:r>
              <a:rPr lang="zh-CN" altLang="en-US" sz="1600" b="1" dirty="0" smtClean="0">
                <a:solidFill>
                  <a:schemeClr val="accent3">
                    <a:lumMod val="50000"/>
                  </a:schemeClr>
                </a:solidFill>
                <a:latin typeface="黑体" pitchFamily="2" charset="-122"/>
                <a:ea typeface="黑体" pitchFamily="2" charset="-122"/>
              </a:rPr>
              <a:t>  管理有缺点的员工</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870246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4247317"/>
          </a:xfrm>
          <a:prstGeom prst="rect">
            <a:avLst/>
          </a:prstGeom>
          <a:noFill/>
        </p:spPr>
        <p:txBody>
          <a:bodyPr wrap="square" rtlCol="0">
            <a:spAutoFit/>
          </a:bodyPr>
          <a:lstStyle/>
          <a:p>
            <a:pPr indent="457200"/>
            <a:r>
              <a:rPr lang="zh-CN" altLang="zh-CN" b="1" dirty="0"/>
              <a:t>必备能</a:t>
            </a:r>
            <a:r>
              <a:rPr lang="zh-CN" altLang="zh-CN" b="1" dirty="0" smtClean="0"/>
              <a:t>力点</a:t>
            </a:r>
            <a:endParaRPr lang="en-US" altLang="zh-CN" b="1" dirty="0" smtClean="0"/>
          </a:p>
          <a:p>
            <a:pPr indent="457200"/>
            <a:endParaRPr lang="zh-CN" altLang="zh-CN" dirty="0"/>
          </a:p>
          <a:p>
            <a:pPr indent="457200"/>
            <a:r>
              <a:rPr lang="en-US" altLang="zh-CN" dirty="0"/>
              <a:t>1</a:t>
            </a:r>
            <a:r>
              <a:rPr lang="zh-CN" altLang="zh-CN" dirty="0"/>
              <a:t>．良好的心态</a:t>
            </a:r>
          </a:p>
          <a:p>
            <a:pPr indent="457200"/>
            <a:r>
              <a:rPr lang="zh-CN" altLang="zh-CN" dirty="0"/>
              <a:t>既然我们知道每个人都有自己的优点和缺点，包括我们自身也是一样，那么对于员工身上所存在的缺点就要宽容，而不是对员工进行严厉的批评指责，或者向上级要求人员调换，这些都无法真正解决问题。</a:t>
            </a:r>
          </a:p>
          <a:p>
            <a:pPr indent="457200"/>
            <a:r>
              <a:rPr lang="en-US" altLang="zh-CN" dirty="0"/>
              <a:t>2</a:t>
            </a:r>
            <a:r>
              <a:rPr lang="zh-CN" altLang="zh-CN" dirty="0"/>
              <a:t>．语言技巧</a:t>
            </a:r>
          </a:p>
          <a:p>
            <a:pPr indent="457200"/>
            <a:r>
              <a:rPr lang="zh-CN" altLang="zh-CN" dirty="0"/>
              <a:t>根据每位员工的性格特征，要学会灵活地应用各种语言表达方式和不同的语音语调，帮助员工认识到自己所存在的问题，能够接受你的建议。</a:t>
            </a:r>
          </a:p>
          <a:p>
            <a:pPr indent="457200"/>
            <a:r>
              <a:rPr lang="en-US" altLang="zh-CN" dirty="0"/>
              <a:t>3</a:t>
            </a:r>
            <a:r>
              <a:rPr lang="zh-CN" altLang="zh-CN" dirty="0"/>
              <a:t>．准确的判断</a:t>
            </a:r>
          </a:p>
          <a:p>
            <a:pPr indent="457200"/>
            <a:r>
              <a:rPr lang="zh-CN" altLang="zh-CN" dirty="0"/>
              <a:t>由员工自身存在的不足而影响工作的情况大多时候都是隐性的，并且很乡情况出现的原因比较复杂，这就要求管理者一定要具备一定的判断能力，能够透过表象看到本质。</a:t>
            </a:r>
          </a:p>
        </p:txBody>
      </p:sp>
      <p:sp>
        <p:nvSpPr>
          <p:cNvPr id="12" name="TextBox 28"/>
          <p:cNvSpPr>
            <a:spLocks noChangeArrowheads="1"/>
          </p:cNvSpPr>
          <p:nvPr/>
        </p:nvSpPr>
        <p:spPr bwMode="auto">
          <a:xfrm>
            <a:off x="6006158" y="84605"/>
            <a:ext cx="303034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6</a:t>
            </a:r>
            <a:r>
              <a:rPr lang="zh-CN" altLang="en-US" sz="1600" b="1" dirty="0" smtClean="0">
                <a:solidFill>
                  <a:schemeClr val="accent3">
                    <a:lumMod val="50000"/>
                  </a:schemeClr>
                </a:solidFill>
                <a:latin typeface="黑体" pitchFamily="2" charset="-122"/>
                <a:ea typeface="黑体" pitchFamily="2" charset="-122"/>
              </a:rPr>
              <a:t>  管理有缺点的员工</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870246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2862322"/>
          </a:xfrm>
          <a:prstGeom prst="rect">
            <a:avLst/>
          </a:prstGeom>
          <a:noFill/>
        </p:spPr>
        <p:txBody>
          <a:bodyPr wrap="square" rtlCol="0">
            <a:spAutoFit/>
          </a:bodyPr>
          <a:lstStyle/>
          <a:p>
            <a:pPr indent="457200"/>
            <a:r>
              <a:rPr lang="en-US" altLang="zh-CN" dirty="0"/>
              <a:t>4</a:t>
            </a:r>
            <a:r>
              <a:rPr lang="zh-CN" altLang="zh-CN" dirty="0"/>
              <a:t>．不怒自威</a:t>
            </a:r>
          </a:p>
          <a:p>
            <a:pPr indent="457200"/>
            <a:r>
              <a:rPr lang="zh-CN" altLang="zh-CN" dirty="0"/>
              <a:t>要让员工能持续不断地改进自己的工作，纠正自己的缺点，管理者一定要有自己的威信，让员工能够信任和佩服你。只有这样，你所给出的建议、指出的问题，员工才能够接受并且重视，认真地去改正。</a:t>
            </a:r>
          </a:p>
          <a:p>
            <a:pPr indent="457200"/>
            <a:r>
              <a:rPr lang="en-US" altLang="zh-CN" dirty="0"/>
              <a:t>5</a:t>
            </a:r>
            <a:r>
              <a:rPr lang="zh-CN" altLang="zh-CN" dirty="0"/>
              <a:t>．善于应用各种资源，方法灵活多变</a:t>
            </a:r>
          </a:p>
          <a:p>
            <a:pPr indent="457200"/>
            <a:r>
              <a:rPr lang="zh-CN" altLang="zh-CN" dirty="0"/>
              <a:t>改变员工的缺点，不仅仅依赖于批评和指责。由于员工的性格、背景、年龄、性别、学历水平以及自身存在的问题等都是不同的，所以要求我们需要应用多方面的资源，通过各种方式来帮助员工进行调整。</a:t>
            </a:r>
          </a:p>
        </p:txBody>
      </p:sp>
      <p:sp>
        <p:nvSpPr>
          <p:cNvPr id="12" name="TextBox 28"/>
          <p:cNvSpPr>
            <a:spLocks noChangeArrowheads="1"/>
          </p:cNvSpPr>
          <p:nvPr/>
        </p:nvSpPr>
        <p:spPr bwMode="auto">
          <a:xfrm>
            <a:off x="6006158" y="84605"/>
            <a:ext cx="303034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6</a:t>
            </a:r>
            <a:r>
              <a:rPr lang="zh-CN" altLang="en-US" sz="1600" b="1" dirty="0" smtClean="0">
                <a:solidFill>
                  <a:schemeClr val="accent3">
                    <a:lumMod val="50000"/>
                  </a:schemeClr>
                </a:solidFill>
                <a:latin typeface="黑体" pitchFamily="2" charset="-122"/>
                <a:ea typeface="黑体" pitchFamily="2" charset="-122"/>
              </a:rPr>
              <a:t>  管理有缺点的员工</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870246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2308324"/>
          </a:xfrm>
          <a:prstGeom prst="rect">
            <a:avLst/>
          </a:prstGeom>
          <a:noFill/>
        </p:spPr>
        <p:txBody>
          <a:bodyPr wrap="square" rtlCol="0">
            <a:spAutoFit/>
          </a:bodyPr>
          <a:lstStyle/>
          <a:p>
            <a:pPr indent="457200"/>
            <a:r>
              <a:rPr lang="zh-CN" altLang="zh-CN" b="1" dirty="0"/>
              <a:t>时间</a:t>
            </a:r>
            <a:r>
              <a:rPr lang="zh-CN" altLang="zh-CN" b="1" dirty="0" smtClean="0"/>
              <a:t>安排</a:t>
            </a:r>
            <a:endParaRPr lang="en-US" altLang="zh-CN" b="1" dirty="0" smtClean="0"/>
          </a:p>
          <a:p>
            <a:pPr indent="457200"/>
            <a:endParaRPr lang="zh-CN" altLang="zh-CN" dirty="0"/>
          </a:p>
          <a:p>
            <a:pPr indent="457200"/>
            <a:r>
              <a:rPr lang="zh-CN" altLang="zh-CN" dirty="0"/>
              <a:t>建议课时：</a:t>
            </a:r>
            <a:r>
              <a:rPr lang="en-US" altLang="zh-CN" dirty="0"/>
              <a:t>2</a:t>
            </a:r>
            <a:r>
              <a:rPr lang="zh-CN" altLang="zh-CN" dirty="0"/>
              <a:t>课时，第</a:t>
            </a:r>
            <a:r>
              <a:rPr lang="en-US" altLang="zh-CN" dirty="0"/>
              <a:t>1</a:t>
            </a:r>
            <a:r>
              <a:rPr lang="zh-CN" altLang="zh-CN" dirty="0"/>
              <a:t>课时由教师讲解相关知识后，各角色进行准备；第</a:t>
            </a:r>
            <a:r>
              <a:rPr lang="en-US" altLang="zh-CN" dirty="0"/>
              <a:t>2</a:t>
            </a:r>
            <a:r>
              <a:rPr lang="zh-CN" altLang="zh-CN" dirty="0"/>
              <a:t>课时执行任务和点评总结</a:t>
            </a:r>
            <a:r>
              <a:rPr lang="zh-CN" altLang="zh-CN" dirty="0" smtClean="0"/>
              <a:t>。</a:t>
            </a:r>
            <a:endParaRPr lang="en-US" altLang="zh-CN" dirty="0" smtClean="0"/>
          </a:p>
          <a:p>
            <a:pPr indent="457200"/>
            <a:endParaRPr lang="en-US" altLang="zh-CN" dirty="0"/>
          </a:p>
          <a:p>
            <a:pPr indent="457200"/>
            <a:r>
              <a:rPr lang="zh-CN" altLang="zh-CN" b="1" dirty="0"/>
              <a:t>分组</a:t>
            </a:r>
            <a:r>
              <a:rPr lang="zh-CN" altLang="zh-CN" b="1" dirty="0" smtClean="0"/>
              <a:t>方式</a:t>
            </a:r>
            <a:endParaRPr lang="en-US" altLang="zh-CN" b="1" dirty="0" smtClean="0"/>
          </a:p>
          <a:p>
            <a:pPr indent="457200"/>
            <a:endParaRPr lang="zh-CN" altLang="zh-CN" dirty="0"/>
          </a:p>
          <a:p>
            <a:pPr indent="457200"/>
            <a:r>
              <a:rPr lang="zh-CN" altLang="zh-CN" dirty="0"/>
              <a:t>按默认小组人数执行</a:t>
            </a:r>
            <a:r>
              <a:rPr lang="zh-CN" altLang="zh-CN" dirty="0" smtClean="0"/>
              <a:t>。</a:t>
            </a:r>
            <a:endParaRPr lang="zh-CN" altLang="zh-CN" dirty="0"/>
          </a:p>
        </p:txBody>
      </p:sp>
      <p:sp>
        <p:nvSpPr>
          <p:cNvPr id="12" name="TextBox 28"/>
          <p:cNvSpPr>
            <a:spLocks noChangeArrowheads="1"/>
          </p:cNvSpPr>
          <p:nvPr/>
        </p:nvSpPr>
        <p:spPr bwMode="auto">
          <a:xfrm>
            <a:off x="6006158" y="84605"/>
            <a:ext cx="303034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6</a:t>
            </a:r>
            <a:r>
              <a:rPr lang="zh-CN" altLang="en-US" sz="1600" b="1" dirty="0" smtClean="0">
                <a:solidFill>
                  <a:schemeClr val="accent3">
                    <a:lumMod val="50000"/>
                  </a:schemeClr>
                </a:solidFill>
                <a:latin typeface="黑体" pitchFamily="2" charset="-122"/>
                <a:ea typeface="黑体" pitchFamily="2" charset="-122"/>
              </a:rPr>
              <a:t>  管理有缺点的员工</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870246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4247317"/>
          </a:xfrm>
          <a:prstGeom prst="rect">
            <a:avLst/>
          </a:prstGeom>
          <a:noFill/>
        </p:spPr>
        <p:txBody>
          <a:bodyPr wrap="square" rtlCol="0">
            <a:spAutoFit/>
          </a:bodyPr>
          <a:lstStyle/>
          <a:p>
            <a:pPr indent="457200"/>
            <a:r>
              <a:rPr lang="zh-CN" altLang="zh-CN" b="1" dirty="0"/>
              <a:t>角色</a:t>
            </a:r>
            <a:r>
              <a:rPr lang="zh-CN" altLang="zh-CN" b="1" dirty="0" smtClean="0"/>
              <a:t>背景</a:t>
            </a:r>
            <a:endParaRPr lang="en-US" altLang="zh-CN" b="1" dirty="0" smtClean="0"/>
          </a:p>
          <a:p>
            <a:pPr indent="457200"/>
            <a:endParaRPr lang="zh-CN" altLang="zh-CN" dirty="0"/>
          </a:p>
          <a:p>
            <a:pPr indent="457200"/>
            <a:r>
              <a:rPr lang="en-US" altLang="zh-CN" dirty="0"/>
              <a:t>1</a:t>
            </a:r>
            <a:r>
              <a:rPr lang="zh-CN" altLang="zh-CN" dirty="0"/>
              <a:t>．你的资料</a:t>
            </a:r>
          </a:p>
          <a:p>
            <a:pPr indent="457200"/>
            <a:r>
              <a:rPr lang="zh-CN" altLang="zh-CN" dirty="0"/>
              <a:t>你是联合集团呼叫中心的一名新任班组长，上任时间三个月左右，入职时间一年半。</a:t>
            </a:r>
          </a:p>
          <a:p>
            <a:pPr indent="457200"/>
            <a:r>
              <a:rPr lang="en-US" altLang="zh-CN" dirty="0"/>
              <a:t>2</a:t>
            </a:r>
            <a:r>
              <a:rPr lang="zh-CN" altLang="zh-CN" dirty="0"/>
              <a:t>．该小组资料</a:t>
            </a:r>
          </a:p>
          <a:p>
            <a:pPr indent="457200"/>
            <a:r>
              <a:rPr lang="zh-CN" altLang="zh-CN" dirty="0"/>
              <a:t>你的小组共</a:t>
            </a:r>
            <a:r>
              <a:rPr lang="en-US" altLang="zh-CN" dirty="0"/>
              <a:t>12</a:t>
            </a:r>
            <a:r>
              <a:rPr lang="zh-CN" altLang="zh-CN" dirty="0"/>
              <a:t>人，其中只有</a:t>
            </a:r>
            <a:r>
              <a:rPr lang="en-US" altLang="zh-CN" dirty="0"/>
              <a:t>5</a:t>
            </a:r>
            <a:r>
              <a:rPr lang="zh-CN" altLang="zh-CN" dirty="0"/>
              <a:t>名是老员工，人职时间都在两年左右，其他</a:t>
            </a:r>
            <a:r>
              <a:rPr lang="en-US" altLang="zh-CN" dirty="0"/>
              <a:t>7</a:t>
            </a:r>
            <a:r>
              <a:rPr lang="zh-CN" altLang="zh-CN" dirty="0"/>
              <a:t>名均是新来的员工，该小组自建立以来绩效指标一般。</a:t>
            </a:r>
          </a:p>
          <a:p>
            <a:pPr indent="457200"/>
            <a:r>
              <a:rPr lang="zh-CN" altLang="zh-CN" dirty="0"/>
              <a:t>整个小组虽然比较团结，大家工作也很辛苦，作为班组长每天也尽职尽责，完成好各项工作，但是工作成绩总是很难提高，尤其是有几名员工身上存在一些比较明显的缺点，对整个小组的工作影响较大。</a:t>
            </a:r>
          </a:p>
          <a:p>
            <a:pPr indent="457200"/>
            <a:r>
              <a:rPr lang="zh-CN" altLang="zh-CN" dirty="0"/>
              <a:t>老员工</a:t>
            </a:r>
            <a:r>
              <a:rPr lang="en-US" altLang="zh-CN" dirty="0"/>
              <a:t>A</a:t>
            </a:r>
            <a:r>
              <a:rPr lang="zh-CN" altLang="zh-CN" dirty="0"/>
              <a:t>人职已经接近两年半，倚老卖老，经常给身边的员工讲一些负面的事情，对于组里的安排也是有选择地接受，甚至对一些新的制度调整表现得比较抵触，对班组长的能力水平有所质疑</a:t>
            </a:r>
            <a:r>
              <a:rPr lang="zh-CN" altLang="zh-CN" dirty="0" smtClean="0"/>
              <a:t>。</a:t>
            </a:r>
            <a:endParaRPr lang="zh-CN" altLang="zh-CN" dirty="0"/>
          </a:p>
        </p:txBody>
      </p:sp>
      <p:sp>
        <p:nvSpPr>
          <p:cNvPr id="12" name="TextBox 28"/>
          <p:cNvSpPr>
            <a:spLocks noChangeArrowheads="1"/>
          </p:cNvSpPr>
          <p:nvPr/>
        </p:nvSpPr>
        <p:spPr bwMode="auto">
          <a:xfrm>
            <a:off x="6006158" y="84605"/>
            <a:ext cx="303034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6</a:t>
            </a:r>
            <a:r>
              <a:rPr lang="zh-CN" altLang="en-US" sz="1600" b="1" dirty="0" smtClean="0">
                <a:solidFill>
                  <a:schemeClr val="accent3">
                    <a:lumMod val="50000"/>
                  </a:schemeClr>
                </a:solidFill>
                <a:latin typeface="黑体" pitchFamily="2" charset="-122"/>
                <a:ea typeface="黑体" pitchFamily="2" charset="-122"/>
              </a:rPr>
              <a:t>  管理有缺点的员工</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870246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323987"/>
          </a:xfrm>
          <a:prstGeom prst="rect">
            <a:avLst/>
          </a:prstGeom>
          <a:noFill/>
        </p:spPr>
        <p:txBody>
          <a:bodyPr wrap="square" rtlCol="0">
            <a:spAutoFit/>
          </a:bodyPr>
          <a:lstStyle/>
          <a:p>
            <a:pPr indent="457200"/>
            <a:r>
              <a:rPr lang="zh-CN" altLang="zh-CN" sz="1400" dirty="0"/>
              <a:t>老员工</a:t>
            </a:r>
            <a:r>
              <a:rPr lang="en-US" altLang="zh-CN" sz="1400" dirty="0"/>
              <a:t>B</a:t>
            </a:r>
            <a:r>
              <a:rPr lang="zh-CN" altLang="zh-CN" sz="1400" dirty="0"/>
              <a:t>入职两年左右，目前处于混日子的状态，不愿意参加集体活动，不愿意和大家沟通，也不愿意争第一、争先进，每天工作一达标就自己给自己放松，班组长以前也多次和他沟通，但是他表示自己成绩又不差，其他并不重要。</a:t>
            </a:r>
          </a:p>
          <a:p>
            <a:pPr indent="457200"/>
            <a:r>
              <a:rPr lang="zh-CN" altLang="zh-CN" sz="1400" dirty="0"/>
              <a:t>新员工</a:t>
            </a:r>
            <a:r>
              <a:rPr lang="en-US" altLang="zh-CN" sz="1400" dirty="0"/>
              <a:t>C</a:t>
            </a:r>
            <a:r>
              <a:rPr lang="zh-CN" altLang="zh-CN" sz="1400" dirty="0"/>
              <a:t>人职两个月，情绪很不稳定，经常阴着脸来上班，导致他的客户满意度一直上不去，并且还发生过一次和同事吵架的情况，现在大家都不愿意和他进行沟通。</a:t>
            </a:r>
          </a:p>
          <a:p>
            <a:pPr indent="457200"/>
            <a:r>
              <a:rPr lang="zh-CN" altLang="zh-CN" sz="1400" dirty="0"/>
              <a:t>新员工</a:t>
            </a:r>
            <a:r>
              <a:rPr lang="en-US" altLang="zh-CN" sz="1400" dirty="0"/>
              <a:t>D</a:t>
            </a:r>
            <a:r>
              <a:rPr lang="zh-CN" altLang="zh-CN" sz="1400" dirty="0"/>
              <a:t>入职一个月，是应届毕业生，对自身要求不太严格，经常迟到、请假，在工作中也经常给予用户错误的答案，不按照严格的话术要求接听电话，经常犯一些小错误，每次班组长与他沟通时都表示会注意，但是不放在心上。</a:t>
            </a:r>
          </a:p>
          <a:p>
            <a:pPr indent="457200"/>
            <a:r>
              <a:rPr lang="en-US" altLang="zh-CN" sz="1400" dirty="0"/>
              <a:t>3</a:t>
            </a:r>
            <a:r>
              <a:rPr lang="zh-CN" altLang="zh-CN" sz="1400" dirty="0"/>
              <a:t>．本次实训背景</a:t>
            </a:r>
          </a:p>
          <a:p>
            <a:pPr indent="457200"/>
            <a:r>
              <a:rPr lang="zh-CN" altLang="zh-CN" sz="1400" dirty="0"/>
              <a:t>通过班组长一段时间的努力，比较落后的员工成绩得到了很大的提高，整个小组也消除了存在的小团体，大家变得比较团结，但是小组成绩仍然距离部门要求存在一定的差距。</a:t>
            </a:r>
          </a:p>
          <a:p>
            <a:pPr indent="457200"/>
            <a:r>
              <a:rPr lang="zh-CN" altLang="zh-CN" sz="1400" dirty="0"/>
              <a:t>消除员工自身存在的缺点对工作的影响，可能是目前改进工作比较迫切的一项任务，只有对员工的问题进行纠正，才能让整体的工作水平达到一个新的高度。因此，针对缺点比较明显的员工一定要进一步了解情况，制定出相应的解决方案。</a:t>
            </a:r>
          </a:p>
        </p:txBody>
      </p:sp>
      <p:sp>
        <p:nvSpPr>
          <p:cNvPr id="12" name="TextBox 28"/>
          <p:cNvSpPr>
            <a:spLocks noChangeArrowheads="1"/>
          </p:cNvSpPr>
          <p:nvPr/>
        </p:nvSpPr>
        <p:spPr bwMode="auto">
          <a:xfrm>
            <a:off x="6006158" y="84605"/>
            <a:ext cx="303034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6</a:t>
            </a:r>
            <a:r>
              <a:rPr lang="zh-CN" altLang="en-US" sz="1600" b="1" dirty="0" smtClean="0">
                <a:solidFill>
                  <a:schemeClr val="accent3">
                    <a:lumMod val="50000"/>
                  </a:schemeClr>
                </a:solidFill>
                <a:latin typeface="黑体" pitchFamily="2" charset="-122"/>
                <a:ea typeface="黑体" pitchFamily="2" charset="-122"/>
              </a:rPr>
              <a:t>  管理有缺点的员工</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870246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0"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班组长竞选演讲</a:t>
            </a:r>
            <a:endParaRPr lang="zh-CN" altLang="en-US" sz="1600" b="1" dirty="0">
              <a:solidFill>
                <a:schemeClr val="accent3">
                  <a:lumMod val="50000"/>
                </a:schemeClr>
              </a:solidFill>
              <a:latin typeface="黑体" pitchFamily="2" charset="-122"/>
              <a:ea typeface="黑体" pitchFamily="2" charset="-122"/>
            </a:endParaRPr>
          </a:p>
        </p:txBody>
      </p:sp>
      <p:sp>
        <p:nvSpPr>
          <p:cNvPr id="11" name="TextBox 10"/>
          <p:cNvSpPr txBox="1"/>
          <p:nvPr/>
        </p:nvSpPr>
        <p:spPr>
          <a:xfrm>
            <a:off x="2200275" y="841276"/>
            <a:ext cx="6836222" cy="4524315"/>
          </a:xfrm>
          <a:prstGeom prst="rect">
            <a:avLst/>
          </a:prstGeom>
          <a:noFill/>
        </p:spPr>
        <p:txBody>
          <a:bodyPr wrap="square" rtlCol="0">
            <a:spAutoFit/>
          </a:bodyPr>
          <a:lstStyle/>
          <a:p>
            <a:pPr indent="457200"/>
            <a:r>
              <a:rPr lang="zh-CN" altLang="zh-CN" sz="1600" b="1" dirty="0"/>
              <a:t>角色背景</a:t>
            </a:r>
            <a:endParaRPr lang="zh-CN" altLang="zh-CN" sz="1600" dirty="0"/>
          </a:p>
          <a:p>
            <a:pPr indent="457200"/>
            <a:r>
              <a:rPr lang="en-US" altLang="zh-CN" sz="1600" dirty="0"/>
              <a:t>1</a:t>
            </a:r>
            <a:r>
              <a:rPr lang="zh-CN" altLang="zh-CN" sz="1600" dirty="0"/>
              <a:t>．你的资料</a:t>
            </a:r>
          </a:p>
          <a:p>
            <a:pPr indent="457200"/>
            <a:r>
              <a:rPr lang="zh-CN" altLang="zh-CN" sz="1600" dirty="0"/>
              <a:t>你是某客户服务中心的一名客服人员，入职联合集团呼叫中心已经一年多时间，工作成绩优异，在每次岗位竞赛中都名列前茅，多次受到客户的来电表扬，在</a:t>
            </a:r>
            <a:r>
              <a:rPr lang="en-US" altLang="zh-CN" sz="1600" dirty="0"/>
              <a:t>2010</a:t>
            </a:r>
            <a:r>
              <a:rPr lang="zh-CN" altLang="zh-CN" sz="1600" dirty="0"/>
              <a:t>年年底获得呼叫中心优秀员工的称号。</a:t>
            </a:r>
          </a:p>
          <a:p>
            <a:pPr indent="457200"/>
            <a:r>
              <a:rPr lang="en-US" altLang="zh-CN" sz="1600" dirty="0"/>
              <a:t>2</a:t>
            </a:r>
            <a:r>
              <a:rPr lang="zh-CN" altLang="zh-CN" sz="1600" dirty="0"/>
              <a:t>．你的公司</a:t>
            </a:r>
          </a:p>
          <a:p>
            <a:pPr indent="457200"/>
            <a:r>
              <a:rPr lang="zh-CN" altLang="zh-CN" sz="1600" dirty="0"/>
              <a:t>联合集团是中国最大的民营企业之一，是一家香港上市公司，是以有关个人计算机业务为主的计算机生产厂家，客户服务是联合集团走向成功的重要因素。</a:t>
            </a:r>
          </a:p>
          <a:p>
            <a:pPr indent="457200"/>
            <a:r>
              <a:rPr lang="en-US" altLang="zh-CN" sz="1600" dirty="0"/>
              <a:t>3</a:t>
            </a:r>
            <a:r>
              <a:rPr lang="zh-CN" altLang="zh-CN" sz="1600" dirty="0"/>
              <a:t>．本次竞职演讲背景</a:t>
            </a:r>
          </a:p>
          <a:p>
            <a:pPr indent="457200"/>
            <a:r>
              <a:rPr lang="zh-CN" altLang="zh-CN" sz="1600" dirty="0"/>
              <a:t>由于部门近期准备成立新的业务小组，需要从目前的优秀员工中选出比较合适的人员去担任班组长一职，已经确定了</a:t>
            </a:r>
            <a:r>
              <a:rPr lang="en-US" altLang="zh-CN" sz="1600" dirty="0"/>
              <a:t>3</a:t>
            </a:r>
            <a:r>
              <a:rPr lang="zh-CN" altLang="zh-CN" sz="1600" dirty="0"/>
              <a:t>名候选人，你是其中之一。</a:t>
            </a:r>
          </a:p>
          <a:p>
            <a:pPr indent="457200"/>
            <a:r>
              <a:rPr lang="en-US" altLang="zh-CN" sz="1600" dirty="0"/>
              <a:t>4</a:t>
            </a:r>
            <a:r>
              <a:rPr lang="zh-CN" altLang="zh-CN" sz="1600" dirty="0"/>
              <a:t>．你的优势</a:t>
            </a:r>
          </a:p>
          <a:p>
            <a:pPr indent="457200"/>
            <a:r>
              <a:rPr lang="zh-CN" altLang="zh-CN" sz="1600" dirty="0"/>
              <a:t>工作业绩突出，有热情、有活力，喜欢与大家沟通，有一定的组织能力。</a:t>
            </a:r>
          </a:p>
          <a:p>
            <a:pPr indent="457200"/>
            <a:r>
              <a:rPr lang="en-US" altLang="zh-CN" sz="1600" dirty="0"/>
              <a:t>5</a:t>
            </a:r>
            <a:r>
              <a:rPr lang="zh-CN" altLang="zh-CN" sz="1600" dirty="0"/>
              <a:t>．你的劣势</a:t>
            </a:r>
          </a:p>
          <a:p>
            <a:pPr indent="457200"/>
            <a:r>
              <a:rPr lang="zh-CN" altLang="zh-CN" sz="1600" dirty="0"/>
              <a:t>人职时间较短，其他两名候选人的人职时间均超过两年，相对其他候选人，你的群众威信不高。</a:t>
            </a: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13608205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693319"/>
          </a:xfrm>
          <a:prstGeom prst="rect">
            <a:avLst/>
          </a:prstGeom>
          <a:noFill/>
        </p:spPr>
        <p:txBody>
          <a:bodyPr wrap="square" rtlCol="0">
            <a:spAutoFit/>
          </a:bodyPr>
          <a:lstStyle/>
          <a:p>
            <a:pPr indent="457200"/>
            <a:r>
              <a:rPr lang="zh-CN" altLang="zh-CN" b="1" dirty="0"/>
              <a:t>任务</a:t>
            </a:r>
            <a:r>
              <a:rPr lang="zh-CN" altLang="zh-CN" b="1" dirty="0" smtClean="0"/>
              <a:t>内容</a:t>
            </a:r>
            <a:endParaRPr lang="en-US" altLang="zh-CN" b="1" dirty="0" smtClean="0"/>
          </a:p>
          <a:p>
            <a:pPr indent="457200"/>
            <a:endParaRPr lang="zh-CN" altLang="zh-CN" dirty="0"/>
          </a:p>
          <a:p>
            <a:pPr indent="457200"/>
            <a:r>
              <a:rPr lang="zh-CN" altLang="zh-CN" dirty="0"/>
              <a:t>任务一：</a:t>
            </a:r>
          </a:p>
          <a:p>
            <a:pPr indent="457200"/>
            <a:r>
              <a:rPr lang="en-US" altLang="zh-CN" dirty="0"/>
              <a:t>1</a:t>
            </a:r>
            <a:r>
              <a:rPr lang="zh-CN" altLang="zh-CN" dirty="0"/>
              <a:t>．自我剖析存在哪些缺点。</a:t>
            </a:r>
          </a:p>
          <a:p>
            <a:pPr indent="457200"/>
            <a:r>
              <a:rPr lang="en-US" altLang="zh-CN" dirty="0"/>
              <a:t>2</a:t>
            </a:r>
            <a:r>
              <a:rPr lang="zh-CN" altLang="zh-CN" dirty="0"/>
              <a:t>．讨论员工可能会有哪些缺点，并进行汇总。</a:t>
            </a:r>
          </a:p>
          <a:p>
            <a:pPr indent="457200"/>
            <a:r>
              <a:rPr lang="en-US" altLang="zh-CN" dirty="0"/>
              <a:t>3</a:t>
            </a:r>
            <a:r>
              <a:rPr lang="zh-CN" altLang="zh-CN" dirty="0"/>
              <a:t>．讨论针对每种缺点应该怎样进行管理。</a:t>
            </a:r>
          </a:p>
          <a:p>
            <a:pPr indent="457200"/>
            <a:r>
              <a:rPr lang="en-US" altLang="zh-CN" dirty="0"/>
              <a:t>4</a:t>
            </a:r>
            <a:r>
              <a:rPr lang="zh-CN" altLang="zh-CN" dirty="0"/>
              <a:t>．讨论在管理员工缺点的过程中可能遇到的问题是什么。</a:t>
            </a:r>
          </a:p>
          <a:p>
            <a:pPr indent="457200"/>
            <a:r>
              <a:rPr lang="en-US" altLang="zh-CN" dirty="0"/>
              <a:t>5</a:t>
            </a:r>
            <a:r>
              <a:rPr lang="zh-CN" altLang="zh-CN" dirty="0"/>
              <a:t>．讨论在帮助员工改正缺点的过程中要注意什么。</a:t>
            </a:r>
          </a:p>
          <a:p>
            <a:pPr indent="457200"/>
            <a:r>
              <a:rPr lang="en-US" altLang="zh-CN" dirty="0"/>
              <a:t>6</a:t>
            </a:r>
            <a:r>
              <a:rPr lang="zh-CN" altLang="zh-CN" dirty="0"/>
              <a:t>．各组选一名代表对本组的讨论内容进行表述。</a:t>
            </a:r>
          </a:p>
          <a:p>
            <a:pPr indent="457200"/>
            <a:r>
              <a:rPr lang="zh-CN" altLang="zh-CN" dirty="0"/>
              <a:t>任务二：</a:t>
            </a:r>
          </a:p>
          <a:p>
            <a:pPr lvl="0" indent="457200"/>
            <a:r>
              <a:rPr lang="zh-CN" altLang="zh-CN" dirty="0"/>
              <a:t>按照背景内容进行角色划分。</a:t>
            </a:r>
          </a:p>
          <a:p>
            <a:pPr indent="457200"/>
            <a:r>
              <a:rPr lang="en-US" altLang="zh-CN" dirty="0"/>
              <a:t>2</a:t>
            </a:r>
            <a:r>
              <a:rPr lang="zh-CN" altLang="zh-CN" dirty="0"/>
              <a:t>．模拟班组长进行沟通和问题处理。</a:t>
            </a:r>
          </a:p>
          <a:p>
            <a:pPr indent="457200"/>
            <a:r>
              <a:rPr lang="en-US" altLang="zh-CN" dirty="0"/>
              <a:t>3</a:t>
            </a:r>
            <a:r>
              <a:rPr lang="zh-CN" altLang="zh-CN" dirty="0"/>
              <a:t>．班组长对将要做的工作和处理方案进行公布。</a:t>
            </a:r>
          </a:p>
        </p:txBody>
      </p:sp>
      <p:sp>
        <p:nvSpPr>
          <p:cNvPr id="12" name="TextBox 28"/>
          <p:cNvSpPr>
            <a:spLocks noChangeArrowheads="1"/>
          </p:cNvSpPr>
          <p:nvPr/>
        </p:nvSpPr>
        <p:spPr bwMode="auto">
          <a:xfrm>
            <a:off x="6006158" y="84605"/>
            <a:ext cx="303034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6</a:t>
            </a:r>
            <a:r>
              <a:rPr lang="zh-CN" altLang="en-US" sz="1600" b="1" dirty="0" smtClean="0">
                <a:solidFill>
                  <a:schemeClr val="accent3">
                    <a:lumMod val="50000"/>
                  </a:schemeClr>
                </a:solidFill>
                <a:latin typeface="黑体" pitchFamily="2" charset="-122"/>
                <a:ea typeface="黑体" pitchFamily="2" charset="-122"/>
              </a:rPr>
              <a:t>  管理有缺点的员工</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870246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2308324"/>
          </a:xfrm>
          <a:prstGeom prst="rect">
            <a:avLst/>
          </a:prstGeom>
          <a:noFill/>
        </p:spPr>
        <p:txBody>
          <a:bodyPr wrap="square" rtlCol="0">
            <a:spAutoFit/>
          </a:bodyPr>
          <a:lstStyle/>
          <a:p>
            <a:pPr indent="457200"/>
            <a:r>
              <a:rPr lang="zh-CN" altLang="zh-CN" b="1" dirty="0"/>
              <a:t>各角色任务</a:t>
            </a:r>
            <a:r>
              <a:rPr lang="zh-CN" altLang="zh-CN" b="1" dirty="0" smtClean="0"/>
              <a:t>安排</a:t>
            </a:r>
            <a:endParaRPr lang="en-US" altLang="zh-CN" b="1" dirty="0" smtClean="0"/>
          </a:p>
          <a:p>
            <a:pPr indent="457200"/>
            <a:endParaRPr lang="zh-CN" altLang="zh-CN" dirty="0"/>
          </a:p>
          <a:p>
            <a:pPr indent="457200"/>
            <a:r>
              <a:rPr lang="en-US" altLang="zh-CN" dirty="0"/>
              <a:t>1</a:t>
            </a:r>
            <a:r>
              <a:rPr lang="zh-CN" altLang="zh-CN" dirty="0"/>
              <a:t>．观察员角色</a:t>
            </a:r>
          </a:p>
          <a:p>
            <a:pPr indent="457200"/>
            <a:r>
              <a:rPr lang="zh-CN" altLang="zh-CN" dirty="0"/>
              <a:t>以主管的身份出现，对班组长的表现进行点评和打分。</a:t>
            </a:r>
          </a:p>
          <a:p>
            <a:pPr indent="457200"/>
            <a:r>
              <a:rPr lang="zh-CN" altLang="zh-CN" dirty="0"/>
              <a:t>实训前的准备：你需要做以下事情：</a:t>
            </a:r>
          </a:p>
          <a:p>
            <a:pPr indent="457200"/>
            <a:r>
              <a:rPr lang="en-US" altLang="zh-CN" dirty="0"/>
              <a:t>(1)</a:t>
            </a:r>
            <a:r>
              <a:rPr lang="zh-CN" altLang="zh-CN" dirty="0"/>
              <a:t>熟悉管理员工缺点的相关知识；</a:t>
            </a:r>
          </a:p>
          <a:p>
            <a:pPr indent="457200"/>
            <a:r>
              <a:rPr lang="en-US" altLang="zh-CN" dirty="0"/>
              <a:t>(2)</a:t>
            </a:r>
            <a:r>
              <a:rPr lang="zh-CN" altLang="zh-CN" dirty="0"/>
              <a:t>阅读背景资料；</a:t>
            </a:r>
          </a:p>
          <a:p>
            <a:pPr indent="457200"/>
            <a:r>
              <a:rPr lang="en-US" altLang="zh-CN" dirty="0"/>
              <a:t>(3)</a:t>
            </a:r>
            <a:r>
              <a:rPr lang="zh-CN" altLang="zh-CN" dirty="0"/>
              <a:t>了解随后需要完成的班组长工作评分表。</a:t>
            </a:r>
          </a:p>
        </p:txBody>
      </p:sp>
      <p:sp>
        <p:nvSpPr>
          <p:cNvPr id="12" name="TextBox 28"/>
          <p:cNvSpPr>
            <a:spLocks noChangeArrowheads="1"/>
          </p:cNvSpPr>
          <p:nvPr/>
        </p:nvSpPr>
        <p:spPr bwMode="auto">
          <a:xfrm>
            <a:off x="6006158" y="84605"/>
            <a:ext cx="303034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6</a:t>
            </a:r>
            <a:r>
              <a:rPr lang="zh-CN" altLang="en-US" sz="1600" b="1" dirty="0" smtClean="0">
                <a:solidFill>
                  <a:schemeClr val="accent3">
                    <a:lumMod val="50000"/>
                  </a:schemeClr>
                </a:solidFill>
                <a:latin typeface="黑体" pitchFamily="2" charset="-122"/>
                <a:ea typeface="黑体" pitchFamily="2" charset="-122"/>
              </a:rPr>
              <a:t>  管理有缺点的员工</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870246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970318"/>
          </a:xfrm>
          <a:prstGeom prst="rect">
            <a:avLst/>
          </a:prstGeom>
          <a:noFill/>
        </p:spPr>
        <p:txBody>
          <a:bodyPr wrap="square" rtlCol="0">
            <a:spAutoFit/>
          </a:bodyPr>
          <a:lstStyle/>
          <a:p>
            <a:pPr indent="457200"/>
            <a:r>
              <a:rPr lang="en-US" altLang="zh-CN" dirty="0"/>
              <a:t>2</a:t>
            </a:r>
            <a:r>
              <a:rPr lang="zh-CN" altLang="zh-CN" dirty="0"/>
              <a:t>．模拟班组长角色</a:t>
            </a:r>
          </a:p>
          <a:p>
            <a:pPr indent="457200"/>
            <a:r>
              <a:rPr lang="zh-CN" altLang="zh-CN" dirty="0"/>
              <a:t>模拟班组长是该情境训练的组织者，主持进行整个过程。</a:t>
            </a:r>
          </a:p>
          <a:p>
            <a:pPr indent="457200"/>
            <a:r>
              <a:rPr lang="zh-CN" altLang="zh-CN" dirty="0"/>
              <a:t>实训前的准备：你需要做以下事情：</a:t>
            </a:r>
          </a:p>
          <a:p>
            <a:pPr indent="457200"/>
            <a:r>
              <a:rPr lang="en-US" altLang="zh-CN" dirty="0"/>
              <a:t>(1)</a:t>
            </a:r>
            <a:r>
              <a:rPr lang="zh-CN" altLang="zh-CN" dirty="0"/>
              <a:t>熟悉各项知识点；</a:t>
            </a:r>
          </a:p>
          <a:p>
            <a:pPr indent="457200"/>
            <a:r>
              <a:rPr lang="en-US" altLang="zh-CN" dirty="0"/>
              <a:t>(2)</a:t>
            </a:r>
            <a:r>
              <a:rPr lang="zh-CN" altLang="zh-CN" dirty="0"/>
              <a:t>熟悉背景资料；</a:t>
            </a:r>
          </a:p>
          <a:p>
            <a:pPr indent="457200"/>
            <a:r>
              <a:rPr lang="en-US" altLang="zh-CN" dirty="0"/>
              <a:t>(3)</a:t>
            </a:r>
            <a:r>
              <a:rPr lang="zh-CN" altLang="zh-CN" dirty="0"/>
              <a:t>做好人物角色分配。</a:t>
            </a:r>
          </a:p>
          <a:p>
            <a:pPr indent="457200"/>
            <a:r>
              <a:rPr lang="zh-CN" altLang="zh-CN" dirty="0"/>
              <a:t>实训过程中：你需要执行以下任务：</a:t>
            </a:r>
          </a:p>
          <a:p>
            <a:pPr indent="457200"/>
            <a:r>
              <a:rPr lang="en-US" altLang="zh-CN" dirty="0"/>
              <a:t>(1)</a:t>
            </a:r>
            <a:r>
              <a:rPr lang="zh-CN" altLang="zh-CN" dirty="0"/>
              <a:t>注意不要违反管理原则；</a:t>
            </a:r>
          </a:p>
          <a:p>
            <a:pPr indent="457200"/>
            <a:r>
              <a:rPr lang="en-US" altLang="zh-CN" dirty="0"/>
              <a:t>(2)</a:t>
            </a:r>
            <a:r>
              <a:rPr lang="zh-CN" altLang="zh-CN" dirty="0"/>
              <a:t>应用知识点中提到的各种方法；</a:t>
            </a:r>
          </a:p>
          <a:p>
            <a:pPr indent="457200"/>
            <a:r>
              <a:rPr lang="en-US" altLang="zh-CN" dirty="0"/>
              <a:t>(3)</a:t>
            </a:r>
            <a:r>
              <a:rPr lang="zh-CN" altLang="zh-CN" dirty="0"/>
              <a:t>要与有缺点的员工进行深入的交流，并且制定出相应的解决方案。</a:t>
            </a:r>
          </a:p>
          <a:p>
            <a:pPr indent="457200"/>
            <a:r>
              <a:rPr lang="zh-CN" altLang="zh-CN" dirty="0"/>
              <a:t>实训结束后：你需要执行以下任务：</a:t>
            </a:r>
          </a:p>
          <a:p>
            <a:pPr indent="457200"/>
            <a:r>
              <a:rPr lang="en-US" altLang="zh-CN" dirty="0"/>
              <a:t>(1)</a:t>
            </a:r>
            <a:r>
              <a:rPr lang="zh-CN" altLang="zh-CN" dirty="0"/>
              <a:t>组织大家进行讨论，听取大家的意见；</a:t>
            </a:r>
          </a:p>
          <a:p>
            <a:pPr indent="457200"/>
            <a:r>
              <a:rPr lang="en-US" altLang="zh-CN" dirty="0"/>
              <a:t>(2)</a:t>
            </a:r>
            <a:r>
              <a:rPr lang="zh-CN" altLang="zh-CN" dirty="0"/>
              <a:t>总结自己的表现。</a:t>
            </a:r>
          </a:p>
        </p:txBody>
      </p:sp>
      <p:sp>
        <p:nvSpPr>
          <p:cNvPr id="12" name="TextBox 28"/>
          <p:cNvSpPr>
            <a:spLocks noChangeArrowheads="1"/>
          </p:cNvSpPr>
          <p:nvPr/>
        </p:nvSpPr>
        <p:spPr bwMode="auto">
          <a:xfrm>
            <a:off x="6006158" y="84605"/>
            <a:ext cx="303034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6</a:t>
            </a:r>
            <a:r>
              <a:rPr lang="zh-CN" altLang="en-US" sz="1600" b="1" dirty="0" smtClean="0">
                <a:solidFill>
                  <a:schemeClr val="accent3">
                    <a:lumMod val="50000"/>
                  </a:schemeClr>
                </a:solidFill>
                <a:latin typeface="黑体" pitchFamily="2" charset="-122"/>
                <a:ea typeface="黑体" pitchFamily="2" charset="-122"/>
              </a:rPr>
              <a:t>  管理有缺点的员工</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870246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970318"/>
          </a:xfrm>
          <a:prstGeom prst="rect">
            <a:avLst/>
          </a:prstGeom>
          <a:noFill/>
        </p:spPr>
        <p:txBody>
          <a:bodyPr wrap="square" rtlCol="0">
            <a:spAutoFit/>
          </a:bodyPr>
          <a:lstStyle/>
          <a:p>
            <a:pPr indent="457200"/>
            <a:r>
              <a:rPr lang="zh-CN" altLang="zh-CN" b="1" dirty="0"/>
              <a:t>必备</a:t>
            </a:r>
            <a:r>
              <a:rPr lang="zh-CN" altLang="zh-CN" b="1" dirty="0" smtClean="0"/>
              <a:t>知识</a:t>
            </a:r>
            <a:endParaRPr lang="en-US" altLang="zh-CN" b="1" dirty="0" smtClean="0"/>
          </a:p>
          <a:p>
            <a:pPr indent="457200"/>
            <a:endParaRPr lang="zh-CN" altLang="zh-CN" dirty="0"/>
          </a:p>
          <a:p>
            <a:pPr indent="457200"/>
            <a:r>
              <a:rPr lang="en-US" altLang="zh-CN" dirty="0"/>
              <a:t>1</a:t>
            </a:r>
            <a:r>
              <a:rPr lang="zh-CN" altLang="zh-CN" dirty="0"/>
              <a:t>．比较常见的员工缺点类型</a:t>
            </a:r>
          </a:p>
          <a:p>
            <a:pPr indent="457200"/>
            <a:r>
              <a:rPr lang="en-US" altLang="zh-CN" dirty="0"/>
              <a:t>(1)</a:t>
            </a:r>
            <a:r>
              <a:rPr lang="zh-CN" altLang="zh-CN" dirty="0"/>
              <a:t>性格鲁莽，行事冲动</a:t>
            </a:r>
          </a:p>
          <a:p>
            <a:pPr indent="457200"/>
            <a:r>
              <a:rPr lang="zh-CN" altLang="zh-CN" dirty="0"/>
              <a:t>鲁莽的员工行动力很强，并且非常自信，对于自己的想法能够坚持，他们的突出问题在于不愿意接受他人的意见和建议，甚至拒绝一些工作上的安排。他们按照自己的想法去实施，虽然能够坚持自己的想法，但是又缺乏耐心。</a:t>
            </a:r>
          </a:p>
          <a:p>
            <a:pPr indent="457200"/>
            <a:r>
              <a:rPr lang="en-US" altLang="zh-CN" dirty="0"/>
              <a:t>(2)</a:t>
            </a:r>
            <a:r>
              <a:rPr lang="zh-CN" altLang="zh-CN" dirty="0"/>
              <a:t>能力差</a:t>
            </a:r>
          </a:p>
          <a:p>
            <a:pPr indent="457200"/>
            <a:r>
              <a:rPr lang="zh-CN" altLang="zh-CN" dirty="0"/>
              <a:t>由于学历、工作经验和方面的因素，导致个人基础能力不强，这类员工明显的问题是进步慢，业务水平较差。</a:t>
            </a:r>
          </a:p>
          <a:p>
            <a:pPr indent="457200"/>
            <a:r>
              <a:rPr lang="en-US" altLang="zh-CN" dirty="0"/>
              <a:t>(3)</a:t>
            </a:r>
            <a:r>
              <a:rPr lang="zh-CN" altLang="zh-CN" dirty="0"/>
              <a:t>性格孤僻</a:t>
            </a:r>
          </a:p>
          <a:p>
            <a:pPr indent="457200"/>
            <a:r>
              <a:rPr lang="zh-CN" altLang="zh-CN" dirty="0"/>
              <a:t>这类员工性格比较内向，不愿意与人交流，平时很少说话，不愿意参加集体活动</a:t>
            </a:r>
            <a:r>
              <a:rPr lang="zh-CN" altLang="zh-CN" dirty="0" smtClean="0"/>
              <a:t>。</a:t>
            </a:r>
            <a:endParaRPr lang="zh-CN" altLang="zh-CN" dirty="0"/>
          </a:p>
        </p:txBody>
      </p:sp>
      <p:sp>
        <p:nvSpPr>
          <p:cNvPr id="12" name="TextBox 28"/>
          <p:cNvSpPr>
            <a:spLocks noChangeArrowheads="1"/>
          </p:cNvSpPr>
          <p:nvPr/>
        </p:nvSpPr>
        <p:spPr bwMode="auto">
          <a:xfrm>
            <a:off x="6006158" y="84605"/>
            <a:ext cx="303034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6</a:t>
            </a:r>
            <a:r>
              <a:rPr lang="zh-CN" altLang="en-US" sz="1600" b="1" dirty="0" smtClean="0">
                <a:solidFill>
                  <a:schemeClr val="accent3">
                    <a:lumMod val="50000"/>
                  </a:schemeClr>
                </a:solidFill>
                <a:latin typeface="黑体" pitchFamily="2" charset="-122"/>
                <a:ea typeface="黑体" pitchFamily="2" charset="-122"/>
              </a:rPr>
              <a:t>  管理有缺点的员工</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870246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970318"/>
          </a:xfrm>
          <a:prstGeom prst="rect">
            <a:avLst/>
          </a:prstGeom>
          <a:noFill/>
        </p:spPr>
        <p:txBody>
          <a:bodyPr wrap="square" rtlCol="0">
            <a:spAutoFit/>
          </a:bodyPr>
          <a:lstStyle/>
          <a:p>
            <a:pPr indent="457200"/>
            <a:r>
              <a:rPr lang="en-US" altLang="zh-CN" dirty="0"/>
              <a:t>(4)</a:t>
            </a:r>
            <a:r>
              <a:rPr lang="zh-CN" altLang="zh-CN" dirty="0"/>
              <a:t>个人情绪不稳定</a:t>
            </a:r>
          </a:p>
          <a:p>
            <a:pPr indent="457200"/>
            <a:r>
              <a:rPr lang="zh-CN" altLang="zh-CN" dirty="0"/>
              <a:t>每个人的情绪都会影响到日常工作，但是少部分人的情绪表现非常强烈，经常忽冷忽热，“热”的时候工作努力出色，兴致高昂，而“冷”的时候又垂头丧气，懒散松懈，导致工作无法正常进行。这类员工一般能力较强，但是心理上比较脆弱。</a:t>
            </a:r>
          </a:p>
          <a:p>
            <a:pPr indent="457200"/>
            <a:r>
              <a:rPr lang="en-US" altLang="zh-CN" dirty="0"/>
              <a:t>(5)</a:t>
            </a:r>
            <a:r>
              <a:rPr lang="zh-CN" altLang="zh-CN" dirty="0"/>
              <a:t>骄傲自大</a:t>
            </a:r>
          </a:p>
          <a:p>
            <a:pPr indent="457200"/>
            <a:r>
              <a:rPr lang="zh-CN" altLang="zh-CN" dirty="0"/>
              <a:t>谦虚使人进步，骄傲使人落后。有的员工往往得到一点成绩的时候就容易满足，停滞不前，并且对自我要求降低，引起大家的反感。</a:t>
            </a:r>
          </a:p>
          <a:p>
            <a:pPr indent="457200"/>
            <a:r>
              <a:rPr lang="en-US" altLang="zh-CN" dirty="0"/>
              <a:t>(6)</a:t>
            </a:r>
            <a:r>
              <a:rPr lang="zh-CN" altLang="zh-CN" dirty="0"/>
              <a:t>小错不断</a:t>
            </a:r>
          </a:p>
          <a:p>
            <a:pPr indent="457200"/>
            <a:r>
              <a:rPr lang="zh-CN" altLang="zh-CN" dirty="0"/>
              <a:t>没有人能够不犯错误，但是经常不断地犯错误会让管理者很为难。各个公司或企业中都存在这样的员工，工作中没有严重的失误，也没有强烈的情绪，但总会不断地出一些问题，给日常工作带来一定的压力</a:t>
            </a:r>
            <a:r>
              <a:rPr lang="zh-CN" altLang="zh-CN" dirty="0" smtClean="0"/>
              <a:t>。</a:t>
            </a:r>
            <a:endParaRPr lang="zh-CN" altLang="zh-CN" dirty="0"/>
          </a:p>
        </p:txBody>
      </p:sp>
      <p:sp>
        <p:nvSpPr>
          <p:cNvPr id="12" name="TextBox 28"/>
          <p:cNvSpPr>
            <a:spLocks noChangeArrowheads="1"/>
          </p:cNvSpPr>
          <p:nvPr/>
        </p:nvSpPr>
        <p:spPr bwMode="auto">
          <a:xfrm>
            <a:off x="6006158" y="84605"/>
            <a:ext cx="303034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6</a:t>
            </a:r>
            <a:r>
              <a:rPr lang="zh-CN" altLang="en-US" sz="1600" b="1" dirty="0" smtClean="0">
                <a:solidFill>
                  <a:schemeClr val="accent3">
                    <a:lumMod val="50000"/>
                  </a:schemeClr>
                </a:solidFill>
                <a:latin typeface="黑体" pitchFamily="2" charset="-122"/>
                <a:ea typeface="黑体" pitchFamily="2" charset="-122"/>
              </a:rPr>
              <a:t>  管理有缺点的员工</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870246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4031873"/>
          </a:xfrm>
          <a:prstGeom prst="rect">
            <a:avLst/>
          </a:prstGeom>
          <a:noFill/>
        </p:spPr>
        <p:txBody>
          <a:bodyPr wrap="square" rtlCol="0">
            <a:spAutoFit/>
          </a:bodyPr>
          <a:lstStyle/>
          <a:p>
            <a:pPr indent="457200"/>
            <a:r>
              <a:rPr lang="en-US" altLang="zh-CN" sz="1600" dirty="0"/>
              <a:t>(7)</a:t>
            </a:r>
            <a:r>
              <a:rPr lang="zh-CN" altLang="zh-CN" sz="1600" dirty="0"/>
              <a:t>倚老卖老</a:t>
            </a:r>
          </a:p>
          <a:p>
            <a:pPr indent="457200"/>
            <a:r>
              <a:rPr lang="zh-CN" altLang="zh-CN" sz="1600" dirty="0"/>
              <a:t>老员工和公司各部门人员比较熟悉，对部门的发展比较了解，甚至和各级领导关系也比较好，导致容易出现倚老卖老、不求上进的情况，对新的事物或者制度抱怨较多，这种情绪会给新员工造成很大的负面影响。</a:t>
            </a:r>
          </a:p>
          <a:p>
            <a:pPr indent="457200"/>
            <a:r>
              <a:rPr lang="en-US" altLang="zh-CN" sz="1600" dirty="0"/>
              <a:t>(8)</a:t>
            </a:r>
            <a:r>
              <a:rPr lang="zh-CN" altLang="zh-CN" sz="1600" dirty="0"/>
              <a:t>喜欢告密</a:t>
            </a:r>
          </a:p>
          <a:p>
            <a:pPr indent="457200"/>
            <a:r>
              <a:rPr lang="zh-CN" altLang="zh-CN" sz="1600" dirty="0"/>
              <a:t>每个公司都有一些员工喜欢告密，将日常工作中发现的一些小事情，甚至一些苗头都及时地告诉管理者，尤其是当有利益关系的时候，往往会通过告密这种方式来达到自己的目的。</a:t>
            </a:r>
          </a:p>
          <a:p>
            <a:pPr indent="457200"/>
            <a:r>
              <a:rPr lang="en-US" altLang="zh-CN" sz="1600" dirty="0"/>
              <a:t>(9)</a:t>
            </a:r>
            <a:r>
              <a:rPr lang="zh-CN" altLang="zh-CN" sz="1600" dirty="0"/>
              <a:t>混日子</a:t>
            </a:r>
          </a:p>
          <a:p>
            <a:pPr indent="457200"/>
            <a:r>
              <a:rPr lang="zh-CN" altLang="zh-CN" sz="1600" dirty="0"/>
              <a:t>每个团队都是普通员工占大多数，不少员工的想法就是不争先、不落后，对公司发展、部门的变化并不关心，工作上确保及格线，管理中常打擦边球。</a:t>
            </a:r>
          </a:p>
          <a:p>
            <a:pPr indent="457200"/>
            <a:r>
              <a:rPr lang="en-US" altLang="zh-CN" sz="1600" dirty="0"/>
              <a:t>(10)</a:t>
            </a:r>
            <a:r>
              <a:rPr lang="zh-CN" altLang="zh-CN" sz="1600" dirty="0"/>
              <a:t>有背景</a:t>
            </a:r>
          </a:p>
          <a:p>
            <a:pPr indent="457200"/>
            <a:r>
              <a:rPr lang="zh-CN" altLang="zh-CN" sz="1600" dirty="0"/>
              <a:t>很多公司总有个别员工和某位公司领导有着一些微妙的关系，这样的员工如果工作努力，成绩优秀，当然没有什么问题，但是如果工作成绩差并且还影响其他员工，就会给管理者开展工作带来困难。</a:t>
            </a:r>
          </a:p>
        </p:txBody>
      </p:sp>
      <p:sp>
        <p:nvSpPr>
          <p:cNvPr id="12" name="TextBox 28"/>
          <p:cNvSpPr>
            <a:spLocks noChangeArrowheads="1"/>
          </p:cNvSpPr>
          <p:nvPr/>
        </p:nvSpPr>
        <p:spPr bwMode="auto">
          <a:xfrm>
            <a:off x="6006158" y="84605"/>
            <a:ext cx="303034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6</a:t>
            </a:r>
            <a:r>
              <a:rPr lang="zh-CN" altLang="en-US" sz="1600" b="1" dirty="0" smtClean="0">
                <a:solidFill>
                  <a:schemeClr val="accent3">
                    <a:lumMod val="50000"/>
                  </a:schemeClr>
                </a:solidFill>
                <a:latin typeface="黑体" pitchFamily="2" charset="-122"/>
                <a:ea typeface="黑体" pitchFamily="2" charset="-122"/>
              </a:rPr>
              <a:t>  管理有缺点的员工</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870246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841276"/>
            <a:ext cx="6836222" cy="4524315"/>
          </a:xfrm>
          <a:prstGeom prst="rect">
            <a:avLst/>
          </a:prstGeom>
          <a:noFill/>
        </p:spPr>
        <p:txBody>
          <a:bodyPr wrap="square" rtlCol="0">
            <a:spAutoFit/>
          </a:bodyPr>
          <a:lstStyle/>
          <a:p>
            <a:pPr indent="457200"/>
            <a:r>
              <a:rPr lang="en-US" altLang="zh-CN" dirty="0"/>
              <a:t>2</a:t>
            </a:r>
            <a:r>
              <a:rPr lang="zh-CN" altLang="zh-CN" dirty="0"/>
              <a:t>．管理员工缺点的原则</a:t>
            </a:r>
          </a:p>
          <a:p>
            <a:pPr indent="457200"/>
            <a:r>
              <a:rPr lang="en-US" altLang="zh-CN" dirty="0"/>
              <a:t>(1)</a:t>
            </a:r>
            <a:r>
              <a:rPr lang="zh-CN" altLang="zh-CN" dirty="0"/>
              <a:t>有预警</a:t>
            </a:r>
          </a:p>
          <a:p>
            <a:pPr indent="457200"/>
            <a:r>
              <a:rPr lang="zh-CN" altLang="zh-CN" dirty="0"/>
              <a:t>在员工管理中，无论是奖励还是惩罚，都需要有一个明确的提前告知的过程。我们要帮助员工改进他们的工作，克服他们自身存在的缺点，就必须先告诉大家怎么样工作是正确的，．要达到怎样的效果，怎样的状况会得到奖励或受到惩罚，这一点很重要，一定不要出现没有根据的批评和惩罚。</a:t>
            </a:r>
          </a:p>
          <a:p>
            <a:pPr indent="457200"/>
            <a:r>
              <a:rPr lang="en-US" altLang="zh-CN" dirty="0"/>
              <a:t>(2)</a:t>
            </a:r>
            <a:r>
              <a:rPr lang="zh-CN" altLang="zh-CN" dirty="0"/>
              <a:t>时效性</a:t>
            </a:r>
          </a:p>
          <a:p>
            <a:pPr indent="457200"/>
            <a:r>
              <a:rPr lang="zh-CN" altLang="zh-CN" dirty="0"/>
              <a:t>问题的处理一定要及时，当事情发生时，要做到第一时间进行沟通处理，防止拖延，如同身体出现问题，第一时间进行治疗，效果是最好的。另外，如果拖延处理，不但效果不好，而且在这个过程中很可能会引起很多其他新问题。</a:t>
            </a:r>
          </a:p>
          <a:p>
            <a:pPr indent="457200"/>
            <a:r>
              <a:rPr lang="en-US" altLang="zh-CN" dirty="0"/>
              <a:t>(3)-</a:t>
            </a:r>
            <a:r>
              <a:rPr lang="zh-CN" altLang="zh-CN" dirty="0"/>
              <a:t>致性</a:t>
            </a:r>
          </a:p>
          <a:p>
            <a:pPr indent="457200"/>
            <a:r>
              <a:rPr lang="zh-CN" altLang="zh-CN" dirty="0"/>
              <a:t>一致性包括两方面：一是只要发生问题，处理方法和结果一定要和之前告知大家的内容保持一致；二是无论是哪名员工，同样的问题、同样的工作成绩，得到的惩罚和奖励都是一致的，没有区别。</a:t>
            </a:r>
          </a:p>
        </p:txBody>
      </p:sp>
      <p:sp>
        <p:nvSpPr>
          <p:cNvPr id="12" name="TextBox 28"/>
          <p:cNvSpPr>
            <a:spLocks noChangeArrowheads="1"/>
          </p:cNvSpPr>
          <p:nvPr/>
        </p:nvSpPr>
        <p:spPr bwMode="auto">
          <a:xfrm>
            <a:off x="6006158" y="84605"/>
            <a:ext cx="303034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6</a:t>
            </a:r>
            <a:r>
              <a:rPr lang="zh-CN" altLang="en-US" sz="1600" b="1" dirty="0" smtClean="0">
                <a:solidFill>
                  <a:schemeClr val="accent3">
                    <a:lumMod val="50000"/>
                  </a:schemeClr>
                </a:solidFill>
                <a:latin typeface="黑体" pitchFamily="2" charset="-122"/>
                <a:ea typeface="黑体" pitchFamily="2" charset="-122"/>
              </a:rPr>
              <a:t>  管理有缺点的员工</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870246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970318"/>
          </a:xfrm>
          <a:prstGeom prst="rect">
            <a:avLst/>
          </a:prstGeom>
          <a:noFill/>
        </p:spPr>
        <p:txBody>
          <a:bodyPr wrap="square" rtlCol="0">
            <a:spAutoFit/>
          </a:bodyPr>
          <a:lstStyle/>
          <a:p>
            <a:pPr indent="457200"/>
            <a:r>
              <a:rPr lang="en-US" altLang="zh-CN" dirty="0"/>
              <a:t>(4)</a:t>
            </a:r>
            <a:r>
              <a:rPr lang="zh-CN" altLang="zh-CN" dirty="0"/>
              <a:t>公平性</a:t>
            </a:r>
          </a:p>
          <a:p>
            <a:pPr indent="457200"/>
            <a:r>
              <a:rPr lang="zh-CN" altLang="zh-CN" dirty="0"/>
              <a:t>根据员工出现的问题不同，相同问题严重性的不同，都要有不同的依据进行相应的、比较适宜的处理，确保整体的公平性。</a:t>
            </a:r>
          </a:p>
          <a:p>
            <a:pPr indent="457200"/>
            <a:r>
              <a:rPr lang="en-US" altLang="zh-CN" dirty="0"/>
              <a:t>(5)</a:t>
            </a:r>
            <a:r>
              <a:rPr lang="zh-CN" altLang="zh-CN" dirty="0"/>
              <a:t>对事不对人</a:t>
            </a:r>
          </a:p>
          <a:p>
            <a:pPr indent="457200"/>
            <a:r>
              <a:rPr lang="zh-CN" altLang="zh-CN" dirty="0"/>
              <a:t>每个人都有缺点，我们帮助员工的目的是逐渐改掉他们的缺点，提高他们的工作成绩，促进部门的稳定发展，不能因为某名员工存在一些问题而对他另眼相看”。</a:t>
            </a:r>
          </a:p>
          <a:p>
            <a:pPr indent="457200"/>
            <a:r>
              <a:rPr lang="en-US" altLang="zh-CN" dirty="0"/>
              <a:t>(6)</a:t>
            </a:r>
            <a:r>
              <a:rPr lang="zh-CN" altLang="zh-CN" dirty="0"/>
              <a:t>因人而异</a:t>
            </a:r>
          </a:p>
          <a:p>
            <a:pPr indent="457200"/>
            <a:r>
              <a:rPr lang="zh-CN" altLang="zh-CN" dirty="0"/>
              <a:t>因为每个人所存在的问题都不尽相同，每位员工的性格也不一样，所以如何帮助他们，运用什么方法，都要和员工的特点相结合，不能干篇一律地解决问题。</a:t>
            </a:r>
          </a:p>
          <a:p>
            <a:pPr indent="457200"/>
            <a:r>
              <a:rPr lang="en-US" altLang="zh-CN" dirty="0"/>
              <a:t>(7)</a:t>
            </a:r>
            <a:r>
              <a:rPr lang="zh-CN" altLang="zh-CN" dirty="0"/>
              <a:t>批评有分寸</a:t>
            </a:r>
          </a:p>
          <a:p>
            <a:pPr indent="457200"/>
            <a:r>
              <a:rPr lang="zh-CN" altLang="zh-CN" dirty="0"/>
              <a:t>要改善员工的问题，指出员工的不足，批评是在所难免的，但是批评一定要有技巧，要有尺度，否则就会适得其反。</a:t>
            </a:r>
          </a:p>
        </p:txBody>
      </p:sp>
      <p:sp>
        <p:nvSpPr>
          <p:cNvPr id="12" name="TextBox 28"/>
          <p:cNvSpPr>
            <a:spLocks noChangeArrowheads="1"/>
          </p:cNvSpPr>
          <p:nvPr/>
        </p:nvSpPr>
        <p:spPr bwMode="auto">
          <a:xfrm>
            <a:off x="6006158" y="84605"/>
            <a:ext cx="303034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6</a:t>
            </a:r>
            <a:r>
              <a:rPr lang="zh-CN" altLang="en-US" sz="1600" b="1" dirty="0" smtClean="0">
                <a:solidFill>
                  <a:schemeClr val="accent3">
                    <a:lumMod val="50000"/>
                  </a:schemeClr>
                </a:solidFill>
                <a:latin typeface="黑体" pitchFamily="2" charset="-122"/>
                <a:ea typeface="黑体" pitchFamily="2" charset="-122"/>
              </a:rPr>
              <a:t>  管理有缺点的员工</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870246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841276"/>
            <a:ext cx="6836222" cy="4524315"/>
          </a:xfrm>
          <a:prstGeom prst="rect">
            <a:avLst/>
          </a:prstGeom>
          <a:noFill/>
        </p:spPr>
        <p:txBody>
          <a:bodyPr wrap="square" rtlCol="0">
            <a:spAutoFit/>
          </a:bodyPr>
          <a:lstStyle/>
          <a:p>
            <a:pPr indent="457200"/>
            <a:r>
              <a:rPr lang="en-US" altLang="zh-CN" dirty="0"/>
              <a:t>(8)</a:t>
            </a:r>
            <a:r>
              <a:rPr lang="zh-CN" altLang="zh-CN" dirty="0"/>
              <a:t>心态成熟</a:t>
            </a:r>
          </a:p>
          <a:p>
            <a:pPr indent="457200"/>
            <a:r>
              <a:rPr lang="zh-CN" altLang="zh-CN" dirty="0"/>
              <a:t>并不是你能发现员工的问题，找到解决的方法，就能够顺利地帮助员工进行调整。让员工转变思想、纠正一些问题是非常困难的事情，甚至在进行的过程中还会碰到员工的不理解，这就要求你一定要平静地对待，并且能积极地想办法，切不可产生懈怠或者敌对情绪。</a:t>
            </a:r>
          </a:p>
          <a:p>
            <a:pPr indent="457200"/>
            <a:r>
              <a:rPr lang="en-US" altLang="zh-CN" dirty="0"/>
              <a:t>(9)</a:t>
            </a:r>
            <a:r>
              <a:rPr lang="zh-CN" altLang="zh-CN" dirty="0"/>
              <a:t>分析到位</a:t>
            </a:r>
          </a:p>
          <a:p>
            <a:pPr indent="457200"/>
            <a:r>
              <a:rPr lang="zh-CN" altLang="zh-CN" dirty="0"/>
              <a:t>要让员工接纳你的意见和建议，只有让员工从内心信服你所讲的内容，而要让员工信服，就一定要对问题有非常准确、细致、到位的分析，并且极具逻辑性，让员工能够心服口服，只有这样才能保证员工愿意进行调整和改变。</a:t>
            </a:r>
          </a:p>
          <a:p>
            <a:pPr indent="457200"/>
            <a:r>
              <a:rPr lang="en-US" altLang="zh-CN" dirty="0"/>
              <a:t>(10)</a:t>
            </a:r>
            <a:r>
              <a:rPr lang="zh-CN" altLang="zh-CN" dirty="0"/>
              <a:t>做好善后</a:t>
            </a:r>
          </a:p>
          <a:p>
            <a:pPr indent="457200"/>
            <a:r>
              <a:rPr lang="zh-CN" altLang="zh-CN" dirty="0"/>
              <a:t>做好善后工作也包括两方面：一方面是在与员工进行沟通交流、指出问题后，关注员工的心理状态，注意员工的情绪变化；另一方面是要关注员工工作成绩的变化，当员工情绪或者工作成绩都出现不理想的情况时，一定要及时和员工再次沟通，找到原因。</a:t>
            </a:r>
          </a:p>
        </p:txBody>
      </p:sp>
      <p:sp>
        <p:nvSpPr>
          <p:cNvPr id="12" name="TextBox 28"/>
          <p:cNvSpPr>
            <a:spLocks noChangeArrowheads="1"/>
          </p:cNvSpPr>
          <p:nvPr/>
        </p:nvSpPr>
        <p:spPr bwMode="auto">
          <a:xfrm>
            <a:off x="6006158" y="84605"/>
            <a:ext cx="303034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6</a:t>
            </a:r>
            <a:r>
              <a:rPr lang="zh-CN" altLang="en-US" sz="1600" b="1" dirty="0" smtClean="0">
                <a:solidFill>
                  <a:schemeClr val="accent3">
                    <a:lumMod val="50000"/>
                  </a:schemeClr>
                </a:solidFill>
                <a:latin typeface="黑体" pitchFamily="2" charset="-122"/>
                <a:ea typeface="黑体" pitchFamily="2" charset="-122"/>
              </a:rPr>
              <a:t>  管理有缺点的员工</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473278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693319"/>
          </a:xfrm>
          <a:prstGeom prst="rect">
            <a:avLst/>
          </a:prstGeom>
          <a:noFill/>
        </p:spPr>
        <p:txBody>
          <a:bodyPr wrap="square" rtlCol="0">
            <a:spAutoFit/>
          </a:bodyPr>
          <a:lstStyle/>
          <a:p>
            <a:pPr indent="457200"/>
            <a:r>
              <a:rPr lang="en-US" altLang="zh-CN" dirty="0"/>
              <a:t>3</a:t>
            </a:r>
            <a:r>
              <a:rPr lang="zh-CN" altLang="zh-CN" dirty="0"/>
              <a:t>．员工缺点管理方法</a:t>
            </a:r>
          </a:p>
          <a:p>
            <a:pPr indent="457200"/>
            <a:r>
              <a:rPr lang="en-US" altLang="zh-CN" dirty="0" smtClean="0"/>
              <a:t>(1)</a:t>
            </a:r>
            <a:r>
              <a:rPr lang="zh-CN" altLang="zh-CN" dirty="0"/>
              <a:t>性格鲁莽，行事冲动的员工</a:t>
            </a:r>
          </a:p>
          <a:p>
            <a:pPr indent="457200"/>
            <a:r>
              <a:rPr lang="zh-CN" altLang="zh-CN" dirty="0"/>
              <a:t>对于此类员工，在沟通和管理上要注意自己的言行和判断，注意管理方法，充分地尊重员工，并且能够给予员工空间，慢慢引导员工变得稳重、豁达；要让他们更加注重日常工作，注重细节，要让员工知道，无论目标多么高远，都需要脚踏实地、一点一滴地开始。</a:t>
            </a:r>
          </a:p>
          <a:p>
            <a:pPr indent="457200"/>
            <a:r>
              <a:rPr lang="en-US" altLang="zh-CN" dirty="0"/>
              <a:t>(2)</a:t>
            </a:r>
            <a:r>
              <a:rPr lang="zh-CN" altLang="zh-CN" dirty="0"/>
              <a:t>能力差的员工</a:t>
            </a:r>
          </a:p>
          <a:p>
            <a:pPr indent="457200"/>
            <a:r>
              <a:rPr lang="zh-CN" altLang="zh-CN" dirty="0"/>
              <a:t>有句话说：只有不会用人的领导，没有能力差的员工。</a:t>
            </a:r>
          </a:p>
          <a:p>
            <a:pPr indent="457200"/>
            <a:r>
              <a:rPr lang="zh-CN" altLang="zh-CN" dirty="0"/>
              <a:t>对于自身工作能力较差、工作成绩不好的员工，一定要首先建立起他的自信心。督促员工加强学习，优秀员工可以给予一定的帮助，在培训安排上有意识地多安排一些，让他在工作能力上尽快得到提升；如果有所进步，要及时给予肯定。</a:t>
            </a:r>
          </a:p>
        </p:txBody>
      </p:sp>
      <p:sp>
        <p:nvSpPr>
          <p:cNvPr id="12" name="TextBox 28"/>
          <p:cNvSpPr>
            <a:spLocks noChangeArrowheads="1"/>
          </p:cNvSpPr>
          <p:nvPr/>
        </p:nvSpPr>
        <p:spPr bwMode="auto">
          <a:xfrm>
            <a:off x="6006158" y="84605"/>
            <a:ext cx="303034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6</a:t>
            </a:r>
            <a:r>
              <a:rPr lang="zh-CN" altLang="en-US" sz="1600" b="1" dirty="0" smtClean="0">
                <a:solidFill>
                  <a:schemeClr val="accent3">
                    <a:lumMod val="50000"/>
                  </a:schemeClr>
                </a:solidFill>
                <a:latin typeface="黑体" pitchFamily="2" charset="-122"/>
                <a:ea typeface="黑体" pitchFamily="2" charset="-122"/>
              </a:rPr>
              <a:t>  管理有缺点的员工</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473278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0"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班组长竞选演讲</a:t>
            </a:r>
            <a:endParaRPr lang="zh-CN" altLang="en-US" sz="1600" b="1" dirty="0">
              <a:solidFill>
                <a:schemeClr val="accent3">
                  <a:lumMod val="50000"/>
                </a:schemeClr>
              </a:solidFill>
              <a:latin typeface="黑体" pitchFamily="2" charset="-122"/>
              <a:ea typeface="黑体" pitchFamily="2" charset="-122"/>
            </a:endParaRPr>
          </a:p>
        </p:txBody>
      </p:sp>
      <p:sp>
        <p:nvSpPr>
          <p:cNvPr id="11" name="TextBox 10"/>
          <p:cNvSpPr txBox="1"/>
          <p:nvPr/>
        </p:nvSpPr>
        <p:spPr>
          <a:xfrm>
            <a:off x="2200275" y="985292"/>
            <a:ext cx="6836222" cy="2862322"/>
          </a:xfrm>
          <a:prstGeom prst="rect">
            <a:avLst/>
          </a:prstGeom>
          <a:noFill/>
        </p:spPr>
        <p:txBody>
          <a:bodyPr wrap="square" rtlCol="0">
            <a:spAutoFit/>
          </a:bodyPr>
          <a:lstStyle/>
          <a:p>
            <a:pPr indent="457200"/>
            <a:r>
              <a:rPr lang="zh-CN" altLang="zh-CN" b="1" dirty="0"/>
              <a:t>任务内容</a:t>
            </a:r>
            <a:endParaRPr lang="zh-CN" altLang="zh-CN" dirty="0"/>
          </a:p>
          <a:p>
            <a:pPr indent="457200"/>
            <a:endParaRPr lang="en-US" altLang="zh-CN" dirty="0" smtClean="0"/>
          </a:p>
          <a:p>
            <a:pPr indent="457200"/>
            <a:r>
              <a:rPr lang="en-US" altLang="zh-CN" dirty="0" smtClean="0"/>
              <a:t>1</a:t>
            </a:r>
            <a:r>
              <a:rPr lang="zh-CN" altLang="zh-CN" dirty="0"/>
              <a:t>．制作一个介绍自己的</a:t>
            </a:r>
            <a:r>
              <a:rPr lang="en-US" altLang="zh-CN" dirty="0"/>
              <a:t>PPT</a:t>
            </a:r>
            <a:r>
              <a:rPr lang="zh-CN" altLang="zh-CN" dirty="0"/>
              <a:t>，内容包括图片、文字、动画。</a:t>
            </a:r>
          </a:p>
          <a:p>
            <a:pPr indent="457200"/>
            <a:r>
              <a:rPr lang="en-US" altLang="zh-CN" dirty="0"/>
              <a:t>2</a:t>
            </a:r>
            <a:r>
              <a:rPr lang="zh-CN" altLang="zh-CN" dirty="0"/>
              <a:t>．当众大声介绍自己的各项情况（包含家乡介绍、个人爱好、人生经历等），时间长度不得少于</a:t>
            </a:r>
            <a:r>
              <a:rPr lang="en-US" altLang="zh-CN" dirty="0"/>
              <a:t>3</a:t>
            </a:r>
            <a:r>
              <a:rPr lang="zh-CN" altLang="zh-CN" dirty="0"/>
              <a:t>分钟。</a:t>
            </a:r>
          </a:p>
          <a:p>
            <a:pPr indent="457200"/>
            <a:r>
              <a:rPr lang="en-US" altLang="zh-CN" dirty="0"/>
              <a:t>3</a:t>
            </a:r>
            <a:r>
              <a:rPr lang="zh-CN" altLang="zh-CN" dirty="0"/>
              <a:t>．演讲时间不足</a:t>
            </a:r>
            <a:r>
              <a:rPr lang="en-US" altLang="zh-CN" dirty="0"/>
              <a:t>3</a:t>
            </a:r>
            <a:r>
              <a:rPr lang="zh-CN" altLang="zh-CN" dirty="0"/>
              <a:t>分钟或表达不清的员工当众表演小节目。</a:t>
            </a:r>
          </a:p>
          <a:p>
            <a:pPr indent="457200"/>
            <a:r>
              <a:rPr lang="en-US" altLang="zh-CN" dirty="0"/>
              <a:t>4</a:t>
            </a:r>
            <a:r>
              <a:rPr lang="zh-CN" altLang="zh-CN" dirty="0"/>
              <a:t>．用</a:t>
            </a:r>
            <a:r>
              <a:rPr lang="en-US" altLang="zh-CN" dirty="0"/>
              <a:t>1</a:t>
            </a:r>
            <a:r>
              <a:rPr lang="zh-CN" altLang="zh-CN" dirty="0"/>
              <a:t>分钟时间阐述自己的</a:t>
            </a:r>
            <a:r>
              <a:rPr lang="en-US" altLang="zh-CN" dirty="0"/>
              <a:t>PPT</a:t>
            </a:r>
            <a:r>
              <a:rPr lang="zh-CN" altLang="zh-CN" dirty="0"/>
              <a:t>是本小组中做得最好的，尽量说服别人。</a:t>
            </a:r>
          </a:p>
          <a:p>
            <a:pPr indent="457200"/>
            <a:r>
              <a:rPr lang="en-US" altLang="zh-CN" dirty="0"/>
              <a:t>5</a:t>
            </a:r>
            <a:r>
              <a:rPr lang="zh-CN" altLang="zh-CN" dirty="0"/>
              <a:t>．每组选一名员工进行竞职演讲。</a:t>
            </a:r>
          </a:p>
          <a:p>
            <a:pPr indent="457200"/>
            <a:r>
              <a:rPr lang="en-US" altLang="zh-CN" dirty="0"/>
              <a:t>6</a:t>
            </a:r>
            <a:r>
              <a:rPr lang="zh-CN" altLang="zh-CN" dirty="0"/>
              <a:t>．点评班组长竞职演讲的表现。</a:t>
            </a: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13608205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841276"/>
            <a:ext cx="6836222" cy="4524315"/>
          </a:xfrm>
          <a:prstGeom prst="rect">
            <a:avLst/>
          </a:prstGeom>
          <a:noFill/>
        </p:spPr>
        <p:txBody>
          <a:bodyPr wrap="square" rtlCol="0">
            <a:spAutoFit/>
          </a:bodyPr>
          <a:lstStyle/>
          <a:p>
            <a:pPr indent="457200"/>
            <a:r>
              <a:rPr lang="en-US" altLang="zh-CN" sz="1600" dirty="0"/>
              <a:t>(3)</a:t>
            </a:r>
            <a:r>
              <a:rPr lang="zh-CN" altLang="zh-CN" sz="1600" dirty="0"/>
              <a:t>性格孤僻的员工</a:t>
            </a:r>
          </a:p>
          <a:p>
            <a:pPr indent="457200"/>
            <a:r>
              <a:rPr lang="zh-CN" altLang="zh-CN" sz="1600" dirty="0"/>
              <a:t>如果将这类员工比喻成冰块，那么作为管理者，他的工作就是要去融化它。</a:t>
            </a:r>
          </a:p>
          <a:p>
            <a:pPr indent="457200"/>
            <a:r>
              <a:rPr lang="zh-CN" altLang="zh-CN" sz="1600" dirty="0"/>
              <a:t>对于性格孤僻的员工，一定要给予更多的关怀，增加他和其他员工的沟通机会，让他能够有机会展示自己。要有足够的耐心慢慢找到突破口，挖掘对方的内心，找到真正的原因，让他能够放松心情，并且和团队融为一体。</a:t>
            </a:r>
          </a:p>
          <a:p>
            <a:pPr indent="457200"/>
            <a:r>
              <a:rPr lang="en-US" altLang="zh-CN" sz="1600" dirty="0"/>
              <a:t>(4)</a:t>
            </a:r>
            <a:r>
              <a:rPr lang="zh-CN" altLang="zh-CN" sz="1600" dirty="0"/>
              <a:t>个人情绪不稳定的员工</a:t>
            </a:r>
          </a:p>
          <a:p>
            <a:pPr indent="457200"/>
            <a:r>
              <a:rPr lang="zh-CN" altLang="zh-CN" sz="1600" dirty="0"/>
              <a:t>对于这类员工，主要在于树立他的正确价值观和人生观，让员工对工作有一个正确的认识，明白将情绪带人工作中所产生的危害，并且能够了解造成这种状态的原因是什么，是感情问题、家庭问题，还是经济等问题。帮助员工从根源上把问题解决掉，才能得到好的效果。</a:t>
            </a:r>
          </a:p>
          <a:p>
            <a:pPr indent="457200"/>
            <a:r>
              <a:rPr lang="en-US" altLang="zh-CN" sz="1600" dirty="0"/>
              <a:t>(5)</a:t>
            </a:r>
            <a:r>
              <a:rPr lang="zh-CN" altLang="zh-CN" sz="1600" dirty="0"/>
              <a:t>骄傲自大的员工</a:t>
            </a:r>
          </a:p>
          <a:p>
            <a:pPr indent="457200"/>
            <a:r>
              <a:rPr lang="zh-CN" altLang="zh-CN" sz="1600" dirty="0"/>
              <a:t>这类员工某些方面的个人能力比较强，工作比较出色，这是他骄傲的资本，对于这类员工的成绩要给予肯定，但是要逐步让他看到其他人的一些优点和自己所存在的不足，这就需要管理者适当地去引导和安排；当他发现自己在某些方面不如他人，自己完成的某项工作问题百出时，就会慢慢改掉自己骄傲自大的毛病。</a:t>
            </a:r>
          </a:p>
        </p:txBody>
      </p:sp>
      <p:sp>
        <p:nvSpPr>
          <p:cNvPr id="12" name="TextBox 28"/>
          <p:cNvSpPr>
            <a:spLocks noChangeArrowheads="1"/>
          </p:cNvSpPr>
          <p:nvPr/>
        </p:nvSpPr>
        <p:spPr bwMode="auto">
          <a:xfrm>
            <a:off x="6006158" y="84605"/>
            <a:ext cx="303034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6</a:t>
            </a:r>
            <a:r>
              <a:rPr lang="zh-CN" altLang="en-US" sz="1600" b="1" dirty="0" smtClean="0">
                <a:solidFill>
                  <a:schemeClr val="accent3">
                    <a:lumMod val="50000"/>
                  </a:schemeClr>
                </a:solidFill>
                <a:latin typeface="黑体" pitchFamily="2" charset="-122"/>
                <a:ea typeface="黑体" pitchFamily="2" charset="-122"/>
              </a:rPr>
              <a:t>  管理有缺点的员工</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473278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4431983"/>
          </a:xfrm>
          <a:prstGeom prst="rect">
            <a:avLst/>
          </a:prstGeom>
          <a:noFill/>
        </p:spPr>
        <p:txBody>
          <a:bodyPr wrap="square" rtlCol="0">
            <a:spAutoFit/>
          </a:bodyPr>
          <a:lstStyle/>
          <a:p>
            <a:pPr indent="457200"/>
            <a:r>
              <a:rPr lang="en-US" altLang="zh-CN" sz="1600" dirty="0"/>
              <a:t>(6)</a:t>
            </a:r>
            <a:r>
              <a:rPr lang="zh-CN" altLang="zh-CN" sz="1600" dirty="0"/>
              <a:t>小错不断的员工</a:t>
            </a:r>
          </a:p>
          <a:p>
            <a:pPr indent="457200"/>
            <a:r>
              <a:rPr lang="zh-CN" altLang="zh-CN" sz="1600" dirty="0"/>
              <a:t>经常犯错的员工主要是管理意识淡薄，责任心不强。除了进行必要的沟通，告诉员工会引起的后果外，也要有配套的制度相配合，甚至将比较重要的一些问题和绩效挂钩，必要的时候也可以进行换位体验，让员工能够了解一个小问题对整个团队的影响有多大。</a:t>
            </a:r>
          </a:p>
          <a:p>
            <a:pPr indent="457200"/>
            <a:r>
              <a:rPr lang="en-US" altLang="zh-CN" sz="1600" dirty="0"/>
              <a:t>(7)</a:t>
            </a:r>
            <a:r>
              <a:rPr lang="zh-CN" altLang="zh-CN" sz="1600" dirty="0"/>
              <a:t>倚老卖老的员工</a:t>
            </a:r>
          </a:p>
          <a:p>
            <a:pPr indent="457200"/>
            <a:r>
              <a:rPr lang="zh-CN" altLang="zh-CN" sz="1600" dirty="0"/>
              <a:t>对于老员工的管理需要慎重，因为老员工的影响力总会大于其他员工的影响力，而且老员工又是公司和企业的重要财富。</a:t>
            </a:r>
          </a:p>
          <a:p>
            <a:pPr indent="457200"/>
            <a:r>
              <a:rPr lang="zh-CN" altLang="zh-CN" sz="1600" dirty="0"/>
              <a:t>对于倚老卖老的员工来讲，一方面要给予他们更多的发展空间，让他们能够将精力和时间放在工作成绩的不断提高上，另一方面也要树立起老员工的榜样形象，让老员工的行为举止被大家关注和监督。同时也要挖掘老员工对目前工作状态不满意的原因是什么，然后有针对性地进行解决。</a:t>
            </a:r>
          </a:p>
          <a:p>
            <a:pPr indent="457200"/>
            <a:r>
              <a:rPr lang="en-US" altLang="zh-CN" sz="1600" dirty="0"/>
              <a:t>(8)</a:t>
            </a:r>
            <a:r>
              <a:rPr lang="zh-CN" altLang="zh-CN" sz="1600" dirty="0"/>
              <a:t>喜欢告密的员工</a:t>
            </a:r>
          </a:p>
          <a:p>
            <a:pPr indent="457200"/>
            <a:r>
              <a:rPr lang="zh-CN" altLang="zh-CN" sz="1600" dirty="0"/>
              <a:t>告密的员工都是心思比较细腻、工作能力一般的员工，对待他们要进行一定的疏导，让他们能客观地了解问题。作为管理者，首先切不可将员工告密当作工作成绩，不可助长这种风气，其次要坦然处理告密的情况，让告密者觉得自己的行为没有什么意义。</a:t>
            </a:r>
          </a:p>
        </p:txBody>
      </p:sp>
      <p:sp>
        <p:nvSpPr>
          <p:cNvPr id="12" name="TextBox 28"/>
          <p:cNvSpPr>
            <a:spLocks noChangeArrowheads="1"/>
          </p:cNvSpPr>
          <p:nvPr/>
        </p:nvSpPr>
        <p:spPr bwMode="auto">
          <a:xfrm>
            <a:off x="6006158" y="84605"/>
            <a:ext cx="303034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6</a:t>
            </a:r>
            <a:r>
              <a:rPr lang="zh-CN" altLang="en-US" sz="1600" b="1" dirty="0" smtClean="0">
                <a:solidFill>
                  <a:schemeClr val="accent3">
                    <a:lumMod val="50000"/>
                  </a:schemeClr>
                </a:solidFill>
                <a:latin typeface="黑体" pitchFamily="2" charset="-122"/>
                <a:ea typeface="黑体" pitchFamily="2" charset="-122"/>
              </a:rPr>
              <a:t>  管理有缺点的员工</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473278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416320"/>
          </a:xfrm>
          <a:prstGeom prst="rect">
            <a:avLst/>
          </a:prstGeom>
          <a:noFill/>
        </p:spPr>
        <p:txBody>
          <a:bodyPr wrap="square" rtlCol="0">
            <a:spAutoFit/>
          </a:bodyPr>
          <a:lstStyle/>
          <a:p>
            <a:pPr indent="457200"/>
            <a:r>
              <a:rPr lang="en-US" altLang="zh-CN" dirty="0"/>
              <a:t>(9)</a:t>
            </a:r>
            <a:r>
              <a:rPr lang="zh-CN" altLang="zh-CN" dirty="0"/>
              <a:t>混日子的员工</a:t>
            </a:r>
          </a:p>
          <a:p>
            <a:pPr indent="457200"/>
            <a:r>
              <a:rPr lang="zh-CN" altLang="zh-CN" dirty="0"/>
              <a:t>混日子的员工大多是由于缺乏目标，没有紧迫感，所以配套的制度一定要完善，通过绩效制度和淘汰制度的作用来激励大家，并且能够给予一定的培训和交流机会，让员工提高自己的思想意识，树立明确的目标。</a:t>
            </a:r>
          </a:p>
          <a:p>
            <a:pPr indent="457200"/>
            <a:r>
              <a:rPr lang="en-US" altLang="zh-CN" dirty="0"/>
              <a:t>(10)</a:t>
            </a:r>
            <a:r>
              <a:rPr lang="zh-CN" altLang="zh-CN" dirty="0"/>
              <a:t>有背景的员工</a:t>
            </a:r>
          </a:p>
          <a:p>
            <a:pPr indent="457200"/>
            <a:r>
              <a:rPr lang="zh-CN" altLang="zh-CN" dirty="0"/>
              <a:t>对有一定背景关系的员工进行管理，主要依赖于制度的完善和管理者的威信。为了避免产生不必要的麻烦，需要强调制度的不可抗力，如果工作上出现问题，制度就会生效，并且产生相关的奖惩。</a:t>
            </a:r>
          </a:p>
          <a:p>
            <a:pPr indent="457200"/>
            <a:r>
              <a:rPr lang="zh-CN" altLang="zh-CN" dirty="0"/>
              <a:t>因为这类员工大多数在家娇生惯养，性格比较叛逆，所以管理者能够取得他们的信任，得到他们的敬佩，也是管理好这类员工的重要基础。</a:t>
            </a:r>
          </a:p>
        </p:txBody>
      </p:sp>
      <p:sp>
        <p:nvSpPr>
          <p:cNvPr id="12" name="TextBox 28"/>
          <p:cNvSpPr>
            <a:spLocks noChangeArrowheads="1"/>
          </p:cNvSpPr>
          <p:nvPr/>
        </p:nvSpPr>
        <p:spPr bwMode="auto">
          <a:xfrm>
            <a:off x="6006158" y="84605"/>
            <a:ext cx="303034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6</a:t>
            </a:r>
            <a:r>
              <a:rPr lang="zh-CN" altLang="en-US" sz="1600" b="1" dirty="0" smtClean="0">
                <a:solidFill>
                  <a:schemeClr val="accent3">
                    <a:lumMod val="50000"/>
                  </a:schemeClr>
                </a:solidFill>
                <a:latin typeface="黑体" pitchFamily="2" charset="-122"/>
                <a:ea typeface="黑体" pitchFamily="2" charset="-122"/>
              </a:rPr>
              <a:t>  管理有缺点的员工</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473278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2862322"/>
          </a:xfrm>
          <a:prstGeom prst="rect">
            <a:avLst/>
          </a:prstGeom>
          <a:noFill/>
        </p:spPr>
        <p:txBody>
          <a:bodyPr wrap="square" rtlCol="0">
            <a:spAutoFit/>
          </a:bodyPr>
          <a:lstStyle/>
          <a:p>
            <a:pPr indent="457200"/>
            <a:r>
              <a:rPr lang="zh-CN" altLang="zh-CN" b="1" dirty="0"/>
              <a:t>讨论</a:t>
            </a:r>
            <a:r>
              <a:rPr lang="zh-CN" altLang="zh-CN" b="1" dirty="0" smtClean="0"/>
              <a:t>内容</a:t>
            </a:r>
            <a:endParaRPr lang="en-US" altLang="zh-CN" b="1" dirty="0" smtClean="0"/>
          </a:p>
          <a:p>
            <a:pPr indent="457200"/>
            <a:endParaRPr lang="zh-CN" altLang="zh-CN" dirty="0"/>
          </a:p>
          <a:p>
            <a:pPr indent="457200"/>
            <a:r>
              <a:rPr lang="zh-CN" altLang="zh-CN" dirty="0"/>
              <a:t>任务一讨论内容：</a:t>
            </a:r>
          </a:p>
          <a:p>
            <a:pPr indent="457200"/>
            <a:r>
              <a:rPr lang="en-US" altLang="zh-CN" dirty="0"/>
              <a:t>1</a:t>
            </a:r>
            <a:r>
              <a:rPr lang="zh-CN" altLang="zh-CN" dirty="0"/>
              <a:t>．对各组的讨论结果进行点评。</a:t>
            </a:r>
          </a:p>
          <a:p>
            <a:pPr indent="457200"/>
            <a:r>
              <a:rPr lang="en-US" altLang="zh-CN" dirty="0"/>
              <a:t>2</a:t>
            </a:r>
            <a:r>
              <a:rPr lang="zh-CN" altLang="zh-CN" dirty="0"/>
              <a:t>．对员工的缺点是否需要进行批评，如何批评？</a:t>
            </a:r>
          </a:p>
          <a:p>
            <a:pPr indent="457200"/>
            <a:r>
              <a:rPr lang="en-US" altLang="zh-CN" dirty="0"/>
              <a:t>3</a:t>
            </a:r>
            <a:r>
              <a:rPr lang="zh-CN" altLang="zh-CN" dirty="0"/>
              <a:t>．哪些缺点是相对非常严重的，为什么？</a:t>
            </a:r>
          </a:p>
          <a:p>
            <a:pPr indent="457200"/>
            <a:r>
              <a:rPr lang="zh-CN" altLang="zh-CN" dirty="0"/>
              <a:t>任务二讨论内容：</a:t>
            </a:r>
          </a:p>
          <a:p>
            <a:pPr indent="457200"/>
            <a:r>
              <a:rPr lang="en-US" altLang="zh-CN" dirty="0"/>
              <a:t>1</a:t>
            </a:r>
            <a:r>
              <a:rPr lang="zh-CN" altLang="zh-CN" dirty="0"/>
              <a:t>．员工缺点形成的原因是什么？</a:t>
            </a:r>
          </a:p>
          <a:p>
            <a:pPr indent="457200"/>
            <a:r>
              <a:rPr lang="en-US" altLang="zh-CN" dirty="0"/>
              <a:t>2</a:t>
            </a:r>
            <a:r>
              <a:rPr lang="zh-CN" altLang="zh-CN" dirty="0"/>
              <a:t>．员工还会存在哪些比较普遍的缺点？</a:t>
            </a:r>
          </a:p>
          <a:p>
            <a:pPr indent="457200"/>
            <a:r>
              <a:rPr lang="en-US" altLang="zh-CN" dirty="0"/>
              <a:t>3</a:t>
            </a:r>
            <a:r>
              <a:rPr lang="zh-CN" altLang="zh-CN" dirty="0"/>
              <a:t>．此次实训中，班组长的工作存在哪些问题？</a:t>
            </a:r>
          </a:p>
        </p:txBody>
      </p:sp>
      <p:sp>
        <p:nvSpPr>
          <p:cNvPr id="12" name="TextBox 28"/>
          <p:cNvSpPr>
            <a:spLocks noChangeArrowheads="1"/>
          </p:cNvSpPr>
          <p:nvPr/>
        </p:nvSpPr>
        <p:spPr bwMode="auto">
          <a:xfrm>
            <a:off x="6006158" y="84605"/>
            <a:ext cx="303034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6</a:t>
            </a:r>
            <a:r>
              <a:rPr lang="zh-CN" altLang="en-US" sz="1600" b="1" dirty="0" smtClean="0">
                <a:solidFill>
                  <a:schemeClr val="accent3">
                    <a:lumMod val="50000"/>
                  </a:schemeClr>
                </a:solidFill>
                <a:latin typeface="黑体" pitchFamily="2" charset="-122"/>
                <a:ea typeface="黑体" pitchFamily="2" charset="-122"/>
              </a:rPr>
              <a:t>  管理有缺点的员工</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473278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69332"/>
          </a:xfrm>
          <a:prstGeom prst="rect">
            <a:avLst/>
          </a:prstGeom>
          <a:noFill/>
        </p:spPr>
        <p:txBody>
          <a:bodyPr wrap="square" rtlCol="0">
            <a:spAutoFit/>
          </a:bodyPr>
          <a:lstStyle/>
          <a:p>
            <a:pPr algn="ctr"/>
            <a:r>
              <a:rPr lang="zh-CN" altLang="zh-CN" dirty="0"/>
              <a:t>表</a:t>
            </a:r>
            <a:r>
              <a:rPr lang="en-US" altLang="zh-CN" dirty="0"/>
              <a:t>1-7</a:t>
            </a:r>
            <a:r>
              <a:rPr lang="zh-CN" altLang="zh-CN" dirty="0"/>
              <a:t>班组长工作评分表</a:t>
            </a:r>
          </a:p>
        </p:txBody>
      </p:sp>
      <p:sp>
        <p:nvSpPr>
          <p:cNvPr id="12" name="TextBox 28"/>
          <p:cNvSpPr>
            <a:spLocks noChangeArrowheads="1"/>
          </p:cNvSpPr>
          <p:nvPr/>
        </p:nvSpPr>
        <p:spPr bwMode="auto">
          <a:xfrm>
            <a:off x="6006158" y="84605"/>
            <a:ext cx="303034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6</a:t>
            </a:r>
            <a:r>
              <a:rPr lang="zh-CN" altLang="en-US" sz="1600" b="1" dirty="0" smtClean="0">
                <a:solidFill>
                  <a:schemeClr val="accent3">
                    <a:lumMod val="50000"/>
                  </a:schemeClr>
                </a:solidFill>
                <a:latin typeface="黑体" pitchFamily="2" charset="-122"/>
                <a:ea typeface="黑体" pitchFamily="2" charset="-122"/>
              </a:rPr>
              <a:t>  管理有缺点的员工</a:t>
            </a:r>
            <a:endParaRPr lang="zh-CN" altLang="en-US" sz="1600" b="1" dirty="0">
              <a:solidFill>
                <a:schemeClr val="accent3">
                  <a:lumMod val="50000"/>
                </a:schemeClr>
              </a:solidFill>
              <a:latin typeface="黑体" pitchFamily="2" charset="-122"/>
              <a:ea typeface="黑体" pitchFamily="2"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4159352526"/>
              </p:ext>
            </p:extLst>
          </p:nvPr>
        </p:nvGraphicFramePr>
        <p:xfrm>
          <a:off x="3050237" y="1441291"/>
          <a:ext cx="5050155" cy="3720465"/>
        </p:xfrm>
        <a:graphic>
          <a:graphicData uri="http://schemas.openxmlformats.org/drawingml/2006/table">
            <a:tbl>
              <a:tblPr>
                <a:tableStyleId>{5C22544A-7EE6-4342-B048-85BDC9FD1C3A}</a:tableStyleId>
              </a:tblPr>
              <a:tblGrid>
                <a:gridCol w="685800"/>
                <a:gridCol w="685800"/>
                <a:gridCol w="685800"/>
                <a:gridCol w="685800"/>
                <a:gridCol w="685800"/>
                <a:gridCol w="1621155"/>
              </a:tblGrid>
              <a:tr h="180975">
                <a:tc>
                  <a:txBody>
                    <a:bodyPr/>
                    <a:lstStyle/>
                    <a:p>
                      <a:pPr algn="l">
                        <a:spcAft>
                          <a:spcPts val="0"/>
                        </a:spcAft>
                      </a:pPr>
                      <a:r>
                        <a:rPr lang="zh-CN" sz="1050" b="1" kern="0">
                          <a:solidFill>
                            <a:schemeClr val="bg1"/>
                          </a:solidFill>
                          <a:effectLst/>
                        </a:rPr>
                        <a:t>姓名</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l">
                        <a:spcAft>
                          <a:spcPts val="0"/>
                        </a:spcAft>
                      </a:pPr>
                      <a:r>
                        <a:rPr lang="zh-CN" sz="1050" b="1" kern="0">
                          <a:solidFill>
                            <a:schemeClr val="bg1"/>
                          </a:solidFill>
                          <a:effectLst/>
                        </a:rPr>
                        <a:t>实训科目</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l">
                        <a:spcAft>
                          <a:spcPts val="0"/>
                        </a:spcAft>
                      </a:pPr>
                      <a:r>
                        <a:rPr lang="zh-CN" sz="1050" b="1" kern="0">
                          <a:solidFill>
                            <a:schemeClr val="bg1"/>
                          </a:solidFill>
                          <a:effectLst/>
                        </a:rPr>
                        <a:t>观察员</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r>
              <a:tr h="180975">
                <a:tc gridSpan="6">
                  <a:txBody>
                    <a:bodyPr/>
                    <a:lstStyle/>
                    <a:p>
                      <a:pPr algn="l">
                        <a:spcAft>
                          <a:spcPts val="0"/>
                        </a:spcAft>
                      </a:pPr>
                      <a:r>
                        <a:rPr lang="en-US" sz="1050" b="1" kern="0">
                          <a:solidFill>
                            <a:schemeClr val="bg1"/>
                          </a:solidFill>
                          <a:effectLst/>
                        </a:rPr>
                        <a:t>1.</a:t>
                      </a:r>
                      <a:r>
                        <a:rPr lang="zh-CN" sz="1050" b="1" kern="0">
                          <a:solidFill>
                            <a:schemeClr val="bg1"/>
                          </a:solidFill>
                          <a:effectLst/>
                        </a:rPr>
                        <a:t>整个实训的组织情况</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82880">
                <a:tc gridSpan="6">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80975">
                <a:tc>
                  <a:txBody>
                    <a:bodyPr/>
                    <a:lstStyle/>
                    <a:p>
                      <a:pPr algn="l">
                        <a:spcAft>
                          <a:spcPts val="0"/>
                        </a:spcAft>
                      </a:pPr>
                      <a:r>
                        <a:rPr lang="zh-CN" sz="1050" b="1" kern="0">
                          <a:solidFill>
                            <a:schemeClr val="bg1"/>
                          </a:solidFill>
                          <a:effectLst/>
                        </a:rPr>
                        <a:t>分值</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r">
                        <a:spcAft>
                          <a:spcPts val="0"/>
                        </a:spcAft>
                      </a:pPr>
                      <a:r>
                        <a:rPr lang="en-US" sz="1050" b="1" kern="0">
                          <a:solidFill>
                            <a:schemeClr val="bg1"/>
                          </a:solidFill>
                          <a:effectLst/>
                        </a:rPr>
                        <a:t>20</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l">
                        <a:spcAft>
                          <a:spcPts val="0"/>
                        </a:spcAft>
                      </a:pPr>
                      <a:r>
                        <a:rPr lang="zh-CN" sz="1050" b="1" kern="0">
                          <a:solidFill>
                            <a:schemeClr val="bg1"/>
                          </a:solidFill>
                          <a:effectLst/>
                        </a:rPr>
                        <a:t>评分</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gridSpan="3">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r>
              <a:tr h="180975">
                <a:tc gridSpan="6">
                  <a:txBody>
                    <a:bodyPr/>
                    <a:lstStyle/>
                    <a:p>
                      <a:pPr algn="l">
                        <a:spcAft>
                          <a:spcPts val="0"/>
                        </a:spcAft>
                      </a:pPr>
                      <a:r>
                        <a:rPr lang="en-US" sz="1050" b="1" kern="0">
                          <a:solidFill>
                            <a:schemeClr val="bg1"/>
                          </a:solidFill>
                          <a:effectLst/>
                        </a:rPr>
                        <a:t>2.</a:t>
                      </a:r>
                      <a:r>
                        <a:rPr lang="zh-CN" sz="1050" b="1" kern="0">
                          <a:solidFill>
                            <a:schemeClr val="bg1"/>
                          </a:solidFill>
                          <a:effectLst/>
                        </a:rPr>
                        <a:t>是否应用到知识点中的相关内容</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00660">
                <a:tc gridSpan="6">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80975">
                <a:tc>
                  <a:txBody>
                    <a:bodyPr/>
                    <a:lstStyle/>
                    <a:p>
                      <a:pPr algn="l">
                        <a:spcAft>
                          <a:spcPts val="0"/>
                        </a:spcAft>
                      </a:pPr>
                      <a:r>
                        <a:rPr lang="zh-CN" sz="1050" b="1" kern="0">
                          <a:solidFill>
                            <a:schemeClr val="bg1"/>
                          </a:solidFill>
                          <a:effectLst/>
                        </a:rPr>
                        <a:t>分值</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r">
                        <a:spcAft>
                          <a:spcPts val="0"/>
                        </a:spcAft>
                      </a:pPr>
                      <a:r>
                        <a:rPr lang="en-US" sz="1050" b="1" kern="0">
                          <a:solidFill>
                            <a:schemeClr val="bg1"/>
                          </a:solidFill>
                          <a:effectLst/>
                        </a:rPr>
                        <a:t>20</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l">
                        <a:spcAft>
                          <a:spcPts val="0"/>
                        </a:spcAft>
                      </a:pPr>
                      <a:r>
                        <a:rPr lang="zh-CN" sz="1050" b="1" kern="0">
                          <a:solidFill>
                            <a:schemeClr val="bg1"/>
                          </a:solidFill>
                          <a:effectLst/>
                        </a:rPr>
                        <a:t>评分</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gridSpan="3">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r>
              <a:tr h="180975">
                <a:tc gridSpan="6">
                  <a:txBody>
                    <a:bodyPr/>
                    <a:lstStyle/>
                    <a:p>
                      <a:pPr algn="l">
                        <a:spcAft>
                          <a:spcPts val="0"/>
                        </a:spcAft>
                      </a:pPr>
                      <a:r>
                        <a:rPr lang="en-US" sz="1050" b="1" kern="0">
                          <a:solidFill>
                            <a:schemeClr val="bg1"/>
                          </a:solidFill>
                          <a:effectLst/>
                        </a:rPr>
                        <a:t>3.</a:t>
                      </a:r>
                      <a:r>
                        <a:rPr lang="zh-CN" sz="1050" b="1" kern="0">
                          <a:solidFill>
                            <a:schemeClr val="bg1"/>
                          </a:solidFill>
                          <a:effectLst/>
                        </a:rPr>
                        <a:t>实训过程中是否按照相关原则进行</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17805">
                <a:tc gridSpan="6">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80975">
                <a:tc>
                  <a:txBody>
                    <a:bodyPr/>
                    <a:lstStyle/>
                    <a:p>
                      <a:pPr algn="l">
                        <a:spcAft>
                          <a:spcPts val="0"/>
                        </a:spcAft>
                      </a:pPr>
                      <a:r>
                        <a:rPr lang="zh-CN" sz="1050" b="1" kern="0">
                          <a:solidFill>
                            <a:schemeClr val="bg1"/>
                          </a:solidFill>
                          <a:effectLst/>
                        </a:rPr>
                        <a:t>分值</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r">
                        <a:spcAft>
                          <a:spcPts val="0"/>
                        </a:spcAft>
                      </a:pPr>
                      <a:r>
                        <a:rPr lang="en-US" sz="1050" b="1" kern="0">
                          <a:solidFill>
                            <a:schemeClr val="bg1"/>
                          </a:solidFill>
                          <a:effectLst/>
                        </a:rPr>
                        <a:t>20</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l">
                        <a:spcAft>
                          <a:spcPts val="0"/>
                        </a:spcAft>
                      </a:pPr>
                      <a:r>
                        <a:rPr lang="zh-CN" sz="1050" b="1" kern="0">
                          <a:solidFill>
                            <a:schemeClr val="bg1"/>
                          </a:solidFill>
                          <a:effectLst/>
                        </a:rPr>
                        <a:t>评分</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gridSpan="3">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r>
              <a:tr h="180975">
                <a:tc gridSpan="6">
                  <a:txBody>
                    <a:bodyPr/>
                    <a:lstStyle/>
                    <a:p>
                      <a:pPr algn="l">
                        <a:spcAft>
                          <a:spcPts val="0"/>
                        </a:spcAft>
                      </a:pPr>
                      <a:r>
                        <a:rPr lang="en-US" sz="1050" b="1" kern="0">
                          <a:solidFill>
                            <a:schemeClr val="bg1"/>
                          </a:solidFill>
                          <a:effectLst/>
                        </a:rPr>
                        <a:t>4.</a:t>
                      </a:r>
                      <a:r>
                        <a:rPr lang="zh-CN" sz="1050" b="1" kern="0">
                          <a:solidFill>
                            <a:schemeClr val="bg1"/>
                          </a:solidFill>
                          <a:effectLst/>
                        </a:rPr>
                        <a:t>通过沟通分析，问题是否得到解决</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18745">
                <a:tc gridSpan="6">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80975">
                <a:tc>
                  <a:txBody>
                    <a:bodyPr/>
                    <a:lstStyle/>
                    <a:p>
                      <a:pPr algn="l">
                        <a:spcAft>
                          <a:spcPts val="0"/>
                        </a:spcAft>
                      </a:pPr>
                      <a:r>
                        <a:rPr lang="zh-CN" sz="1050" b="1" kern="0">
                          <a:solidFill>
                            <a:schemeClr val="bg1"/>
                          </a:solidFill>
                          <a:effectLst/>
                        </a:rPr>
                        <a:t>分值</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r">
                        <a:spcAft>
                          <a:spcPts val="0"/>
                        </a:spcAft>
                      </a:pPr>
                      <a:r>
                        <a:rPr lang="en-US" sz="1050" b="1" kern="0">
                          <a:solidFill>
                            <a:schemeClr val="bg1"/>
                          </a:solidFill>
                          <a:effectLst/>
                        </a:rPr>
                        <a:t>20</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l">
                        <a:spcAft>
                          <a:spcPts val="0"/>
                        </a:spcAft>
                      </a:pPr>
                      <a:r>
                        <a:rPr lang="zh-CN" sz="1050" b="1" kern="0">
                          <a:solidFill>
                            <a:schemeClr val="bg1"/>
                          </a:solidFill>
                          <a:effectLst/>
                        </a:rPr>
                        <a:t>评分</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gridSpan="3">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r>
              <a:tr h="180975">
                <a:tc gridSpan="6">
                  <a:txBody>
                    <a:bodyPr/>
                    <a:lstStyle/>
                    <a:p>
                      <a:pPr algn="l">
                        <a:spcAft>
                          <a:spcPts val="0"/>
                        </a:spcAft>
                      </a:pPr>
                      <a:r>
                        <a:rPr lang="en-US" sz="1050" b="1" kern="0">
                          <a:solidFill>
                            <a:schemeClr val="bg1"/>
                          </a:solidFill>
                          <a:effectLst/>
                        </a:rPr>
                        <a:t>5.</a:t>
                      </a:r>
                      <a:r>
                        <a:rPr lang="zh-CN" sz="1050" b="1" kern="0">
                          <a:solidFill>
                            <a:schemeClr val="bg1"/>
                          </a:solidFill>
                          <a:effectLst/>
                        </a:rPr>
                        <a:t>给出的解决方案是否合理可行</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27330">
                <a:tc gridSpan="6">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80975">
                <a:tc>
                  <a:txBody>
                    <a:bodyPr/>
                    <a:lstStyle/>
                    <a:p>
                      <a:pPr algn="l">
                        <a:spcAft>
                          <a:spcPts val="0"/>
                        </a:spcAft>
                      </a:pPr>
                      <a:r>
                        <a:rPr lang="zh-CN" sz="1050" b="1" kern="0">
                          <a:solidFill>
                            <a:schemeClr val="bg1"/>
                          </a:solidFill>
                          <a:effectLst/>
                        </a:rPr>
                        <a:t>分值</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r">
                        <a:spcAft>
                          <a:spcPts val="0"/>
                        </a:spcAft>
                      </a:pPr>
                      <a:r>
                        <a:rPr lang="en-US" sz="1050" b="1" kern="0">
                          <a:solidFill>
                            <a:schemeClr val="bg1"/>
                          </a:solidFill>
                          <a:effectLst/>
                        </a:rPr>
                        <a:t>20</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a:txBody>
                    <a:bodyPr/>
                    <a:lstStyle/>
                    <a:p>
                      <a:pPr algn="l">
                        <a:spcAft>
                          <a:spcPts val="0"/>
                        </a:spcAft>
                      </a:pPr>
                      <a:r>
                        <a:rPr lang="zh-CN" sz="1050" b="1" kern="0">
                          <a:solidFill>
                            <a:schemeClr val="bg1"/>
                          </a:solidFill>
                          <a:effectLst/>
                        </a:rPr>
                        <a:t>评分</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gridSpan="3">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r>
              <a:tr h="180975">
                <a:tc gridSpan="6">
                  <a:txBody>
                    <a:bodyPr/>
                    <a:lstStyle/>
                    <a:p>
                      <a:pPr algn="l">
                        <a:spcAft>
                          <a:spcPts val="0"/>
                        </a:spcAft>
                      </a:pPr>
                      <a:r>
                        <a:rPr lang="zh-CN" sz="1050" b="1" kern="0">
                          <a:solidFill>
                            <a:schemeClr val="bg1"/>
                          </a:solidFill>
                          <a:effectLst/>
                        </a:rPr>
                        <a:t>班组长在实训中所在的优点和缺点</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83820">
                <a:tc>
                  <a:txBody>
                    <a:bodyPr/>
                    <a:lstStyle/>
                    <a:p>
                      <a:pPr algn="l">
                        <a:spcAft>
                          <a:spcPts val="0"/>
                        </a:spcAft>
                      </a:pPr>
                      <a:r>
                        <a:rPr lang="zh-CN" sz="1050" b="1" kern="0">
                          <a:solidFill>
                            <a:schemeClr val="bg1"/>
                          </a:solidFill>
                          <a:effectLst/>
                        </a:rPr>
                        <a:t>优点</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gridSpan="5">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40030">
                <a:tc>
                  <a:txBody>
                    <a:bodyPr/>
                    <a:lstStyle/>
                    <a:p>
                      <a:pPr algn="l">
                        <a:spcAft>
                          <a:spcPts val="0"/>
                        </a:spcAft>
                      </a:pPr>
                      <a:r>
                        <a:rPr lang="zh-CN" sz="1050" b="1" kern="0">
                          <a:solidFill>
                            <a:schemeClr val="bg1"/>
                          </a:solidFill>
                          <a:effectLst/>
                        </a:rPr>
                        <a:t>缺点</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gridSpan="5">
                  <a:txBody>
                    <a:bodyPr/>
                    <a:lstStyle/>
                    <a:p>
                      <a:pPr algn="l">
                        <a:spcAft>
                          <a:spcPts val="0"/>
                        </a:spcAft>
                      </a:pPr>
                      <a:r>
                        <a:rPr lang="en-US" sz="1050" b="1" kern="0">
                          <a:solidFill>
                            <a:schemeClr val="bg1"/>
                          </a:solidFill>
                          <a:effectLst/>
                        </a:rPr>
                        <a:t> </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80645">
                <a:tc>
                  <a:txBody>
                    <a:bodyPr/>
                    <a:lstStyle/>
                    <a:p>
                      <a:pPr algn="l">
                        <a:spcAft>
                          <a:spcPts val="0"/>
                        </a:spcAft>
                      </a:pPr>
                      <a:r>
                        <a:rPr lang="zh-CN" sz="1050" b="1" kern="0">
                          <a:solidFill>
                            <a:schemeClr val="bg1"/>
                          </a:solidFill>
                          <a:effectLst/>
                        </a:rPr>
                        <a:t>总分</a:t>
                      </a:r>
                      <a:endParaRPr lang="zh-CN" sz="1050" b="1" kern="100">
                        <a:solidFill>
                          <a:schemeClr val="bg1"/>
                        </a:solidFill>
                        <a:effectLst/>
                        <a:latin typeface="Calibri"/>
                        <a:ea typeface="宋体"/>
                        <a:cs typeface="Times New Roman"/>
                      </a:endParaRPr>
                    </a:p>
                  </a:txBody>
                  <a:tcPr marL="68580" marR="68580" marT="0" marB="0" anchor="ctr">
                    <a:solidFill>
                      <a:schemeClr val="accent1"/>
                    </a:solidFill>
                  </a:tcPr>
                </a:tc>
                <a:tc gridSpan="5">
                  <a:txBody>
                    <a:bodyPr/>
                    <a:lstStyle/>
                    <a:p>
                      <a:pPr algn="l">
                        <a:spcAft>
                          <a:spcPts val="0"/>
                        </a:spcAft>
                      </a:pPr>
                      <a:r>
                        <a:rPr lang="en-US" sz="1050" b="1" kern="0" dirty="0">
                          <a:solidFill>
                            <a:schemeClr val="bg1"/>
                          </a:solidFill>
                          <a:effectLst/>
                        </a:rPr>
                        <a:t> </a:t>
                      </a:r>
                      <a:endParaRPr lang="zh-CN" sz="1050" b="1" kern="100" dirty="0">
                        <a:solidFill>
                          <a:schemeClr val="bg1"/>
                        </a:solidFill>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473278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
        <p:nvSpPr>
          <p:cNvPr id="14" name="TextBox 13"/>
          <p:cNvSpPr txBox="1"/>
          <p:nvPr/>
        </p:nvSpPr>
        <p:spPr>
          <a:xfrm>
            <a:off x="3131369" y="1633364"/>
            <a:ext cx="4392488" cy="646331"/>
          </a:xfrm>
          <a:prstGeom prst="rect">
            <a:avLst/>
          </a:prstGeom>
          <a:noFill/>
        </p:spPr>
        <p:txBody>
          <a:bodyPr wrap="square" rtlCol="0">
            <a:spAutoFit/>
          </a:bodyPr>
          <a:lstStyle/>
          <a:p>
            <a:r>
              <a:rPr lang="zh-CN" altLang="en-US" sz="3600" b="1" dirty="0" smtClean="0">
                <a:latin typeface="黑体" pitchFamily="49" charset="-122"/>
                <a:ea typeface="黑体" pitchFamily="49" charset="-122"/>
              </a:rPr>
              <a:t>本</a:t>
            </a:r>
            <a:r>
              <a:rPr lang="zh-CN" altLang="en-US" sz="3600" b="1" dirty="0">
                <a:latin typeface="黑体" pitchFamily="49" charset="-122"/>
                <a:ea typeface="黑体" pitchFamily="49" charset="-122"/>
              </a:rPr>
              <a:t>模块</a:t>
            </a:r>
            <a:r>
              <a:rPr lang="zh-CN" altLang="en-US" sz="3600" b="1" dirty="0" smtClean="0">
                <a:latin typeface="黑体" pitchFamily="49" charset="-122"/>
                <a:ea typeface="黑体" pitchFamily="49" charset="-122"/>
              </a:rPr>
              <a:t>内容</a:t>
            </a:r>
            <a:r>
              <a:rPr lang="zh-CN" altLang="en-US" sz="3600" b="1" dirty="0" smtClean="0">
                <a:latin typeface="黑体" pitchFamily="49" charset="-122"/>
                <a:ea typeface="黑体" pitchFamily="49" charset="-122"/>
              </a:rPr>
              <a:t>学习结束！</a:t>
            </a:r>
            <a:endParaRPr lang="zh-CN" altLang="en-US" sz="3600" b="1" dirty="0">
              <a:latin typeface="黑体" pitchFamily="49" charset="-122"/>
              <a:ea typeface="黑体" pitchFamily="49" charset="-122"/>
            </a:endParaRPr>
          </a:p>
        </p:txBody>
      </p:sp>
      <p:sp>
        <p:nvSpPr>
          <p:cNvPr id="16" name="圆角矩形 15"/>
          <p:cNvSpPr/>
          <p:nvPr/>
        </p:nvSpPr>
        <p:spPr>
          <a:xfrm>
            <a:off x="2627313" y="2857500"/>
            <a:ext cx="5400600" cy="864096"/>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latin typeface="黑体" pitchFamily="49" charset="-122"/>
                <a:ea typeface="黑体" pitchFamily="49" charset="-122"/>
              </a:rPr>
              <a:t>请同学们继续努力学习</a:t>
            </a:r>
            <a:endParaRPr lang="zh-CN" altLang="en-US" sz="4000" dirty="0">
              <a:latin typeface="黑体" pitchFamily="49" charset="-122"/>
              <a:ea typeface="黑体" pitchFamily="49" charset="-122"/>
            </a:endParaRPr>
          </a:p>
        </p:txBody>
      </p:sp>
      <p:pic>
        <p:nvPicPr>
          <p:cNvPr id="18" name="图片 17">
            <a:hlinkClick r:id="rId5"/>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18313" y="4313237"/>
            <a:ext cx="609600" cy="619125"/>
          </a:xfrm>
          <a:prstGeom prst="rect">
            <a:avLst/>
          </a:prstGeom>
        </p:spPr>
      </p:pic>
    </p:spTree>
    <p:extLst>
      <p:ext uri="{BB962C8B-B14F-4D97-AF65-F5344CB8AC3E}">
        <p14:creationId xmlns:p14="http://schemas.microsoft.com/office/powerpoint/2010/main" val="329606713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0"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班组长竞选演讲</a:t>
            </a:r>
            <a:endParaRPr lang="zh-CN" altLang="en-US" sz="1600" b="1" dirty="0">
              <a:solidFill>
                <a:schemeClr val="accent3">
                  <a:lumMod val="50000"/>
                </a:schemeClr>
              </a:solidFill>
              <a:latin typeface="黑体" pitchFamily="2" charset="-122"/>
              <a:ea typeface="黑体" pitchFamily="2" charset="-122"/>
            </a:endParaRPr>
          </a:p>
        </p:txBody>
      </p:sp>
      <p:sp>
        <p:nvSpPr>
          <p:cNvPr id="11" name="TextBox 10"/>
          <p:cNvSpPr txBox="1"/>
          <p:nvPr/>
        </p:nvSpPr>
        <p:spPr>
          <a:xfrm>
            <a:off x="2200275" y="985292"/>
            <a:ext cx="6836222" cy="4278094"/>
          </a:xfrm>
          <a:prstGeom prst="rect">
            <a:avLst/>
          </a:prstGeom>
          <a:noFill/>
        </p:spPr>
        <p:txBody>
          <a:bodyPr wrap="square" rtlCol="0">
            <a:spAutoFit/>
          </a:bodyPr>
          <a:lstStyle/>
          <a:p>
            <a:pPr indent="457200"/>
            <a:r>
              <a:rPr lang="zh-CN" altLang="zh-CN" sz="1600" b="1" dirty="0"/>
              <a:t>各角色任务安排</a:t>
            </a:r>
            <a:endParaRPr lang="zh-CN" altLang="zh-CN" sz="1600" dirty="0"/>
          </a:p>
          <a:p>
            <a:pPr indent="457200"/>
            <a:r>
              <a:rPr lang="en-US" altLang="zh-CN" sz="1600" dirty="0"/>
              <a:t>1</a:t>
            </a:r>
            <a:r>
              <a:rPr lang="zh-CN" altLang="zh-CN" sz="1600" dirty="0"/>
              <a:t>．观察员角色</a:t>
            </a:r>
          </a:p>
          <a:p>
            <a:pPr indent="457200"/>
            <a:r>
              <a:rPr lang="zh-CN" altLang="zh-CN" sz="1600" dirty="0"/>
              <a:t>在此场景中，观察员以评委的身份出现，对于竞职演讲的人员给予及时且准确的点评，并且进行打分。</a:t>
            </a:r>
          </a:p>
          <a:p>
            <a:pPr indent="457200"/>
            <a:r>
              <a:rPr lang="zh-CN" altLang="zh-CN" sz="1600" dirty="0"/>
              <a:t>实训前的准备：你需要做以下事情：</a:t>
            </a:r>
          </a:p>
          <a:p>
            <a:pPr indent="457200"/>
            <a:r>
              <a:rPr lang="en-US" altLang="zh-CN" sz="1600" dirty="0"/>
              <a:t>(1)</a:t>
            </a:r>
            <a:r>
              <a:rPr lang="zh-CN" altLang="zh-CN" sz="1600" dirty="0"/>
              <a:t>阅读背景资料；</a:t>
            </a:r>
          </a:p>
          <a:p>
            <a:pPr indent="457200"/>
            <a:r>
              <a:rPr lang="en-US" altLang="zh-CN" sz="1600" dirty="0"/>
              <a:t>(2)</a:t>
            </a:r>
            <a:r>
              <a:rPr lang="zh-CN" altLang="zh-CN" sz="1600" dirty="0"/>
              <a:t>仔细阅读相关知识；</a:t>
            </a:r>
          </a:p>
          <a:p>
            <a:pPr indent="457200"/>
            <a:r>
              <a:rPr lang="en-US" altLang="zh-CN" sz="1600" dirty="0"/>
              <a:t>(3)</a:t>
            </a:r>
            <a:r>
              <a:rPr lang="zh-CN" altLang="zh-CN" sz="1600" dirty="0"/>
              <a:t>了解随后将要完成的竞职演讲评分表。</a:t>
            </a:r>
          </a:p>
          <a:p>
            <a:pPr indent="457200"/>
            <a:r>
              <a:rPr lang="zh-CN" altLang="zh-CN" sz="1600" dirty="0"/>
              <a:t>实训过程中：你需要执行以下任务：</a:t>
            </a:r>
          </a:p>
          <a:p>
            <a:pPr indent="457200"/>
            <a:r>
              <a:rPr lang="en-US" altLang="zh-CN" sz="1600" dirty="0"/>
              <a:t>(1)</a:t>
            </a:r>
            <a:r>
              <a:rPr lang="zh-CN" altLang="zh-CN" sz="1600" dirty="0"/>
              <a:t>使用竞职演讲评分表来记录你观察到的情况；</a:t>
            </a:r>
          </a:p>
          <a:p>
            <a:pPr indent="457200"/>
            <a:r>
              <a:rPr lang="en-US" altLang="zh-CN" sz="1600" dirty="0"/>
              <a:t>(2)</a:t>
            </a:r>
            <a:r>
              <a:rPr lang="zh-CN" altLang="zh-CN" sz="1600" dirty="0"/>
              <a:t>控制现场的顺序和流程，确保大家能按次序顺利进行演讲；</a:t>
            </a:r>
          </a:p>
          <a:p>
            <a:pPr indent="457200"/>
            <a:r>
              <a:rPr lang="en-US" altLang="zh-CN" sz="1600" dirty="0"/>
              <a:t>(3)</a:t>
            </a:r>
            <a:r>
              <a:rPr lang="zh-CN" altLang="zh-CN" sz="1600" dirty="0"/>
              <a:t>控制每次演讲的时长，发生超时，应给予提醒。</a:t>
            </a:r>
          </a:p>
          <a:p>
            <a:pPr indent="457200"/>
            <a:r>
              <a:rPr lang="zh-CN" altLang="zh-CN" sz="1600" dirty="0"/>
              <a:t>实训结束后：你需要执行以下任务：</a:t>
            </a:r>
          </a:p>
          <a:p>
            <a:pPr indent="457200"/>
            <a:r>
              <a:rPr lang="en-US" altLang="zh-CN" sz="1600" dirty="0"/>
              <a:t>(l)</a:t>
            </a:r>
            <a:r>
              <a:rPr lang="zh-CN" altLang="zh-CN" sz="1600" dirty="0"/>
              <a:t>及时对演讲情况进行点评；</a:t>
            </a:r>
          </a:p>
          <a:p>
            <a:pPr indent="457200"/>
            <a:r>
              <a:rPr lang="en-US" altLang="zh-CN" sz="1600" dirty="0"/>
              <a:t>(2)</a:t>
            </a:r>
            <a:r>
              <a:rPr lang="zh-CN" altLang="zh-CN" sz="1600" dirty="0"/>
              <a:t>安排</a:t>
            </a:r>
            <a:r>
              <a:rPr lang="en-US" altLang="zh-CN" sz="1600" dirty="0"/>
              <a:t>3-4</a:t>
            </a:r>
            <a:r>
              <a:rPr lang="zh-CN" altLang="zh-CN" sz="1600" dirty="0"/>
              <a:t>名员工进行点评；</a:t>
            </a:r>
          </a:p>
          <a:p>
            <a:pPr indent="457200"/>
            <a:r>
              <a:rPr lang="en-US" altLang="zh-CN" sz="1600" dirty="0"/>
              <a:t>(3)</a:t>
            </a:r>
            <a:r>
              <a:rPr lang="zh-CN" altLang="zh-CN" sz="1600" dirty="0"/>
              <a:t>安排竞职人员对自己的表现进行分析；</a:t>
            </a:r>
          </a:p>
          <a:p>
            <a:pPr indent="457200"/>
            <a:r>
              <a:rPr lang="en-US" altLang="zh-CN" sz="1600" dirty="0"/>
              <a:t>(4)</a:t>
            </a:r>
            <a:r>
              <a:rPr lang="zh-CN" altLang="zh-CN" sz="1600" dirty="0"/>
              <a:t>将竞职演讲评分表交给竞职者阅读。</a:t>
            </a: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13608205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0"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班组长竞选演讲</a:t>
            </a:r>
            <a:endParaRPr lang="zh-CN" altLang="en-US" sz="1600" b="1" dirty="0">
              <a:solidFill>
                <a:schemeClr val="accent3">
                  <a:lumMod val="50000"/>
                </a:schemeClr>
              </a:solidFill>
              <a:latin typeface="黑体" pitchFamily="2" charset="-122"/>
              <a:ea typeface="黑体" pitchFamily="2" charset="-122"/>
            </a:endParaRPr>
          </a:p>
        </p:txBody>
      </p:sp>
      <p:sp>
        <p:nvSpPr>
          <p:cNvPr id="11" name="TextBox 10"/>
          <p:cNvSpPr txBox="1"/>
          <p:nvPr/>
        </p:nvSpPr>
        <p:spPr>
          <a:xfrm>
            <a:off x="2200275" y="985292"/>
            <a:ext cx="6836222" cy="3416320"/>
          </a:xfrm>
          <a:prstGeom prst="rect">
            <a:avLst/>
          </a:prstGeom>
          <a:noFill/>
        </p:spPr>
        <p:txBody>
          <a:bodyPr wrap="square" rtlCol="0">
            <a:spAutoFit/>
          </a:bodyPr>
          <a:lstStyle/>
          <a:p>
            <a:pPr indent="457200"/>
            <a:r>
              <a:rPr lang="en-US" altLang="zh-CN" dirty="0"/>
              <a:t>2</a:t>
            </a:r>
            <a:r>
              <a:rPr lang="zh-CN" altLang="zh-CN" dirty="0"/>
              <a:t>．竞职者角色</a:t>
            </a:r>
          </a:p>
          <a:p>
            <a:pPr indent="457200"/>
            <a:r>
              <a:rPr lang="zh-CN" altLang="zh-CN" dirty="0"/>
              <a:t>作为班组长候选人，此次演讲对你来说非常重要，需要通过话言及肢体的完美表现来帮助你获得班组长的职位。</a:t>
            </a:r>
          </a:p>
          <a:p>
            <a:pPr indent="457200"/>
            <a:r>
              <a:rPr lang="zh-CN" altLang="zh-CN" dirty="0"/>
              <a:t>实训前的准备：你需要做以下事情：</a:t>
            </a:r>
          </a:p>
          <a:p>
            <a:pPr indent="457200"/>
            <a:r>
              <a:rPr lang="en-US" altLang="zh-CN" dirty="0"/>
              <a:t>(l)</a:t>
            </a:r>
            <a:r>
              <a:rPr lang="zh-CN" altLang="zh-CN" dirty="0"/>
              <a:t>温习各项知识点；</a:t>
            </a:r>
          </a:p>
          <a:p>
            <a:pPr indent="457200"/>
            <a:r>
              <a:rPr lang="en-US" altLang="zh-CN" dirty="0"/>
              <a:t>(2)</a:t>
            </a:r>
            <a:r>
              <a:rPr lang="zh-CN" altLang="zh-CN" dirty="0"/>
              <a:t>熟悉背景资料；</a:t>
            </a:r>
          </a:p>
          <a:p>
            <a:pPr indent="457200"/>
            <a:r>
              <a:rPr lang="en-US" altLang="zh-CN" dirty="0"/>
              <a:t>(3)</a:t>
            </a:r>
            <a:r>
              <a:rPr lang="zh-CN" altLang="zh-CN" dirty="0"/>
              <a:t>准备好</a:t>
            </a:r>
            <a:r>
              <a:rPr lang="en-US" altLang="zh-CN" dirty="0"/>
              <a:t>PPT</a:t>
            </a:r>
            <a:r>
              <a:rPr lang="zh-CN" altLang="zh-CN" dirty="0"/>
              <a:t>，并确认自己演讲的次序及时间。</a:t>
            </a:r>
          </a:p>
          <a:p>
            <a:pPr indent="457200"/>
            <a:r>
              <a:rPr lang="zh-CN" altLang="zh-CN" dirty="0"/>
              <a:t>实训过程中：你需要执行以下任务：</a:t>
            </a:r>
          </a:p>
          <a:p>
            <a:pPr indent="457200"/>
            <a:r>
              <a:rPr lang="zh-CN" altLang="zh-CN" dirty="0"/>
              <a:t>按照要求进行竞职演讲。</a:t>
            </a:r>
          </a:p>
          <a:p>
            <a:pPr indent="457200"/>
            <a:r>
              <a:rPr lang="zh-CN" altLang="zh-CN" dirty="0"/>
              <a:t>实训结束后：你需要执行以下任务：</a:t>
            </a:r>
          </a:p>
          <a:p>
            <a:pPr indent="457200"/>
            <a:r>
              <a:rPr lang="en-US" altLang="zh-CN" dirty="0"/>
              <a:t>(1)</a:t>
            </a:r>
            <a:r>
              <a:rPr lang="zh-CN" altLang="zh-CN" dirty="0"/>
              <a:t>听完评委和大家的点评后，对自己的表现进行分析；</a:t>
            </a:r>
          </a:p>
          <a:p>
            <a:pPr indent="457200"/>
            <a:r>
              <a:rPr lang="en-US" altLang="zh-CN" dirty="0"/>
              <a:t>(2)</a:t>
            </a:r>
            <a:r>
              <a:rPr lang="zh-CN" altLang="zh-CN" dirty="0"/>
              <a:t>填写竞职演讲总结表。</a:t>
            </a: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13608205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0"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班组长竞选演讲</a:t>
            </a:r>
            <a:endParaRPr lang="zh-CN" altLang="en-US" sz="1600" b="1" dirty="0">
              <a:solidFill>
                <a:schemeClr val="accent3">
                  <a:lumMod val="50000"/>
                </a:schemeClr>
              </a:solidFill>
              <a:latin typeface="黑体" pitchFamily="2" charset="-122"/>
              <a:ea typeface="黑体" pitchFamily="2" charset="-122"/>
            </a:endParaRPr>
          </a:p>
        </p:txBody>
      </p:sp>
      <p:sp>
        <p:nvSpPr>
          <p:cNvPr id="11" name="TextBox 10"/>
          <p:cNvSpPr txBox="1"/>
          <p:nvPr/>
        </p:nvSpPr>
        <p:spPr>
          <a:xfrm>
            <a:off x="2200275" y="985292"/>
            <a:ext cx="6836222" cy="3693319"/>
          </a:xfrm>
          <a:prstGeom prst="rect">
            <a:avLst/>
          </a:prstGeom>
          <a:noFill/>
        </p:spPr>
        <p:txBody>
          <a:bodyPr wrap="square" rtlCol="0">
            <a:spAutoFit/>
          </a:bodyPr>
          <a:lstStyle/>
          <a:p>
            <a:pPr indent="457200"/>
            <a:r>
              <a:rPr lang="zh-CN" altLang="zh-CN" b="1" dirty="0"/>
              <a:t>必备</a:t>
            </a:r>
            <a:r>
              <a:rPr lang="zh-CN" altLang="zh-CN" b="1" dirty="0" smtClean="0"/>
              <a:t>知识</a:t>
            </a:r>
            <a:endParaRPr lang="en-US" altLang="zh-CN" b="1" dirty="0" smtClean="0"/>
          </a:p>
          <a:p>
            <a:pPr indent="457200"/>
            <a:endParaRPr lang="zh-CN" altLang="zh-CN" dirty="0"/>
          </a:p>
          <a:p>
            <a:pPr indent="457200"/>
            <a:r>
              <a:rPr lang="en-US" altLang="zh-CN" dirty="0"/>
              <a:t>1</a:t>
            </a:r>
            <a:r>
              <a:rPr lang="zh-CN" altLang="zh-CN" dirty="0"/>
              <a:t>．班组长竞选演讲前的准备工作</a:t>
            </a:r>
          </a:p>
          <a:p>
            <a:pPr indent="457200"/>
            <a:r>
              <a:rPr lang="zh-CN" altLang="zh-CN" dirty="0"/>
              <a:t>班组长职位的竞选演讲是班组长竞选工作的主要内容，直接关系到最终的竞选结果，在演讲之前一定要做好充分的准备工作。</a:t>
            </a:r>
          </a:p>
          <a:p>
            <a:pPr indent="457200"/>
            <a:r>
              <a:rPr lang="en-US" altLang="zh-CN" dirty="0"/>
              <a:t>(1)</a:t>
            </a:r>
            <a:r>
              <a:rPr lang="zh-CN" altLang="zh-CN" dirty="0"/>
              <a:t>与同事进行沟通</a:t>
            </a:r>
          </a:p>
          <a:p>
            <a:pPr indent="457200"/>
            <a:r>
              <a:rPr lang="zh-CN" altLang="zh-CN" dirty="0"/>
              <a:t>班组长竞选的主要决定权来源于普通客服人员，他们所期待的班组长需要具备哪些条件，如何才能符合他们的期望是演讲中需要表现的最重要环节。因此，在制作课件之前一定要和大家进行简单而有效的沟通，了解大家的想法。</a:t>
            </a:r>
          </a:p>
          <a:p>
            <a:pPr indent="457200"/>
            <a:r>
              <a:rPr lang="en-US" altLang="zh-CN" dirty="0"/>
              <a:t>(2)</a:t>
            </a:r>
            <a:r>
              <a:rPr lang="zh-CN" altLang="zh-CN" dirty="0"/>
              <a:t>与班组长和主管进行沟通</a:t>
            </a:r>
          </a:p>
          <a:p>
            <a:pPr indent="457200"/>
            <a:r>
              <a:rPr lang="zh-CN" altLang="zh-CN" dirty="0"/>
              <a:t>关于如何进行竞职演讲，目前的班组长和主管都是非常有经验的，在准备过程中不断听取他们的意见和建议是非常必要的一步。</a:t>
            </a: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13608205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0"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班组长竞选演讲</a:t>
            </a:r>
            <a:endParaRPr lang="zh-CN" altLang="en-US" sz="1600" b="1" dirty="0">
              <a:solidFill>
                <a:schemeClr val="accent3">
                  <a:lumMod val="50000"/>
                </a:schemeClr>
              </a:solidFill>
              <a:latin typeface="黑体" pitchFamily="2" charset="-122"/>
              <a:ea typeface="黑体" pitchFamily="2" charset="-122"/>
            </a:endParaRPr>
          </a:p>
        </p:txBody>
      </p:sp>
      <p:sp>
        <p:nvSpPr>
          <p:cNvPr id="11" name="TextBox 10"/>
          <p:cNvSpPr txBox="1"/>
          <p:nvPr/>
        </p:nvSpPr>
        <p:spPr>
          <a:xfrm>
            <a:off x="2200275" y="985292"/>
            <a:ext cx="6836222" cy="4031873"/>
          </a:xfrm>
          <a:prstGeom prst="rect">
            <a:avLst/>
          </a:prstGeom>
          <a:noFill/>
        </p:spPr>
        <p:txBody>
          <a:bodyPr wrap="square" rtlCol="0">
            <a:spAutoFit/>
          </a:bodyPr>
          <a:lstStyle/>
          <a:p>
            <a:pPr indent="457200"/>
            <a:r>
              <a:rPr lang="en-US" altLang="zh-CN" sz="1600" dirty="0"/>
              <a:t>(3)</a:t>
            </a:r>
            <a:r>
              <a:rPr lang="zh-CN" altLang="zh-CN" sz="1600" dirty="0"/>
              <a:t>制作优质的</a:t>
            </a:r>
            <a:r>
              <a:rPr lang="en-US" altLang="zh-CN" sz="1600" dirty="0"/>
              <a:t>PPT</a:t>
            </a:r>
            <a:endParaRPr lang="zh-CN" altLang="zh-CN" sz="1600" dirty="0"/>
          </a:p>
          <a:p>
            <a:pPr indent="457200"/>
            <a:r>
              <a:rPr lang="zh-CN" altLang="zh-CN" sz="1600" dirty="0"/>
              <a:t>虽然竞职演讲的重点在于演讲，但是</a:t>
            </a:r>
            <a:r>
              <a:rPr lang="en-US" altLang="zh-CN" sz="1600" dirty="0"/>
              <a:t>PPT</a:t>
            </a:r>
            <a:r>
              <a:rPr lang="zh-CN" altLang="zh-CN" sz="1600" dirty="0"/>
              <a:t>课件是重要的辅助工具。为了避免文字累赘而导致大家情绪低沉，应尽量减少文字展示，以图片、表格以及动画的形式来表达重点内容。</a:t>
            </a:r>
            <a:r>
              <a:rPr lang="en-US" altLang="zh-CN" sz="1600" dirty="0"/>
              <a:t>PPT</a:t>
            </a:r>
            <a:r>
              <a:rPr lang="zh-CN" altLang="zh-CN" sz="1600" dirty="0"/>
              <a:t>的背景尽量朴素淡雅．落落大方，避免过于花哨。</a:t>
            </a:r>
          </a:p>
          <a:p>
            <a:pPr indent="457200"/>
            <a:r>
              <a:rPr lang="en-US" altLang="zh-CN" sz="1600" dirty="0"/>
              <a:t>PPT</a:t>
            </a:r>
            <a:r>
              <a:rPr lang="zh-CN" altLang="zh-CN" sz="1600" dirty="0"/>
              <a:t>的内容主要包括题目、本人情况介绍、对于班组长职位的认识、任职后的计划、任职后的目标以及目标达成的方式和时间等。在任职目标中需要体现各项业绩指标的情况，例如全组的服务水平、员工利用率、客户满意度等，并针对每项目标都有自己独到的见解及达成的方法。</a:t>
            </a:r>
          </a:p>
          <a:p>
            <a:pPr indent="457200"/>
            <a:r>
              <a:rPr lang="en-US" altLang="zh-CN" sz="1600" dirty="0"/>
              <a:t>(4)</a:t>
            </a:r>
            <a:r>
              <a:rPr lang="zh-CN" altLang="zh-CN" sz="1600" dirty="0"/>
              <a:t>竞选演讲需要多加演练</a:t>
            </a:r>
          </a:p>
          <a:p>
            <a:pPr indent="457200"/>
            <a:r>
              <a:rPr lang="zh-CN" altLang="zh-CN" sz="1600" dirty="0"/>
              <a:t>当众演讲是一件需要锻炼和学习的事情，要进行一次优质的演讲非常不易。因此，在演讲前期需要大量的重复性练习，不断纠正演讲过程中语句、表情、动作所存在的不足，最好能找一位听众帮你发现问题。</a:t>
            </a:r>
          </a:p>
          <a:p>
            <a:pPr indent="457200"/>
            <a:r>
              <a:rPr lang="en-US" altLang="zh-CN" sz="1600" dirty="0"/>
              <a:t>(5)</a:t>
            </a:r>
            <a:r>
              <a:rPr lang="zh-CN" altLang="zh-CN" sz="1600" dirty="0"/>
              <a:t>准备好着装和仪容仪表</a:t>
            </a:r>
          </a:p>
          <a:p>
            <a:pPr indent="457200"/>
            <a:r>
              <a:rPr lang="zh-CN" altLang="zh-CN" sz="1600" dirty="0"/>
              <a:t>竞职演讲也是个人风采的一次展示，一定要注意着装，一般建议着工装，如果没有工装，一般建议着衬衣及西裤，发型干净、整洁。</a:t>
            </a: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139420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0"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班组长竞选演讲</a:t>
            </a:r>
            <a:endParaRPr lang="zh-CN" altLang="en-US" sz="1600" b="1" dirty="0">
              <a:solidFill>
                <a:schemeClr val="accent3">
                  <a:lumMod val="50000"/>
                </a:schemeClr>
              </a:solidFill>
              <a:latin typeface="黑体" pitchFamily="2" charset="-122"/>
              <a:ea typeface="黑体" pitchFamily="2" charset="-122"/>
            </a:endParaRPr>
          </a:p>
        </p:txBody>
      </p:sp>
      <p:sp>
        <p:nvSpPr>
          <p:cNvPr id="11" name="TextBox 10"/>
          <p:cNvSpPr txBox="1"/>
          <p:nvPr/>
        </p:nvSpPr>
        <p:spPr>
          <a:xfrm>
            <a:off x="2200275" y="985292"/>
            <a:ext cx="6836222" cy="4247317"/>
          </a:xfrm>
          <a:prstGeom prst="rect">
            <a:avLst/>
          </a:prstGeom>
          <a:noFill/>
        </p:spPr>
        <p:txBody>
          <a:bodyPr wrap="square" rtlCol="0">
            <a:spAutoFit/>
          </a:bodyPr>
          <a:lstStyle/>
          <a:p>
            <a:pPr indent="457200"/>
            <a:r>
              <a:rPr lang="en-US" altLang="zh-CN" dirty="0"/>
              <a:t>2</a:t>
            </a:r>
            <a:r>
              <a:rPr lang="zh-CN" altLang="zh-CN" dirty="0"/>
              <a:t>．班组长竞选演讲过程中的注意事项</a:t>
            </a:r>
          </a:p>
          <a:p>
            <a:pPr indent="457200"/>
            <a:r>
              <a:rPr lang="en-US" altLang="zh-CN" dirty="0" smtClean="0"/>
              <a:t>(1)</a:t>
            </a:r>
            <a:r>
              <a:rPr lang="zh-CN" altLang="zh-CN" dirty="0"/>
              <a:t>注意姿态及表情</a:t>
            </a:r>
          </a:p>
          <a:p>
            <a:pPr indent="457200"/>
            <a:r>
              <a:rPr lang="zh-CN" altLang="zh-CN" dirty="0"/>
              <a:t>竞选演讲需要充满自信，并且保持愉悦的心情；对于一个缺乏自信的人来说，他是不具备担当任何管理职位的。因此，在竞职演讲的过程中，一定要信心百倍，潇洒自如。</a:t>
            </a:r>
          </a:p>
          <a:p>
            <a:pPr indent="457200"/>
            <a:r>
              <a:rPr lang="en-US" altLang="zh-CN" dirty="0"/>
              <a:t>(2)</a:t>
            </a:r>
            <a:r>
              <a:rPr lang="zh-CN" altLang="zh-CN" dirty="0"/>
              <a:t>注意听众的状态</a:t>
            </a:r>
          </a:p>
          <a:p>
            <a:pPr indent="457200"/>
            <a:r>
              <a:rPr lang="zh-CN" altLang="zh-CN" dirty="0"/>
              <a:t>要想时刻抓住听众的注意力，就需要时刻关注听众的状态。发现听众注意力下降时，及时采用一些技巧比如提高音调、互动、讲笑话等方式激起大家的兴趣，让自己表达的内容能完全地被听众接收到。</a:t>
            </a:r>
          </a:p>
          <a:p>
            <a:pPr indent="457200"/>
            <a:r>
              <a:rPr lang="en-US" altLang="zh-CN" dirty="0"/>
              <a:t>(3)</a:t>
            </a:r>
            <a:r>
              <a:rPr lang="zh-CN" altLang="zh-CN" dirty="0"/>
              <a:t>注意语速和语调</a:t>
            </a:r>
          </a:p>
          <a:p>
            <a:pPr indent="457200"/>
            <a:r>
              <a:rPr lang="zh-CN" altLang="zh-CN" dirty="0"/>
              <a:t>语速整体保持适中，当遇到需要重点表现和突出的内容时，则需要提高语速或突然停顿，以引起大家的注意。而语调相对日常讲话来说，需要整体提高，要利用重音和语调的起伏变化来突出自己演讲的重点。</a:t>
            </a: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139420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0"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班组长竞选演讲</a:t>
            </a:r>
            <a:endParaRPr lang="zh-CN" altLang="en-US" sz="1600" b="1" dirty="0">
              <a:solidFill>
                <a:schemeClr val="accent3">
                  <a:lumMod val="50000"/>
                </a:schemeClr>
              </a:solidFill>
              <a:latin typeface="黑体" pitchFamily="2" charset="-122"/>
              <a:ea typeface="黑体" pitchFamily="2" charset="-122"/>
            </a:endParaRPr>
          </a:p>
        </p:txBody>
      </p:sp>
      <p:sp>
        <p:nvSpPr>
          <p:cNvPr id="11" name="TextBox 10"/>
          <p:cNvSpPr txBox="1"/>
          <p:nvPr/>
        </p:nvSpPr>
        <p:spPr>
          <a:xfrm>
            <a:off x="2200275" y="985292"/>
            <a:ext cx="6836222" cy="2585323"/>
          </a:xfrm>
          <a:prstGeom prst="rect">
            <a:avLst/>
          </a:prstGeom>
          <a:noFill/>
        </p:spPr>
        <p:txBody>
          <a:bodyPr wrap="square" rtlCol="0">
            <a:spAutoFit/>
          </a:bodyPr>
          <a:lstStyle/>
          <a:p>
            <a:pPr indent="457200"/>
            <a:r>
              <a:rPr lang="en-US" altLang="zh-CN" dirty="0"/>
              <a:t>(4)</a:t>
            </a:r>
            <a:r>
              <a:rPr lang="zh-CN" altLang="zh-CN" dirty="0"/>
              <a:t>谦逊和包容的心态</a:t>
            </a:r>
          </a:p>
          <a:p>
            <a:pPr indent="457200"/>
            <a:r>
              <a:rPr lang="zh-CN" altLang="zh-CN" dirty="0"/>
              <a:t>虽然是竞职演讲，但是一定要保持良好的心态，绝不可在演讲过程中对竞争对手采取攻击性语言，尽量不要提及其他候选人。另外，因为竞选一定会存在失败的可能，所以要对竞选失败的结果也作必要的表达。</a:t>
            </a:r>
          </a:p>
          <a:p>
            <a:pPr indent="457200"/>
            <a:r>
              <a:rPr lang="en-US" altLang="zh-CN" dirty="0"/>
              <a:t>3</a:t>
            </a:r>
            <a:r>
              <a:rPr lang="zh-CN" altLang="zh-CN" dirty="0"/>
              <a:t>．竞选演讲后的注意事项</a:t>
            </a:r>
          </a:p>
          <a:p>
            <a:pPr indent="457200"/>
            <a:r>
              <a:rPr lang="zh-CN" altLang="zh-CN" dirty="0"/>
              <a:t>俗话说，不以成败论英雄，既然是竞选，那么获胜的人只能有一个，无论竞选成功与否，都要保持良好的心态，积极努力地做好工作，并且要对在竞选过程中大家给予的帮助表示感谢。</a:t>
            </a: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139420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0"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班组长竞选演讲</a:t>
            </a:r>
            <a:endParaRPr lang="zh-CN" altLang="en-US" sz="1600" b="1" dirty="0">
              <a:solidFill>
                <a:schemeClr val="accent3">
                  <a:lumMod val="50000"/>
                </a:schemeClr>
              </a:solidFill>
              <a:latin typeface="黑体" pitchFamily="2" charset="-122"/>
              <a:ea typeface="黑体" pitchFamily="2" charset="-122"/>
            </a:endParaRPr>
          </a:p>
        </p:txBody>
      </p:sp>
      <p:sp>
        <p:nvSpPr>
          <p:cNvPr id="11" name="TextBox 10"/>
          <p:cNvSpPr txBox="1"/>
          <p:nvPr/>
        </p:nvSpPr>
        <p:spPr>
          <a:xfrm>
            <a:off x="2200275" y="985292"/>
            <a:ext cx="6836222" cy="3139321"/>
          </a:xfrm>
          <a:prstGeom prst="rect">
            <a:avLst/>
          </a:prstGeom>
          <a:noFill/>
        </p:spPr>
        <p:txBody>
          <a:bodyPr wrap="square" rtlCol="0">
            <a:spAutoFit/>
          </a:bodyPr>
          <a:lstStyle/>
          <a:p>
            <a:pPr indent="457200"/>
            <a:r>
              <a:rPr lang="zh-CN" altLang="zh-CN" b="1" dirty="0"/>
              <a:t>讨论</a:t>
            </a:r>
            <a:r>
              <a:rPr lang="zh-CN" altLang="zh-CN" b="1" dirty="0" smtClean="0"/>
              <a:t>内容</a:t>
            </a:r>
            <a:endParaRPr lang="en-US" altLang="zh-CN" b="1" dirty="0" smtClean="0"/>
          </a:p>
          <a:p>
            <a:pPr indent="457200"/>
            <a:endParaRPr lang="zh-CN" altLang="zh-CN" dirty="0"/>
          </a:p>
          <a:p>
            <a:pPr indent="457200"/>
            <a:r>
              <a:rPr lang="en-US" altLang="zh-CN" dirty="0" smtClean="0"/>
              <a:t>1</a:t>
            </a:r>
            <a:r>
              <a:rPr lang="zh-CN" altLang="zh-CN" dirty="0"/>
              <a:t> ．对每位员工的</a:t>
            </a:r>
            <a:r>
              <a:rPr lang="en-US" altLang="zh-CN" dirty="0"/>
              <a:t>PPT</a:t>
            </a:r>
            <a:r>
              <a:rPr lang="zh-CN" altLang="zh-CN" dirty="0"/>
              <a:t>课件进行点评，讨论</a:t>
            </a:r>
            <a:r>
              <a:rPr lang="en-US" altLang="zh-CN" dirty="0"/>
              <a:t>PPT</a:t>
            </a:r>
            <a:r>
              <a:rPr lang="zh-CN" altLang="zh-CN" dirty="0"/>
              <a:t>课件制作上存在哪些问题。</a:t>
            </a:r>
          </a:p>
          <a:p>
            <a:pPr indent="457200"/>
            <a:r>
              <a:rPr lang="en-US" altLang="zh-CN" dirty="0"/>
              <a:t>2</a:t>
            </a:r>
            <a:r>
              <a:rPr lang="zh-CN" altLang="zh-CN" dirty="0"/>
              <a:t>．点评演讲过程中存在的问题，交流经验进行相互学习。</a:t>
            </a:r>
          </a:p>
          <a:p>
            <a:pPr indent="457200"/>
            <a:r>
              <a:rPr lang="en-US" altLang="zh-CN" dirty="0"/>
              <a:t>3</a:t>
            </a:r>
            <a:r>
              <a:rPr lang="zh-CN" altLang="zh-CN" dirty="0"/>
              <a:t>．自我剖析整个实训过程中最大的困难是什么，最大的体会是什么。</a:t>
            </a:r>
          </a:p>
          <a:p>
            <a:pPr indent="457200"/>
            <a:r>
              <a:rPr lang="en-US" altLang="zh-CN" dirty="0"/>
              <a:t>4</a:t>
            </a:r>
            <a:r>
              <a:rPr lang="zh-CN" altLang="zh-CN" dirty="0"/>
              <a:t>．描述此次活动中的收获以及得到的锻炼。</a:t>
            </a:r>
          </a:p>
          <a:p>
            <a:pPr indent="457200"/>
            <a:r>
              <a:rPr lang="en-US" altLang="zh-CN" dirty="0"/>
              <a:t>5.</a:t>
            </a:r>
            <a:r>
              <a:rPr lang="zh-CN" altLang="zh-CN" dirty="0"/>
              <a:t>总结每位员工表现不足的地方，并且能提出弥补不足的方法。</a:t>
            </a:r>
          </a:p>
          <a:p>
            <a:pPr indent="457200"/>
            <a:r>
              <a:rPr lang="en-US" altLang="zh-CN" dirty="0"/>
              <a:t>6</a:t>
            </a:r>
            <a:r>
              <a:rPr lang="zh-CN" altLang="zh-CN" dirty="0"/>
              <a:t>．谈谈对于班组长职位的理解。</a:t>
            </a:r>
          </a:p>
          <a:p>
            <a:pPr indent="457200"/>
            <a:r>
              <a:rPr lang="en-US" altLang="zh-CN" dirty="0"/>
              <a:t>7</a:t>
            </a:r>
            <a:r>
              <a:rPr lang="zh-CN" altLang="zh-CN" dirty="0"/>
              <a:t>．由教师对整体情况进行总结。</a:t>
            </a: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139420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0" y="0"/>
            <a:ext cx="9144000" cy="5715000"/>
          </a:xfrm>
          <a:prstGeom prst="rect">
            <a:avLst/>
          </a:prstGeom>
          <a:effectLst/>
          <a:scene3d>
            <a:camera prst="orthographicFront"/>
            <a:lightRig rig="threePt" dir="t"/>
          </a:scene3d>
          <a:sp3d>
            <a:bevelT w="254000" h="254000" prst="slope"/>
          </a:sp3d>
        </p:spPr>
      </p:pic>
      <p:pic>
        <p:nvPicPr>
          <p:cNvPr id="9" name="图片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848" y="259421"/>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4283968" y="122937"/>
            <a:ext cx="4666483" cy="646331"/>
          </a:xfrm>
          <a:prstGeom prst="rect">
            <a:avLst/>
          </a:prstGeom>
          <a:noFill/>
          <a:effectLst>
            <a:glow>
              <a:schemeClr val="accent1"/>
            </a:glow>
            <a:outerShdw blurRad="50800" dist="38100" dir="5400000" algn="t" rotWithShape="0">
              <a:prstClr val="black">
                <a:alpha val="58000"/>
              </a:prstClr>
            </a:outerShdw>
            <a:reflection blurRad="6350" stA="50000" endPos="55500" dist="50800" dir="5400000" sy="-100000" algn="bl" rotWithShape="0"/>
            <a:softEdge rad="0"/>
          </a:effectLst>
        </p:spPr>
        <p:txBody>
          <a:bodyPr wrap="square" rtlCol="0">
            <a:spAutoFit/>
          </a:bodyPr>
          <a:lstStyle/>
          <a:p>
            <a:pPr algn="r"/>
            <a:r>
              <a:rPr lang="zh-CN" altLang="en-US" sz="3600" dirty="0" smtClean="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rPr>
              <a:t>呼叫中心班组长管理</a:t>
            </a:r>
            <a:endParaRPr lang="zh-CN" altLang="en-US" sz="3600" dirty="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endParaRPr>
          </a:p>
        </p:txBody>
      </p:sp>
      <p:sp>
        <p:nvSpPr>
          <p:cNvPr id="12" name="圆角矩形 11">
            <a:hlinkClick r:id="rId5" action="ppaction://hlinkpres?slideindex=1&amp;slidetitle="/>
          </p:cNvPr>
          <p:cNvSpPr/>
          <p:nvPr/>
        </p:nvSpPr>
        <p:spPr>
          <a:xfrm>
            <a:off x="4664365" y="4801716"/>
            <a:ext cx="4084099" cy="504056"/>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附  录  </a:t>
            </a:r>
            <a:endParaRPr lang="zh-CN" altLang="en-US" b="1" dirty="0">
              <a:solidFill>
                <a:srgbClr val="FFFFFF"/>
              </a:solidFill>
              <a:latin typeface="黑体" pitchFamily="2" charset="-122"/>
              <a:ea typeface="黑体" pitchFamily="2" charset="-122"/>
            </a:endParaRPr>
          </a:p>
        </p:txBody>
      </p:sp>
      <p:sp>
        <p:nvSpPr>
          <p:cNvPr id="13" name="圆角矩形 12">
            <a:hlinkClick r:id="rId6" action="ppaction://hlinkpres?slideindex=1&amp;slidetitle="/>
          </p:cNvPr>
          <p:cNvSpPr/>
          <p:nvPr/>
        </p:nvSpPr>
        <p:spPr>
          <a:xfrm>
            <a:off x="1281166" y="1829997"/>
            <a:ext cx="4084099" cy="504056"/>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a:solidFill>
                  <a:srgbClr val="FFFFFF"/>
                </a:solidFill>
                <a:latin typeface="黑体" pitchFamily="2" charset="-122"/>
                <a:ea typeface="黑体" pitchFamily="2" charset="-122"/>
              </a:rPr>
              <a:t>模块</a:t>
            </a:r>
            <a:r>
              <a:rPr lang="zh-CN" altLang="en-US" b="1" dirty="0" smtClean="0">
                <a:solidFill>
                  <a:srgbClr val="FFFFFF"/>
                </a:solidFill>
                <a:latin typeface="黑体" pitchFamily="2" charset="-122"/>
                <a:ea typeface="黑体" pitchFamily="2" charset="-122"/>
              </a:rPr>
              <a:t>二  执行会议</a:t>
            </a:r>
            <a:endParaRPr lang="zh-CN" altLang="en-US" b="1" dirty="0">
              <a:solidFill>
                <a:srgbClr val="FFFFFF"/>
              </a:solidFill>
              <a:latin typeface="黑体" pitchFamily="2" charset="-122"/>
              <a:ea typeface="黑体" pitchFamily="2" charset="-122"/>
            </a:endParaRPr>
          </a:p>
        </p:txBody>
      </p:sp>
      <p:sp>
        <p:nvSpPr>
          <p:cNvPr id="14" name="圆角矩形 13">
            <a:hlinkClick r:id="rId7" action="ppaction://hlinkpres?slideindex=1&amp;slidetitle="/>
          </p:cNvPr>
          <p:cNvSpPr/>
          <p:nvPr/>
        </p:nvSpPr>
        <p:spPr>
          <a:xfrm>
            <a:off x="2126966" y="2572927"/>
            <a:ext cx="4084099" cy="504056"/>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a:solidFill>
                  <a:srgbClr val="FFFFFF"/>
                </a:solidFill>
                <a:latin typeface="黑体" pitchFamily="2" charset="-122"/>
                <a:ea typeface="黑体" pitchFamily="2" charset="-122"/>
              </a:rPr>
              <a:t>模块</a:t>
            </a:r>
            <a:r>
              <a:rPr lang="zh-CN" altLang="en-US" b="1" dirty="0" smtClean="0">
                <a:solidFill>
                  <a:srgbClr val="FFFFFF"/>
                </a:solidFill>
                <a:latin typeface="黑体" pitchFamily="2" charset="-122"/>
                <a:ea typeface="黑体" pitchFamily="2" charset="-122"/>
              </a:rPr>
              <a:t>三  现场管理</a:t>
            </a:r>
            <a:endParaRPr lang="zh-CN" altLang="en-US" b="1" dirty="0">
              <a:solidFill>
                <a:srgbClr val="FFFFFF"/>
              </a:solidFill>
              <a:latin typeface="黑体" pitchFamily="2" charset="-122"/>
              <a:ea typeface="黑体" pitchFamily="2" charset="-122"/>
            </a:endParaRPr>
          </a:p>
        </p:txBody>
      </p:sp>
      <p:sp>
        <p:nvSpPr>
          <p:cNvPr id="15" name="圆角矩形 14">
            <a:hlinkClick r:id="rId8" action="ppaction://hlinkpres?slideindex=1&amp;slidetitle="/>
          </p:cNvPr>
          <p:cNvSpPr/>
          <p:nvPr/>
        </p:nvSpPr>
        <p:spPr>
          <a:xfrm>
            <a:off x="2972766" y="3315857"/>
            <a:ext cx="4084099" cy="504056"/>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a:solidFill>
                  <a:srgbClr val="FFFFFF"/>
                </a:solidFill>
                <a:latin typeface="黑体" pitchFamily="2" charset="-122"/>
                <a:ea typeface="黑体" pitchFamily="2" charset="-122"/>
              </a:rPr>
              <a:t>模块</a:t>
            </a:r>
            <a:r>
              <a:rPr lang="zh-CN" altLang="en-US" b="1" dirty="0" smtClean="0">
                <a:solidFill>
                  <a:srgbClr val="FFFFFF"/>
                </a:solidFill>
                <a:latin typeface="黑体" pitchFamily="2" charset="-122"/>
                <a:ea typeface="黑体" pitchFamily="2" charset="-122"/>
              </a:rPr>
              <a:t>四  </a:t>
            </a:r>
            <a:r>
              <a:rPr lang="en-US" altLang="zh-CN" b="1" dirty="0" smtClean="0">
                <a:solidFill>
                  <a:srgbClr val="FFFFFF"/>
                </a:solidFill>
                <a:latin typeface="黑体" pitchFamily="2" charset="-122"/>
                <a:ea typeface="黑体" pitchFamily="2" charset="-122"/>
              </a:rPr>
              <a:t>KPI</a:t>
            </a:r>
            <a:r>
              <a:rPr lang="zh-CN" altLang="en-US" b="1" dirty="0" smtClean="0">
                <a:solidFill>
                  <a:srgbClr val="FFFFFF"/>
                </a:solidFill>
                <a:latin typeface="黑体" pitchFamily="2" charset="-122"/>
                <a:ea typeface="黑体" pitchFamily="2" charset="-122"/>
              </a:rPr>
              <a:t>管理</a:t>
            </a:r>
            <a:endParaRPr lang="zh-CN" altLang="en-US" b="1" dirty="0">
              <a:solidFill>
                <a:srgbClr val="FFFFFF"/>
              </a:solidFill>
              <a:latin typeface="黑体" pitchFamily="2" charset="-122"/>
              <a:ea typeface="黑体" pitchFamily="2" charset="-122"/>
            </a:endParaRPr>
          </a:p>
        </p:txBody>
      </p:sp>
      <p:sp>
        <p:nvSpPr>
          <p:cNvPr id="16" name="圆角矩形 15">
            <a:hlinkClick r:id="rId9" action="ppaction://hlinkpres?slideindex=1&amp;slidetitle="/>
          </p:cNvPr>
          <p:cNvSpPr/>
          <p:nvPr/>
        </p:nvSpPr>
        <p:spPr>
          <a:xfrm>
            <a:off x="3818566" y="4058787"/>
            <a:ext cx="4084099" cy="504056"/>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a:solidFill>
                  <a:srgbClr val="FFFFFF"/>
                </a:solidFill>
                <a:latin typeface="黑体" pitchFamily="2" charset="-122"/>
                <a:ea typeface="黑体" pitchFamily="2" charset="-122"/>
              </a:rPr>
              <a:t>模块</a:t>
            </a:r>
            <a:r>
              <a:rPr lang="zh-CN" altLang="en-US" b="1" dirty="0" smtClean="0">
                <a:solidFill>
                  <a:srgbClr val="FFFFFF"/>
                </a:solidFill>
                <a:latin typeface="黑体" pitchFamily="2" charset="-122"/>
                <a:ea typeface="黑体" pitchFamily="2" charset="-122"/>
              </a:rPr>
              <a:t>五  新员工辅导</a:t>
            </a:r>
            <a:endParaRPr lang="zh-CN" altLang="en-US" b="1" dirty="0">
              <a:solidFill>
                <a:srgbClr val="FFFFFF"/>
              </a:solidFill>
              <a:latin typeface="黑体" pitchFamily="2" charset="-122"/>
              <a:ea typeface="黑体" pitchFamily="2" charset="-122"/>
            </a:endParaRPr>
          </a:p>
        </p:txBody>
      </p:sp>
      <p:sp>
        <p:nvSpPr>
          <p:cNvPr id="17" name="圆角矩形 16">
            <a:hlinkClick r:id="rId10" action="ppaction://hlinkpres?slideindex=1&amp;slidetitle="/>
          </p:cNvPr>
          <p:cNvSpPr/>
          <p:nvPr/>
        </p:nvSpPr>
        <p:spPr>
          <a:xfrm>
            <a:off x="435366" y="1087067"/>
            <a:ext cx="4084099" cy="504056"/>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a:latin typeface="黑体" pitchFamily="2" charset="-122"/>
                <a:ea typeface="黑体" pitchFamily="2" charset="-122"/>
              </a:rPr>
              <a:t>模块</a:t>
            </a:r>
            <a:r>
              <a:rPr lang="zh-CN" altLang="en-US" b="1" dirty="0" smtClean="0">
                <a:latin typeface="黑体" pitchFamily="2" charset="-122"/>
                <a:ea typeface="黑体" pitchFamily="2" charset="-122"/>
              </a:rPr>
              <a:t>一  塑造班组长基本素质及能力</a:t>
            </a:r>
            <a:endParaRPr lang="zh-CN" altLang="en-US" b="1" dirty="0">
              <a:latin typeface="黑体" pitchFamily="2" charset="-122"/>
              <a:ea typeface="黑体" pitchFamily="2" charset="-122"/>
            </a:endParaRPr>
          </a:p>
        </p:txBody>
      </p:sp>
    </p:spTree>
    <p:extLst>
      <p:ext uri="{BB962C8B-B14F-4D97-AF65-F5344CB8AC3E}">
        <p14:creationId xmlns:p14="http://schemas.microsoft.com/office/powerpoint/2010/main" val="272755926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0"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班组长竞选演讲</a:t>
            </a:r>
            <a:endParaRPr lang="zh-CN" altLang="en-US" sz="1600" b="1" dirty="0">
              <a:solidFill>
                <a:schemeClr val="accent3">
                  <a:lumMod val="50000"/>
                </a:schemeClr>
              </a:solidFill>
              <a:latin typeface="黑体" pitchFamily="2" charset="-122"/>
              <a:ea typeface="黑体" pitchFamily="2" charset="-122"/>
            </a:endParaRPr>
          </a:p>
        </p:txBody>
      </p:sp>
      <p:sp>
        <p:nvSpPr>
          <p:cNvPr id="11" name="TextBox 10"/>
          <p:cNvSpPr txBox="1"/>
          <p:nvPr/>
        </p:nvSpPr>
        <p:spPr>
          <a:xfrm>
            <a:off x="2200275" y="985292"/>
            <a:ext cx="6836222" cy="369332"/>
          </a:xfrm>
          <a:prstGeom prst="rect">
            <a:avLst/>
          </a:prstGeom>
          <a:noFill/>
        </p:spPr>
        <p:txBody>
          <a:bodyPr wrap="square" rtlCol="0">
            <a:spAutoFit/>
          </a:bodyPr>
          <a:lstStyle/>
          <a:p>
            <a:pPr algn="ctr"/>
            <a:r>
              <a:rPr lang="zh-CN" altLang="zh-CN" dirty="0"/>
              <a:t>表</a:t>
            </a:r>
            <a:r>
              <a:rPr lang="en-US" altLang="zh-CN" dirty="0"/>
              <a:t>1-1</a:t>
            </a:r>
            <a:r>
              <a:rPr lang="zh-CN" altLang="zh-CN" dirty="0"/>
              <a:t>竞职演讲评分表</a:t>
            </a:r>
          </a:p>
        </p:txBody>
      </p:sp>
      <p:graphicFrame>
        <p:nvGraphicFramePr>
          <p:cNvPr id="2" name="表格 1"/>
          <p:cNvGraphicFramePr>
            <a:graphicFrameLocks noGrp="1"/>
          </p:cNvGraphicFramePr>
          <p:nvPr>
            <p:extLst>
              <p:ext uri="{D42A27DB-BD31-4B8C-83A1-F6EECF244321}">
                <p14:modId xmlns:p14="http://schemas.microsoft.com/office/powerpoint/2010/main" val="2745409810"/>
              </p:ext>
            </p:extLst>
          </p:nvPr>
        </p:nvGraphicFramePr>
        <p:xfrm>
          <a:off x="3131840" y="1417340"/>
          <a:ext cx="5412105" cy="3688080"/>
        </p:xfrm>
        <a:graphic>
          <a:graphicData uri="http://schemas.openxmlformats.org/drawingml/2006/table">
            <a:tbl>
              <a:tblPr firstRow="1" firstCol="1" lastRow="1" lastCol="1" bandRow="1" bandCol="1">
                <a:tableStyleId>{5C22544A-7EE6-4342-B048-85BDC9FD1C3A}</a:tableStyleId>
              </a:tblPr>
              <a:tblGrid>
                <a:gridCol w="901700"/>
                <a:gridCol w="995680"/>
                <a:gridCol w="807720"/>
                <a:gridCol w="902335"/>
                <a:gridCol w="902335"/>
                <a:gridCol w="902335"/>
              </a:tblGrid>
              <a:tr h="0">
                <a:tc>
                  <a:txBody>
                    <a:bodyPr/>
                    <a:lstStyle/>
                    <a:p>
                      <a:pPr algn="ctr">
                        <a:spcAft>
                          <a:spcPts val="0"/>
                        </a:spcAft>
                      </a:pPr>
                      <a:r>
                        <a:rPr lang="zh-CN" sz="1100" kern="0" dirty="0">
                          <a:effectLst/>
                        </a:rPr>
                        <a:t>姓名</a:t>
                      </a:r>
                      <a:endParaRPr lang="zh-CN" sz="1100" kern="100" dirty="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zh-CN" sz="1100" kern="0">
                          <a:effectLst/>
                        </a:rPr>
                        <a:t>部门</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zh-CN" sz="1100" kern="0">
                          <a:effectLst/>
                        </a:rPr>
                        <a:t>评委</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r>
              <a:tr h="0">
                <a:tc>
                  <a:txBody>
                    <a:bodyPr/>
                    <a:lstStyle/>
                    <a:p>
                      <a:pPr algn="ctr">
                        <a:spcAft>
                          <a:spcPts val="0"/>
                        </a:spcAft>
                      </a:pPr>
                      <a:r>
                        <a:rPr lang="zh-CN" sz="1100" kern="0" dirty="0">
                          <a:effectLst/>
                        </a:rPr>
                        <a:t>项目</a:t>
                      </a:r>
                      <a:endParaRPr lang="zh-CN" sz="1100" kern="100" dirty="0">
                        <a:effectLst/>
                        <a:latin typeface="Calibri"/>
                        <a:ea typeface="宋体"/>
                        <a:cs typeface="Times New Roman"/>
                      </a:endParaRPr>
                    </a:p>
                  </a:txBody>
                  <a:tcPr marL="68580" marR="68580" marT="0" marB="0" anchor="ctr"/>
                </a:tc>
                <a:tc gridSpan="2">
                  <a:txBody>
                    <a:bodyPr/>
                    <a:lstStyle/>
                    <a:p>
                      <a:pPr algn="l">
                        <a:spcAft>
                          <a:spcPts val="0"/>
                        </a:spcAft>
                      </a:pPr>
                      <a:r>
                        <a:rPr lang="zh-CN" sz="1100" kern="0" dirty="0">
                          <a:effectLst/>
                        </a:rPr>
                        <a:t>评分标准</a:t>
                      </a:r>
                      <a:endParaRPr lang="zh-CN" sz="11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zh-CN" sz="1100" kern="0">
                          <a:effectLst/>
                        </a:rPr>
                        <a:t>分值</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zh-CN" sz="1100" kern="0">
                          <a:effectLst/>
                        </a:rPr>
                        <a:t>得分</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zh-CN" sz="1100" kern="0">
                          <a:effectLst/>
                        </a:rPr>
                        <a:t>备注</a:t>
                      </a:r>
                      <a:endParaRPr lang="zh-CN" sz="1100" kern="100">
                        <a:effectLst/>
                        <a:latin typeface="Calibri"/>
                        <a:ea typeface="宋体"/>
                        <a:cs typeface="Times New Roman"/>
                      </a:endParaRPr>
                    </a:p>
                  </a:txBody>
                  <a:tcPr marL="68580" marR="68580" marT="0" marB="0" anchor="ctr"/>
                </a:tc>
              </a:tr>
              <a:tr h="0">
                <a:tc rowSpan="4">
                  <a:txBody>
                    <a:bodyPr/>
                    <a:lstStyle/>
                    <a:p>
                      <a:pPr algn="ctr">
                        <a:spcAft>
                          <a:spcPts val="0"/>
                        </a:spcAft>
                      </a:pPr>
                      <a:r>
                        <a:rPr lang="zh-CN" sz="1100" kern="0" dirty="0">
                          <a:effectLst/>
                        </a:rPr>
                        <a:t>内容</a:t>
                      </a:r>
                      <a:endParaRPr lang="zh-CN" sz="1100" kern="100" dirty="0">
                        <a:effectLst/>
                        <a:latin typeface="Calibri"/>
                        <a:ea typeface="宋体"/>
                        <a:cs typeface="Times New Roman"/>
                      </a:endParaRPr>
                    </a:p>
                  </a:txBody>
                  <a:tcPr marL="68580" marR="68580" marT="0" marB="0" anchor="ctr"/>
                </a:tc>
                <a:tc gridSpan="2">
                  <a:txBody>
                    <a:bodyPr/>
                    <a:lstStyle/>
                    <a:p>
                      <a:pPr algn="l">
                        <a:spcAft>
                          <a:spcPts val="0"/>
                        </a:spcAft>
                      </a:pPr>
                      <a:r>
                        <a:rPr lang="zh-CN" sz="1100" kern="0" dirty="0">
                          <a:effectLst/>
                        </a:rPr>
                        <a:t>条理清晰</a:t>
                      </a:r>
                      <a:endParaRPr lang="zh-CN" sz="11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100" kern="0">
                          <a:effectLst/>
                        </a:rPr>
                        <a:t>5</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zh-CN" sz="1100" kern="0" dirty="0">
                          <a:effectLst/>
                        </a:rPr>
                        <a:t>逻辑性强</a:t>
                      </a:r>
                      <a:endParaRPr lang="zh-CN" sz="11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100" kern="0">
                          <a:effectLst/>
                        </a:rPr>
                        <a:t>5</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dirty="0">
                          <a:effectLst/>
                        </a:rPr>
                        <a:t> </a:t>
                      </a:r>
                      <a:endParaRPr lang="zh-CN" sz="1100" kern="100" dirty="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zh-CN" sz="1100" kern="0" dirty="0">
                          <a:effectLst/>
                        </a:rPr>
                        <a:t>重点明确</a:t>
                      </a:r>
                      <a:endParaRPr lang="zh-CN" sz="11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100" kern="0">
                          <a:effectLst/>
                        </a:rPr>
                        <a:t>5</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r>
              <a:tr h="155575">
                <a:tc vMerge="1">
                  <a:txBody>
                    <a:bodyPr/>
                    <a:lstStyle/>
                    <a:p>
                      <a:endParaRPr lang="zh-CN" altLang="en-US"/>
                    </a:p>
                  </a:txBody>
                  <a:tcPr/>
                </a:tc>
                <a:tc gridSpan="2">
                  <a:txBody>
                    <a:bodyPr/>
                    <a:lstStyle/>
                    <a:p>
                      <a:pPr algn="l">
                        <a:spcAft>
                          <a:spcPts val="0"/>
                        </a:spcAft>
                      </a:pPr>
                      <a:r>
                        <a:rPr lang="zh-CN" sz="1100" kern="0" dirty="0">
                          <a:effectLst/>
                        </a:rPr>
                        <a:t>说服力强</a:t>
                      </a:r>
                      <a:endParaRPr lang="zh-CN" sz="11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100" kern="0">
                          <a:effectLst/>
                        </a:rPr>
                        <a:t>5</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r>
              <a:tr h="0">
                <a:tc rowSpan="3">
                  <a:txBody>
                    <a:bodyPr/>
                    <a:lstStyle/>
                    <a:p>
                      <a:pPr algn="ctr">
                        <a:spcAft>
                          <a:spcPts val="0"/>
                        </a:spcAft>
                      </a:pPr>
                      <a:r>
                        <a:rPr lang="zh-CN" sz="1100" kern="0" dirty="0">
                          <a:effectLst/>
                        </a:rPr>
                        <a:t>语言表达</a:t>
                      </a:r>
                      <a:endParaRPr lang="zh-CN" sz="1100" kern="100" dirty="0">
                        <a:effectLst/>
                        <a:latin typeface="Calibri"/>
                        <a:ea typeface="宋体"/>
                        <a:cs typeface="Times New Roman"/>
                      </a:endParaRPr>
                    </a:p>
                  </a:txBody>
                  <a:tcPr marL="68580" marR="68580" marT="0" marB="0" anchor="ctr"/>
                </a:tc>
                <a:tc gridSpan="2">
                  <a:txBody>
                    <a:bodyPr/>
                    <a:lstStyle/>
                    <a:p>
                      <a:pPr algn="l">
                        <a:spcAft>
                          <a:spcPts val="0"/>
                        </a:spcAft>
                      </a:pPr>
                      <a:r>
                        <a:rPr lang="zh-CN" sz="1100" kern="0">
                          <a:effectLst/>
                        </a:rPr>
                        <a:t>吐字清晰流畅</a:t>
                      </a:r>
                      <a:endParaRPr lang="zh-CN" sz="1100" kern="10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100" kern="0">
                          <a:effectLst/>
                        </a:rPr>
                        <a:t>10</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zh-CN" sz="1100" kern="0" dirty="0">
                          <a:effectLst/>
                        </a:rPr>
                        <a:t>普通话标准</a:t>
                      </a:r>
                      <a:endParaRPr lang="zh-CN" sz="11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100" kern="0">
                          <a:effectLst/>
                        </a:rPr>
                        <a:t>5</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dirty="0">
                          <a:effectLst/>
                        </a:rPr>
                        <a:t> </a:t>
                      </a:r>
                      <a:endParaRPr lang="zh-CN" sz="1100" kern="100" dirty="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zh-CN" sz="1100" kern="0">
                          <a:effectLst/>
                        </a:rPr>
                        <a:t>富有感情</a:t>
                      </a:r>
                      <a:endParaRPr lang="zh-CN" sz="1100" kern="10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100" kern="0">
                          <a:effectLst/>
                        </a:rPr>
                        <a:t>5</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r>
              <a:tr h="0">
                <a:tc rowSpan="2">
                  <a:txBody>
                    <a:bodyPr/>
                    <a:lstStyle/>
                    <a:p>
                      <a:pPr algn="ctr">
                        <a:spcAft>
                          <a:spcPts val="0"/>
                        </a:spcAft>
                      </a:pPr>
                      <a:r>
                        <a:rPr lang="zh-CN" sz="1100" kern="0" dirty="0">
                          <a:effectLst/>
                        </a:rPr>
                        <a:t>仪容仪表</a:t>
                      </a:r>
                      <a:endParaRPr lang="zh-CN" sz="1100" kern="100" dirty="0">
                        <a:effectLst/>
                        <a:latin typeface="Calibri"/>
                        <a:ea typeface="宋体"/>
                        <a:cs typeface="Times New Roman"/>
                      </a:endParaRPr>
                    </a:p>
                  </a:txBody>
                  <a:tcPr marL="68580" marR="68580" marT="0" marB="0" anchor="ctr"/>
                </a:tc>
                <a:tc gridSpan="2">
                  <a:txBody>
                    <a:bodyPr/>
                    <a:lstStyle/>
                    <a:p>
                      <a:pPr algn="l">
                        <a:spcAft>
                          <a:spcPts val="0"/>
                        </a:spcAft>
                      </a:pPr>
                      <a:r>
                        <a:rPr lang="zh-CN" sz="1100" kern="0" dirty="0">
                          <a:effectLst/>
                        </a:rPr>
                        <a:t>整洁大方</a:t>
                      </a:r>
                      <a:endParaRPr lang="zh-CN" sz="11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100" kern="0">
                          <a:effectLst/>
                        </a:rPr>
                        <a:t>5</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zh-CN" sz="1100" kern="0">
                          <a:effectLst/>
                        </a:rPr>
                        <a:t>举止得当</a:t>
                      </a:r>
                      <a:endParaRPr lang="zh-CN" sz="1100" kern="10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100" kern="0">
                          <a:effectLst/>
                        </a:rPr>
                        <a:t>5</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r>
              <a:tr h="121285">
                <a:tc rowSpan="3">
                  <a:txBody>
                    <a:bodyPr/>
                    <a:lstStyle/>
                    <a:p>
                      <a:pPr algn="ctr">
                        <a:spcAft>
                          <a:spcPts val="0"/>
                        </a:spcAft>
                      </a:pPr>
                      <a:r>
                        <a:rPr lang="zh-CN" sz="1100" kern="0" dirty="0">
                          <a:effectLst/>
                        </a:rPr>
                        <a:t>演讲技巧</a:t>
                      </a:r>
                      <a:endParaRPr lang="zh-CN" sz="1100" kern="100" dirty="0">
                        <a:effectLst/>
                        <a:latin typeface="Calibri"/>
                        <a:ea typeface="宋体"/>
                        <a:cs typeface="Times New Roman"/>
                      </a:endParaRPr>
                    </a:p>
                  </a:txBody>
                  <a:tcPr marL="68580" marR="68580" marT="0" marB="0" anchor="ctr"/>
                </a:tc>
                <a:tc gridSpan="2">
                  <a:txBody>
                    <a:bodyPr/>
                    <a:lstStyle/>
                    <a:p>
                      <a:pPr algn="l">
                        <a:spcAft>
                          <a:spcPts val="0"/>
                        </a:spcAft>
                      </a:pPr>
                      <a:r>
                        <a:rPr lang="zh-CN" sz="1100" kern="0" dirty="0">
                          <a:effectLst/>
                        </a:rPr>
                        <a:t>动作语言的应用</a:t>
                      </a:r>
                      <a:endParaRPr lang="zh-CN" sz="11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100" kern="0">
                          <a:effectLst/>
                        </a:rPr>
                        <a:t>5</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zh-CN" sz="1100" kern="0" dirty="0">
                          <a:effectLst/>
                        </a:rPr>
                        <a:t>内容新颖、有创意</a:t>
                      </a:r>
                      <a:endParaRPr lang="zh-CN" sz="11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100" kern="0">
                          <a:effectLst/>
                        </a:rPr>
                        <a:t>5</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zh-CN" sz="1100" kern="0" dirty="0">
                          <a:effectLst/>
                        </a:rPr>
                        <a:t>与听众互动</a:t>
                      </a:r>
                      <a:endParaRPr lang="zh-CN" sz="11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100" kern="0">
                          <a:effectLst/>
                        </a:rPr>
                        <a:t>5</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r>
              <a:tr h="0">
                <a:tc rowSpan="3">
                  <a:txBody>
                    <a:bodyPr/>
                    <a:lstStyle/>
                    <a:p>
                      <a:pPr algn="ctr">
                        <a:spcAft>
                          <a:spcPts val="0"/>
                        </a:spcAft>
                      </a:pPr>
                      <a:r>
                        <a:rPr lang="en-US" sz="1100" kern="0" dirty="0">
                          <a:effectLst/>
                        </a:rPr>
                        <a:t>PPT</a:t>
                      </a:r>
                      <a:r>
                        <a:rPr lang="zh-CN" sz="1100" kern="0" dirty="0">
                          <a:effectLst/>
                        </a:rPr>
                        <a:t>制作</a:t>
                      </a:r>
                      <a:endParaRPr lang="zh-CN" sz="1100" kern="100" dirty="0">
                        <a:effectLst/>
                        <a:latin typeface="Calibri"/>
                        <a:ea typeface="宋体"/>
                        <a:cs typeface="Times New Roman"/>
                      </a:endParaRPr>
                    </a:p>
                  </a:txBody>
                  <a:tcPr marL="68580" marR="68580" marT="0" marB="0" anchor="ctr"/>
                </a:tc>
                <a:tc gridSpan="2">
                  <a:txBody>
                    <a:bodyPr/>
                    <a:lstStyle/>
                    <a:p>
                      <a:pPr algn="l">
                        <a:spcAft>
                          <a:spcPts val="0"/>
                        </a:spcAft>
                      </a:pPr>
                      <a:r>
                        <a:rPr lang="zh-CN" sz="1100" kern="0" dirty="0">
                          <a:effectLst/>
                        </a:rPr>
                        <a:t>简洁美观</a:t>
                      </a:r>
                      <a:endParaRPr lang="zh-CN" sz="11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100" kern="0">
                          <a:effectLst/>
                        </a:rPr>
                        <a:t>5</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zh-CN" sz="1100" kern="0" dirty="0">
                          <a:effectLst/>
                        </a:rPr>
                        <a:t>版面安排合理</a:t>
                      </a:r>
                      <a:endParaRPr lang="zh-CN" sz="11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100" kern="0">
                          <a:effectLst/>
                        </a:rPr>
                        <a:t>5</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100" kern="0" dirty="0">
                          <a:effectLst/>
                        </a:rPr>
                        <a:t>6~10</a:t>
                      </a:r>
                      <a:r>
                        <a:rPr lang="zh-CN" sz="1100" kern="0" dirty="0">
                          <a:effectLst/>
                        </a:rPr>
                        <a:t>分钟</a:t>
                      </a:r>
                      <a:endParaRPr lang="zh-CN" sz="11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100" kern="0">
                          <a:effectLst/>
                        </a:rPr>
                        <a:t>5</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r>
              <a:tr h="0">
                <a:tc>
                  <a:txBody>
                    <a:bodyPr/>
                    <a:lstStyle/>
                    <a:p>
                      <a:pPr algn="ctr">
                        <a:spcAft>
                          <a:spcPts val="0"/>
                        </a:spcAft>
                      </a:pPr>
                      <a:r>
                        <a:rPr lang="zh-CN" sz="1100" kern="0" dirty="0">
                          <a:effectLst/>
                        </a:rPr>
                        <a:t>听众反应</a:t>
                      </a:r>
                      <a:endParaRPr lang="zh-CN" sz="1100" kern="100" dirty="0">
                        <a:effectLst/>
                        <a:latin typeface="Calibri"/>
                        <a:ea typeface="宋体"/>
                        <a:cs typeface="Times New Roman"/>
                      </a:endParaRPr>
                    </a:p>
                  </a:txBody>
                  <a:tcPr marL="68580" marR="68580" marT="0" marB="0" anchor="ctr"/>
                </a:tc>
                <a:tc gridSpan="2">
                  <a:txBody>
                    <a:bodyPr/>
                    <a:lstStyle/>
                    <a:p>
                      <a:pPr algn="l">
                        <a:spcAft>
                          <a:spcPts val="0"/>
                        </a:spcAft>
                      </a:pPr>
                      <a:r>
                        <a:rPr lang="zh-CN" sz="1100" kern="0" dirty="0">
                          <a:effectLst/>
                        </a:rPr>
                        <a:t>听众反应强烈</a:t>
                      </a:r>
                      <a:endParaRPr lang="zh-CN" sz="11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100" kern="0">
                          <a:effectLst/>
                        </a:rPr>
                        <a:t>10</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r>
              <a:tr h="0">
                <a:tc>
                  <a:txBody>
                    <a:bodyPr/>
                    <a:lstStyle/>
                    <a:p>
                      <a:pPr algn="ctr">
                        <a:spcAft>
                          <a:spcPts val="0"/>
                        </a:spcAft>
                      </a:pPr>
                      <a:r>
                        <a:rPr lang="zh-CN" sz="1100" kern="0" dirty="0">
                          <a:effectLst/>
                        </a:rPr>
                        <a:t>问题解答</a:t>
                      </a:r>
                      <a:endParaRPr lang="zh-CN" sz="1100" kern="100" dirty="0">
                        <a:effectLst/>
                        <a:latin typeface="Calibri"/>
                        <a:ea typeface="宋体"/>
                        <a:cs typeface="Times New Roman"/>
                      </a:endParaRPr>
                    </a:p>
                  </a:txBody>
                  <a:tcPr marL="68580" marR="68580" marT="0" marB="0" anchor="ctr"/>
                </a:tc>
                <a:tc gridSpan="2">
                  <a:txBody>
                    <a:bodyPr/>
                    <a:lstStyle/>
                    <a:p>
                      <a:pPr algn="l">
                        <a:spcAft>
                          <a:spcPts val="0"/>
                        </a:spcAft>
                      </a:pPr>
                      <a:r>
                        <a:rPr lang="zh-CN" sz="1100" kern="0" dirty="0">
                          <a:effectLst/>
                        </a:rPr>
                        <a:t>问题回答准确</a:t>
                      </a:r>
                      <a:endParaRPr lang="zh-CN" sz="11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100" kern="0">
                          <a:effectLst/>
                        </a:rPr>
                        <a:t>10</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r>
              <a:tr h="0">
                <a:tc gridSpan="3">
                  <a:txBody>
                    <a:bodyPr/>
                    <a:lstStyle/>
                    <a:p>
                      <a:pPr algn="ctr">
                        <a:spcAft>
                          <a:spcPts val="0"/>
                        </a:spcAft>
                      </a:pPr>
                      <a:r>
                        <a:rPr lang="zh-CN" sz="1100" kern="0" dirty="0">
                          <a:effectLst/>
                        </a:rPr>
                        <a:t>合计</a:t>
                      </a:r>
                      <a:endParaRPr lang="zh-CN" sz="1100" kern="100" dirty="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1100" kern="0">
                          <a:effectLst/>
                        </a:rPr>
                        <a:t>100</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c>
                  <a:txBody>
                    <a:bodyPr/>
                    <a:lstStyle/>
                    <a:p>
                      <a:pPr algn="ctr">
                        <a:spcAft>
                          <a:spcPts val="0"/>
                        </a:spcAft>
                      </a:pPr>
                      <a:r>
                        <a:rPr lang="en-US" sz="1100" kern="0">
                          <a:effectLst/>
                        </a:rPr>
                        <a:t> </a:t>
                      </a:r>
                      <a:endParaRPr lang="zh-CN" sz="1100" kern="100">
                        <a:effectLst/>
                        <a:latin typeface="Calibri"/>
                        <a:ea typeface="宋体"/>
                        <a:cs typeface="Times New Roman"/>
                      </a:endParaRPr>
                    </a:p>
                  </a:txBody>
                  <a:tcPr marL="68580" marR="68580" marT="0" marB="0" anchor="ctr"/>
                </a:tc>
              </a:tr>
              <a:tr h="0">
                <a:tc gridSpan="6">
                  <a:txBody>
                    <a:bodyPr/>
                    <a:lstStyle/>
                    <a:p>
                      <a:pPr algn="ctr">
                        <a:spcAft>
                          <a:spcPts val="0"/>
                        </a:spcAft>
                      </a:pPr>
                      <a:r>
                        <a:rPr lang="zh-CN" sz="1100" kern="0" dirty="0">
                          <a:effectLst/>
                        </a:rPr>
                        <a:t>整体情况说明</a:t>
                      </a:r>
                      <a:endParaRPr lang="zh-CN" sz="1100" kern="100" dirty="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18745">
                <a:tc gridSpan="6">
                  <a:txBody>
                    <a:bodyPr/>
                    <a:lstStyle/>
                    <a:p>
                      <a:pPr algn="ctr">
                        <a:spcAft>
                          <a:spcPts val="0"/>
                        </a:spcAft>
                      </a:pPr>
                      <a:r>
                        <a:rPr lang="en-US" sz="1100" kern="0" dirty="0">
                          <a:effectLst/>
                        </a:rPr>
                        <a:t> </a:t>
                      </a:r>
                      <a:endParaRPr lang="zh-CN" sz="1100" kern="100" dirty="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139420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0"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班组长竞选演讲</a:t>
            </a:r>
            <a:endParaRPr lang="zh-CN" altLang="en-US" sz="1600" b="1" dirty="0">
              <a:solidFill>
                <a:schemeClr val="accent3">
                  <a:lumMod val="50000"/>
                </a:schemeClr>
              </a:solidFill>
              <a:latin typeface="黑体" pitchFamily="2" charset="-122"/>
              <a:ea typeface="黑体" pitchFamily="2" charset="-122"/>
            </a:endParaRPr>
          </a:p>
        </p:txBody>
      </p:sp>
      <p:sp>
        <p:nvSpPr>
          <p:cNvPr id="11" name="TextBox 10"/>
          <p:cNvSpPr txBox="1"/>
          <p:nvPr/>
        </p:nvSpPr>
        <p:spPr>
          <a:xfrm>
            <a:off x="2200275" y="985292"/>
            <a:ext cx="6836222" cy="369332"/>
          </a:xfrm>
          <a:prstGeom prst="rect">
            <a:avLst/>
          </a:prstGeom>
          <a:noFill/>
        </p:spPr>
        <p:txBody>
          <a:bodyPr wrap="square" rtlCol="0">
            <a:spAutoFit/>
          </a:bodyPr>
          <a:lstStyle/>
          <a:p>
            <a:pPr algn="ctr"/>
            <a:r>
              <a:rPr lang="zh-CN" altLang="zh-CN" dirty="0"/>
              <a:t>表</a:t>
            </a:r>
            <a:r>
              <a:rPr lang="en-US" altLang="zh-CN" dirty="0"/>
              <a:t>1-2</a:t>
            </a:r>
            <a:r>
              <a:rPr lang="zh-CN" altLang="zh-CN" dirty="0"/>
              <a:t>竞职演讲总结表</a:t>
            </a:r>
          </a:p>
        </p:txBody>
      </p:sp>
      <p:graphicFrame>
        <p:nvGraphicFramePr>
          <p:cNvPr id="2" name="表格 1"/>
          <p:cNvGraphicFramePr>
            <a:graphicFrameLocks noGrp="1"/>
          </p:cNvGraphicFramePr>
          <p:nvPr>
            <p:extLst>
              <p:ext uri="{D42A27DB-BD31-4B8C-83A1-F6EECF244321}">
                <p14:modId xmlns:p14="http://schemas.microsoft.com/office/powerpoint/2010/main" val="2920490585"/>
              </p:ext>
            </p:extLst>
          </p:nvPr>
        </p:nvGraphicFramePr>
        <p:xfrm>
          <a:off x="2898046" y="1993404"/>
          <a:ext cx="5440680" cy="2488050"/>
        </p:xfrm>
        <a:graphic>
          <a:graphicData uri="http://schemas.openxmlformats.org/drawingml/2006/table">
            <a:tbl>
              <a:tblPr firstRow="1" firstCol="1" lastRow="1" lastCol="1" bandRow="1" bandCol="1">
                <a:tableStyleId>{5C22544A-7EE6-4342-B048-85BDC9FD1C3A}</a:tableStyleId>
              </a:tblPr>
              <a:tblGrid>
                <a:gridCol w="754380"/>
                <a:gridCol w="559534"/>
                <a:gridCol w="812066"/>
                <a:gridCol w="457200"/>
                <a:gridCol w="818966"/>
                <a:gridCol w="552634"/>
                <a:gridCol w="685800"/>
                <a:gridCol w="800100"/>
              </a:tblGrid>
              <a:tr h="248805">
                <a:tc>
                  <a:txBody>
                    <a:bodyPr/>
                    <a:lstStyle/>
                    <a:p>
                      <a:pPr algn="l">
                        <a:spcAft>
                          <a:spcPts val="0"/>
                        </a:spcAft>
                      </a:pPr>
                      <a:r>
                        <a:rPr lang="zh-CN" sz="1200" kern="0" dirty="0">
                          <a:effectLst/>
                        </a:rPr>
                        <a:t>姓名</a:t>
                      </a:r>
                      <a:endParaRPr lang="zh-CN" sz="1200" kern="100" dirty="0">
                        <a:effectLst/>
                        <a:latin typeface="Calibri"/>
                        <a:ea typeface="宋体"/>
                        <a:cs typeface="Times New Roman"/>
                      </a:endParaRPr>
                    </a:p>
                  </a:txBody>
                  <a:tcPr marL="68580" marR="68580" marT="0" marB="0" anchor="ctr"/>
                </a:tc>
                <a:tc>
                  <a:txBody>
                    <a:bodyPr/>
                    <a:lstStyle/>
                    <a:p>
                      <a:pPr algn="l">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l">
                        <a:spcAft>
                          <a:spcPts val="0"/>
                        </a:spcAft>
                      </a:pPr>
                      <a:r>
                        <a:rPr lang="zh-CN" sz="1200" kern="0">
                          <a:effectLst/>
                        </a:rPr>
                        <a:t>演讲题目</a:t>
                      </a:r>
                      <a:endParaRPr lang="zh-CN" sz="1200" kern="100">
                        <a:effectLst/>
                        <a:latin typeface="Calibri"/>
                        <a:ea typeface="宋体"/>
                        <a:cs typeface="Times New Roman"/>
                      </a:endParaRPr>
                    </a:p>
                  </a:txBody>
                  <a:tcPr marL="68580" marR="68580" marT="0" marB="0" anchor="ctr"/>
                </a:tc>
                <a:tc>
                  <a:txBody>
                    <a:bodyPr/>
                    <a:lstStyle/>
                    <a:p>
                      <a:pPr algn="l">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l">
                        <a:spcAft>
                          <a:spcPts val="0"/>
                        </a:spcAft>
                      </a:pPr>
                      <a:r>
                        <a:rPr lang="zh-CN" sz="1200" kern="0">
                          <a:effectLst/>
                        </a:rPr>
                        <a:t>最后得分</a:t>
                      </a:r>
                      <a:endParaRPr lang="zh-CN" sz="1200" kern="100">
                        <a:effectLst/>
                        <a:latin typeface="Calibri"/>
                        <a:ea typeface="宋体"/>
                        <a:cs typeface="Times New Roman"/>
                      </a:endParaRPr>
                    </a:p>
                  </a:txBody>
                  <a:tcPr marL="68580" marR="68580" marT="0" marB="0" anchor="ctr"/>
                </a:tc>
                <a:tc>
                  <a:txBody>
                    <a:bodyPr/>
                    <a:lstStyle/>
                    <a:p>
                      <a:pPr algn="l">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l">
                        <a:spcAft>
                          <a:spcPts val="0"/>
                        </a:spcAft>
                      </a:pPr>
                      <a:r>
                        <a:rPr lang="zh-CN" sz="1200" kern="0">
                          <a:effectLst/>
                        </a:rPr>
                        <a:t>日期</a:t>
                      </a:r>
                      <a:endParaRPr lang="zh-CN" sz="1200" kern="100">
                        <a:effectLst/>
                        <a:latin typeface="Calibri"/>
                        <a:ea typeface="宋体"/>
                        <a:cs typeface="Times New Roman"/>
                      </a:endParaRPr>
                    </a:p>
                  </a:txBody>
                  <a:tcPr marL="68580" marR="68580" marT="0" marB="0" anchor="ctr"/>
                </a:tc>
                <a:tc>
                  <a:txBody>
                    <a:bodyPr/>
                    <a:lstStyle/>
                    <a:p>
                      <a:pPr algn="l">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248805">
                <a:tc gridSpan="8">
                  <a:txBody>
                    <a:bodyPr/>
                    <a:lstStyle/>
                    <a:p>
                      <a:pPr algn="l">
                        <a:spcAft>
                          <a:spcPts val="0"/>
                        </a:spcAft>
                      </a:pPr>
                      <a:r>
                        <a:rPr lang="en-US" sz="1200" kern="0" dirty="0">
                          <a:effectLst/>
                        </a:rPr>
                        <a:t>1</a:t>
                      </a:r>
                      <a:r>
                        <a:rPr lang="zh-CN" sz="1200" kern="0" dirty="0">
                          <a:effectLst/>
                        </a:rPr>
                        <a:t>、竞职演讲完成情况</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48805">
                <a:tc gridSpan="8">
                  <a:txBody>
                    <a:bodyPr/>
                    <a:lstStyle/>
                    <a:p>
                      <a:pPr algn="l">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48805">
                <a:tc gridSpan="8">
                  <a:txBody>
                    <a:bodyPr/>
                    <a:lstStyle/>
                    <a:p>
                      <a:pPr algn="l">
                        <a:spcAft>
                          <a:spcPts val="0"/>
                        </a:spcAft>
                      </a:pPr>
                      <a:r>
                        <a:rPr lang="en-US" sz="1200" kern="0">
                          <a:effectLst/>
                        </a:rPr>
                        <a:t>2</a:t>
                      </a:r>
                      <a:r>
                        <a:rPr lang="zh-CN" sz="1200" kern="0">
                          <a:effectLst/>
                        </a:rPr>
                        <a:t>、演讲中主要存在的问题</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48805">
                <a:tc gridSpan="8">
                  <a:txBody>
                    <a:bodyPr/>
                    <a:lstStyle/>
                    <a:p>
                      <a:pPr algn="l">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48805">
                <a:tc gridSpan="8">
                  <a:txBody>
                    <a:bodyPr/>
                    <a:lstStyle/>
                    <a:p>
                      <a:pPr algn="l">
                        <a:spcAft>
                          <a:spcPts val="0"/>
                        </a:spcAft>
                      </a:pPr>
                      <a:r>
                        <a:rPr lang="en-US" sz="1200" kern="0">
                          <a:effectLst/>
                        </a:rPr>
                        <a:t>3</a:t>
                      </a:r>
                      <a:r>
                        <a:rPr lang="zh-CN" sz="1200" kern="0">
                          <a:effectLst/>
                        </a:rPr>
                        <a:t>、他人提出的建议</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48805">
                <a:tc gridSpan="8">
                  <a:txBody>
                    <a:bodyPr/>
                    <a:lstStyle/>
                    <a:p>
                      <a:pPr algn="l">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48805">
                <a:tc gridSpan="8">
                  <a:txBody>
                    <a:bodyPr/>
                    <a:lstStyle/>
                    <a:p>
                      <a:pPr algn="l">
                        <a:spcAft>
                          <a:spcPts val="0"/>
                        </a:spcAft>
                      </a:pPr>
                      <a:r>
                        <a:rPr lang="en-US" sz="1200" kern="0">
                          <a:effectLst/>
                        </a:rPr>
                        <a:t>4</a:t>
                      </a:r>
                      <a:r>
                        <a:rPr lang="zh-CN" sz="1200" kern="0">
                          <a:effectLst/>
                        </a:rPr>
                        <a:t>、如何对存在的问题进行改进</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48805">
                <a:tc gridSpan="8">
                  <a:txBody>
                    <a:bodyPr/>
                    <a:lstStyle/>
                    <a:p>
                      <a:pPr algn="l">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48805">
                <a:tc>
                  <a:txBody>
                    <a:bodyPr/>
                    <a:lstStyle/>
                    <a:p>
                      <a:pPr algn="l">
                        <a:spcAft>
                          <a:spcPts val="0"/>
                        </a:spcAft>
                      </a:pPr>
                      <a:r>
                        <a:rPr lang="zh-CN" sz="1200" kern="0">
                          <a:effectLst/>
                        </a:rPr>
                        <a:t>自我评分</a:t>
                      </a:r>
                      <a:endParaRPr lang="zh-CN" sz="1200" kern="100">
                        <a:effectLst/>
                        <a:latin typeface="Calibri"/>
                        <a:ea typeface="宋体"/>
                        <a:cs typeface="Times New Roman"/>
                      </a:endParaRPr>
                    </a:p>
                  </a:txBody>
                  <a:tcPr marL="68580" marR="68580" marT="0" marB="0" anchor="ctr"/>
                </a:tc>
                <a:tc gridSpan="7">
                  <a:txBody>
                    <a:bodyPr/>
                    <a:lstStyle/>
                    <a:p>
                      <a:pPr algn="l">
                        <a:spcAft>
                          <a:spcPts val="0"/>
                        </a:spcAft>
                      </a:pPr>
                      <a:r>
                        <a:rPr lang="en-US" sz="1200" kern="0" dirty="0">
                          <a:effectLst/>
                        </a:rPr>
                        <a:t> </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139420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sp>
        <p:nvSpPr>
          <p:cNvPr id="5" name="矩形 23"/>
          <p:cNvSpPr>
            <a:spLocks noChangeArrowheads="1"/>
          </p:cNvSpPr>
          <p:nvPr/>
        </p:nvSpPr>
        <p:spPr bwMode="auto">
          <a:xfrm>
            <a:off x="625475" y="1531897"/>
            <a:ext cx="671338" cy="2651206"/>
          </a:xfrm>
          <a:prstGeom prst="rect">
            <a:avLst/>
          </a:prstGeom>
          <a:solidFill>
            <a:srgbClr val="92D05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6" name="直角三角形 20"/>
          <p:cNvSpPr>
            <a:spLocks noChangeArrowheads="1"/>
          </p:cNvSpPr>
          <p:nvPr/>
        </p:nvSpPr>
        <p:spPr bwMode="auto">
          <a:xfrm>
            <a:off x="1296813" y="1531897"/>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7" name="直角三角形 26"/>
          <p:cNvSpPr>
            <a:spLocks noChangeArrowheads="1"/>
          </p:cNvSpPr>
          <p:nvPr/>
        </p:nvSpPr>
        <p:spPr bwMode="auto">
          <a:xfrm flipV="1">
            <a:off x="1296813" y="4009689"/>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情境任务</a:t>
            </a:r>
            <a:r>
              <a:rPr lang="en-US" altLang="zh-CN" sz="3200" b="1" i="1" dirty="0" smtClean="0">
                <a:solidFill>
                  <a:schemeClr val="bg1"/>
                </a:solidFill>
                <a:latin typeface="华文新魏" pitchFamily="2" charset="-122"/>
                <a:ea typeface="华文新魏" pitchFamily="2" charset="-122"/>
              </a:rPr>
              <a:t>2</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小组减压游戏的执行</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a:solidFill>
                  <a:srgbClr val="FF0000"/>
                </a:solidFill>
                <a:latin typeface="黑体" pitchFamily="2" charset="-122"/>
                <a:ea typeface="黑体" pitchFamily="2" charset="-122"/>
              </a:rPr>
              <a:t>模块</a:t>
            </a:r>
            <a:r>
              <a:rPr lang="zh-CN" altLang="en-US" sz="3600" b="1" dirty="0" smtClean="0">
                <a:solidFill>
                  <a:srgbClr val="FF0000"/>
                </a:solidFill>
                <a:latin typeface="黑体" pitchFamily="2" charset="-122"/>
                <a:ea typeface="黑体" pitchFamily="2" charset="-122"/>
              </a:rPr>
              <a:t>一</a:t>
            </a:r>
            <a:r>
              <a:rPr lang="zh-CN" altLang="en-US" sz="3600" b="1" dirty="0" smtClean="0">
                <a:latin typeface="黑体" pitchFamily="2" charset="-122"/>
                <a:ea typeface="黑体" pitchFamily="2" charset="-122"/>
              </a:rPr>
              <a:t>  塑造班组长基本素质及能力</a:t>
            </a:r>
            <a:endParaRPr lang="zh-CN" altLang="en-US" sz="3600" b="1" dirty="0">
              <a:solidFill>
                <a:schemeClr val="accent1">
                  <a:lumMod val="75000"/>
                </a:schemeClr>
              </a:solidFill>
              <a:latin typeface="黑体" pitchFamily="2" charset="-122"/>
              <a:ea typeface="黑体" pitchFamily="2" charset="-122"/>
            </a:endParaRPr>
          </a:p>
        </p:txBody>
      </p:sp>
      <p:sp>
        <p:nvSpPr>
          <p:cNvPr id="14"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76273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250"/>
                                  </p:stCondLst>
                                  <p:iterate type="lt">
                                    <p:tmPct val="10000"/>
                                  </p:iterate>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ppt_x</p:attrName>
                                        </p:attrNameLst>
                                      </p:cBhvr>
                                      <p:tavLst>
                                        <p:tav tm="0">
                                          <p:val>
                                            <p:strVal val="1+#ppt_w/2"/>
                                          </p:val>
                                        </p:tav>
                                        <p:tav tm="100000">
                                          <p:val>
                                            <p:strVal val="#ppt_x"/>
                                          </p:val>
                                        </p:tav>
                                      </p:tavLst>
                                    </p:anim>
                                    <p:anim calcmode="lin" valueType="num">
                                      <p:cBhvr>
                                        <p:cTn id="8"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sp>
        <p:nvSpPr>
          <p:cNvPr id="8" name="矩形 7"/>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13"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小组减压游戏的执行</a:t>
            </a:r>
            <a:endParaRPr lang="zh-CN" altLang="en-US" sz="1600" b="1" dirty="0">
              <a:solidFill>
                <a:schemeClr val="accent3">
                  <a:lumMod val="50000"/>
                </a:schemeClr>
              </a:solidFill>
              <a:latin typeface="黑体" pitchFamily="2" charset="-122"/>
              <a:ea typeface="黑体" pitchFamily="2" charset="-122"/>
            </a:endParaRPr>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37" name="TextBox 7177"/>
          <p:cNvSpPr>
            <a:spLocks noChangeArrowheads="1"/>
          </p:cNvSpPr>
          <p:nvPr/>
        </p:nvSpPr>
        <p:spPr bwMode="auto">
          <a:xfrm>
            <a:off x="3713557" y="2296975"/>
            <a:ext cx="885766"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200" b="1" dirty="0" smtClean="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4</a:t>
            </a:r>
            <a:endParaRPr lang="zh-CN" altLang="en-US" dirty="0"/>
          </a:p>
        </p:txBody>
      </p:sp>
      <p:sp>
        <p:nvSpPr>
          <p:cNvPr id="38" name="TextBox 7177"/>
          <p:cNvSpPr>
            <a:spLocks noChangeArrowheads="1"/>
          </p:cNvSpPr>
          <p:nvPr/>
        </p:nvSpPr>
        <p:spPr bwMode="auto">
          <a:xfrm>
            <a:off x="3938946" y="2772993"/>
            <a:ext cx="90500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5</a:t>
            </a:r>
            <a:endParaRPr lang="zh-CN" altLang="en-US" dirty="0"/>
          </a:p>
        </p:txBody>
      </p:sp>
      <p:sp>
        <p:nvSpPr>
          <p:cNvPr id="39" name="TextBox 7177"/>
          <p:cNvSpPr>
            <a:spLocks noChangeArrowheads="1"/>
          </p:cNvSpPr>
          <p:nvPr/>
        </p:nvSpPr>
        <p:spPr bwMode="auto">
          <a:xfrm>
            <a:off x="4183571" y="3249011"/>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6</a:t>
            </a:r>
            <a:endParaRPr lang="zh-CN" altLang="en-US" dirty="0"/>
          </a:p>
        </p:txBody>
      </p:sp>
      <p:sp>
        <p:nvSpPr>
          <p:cNvPr id="40" name="TextBox 7177"/>
          <p:cNvSpPr>
            <a:spLocks noChangeArrowheads="1"/>
          </p:cNvSpPr>
          <p:nvPr/>
        </p:nvSpPr>
        <p:spPr bwMode="auto">
          <a:xfrm>
            <a:off x="3059832" y="868921"/>
            <a:ext cx="879354"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1</a:t>
            </a:r>
            <a:endParaRPr lang="zh-CN" altLang="en-US" dirty="0"/>
          </a:p>
        </p:txBody>
      </p:sp>
      <p:sp>
        <p:nvSpPr>
          <p:cNvPr id="41" name="TextBox 7177"/>
          <p:cNvSpPr>
            <a:spLocks noChangeArrowheads="1"/>
          </p:cNvSpPr>
          <p:nvPr/>
        </p:nvSpPr>
        <p:spPr bwMode="auto">
          <a:xfrm>
            <a:off x="3278809" y="1344939"/>
            <a:ext cx="87294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2</a:t>
            </a:r>
            <a:endParaRPr lang="zh-CN" altLang="en-US" dirty="0"/>
          </a:p>
        </p:txBody>
      </p:sp>
      <p:sp>
        <p:nvSpPr>
          <p:cNvPr id="42" name="TextBox 7177"/>
          <p:cNvSpPr>
            <a:spLocks noChangeArrowheads="1"/>
          </p:cNvSpPr>
          <p:nvPr/>
        </p:nvSpPr>
        <p:spPr bwMode="auto">
          <a:xfrm>
            <a:off x="3491374" y="1820957"/>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3</a:t>
            </a:r>
            <a:endParaRPr lang="zh-CN" altLang="en-US" dirty="0"/>
          </a:p>
        </p:txBody>
      </p:sp>
      <p:sp>
        <p:nvSpPr>
          <p:cNvPr id="43" name="TextBox 7177"/>
          <p:cNvSpPr>
            <a:spLocks noChangeArrowheads="1"/>
          </p:cNvSpPr>
          <p:nvPr/>
        </p:nvSpPr>
        <p:spPr bwMode="auto">
          <a:xfrm>
            <a:off x="4405754" y="3725029"/>
            <a:ext cx="885766"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200" b="1" dirty="0" smtClean="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7</a:t>
            </a:r>
            <a:endParaRPr lang="zh-CN" altLang="en-US" dirty="0"/>
          </a:p>
        </p:txBody>
      </p:sp>
      <p:sp>
        <p:nvSpPr>
          <p:cNvPr id="44" name="TextBox 7177"/>
          <p:cNvSpPr>
            <a:spLocks noChangeArrowheads="1"/>
          </p:cNvSpPr>
          <p:nvPr/>
        </p:nvSpPr>
        <p:spPr bwMode="auto">
          <a:xfrm>
            <a:off x="4631143" y="4201047"/>
            <a:ext cx="90500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8</a:t>
            </a:r>
            <a:endParaRPr lang="zh-CN" altLang="en-US" dirty="0"/>
          </a:p>
        </p:txBody>
      </p:sp>
      <p:sp>
        <p:nvSpPr>
          <p:cNvPr id="46" name="圆角矩形 45">
            <a:hlinkClick r:id="rId4" action="ppaction://hlinksldjump"/>
          </p:cNvPr>
          <p:cNvSpPr/>
          <p:nvPr/>
        </p:nvSpPr>
        <p:spPr>
          <a:xfrm>
            <a:off x="4211960" y="926600"/>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任务背景</a:t>
            </a:r>
            <a:endParaRPr lang="zh-CN" altLang="en-US" b="1" dirty="0">
              <a:latin typeface="黑体" pitchFamily="49" charset="-122"/>
              <a:ea typeface="黑体" pitchFamily="49" charset="-122"/>
            </a:endParaRPr>
          </a:p>
        </p:txBody>
      </p:sp>
      <p:sp>
        <p:nvSpPr>
          <p:cNvPr id="47" name="圆角矩形 46">
            <a:hlinkClick r:id="rId5" action="ppaction://hlinksldjump"/>
          </p:cNvPr>
          <p:cNvSpPr/>
          <p:nvPr/>
        </p:nvSpPr>
        <p:spPr>
          <a:xfrm>
            <a:off x="4450238" y="1402618"/>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实训目的</a:t>
            </a:r>
            <a:endParaRPr lang="zh-CN" altLang="en-US" b="1" dirty="0">
              <a:latin typeface="黑体" pitchFamily="49" charset="-122"/>
              <a:ea typeface="黑体" pitchFamily="49" charset="-122"/>
            </a:endParaRPr>
          </a:p>
        </p:txBody>
      </p:sp>
      <p:sp>
        <p:nvSpPr>
          <p:cNvPr id="48" name="圆角矩形 47">
            <a:hlinkClick r:id="rId5" action="ppaction://hlinksldjump"/>
          </p:cNvPr>
          <p:cNvSpPr/>
          <p:nvPr/>
        </p:nvSpPr>
        <p:spPr>
          <a:xfrm>
            <a:off x="4688516" y="1878636"/>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时间安排</a:t>
            </a:r>
            <a:endParaRPr lang="zh-CN" altLang="en-US" b="1" dirty="0">
              <a:latin typeface="黑体" pitchFamily="49" charset="-122"/>
              <a:ea typeface="黑体" pitchFamily="49" charset="-122"/>
            </a:endParaRPr>
          </a:p>
        </p:txBody>
      </p:sp>
      <p:sp>
        <p:nvSpPr>
          <p:cNvPr id="49" name="圆角矩形 48">
            <a:hlinkClick r:id="rId5" action="ppaction://hlinksldjump"/>
          </p:cNvPr>
          <p:cNvSpPr/>
          <p:nvPr/>
        </p:nvSpPr>
        <p:spPr>
          <a:xfrm>
            <a:off x="4926794" y="2354654"/>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分组方式</a:t>
            </a:r>
            <a:endParaRPr lang="zh-CN" altLang="en-US" b="1" dirty="0">
              <a:latin typeface="黑体" pitchFamily="49" charset="-122"/>
              <a:ea typeface="黑体" pitchFamily="49" charset="-122"/>
            </a:endParaRPr>
          </a:p>
        </p:txBody>
      </p:sp>
      <p:sp>
        <p:nvSpPr>
          <p:cNvPr id="50" name="圆角矩形 49">
            <a:hlinkClick r:id="rId6" action="ppaction://hlinksldjump"/>
          </p:cNvPr>
          <p:cNvSpPr/>
          <p:nvPr/>
        </p:nvSpPr>
        <p:spPr>
          <a:xfrm>
            <a:off x="5165072" y="2830672"/>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角色背景</a:t>
            </a:r>
            <a:endParaRPr lang="zh-CN" altLang="en-US" b="1" dirty="0">
              <a:latin typeface="黑体" pitchFamily="49" charset="-122"/>
              <a:ea typeface="黑体" pitchFamily="49" charset="-122"/>
            </a:endParaRPr>
          </a:p>
        </p:txBody>
      </p:sp>
      <p:sp>
        <p:nvSpPr>
          <p:cNvPr id="51" name="圆角矩形 50">
            <a:hlinkClick r:id="rId7" action="ppaction://hlinksldjump"/>
          </p:cNvPr>
          <p:cNvSpPr/>
          <p:nvPr/>
        </p:nvSpPr>
        <p:spPr>
          <a:xfrm>
            <a:off x="5403350" y="3306690"/>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任务内容</a:t>
            </a:r>
            <a:endParaRPr lang="zh-CN" altLang="en-US" b="1" dirty="0">
              <a:latin typeface="黑体" pitchFamily="49" charset="-122"/>
              <a:ea typeface="黑体" pitchFamily="49" charset="-122"/>
            </a:endParaRPr>
          </a:p>
        </p:txBody>
      </p:sp>
      <p:sp>
        <p:nvSpPr>
          <p:cNvPr id="52" name="圆角矩形 51">
            <a:hlinkClick r:id="rId8" action="ppaction://hlinksldjump"/>
          </p:cNvPr>
          <p:cNvSpPr/>
          <p:nvPr/>
        </p:nvSpPr>
        <p:spPr>
          <a:xfrm>
            <a:off x="5641628" y="3782708"/>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各角色任务安排</a:t>
            </a:r>
            <a:endParaRPr lang="zh-CN" altLang="en-US" b="1" dirty="0">
              <a:latin typeface="黑体" pitchFamily="49" charset="-122"/>
              <a:ea typeface="黑体" pitchFamily="49" charset="-122"/>
            </a:endParaRPr>
          </a:p>
        </p:txBody>
      </p:sp>
      <p:sp>
        <p:nvSpPr>
          <p:cNvPr id="53" name="圆角矩形 52">
            <a:hlinkClick r:id="rId9" action="ppaction://hlinksldjump"/>
          </p:cNvPr>
          <p:cNvSpPr/>
          <p:nvPr/>
        </p:nvSpPr>
        <p:spPr>
          <a:xfrm>
            <a:off x="5879906" y="4258726"/>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必备知识</a:t>
            </a:r>
            <a:endParaRPr lang="zh-CN" altLang="en-US" b="1" dirty="0">
              <a:latin typeface="黑体" pitchFamily="49" charset="-122"/>
              <a:ea typeface="黑体" pitchFamily="49" charset="-122"/>
            </a:endParaRPr>
          </a:p>
        </p:txBody>
      </p:sp>
      <p:sp>
        <p:nvSpPr>
          <p:cNvPr id="55" name="TextBox 7177"/>
          <p:cNvSpPr>
            <a:spLocks noChangeArrowheads="1"/>
          </p:cNvSpPr>
          <p:nvPr/>
        </p:nvSpPr>
        <p:spPr bwMode="auto">
          <a:xfrm>
            <a:off x="4875771" y="4677066"/>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9</a:t>
            </a:r>
            <a:endParaRPr lang="zh-CN" altLang="en-US" dirty="0"/>
          </a:p>
        </p:txBody>
      </p:sp>
      <p:sp>
        <p:nvSpPr>
          <p:cNvPr id="56" name="圆角矩形 55">
            <a:hlinkClick r:id="rId10" action="ppaction://hlinksldjump"/>
          </p:cNvPr>
          <p:cNvSpPr/>
          <p:nvPr/>
        </p:nvSpPr>
        <p:spPr>
          <a:xfrm>
            <a:off x="6118187" y="4734745"/>
            <a:ext cx="2774293"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讨论内容</a:t>
            </a:r>
            <a:endParaRPr lang="zh-CN" altLang="en-US" b="1" dirty="0">
              <a:latin typeface="黑体" pitchFamily="49" charset="-122"/>
              <a:ea typeface="黑体" pitchFamily="49" charset="-122"/>
            </a:endParaRPr>
          </a:p>
        </p:txBody>
      </p:sp>
      <p:sp>
        <p:nvSpPr>
          <p:cNvPr id="27" name="圆角矩形 18">
            <a:hlinkClick r:id="rId11"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60817646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200"/>
                                  </p:stCondLst>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ppt_x</p:attrName>
                                        </p:attrNameLst>
                                      </p:cBhvr>
                                      <p:tavLst>
                                        <p:tav tm="0">
                                          <p:val>
                                            <p:strVal val="1+#ppt_w/2"/>
                                          </p:val>
                                        </p:tav>
                                        <p:tav tm="100000">
                                          <p:val>
                                            <p:strVal val="#ppt_x"/>
                                          </p:val>
                                        </p:tav>
                                      </p:tavLst>
                                    </p:anim>
                                    <p:anim calcmode="lin" valueType="num">
                                      <p:cBhvr>
                                        <p:cTn id="8" dur="500" fill="hold"/>
                                        <p:tgtEl>
                                          <p:spTgt spid="40"/>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400"/>
                                  </p:stCondLst>
                                  <p:childTnLst>
                                    <p:set>
                                      <p:cBhvr>
                                        <p:cTn id="10" dur="1" fill="hold">
                                          <p:stCondLst>
                                            <p:cond delay="0"/>
                                          </p:stCondLst>
                                        </p:cTn>
                                        <p:tgtEl>
                                          <p:spTgt spid="41"/>
                                        </p:tgtEl>
                                        <p:attrNameLst>
                                          <p:attrName>style.visibility</p:attrName>
                                        </p:attrNameLst>
                                      </p:cBhvr>
                                      <p:to>
                                        <p:strVal val="visible"/>
                                      </p:to>
                                    </p:set>
                                    <p:anim calcmode="lin" valueType="num">
                                      <p:cBhvr>
                                        <p:cTn id="11" dur="500" fill="hold"/>
                                        <p:tgtEl>
                                          <p:spTgt spid="41"/>
                                        </p:tgtEl>
                                        <p:attrNameLst>
                                          <p:attrName>ppt_x</p:attrName>
                                        </p:attrNameLst>
                                      </p:cBhvr>
                                      <p:tavLst>
                                        <p:tav tm="0">
                                          <p:val>
                                            <p:strVal val="1+#ppt_w/2"/>
                                          </p:val>
                                        </p:tav>
                                        <p:tav tm="100000">
                                          <p:val>
                                            <p:strVal val="#ppt_x"/>
                                          </p:val>
                                        </p:tav>
                                      </p:tavLst>
                                    </p:anim>
                                    <p:anim calcmode="lin" valueType="num">
                                      <p:cBhvr>
                                        <p:cTn id="12" dur="500" fill="hold"/>
                                        <p:tgtEl>
                                          <p:spTgt spid="41"/>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600"/>
                                  </p:stCondLst>
                                  <p:childTnLst>
                                    <p:set>
                                      <p:cBhvr>
                                        <p:cTn id="14" dur="1" fill="hold">
                                          <p:stCondLst>
                                            <p:cond delay="0"/>
                                          </p:stCondLst>
                                        </p:cTn>
                                        <p:tgtEl>
                                          <p:spTgt spid="42"/>
                                        </p:tgtEl>
                                        <p:attrNameLst>
                                          <p:attrName>style.visibility</p:attrName>
                                        </p:attrNameLst>
                                      </p:cBhvr>
                                      <p:to>
                                        <p:strVal val="visible"/>
                                      </p:to>
                                    </p:set>
                                    <p:anim calcmode="lin" valueType="num">
                                      <p:cBhvr>
                                        <p:cTn id="15" dur="500" fill="hold"/>
                                        <p:tgtEl>
                                          <p:spTgt spid="42"/>
                                        </p:tgtEl>
                                        <p:attrNameLst>
                                          <p:attrName>ppt_x</p:attrName>
                                        </p:attrNameLst>
                                      </p:cBhvr>
                                      <p:tavLst>
                                        <p:tav tm="0">
                                          <p:val>
                                            <p:strVal val="1+#ppt_w/2"/>
                                          </p:val>
                                        </p:tav>
                                        <p:tav tm="100000">
                                          <p:val>
                                            <p:strVal val="#ppt_x"/>
                                          </p:val>
                                        </p:tav>
                                      </p:tavLst>
                                    </p:anim>
                                    <p:anim calcmode="lin" valueType="num">
                                      <p:cBhvr>
                                        <p:cTn id="16" dur="500" fill="hold"/>
                                        <p:tgtEl>
                                          <p:spTgt spid="42"/>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800"/>
                                  </p:stCondLst>
                                  <p:childTnLst>
                                    <p:set>
                                      <p:cBhvr>
                                        <p:cTn id="18" dur="1" fill="hold">
                                          <p:stCondLst>
                                            <p:cond delay="0"/>
                                          </p:stCondLst>
                                        </p:cTn>
                                        <p:tgtEl>
                                          <p:spTgt spid="37"/>
                                        </p:tgtEl>
                                        <p:attrNameLst>
                                          <p:attrName>style.visibility</p:attrName>
                                        </p:attrNameLst>
                                      </p:cBhvr>
                                      <p:to>
                                        <p:strVal val="visible"/>
                                      </p:to>
                                    </p:set>
                                    <p:anim calcmode="lin" valueType="num">
                                      <p:cBhvr>
                                        <p:cTn id="19" dur="500" fill="hold"/>
                                        <p:tgtEl>
                                          <p:spTgt spid="37"/>
                                        </p:tgtEl>
                                        <p:attrNameLst>
                                          <p:attrName>ppt_x</p:attrName>
                                        </p:attrNameLst>
                                      </p:cBhvr>
                                      <p:tavLst>
                                        <p:tav tm="0">
                                          <p:val>
                                            <p:strVal val="1+#ppt_w/2"/>
                                          </p:val>
                                        </p:tav>
                                        <p:tav tm="100000">
                                          <p:val>
                                            <p:strVal val="#ppt_x"/>
                                          </p:val>
                                        </p:tav>
                                      </p:tavLst>
                                    </p:anim>
                                    <p:anim calcmode="lin" valueType="num">
                                      <p:cBhvr>
                                        <p:cTn id="20" dur="500" fill="hold"/>
                                        <p:tgtEl>
                                          <p:spTgt spid="37"/>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1000"/>
                                  </p:stCondLst>
                                  <p:childTnLst>
                                    <p:set>
                                      <p:cBhvr>
                                        <p:cTn id="22" dur="1" fill="hold">
                                          <p:stCondLst>
                                            <p:cond delay="0"/>
                                          </p:stCondLst>
                                        </p:cTn>
                                        <p:tgtEl>
                                          <p:spTgt spid="38"/>
                                        </p:tgtEl>
                                        <p:attrNameLst>
                                          <p:attrName>style.visibility</p:attrName>
                                        </p:attrNameLst>
                                      </p:cBhvr>
                                      <p:to>
                                        <p:strVal val="visible"/>
                                      </p:to>
                                    </p:set>
                                    <p:anim calcmode="lin" valueType="num">
                                      <p:cBhvr>
                                        <p:cTn id="23" dur="500" fill="hold"/>
                                        <p:tgtEl>
                                          <p:spTgt spid="38"/>
                                        </p:tgtEl>
                                        <p:attrNameLst>
                                          <p:attrName>ppt_x</p:attrName>
                                        </p:attrNameLst>
                                      </p:cBhvr>
                                      <p:tavLst>
                                        <p:tav tm="0">
                                          <p:val>
                                            <p:strVal val="1+#ppt_w/2"/>
                                          </p:val>
                                        </p:tav>
                                        <p:tav tm="100000">
                                          <p:val>
                                            <p:strVal val="#ppt_x"/>
                                          </p:val>
                                        </p:tav>
                                      </p:tavLst>
                                    </p:anim>
                                    <p:anim calcmode="lin" valueType="num">
                                      <p:cBhvr>
                                        <p:cTn id="24" dur="500" fill="hold"/>
                                        <p:tgtEl>
                                          <p:spTgt spid="38"/>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1200"/>
                                  </p:stCondLst>
                                  <p:childTnLst>
                                    <p:set>
                                      <p:cBhvr>
                                        <p:cTn id="26" dur="1" fill="hold">
                                          <p:stCondLst>
                                            <p:cond delay="0"/>
                                          </p:stCondLst>
                                        </p:cTn>
                                        <p:tgtEl>
                                          <p:spTgt spid="39"/>
                                        </p:tgtEl>
                                        <p:attrNameLst>
                                          <p:attrName>style.visibility</p:attrName>
                                        </p:attrNameLst>
                                      </p:cBhvr>
                                      <p:to>
                                        <p:strVal val="visible"/>
                                      </p:to>
                                    </p:set>
                                    <p:anim calcmode="lin" valueType="num">
                                      <p:cBhvr>
                                        <p:cTn id="27" dur="500" fill="hold"/>
                                        <p:tgtEl>
                                          <p:spTgt spid="39"/>
                                        </p:tgtEl>
                                        <p:attrNameLst>
                                          <p:attrName>ppt_x</p:attrName>
                                        </p:attrNameLst>
                                      </p:cBhvr>
                                      <p:tavLst>
                                        <p:tav tm="0">
                                          <p:val>
                                            <p:strVal val="1+#ppt_w/2"/>
                                          </p:val>
                                        </p:tav>
                                        <p:tav tm="100000">
                                          <p:val>
                                            <p:strVal val="#ppt_x"/>
                                          </p:val>
                                        </p:tav>
                                      </p:tavLst>
                                    </p:anim>
                                    <p:anim calcmode="lin" valueType="num">
                                      <p:cBhvr>
                                        <p:cTn id="28" dur="500" fill="hold"/>
                                        <p:tgtEl>
                                          <p:spTgt spid="39"/>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1400"/>
                                  </p:stCondLst>
                                  <p:childTnLst>
                                    <p:set>
                                      <p:cBhvr>
                                        <p:cTn id="30" dur="1" fill="hold">
                                          <p:stCondLst>
                                            <p:cond delay="0"/>
                                          </p:stCondLst>
                                        </p:cTn>
                                        <p:tgtEl>
                                          <p:spTgt spid="43"/>
                                        </p:tgtEl>
                                        <p:attrNameLst>
                                          <p:attrName>style.visibility</p:attrName>
                                        </p:attrNameLst>
                                      </p:cBhvr>
                                      <p:to>
                                        <p:strVal val="visible"/>
                                      </p:to>
                                    </p:set>
                                    <p:anim calcmode="lin" valueType="num">
                                      <p:cBhvr>
                                        <p:cTn id="31" dur="500" fill="hold"/>
                                        <p:tgtEl>
                                          <p:spTgt spid="43"/>
                                        </p:tgtEl>
                                        <p:attrNameLst>
                                          <p:attrName>ppt_x</p:attrName>
                                        </p:attrNameLst>
                                      </p:cBhvr>
                                      <p:tavLst>
                                        <p:tav tm="0">
                                          <p:val>
                                            <p:strVal val="1+#ppt_w/2"/>
                                          </p:val>
                                        </p:tav>
                                        <p:tav tm="100000">
                                          <p:val>
                                            <p:strVal val="#ppt_x"/>
                                          </p:val>
                                        </p:tav>
                                      </p:tavLst>
                                    </p:anim>
                                    <p:anim calcmode="lin" valueType="num">
                                      <p:cBhvr>
                                        <p:cTn id="32" dur="500" fill="hold"/>
                                        <p:tgtEl>
                                          <p:spTgt spid="43"/>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1600"/>
                                  </p:stCondLst>
                                  <p:childTnLst>
                                    <p:set>
                                      <p:cBhvr>
                                        <p:cTn id="34" dur="1" fill="hold">
                                          <p:stCondLst>
                                            <p:cond delay="0"/>
                                          </p:stCondLst>
                                        </p:cTn>
                                        <p:tgtEl>
                                          <p:spTgt spid="44"/>
                                        </p:tgtEl>
                                        <p:attrNameLst>
                                          <p:attrName>style.visibility</p:attrName>
                                        </p:attrNameLst>
                                      </p:cBhvr>
                                      <p:to>
                                        <p:strVal val="visible"/>
                                      </p:to>
                                    </p:set>
                                    <p:anim calcmode="lin" valueType="num">
                                      <p:cBhvr>
                                        <p:cTn id="35" dur="500" fill="hold"/>
                                        <p:tgtEl>
                                          <p:spTgt spid="44"/>
                                        </p:tgtEl>
                                        <p:attrNameLst>
                                          <p:attrName>ppt_x</p:attrName>
                                        </p:attrNameLst>
                                      </p:cBhvr>
                                      <p:tavLst>
                                        <p:tav tm="0">
                                          <p:val>
                                            <p:strVal val="1+#ppt_w/2"/>
                                          </p:val>
                                        </p:tav>
                                        <p:tav tm="100000">
                                          <p:val>
                                            <p:strVal val="#ppt_x"/>
                                          </p:val>
                                        </p:tav>
                                      </p:tavLst>
                                    </p:anim>
                                    <p:anim calcmode="lin" valueType="num">
                                      <p:cBhvr>
                                        <p:cTn id="36" dur="500" fill="hold"/>
                                        <p:tgtEl>
                                          <p:spTgt spid="44"/>
                                        </p:tgtEl>
                                        <p:attrNameLst>
                                          <p:attrName>ppt_y</p:attrName>
                                        </p:attrNameLst>
                                      </p:cBhvr>
                                      <p:tavLst>
                                        <p:tav tm="0">
                                          <p:val>
                                            <p:strVal val="#ppt_y"/>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46"/>
                                        </p:tgtEl>
                                        <p:attrNameLst>
                                          <p:attrName>style.visibility</p:attrName>
                                        </p:attrNameLst>
                                      </p:cBhvr>
                                      <p:to>
                                        <p:strVal val="visible"/>
                                      </p:to>
                                    </p:set>
                                    <p:animEffect transition="in" filter="fade">
                                      <p:cBhvr>
                                        <p:cTn id="39" dur="1000"/>
                                        <p:tgtEl>
                                          <p:spTgt spid="46"/>
                                        </p:tgtEl>
                                      </p:cBhvr>
                                    </p:animEffect>
                                    <p:anim calcmode="lin" valueType="num">
                                      <p:cBhvr>
                                        <p:cTn id="40" dur="1000" fill="hold"/>
                                        <p:tgtEl>
                                          <p:spTgt spid="46"/>
                                        </p:tgtEl>
                                        <p:attrNameLst>
                                          <p:attrName>ppt_x</p:attrName>
                                        </p:attrNameLst>
                                      </p:cBhvr>
                                      <p:tavLst>
                                        <p:tav tm="0">
                                          <p:val>
                                            <p:strVal val="#ppt_x"/>
                                          </p:val>
                                        </p:tav>
                                        <p:tav tm="100000">
                                          <p:val>
                                            <p:strVal val="#ppt_x"/>
                                          </p:val>
                                        </p:tav>
                                      </p:tavLst>
                                    </p:anim>
                                    <p:anim calcmode="lin" valueType="num">
                                      <p:cBhvr>
                                        <p:cTn id="41" dur="1000" fill="hold"/>
                                        <p:tgtEl>
                                          <p:spTgt spid="46"/>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200"/>
                                  </p:stCondLst>
                                  <p:childTnLst>
                                    <p:set>
                                      <p:cBhvr>
                                        <p:cTn id="43" dur="1" fill="hold">
                                          <p:stCondLst>
                                            <p:cond delay="0"/>
                                          </p:stCondLst>
                                        </p:cTn>
                                        <p:tgtEl>
                                          <p:spTgt spid="47"/>
                                        </p:tgtEl>
                                        <p:attrNameLst>
                                          <p:attrName>style.visibility</p:attrName>
                                        </p:attrNameLst>
                                      </p:cBhvr>
                                      <p:to>
                                        <p:strVal val="visible"/>
                                      </p:to>
                                    </p:set>
                                    <p:animEffect transition="in" filter="fade">
                                      <p:cBhvr>
                                        <p:cTn id="44" dur="1000"/>
                                        <p:tgtEl>
                                          <p:spTgt spid="47"/>
                                        </p:tgtEl>
                                      </p:cBhvr>
                                    </p:animEffect>
                                    <p:anim calcmode="lin" valueType="num">
                                      <p:cBhvr>
                                        <p:cTn id="45" dur="1000" fill="hold"/>
                                        <p:tgtEl>
                                          <p:spTgt spid="47"/>
                                        </p:tgtEl>
                                        <p:attrNameLst>
                                          <p:attrName>ppt_x</p:attrName>
                                        </p:attrNameLst>
                                      </p:cBhvr>
                                      <p:tavLst>
                                        <p:tav tm="0">
                                          <p:val>
                                            <p:strVal val="#ppt_x"/>
                                          </p:val>
                                        </p:tav>
                                        <p:tav tm="100000">
                                          <p:val>
                                            <p:strVal val="#ppt_x"/>
                                          </p:val>
                                        </p:tav>
                                      </p:tavLst>
                                    </p:anim>
                                    <p:anim calcmode="lin" valueType="num">
                                      <p:cBhvr>
                                        <p:cTn id="46" dur="1000" fill="hold"/>
                                        <p:tgtEl>
                                          <p:spTgt spid="47"/>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400"/>
                                  </p:stCondLst>
                                  <p:childTnLst>
                                    <p:set>
                                      <p:cBhvr>
                                        <p:cTn id="48" dur="1" fill="hold">
                                          <p:stCondLst>
                                            <p:cond delay="0"/>
                                          </p:stCondLst>
                                        </p:cTn>
                                        <p:tgtEl>
                                          <p:spTgt spid="48"/>
                                        </p:tgtEl>
                                        <p:attrNameLst>
                                          <p:attrName>style.visibility</p:attrName>
                                        </p:attrNameLst>
                                      </p:cBhvr>
                                      <p:to>
                                        <p:strVal val="visible"/>
                                      </p:to>
                                    </p:set>
                                    <p:animEffect transition="in" filter="fade">
                                      <p:cBhvr>
                                        <p:cTn id="49" dur="1000"/>
                                        <p:tgtEl>
                                          <p:spTgt spid="48"/>
                                        </p:tgtEl>
                                      </p:cBhvr>
                                    </p:animEffect>
                                    <p:anim calcmode="lin" valueType="num">
                                      <p:cBhvr>
                                        <p:cTn id="50" dur="1000" fill="hold"/>
                                        <p:tgtEl>
                                          <p:spTgt spid="48"/>
                                        </p:tgtEl>
                                        <p:attrNameLst>
                                          <p:attrName>ppt_x</p:attrName>
                                        </p:attrNameLst>
                                      </p:cBhvr>
                                      <p:tavLst>
                                        <p:tav tm="0">
                                          <p:val>
                                            <p:strVal val="#ppt_x"/>
                                          </p:val>
                                        </p:tav>
                                        <p:tav tm="100000">
                                          <p:val>
                                            <p:strVal val="#ppt_x"/>
                                          </p:val>
                                        </p:tav>
                                      </p:tavLst>
                                    </p:anim>
                                    <p:anim calcmode="lin" valueType="num">
                                      <p:cBhvr>
                                        <p:cTn id="51" dur="1000" fill="hold"/>
                                        <p:tgtEl>
                                          <p:spTgt spid="48"/>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600"/>
                                  </p:stCondLst>
                                  <p:childTnLst>
                                    <p:set>
                                      <p:cBhvr>
                                        <p:cTn id="53" dur="1" fill="hold">
                                          <p:stCondLst>
                                            <p:cond delay="0"/>
                                          </p:stCondLst>
                                        </p:cTn>
                                        <p:tgtEl>
                                          <p:spTgt spid="49"/>
                                        </p:tgtEl>
                                        <p:attrNameLst>
                                          <p:attrName>style.visibility</p:attrName>
                                        </p:attrNameLst>
                                      </p:cBhvr>
                                      <p:to>
                                        <p:strVal val="visible"/>
                                      </p:to>
                                    </p:set>
                                    <p:animEffect transition="in" filter="fade">
                                      <p:cBhvr>
                                        <p:cTn id="54" dur="1000"/>
                                        <p:tgtEl>
                                          <p:spTgt spid="49"/>
                                        </p:tgtEl>
                                      </p:cBhvr>
                                    </p:animEffect>
                                    <p:anim calcmode="lin" valueType="num">
                                      <p:cBhvr>
                                        <p:cTn id="55" dur="1000" fill="hold"/>
                                        <p:tgtEl>
                                          <p:spTgt spid="49"/>
                                        </p:tgtEl>
                                        <p:attrNameLst>
                                          <p:attrName>ppt_x</p:attrName>
                                        </p:attrNameLst>
                                      </p:cBhvr>
                                      <p:tavLst>
                                        <p:tav tm="0">
                                          <p:val>
                                            <p:strVal val="#ppt_x"/>
                                          </p:val>
                                        </p:tav>
                                        <p:tav tm="100000">
                                          <p:val>
                                            <p:strVal val="#ppt_x"/>
                                          </p:val>
                                        </p:tav>
                                      </p:tavLst>
                                    </p:anim>
                                    <p:anim calcmode="lin" valueType="num">
                                      <p:cBhvr>
                                        <p:cTn id="56" dur="1000" fill="hold"/>
                                        <p:tgtEl>
                                          <p:spTgt spid="49"/>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800"/>
                                  </p:stCondLst>
                                  <p:childTnLst>
                                    <p:set>
                                      <p:cBhvr>
                                        <p:cTn id="58" dur="1" fill="hold">
                                          <p:stCondLst>
                                            <p:cond delay="0"/>
                                          </p:stCondLst>
                                        </p:cTn>
                                        <p:tgtEl>
                                          <p:spTgt spid="50"/>
                                        </p:tgtEl>
                                        <p:attrNameLst>
                                          <p:attrName>style.visibility</p:attrName>
                                        </p:attrNameLst>
                                      </p:cBhvr>
                                      <p:to>
                                        <p:strVal val="visible"/>
                                      </p:to>
                                    </p:set>
                                    <p:animEffect transition="in" filter="fade">
                                      <p:cBhvr>
                                        <p:cTn id="59" dur="1000"/>
                                        <p:tgtEl>
                                          <p:spTgt spid="50"/>
                                        </p:tgtEl>
                                      </p:cBhvr>
                                    </p:animEffect>
                                    <p:anim calcmode="lin" valueType="num">
                                      <p:cBhvr>
                                        <p:cTn id="60" dur="1000" fill="hold"/>
                                        <p:tgtEl>
                                          <p:spTgt spid="50"/>
                                        </p:tgtEl>
                                        <p:attrNameLst>
                                          <p:attrName>ppt_x</p:attrName>
                                        </p:attrNameLst>
                                      </p:cBhvr>
                                      <p:tavLst>
                                        <p:tav tm="0">
                                          <p:val>
                                            <p:strVal val="#ppt_x"/>
                                          </p:val>
                                        </p:tav>
                                        <p:tav tm="100000">
                                          <p:val>
                                            <p:strVal val="#ppt_x"/>
                                          </p:val>
                                        </p:tav>
                                      </p:tavLst>
                                    </p:anim>
                                    <p:anim calcmode="lin" valueType="num">
                                      <p:cBhvr>
                                        <p:cTn id="61" dur="1000" fill="hold"/>
                                        <p:tgtEl>
                                          <p:spTgt spid="50"/>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1000"/>
                                  </p:stCondLst>
                                  <p:childTnLst>
                                    <p:set>
                                      <p:cBhvr>
                                        <p:cTn id="63" dur="1" fill="hold">
                                          <p:stCondLst>
                                            <p:cond delay="0"/>
                                          </p:stCondLst>
                                        </p:cTn>
                                        <p:tgtEl>
                                          <p:spTgt spid="51"/>
                                        </p:tgtEl>
                                        <p:attrNameLst>
                                          <p:attrName>style.visibility</p:attrName>
                                        </p:attrNameLst>
                                      </p:cBhvr>
                                      <p:to>
                                        <p:strVal val="visible"/>
                                      </p:to>
                                    </p:set>
                                    <p:animEffect transition="in" filter="fade">
                                      <p:cBhvr>
                                        <p:cTn id="64" dur="1000"/>
                                        <p:tgtEl>
                                          <p:spTgt spid="51"/>
                                        </p:tgtEl>
                                      </p:cBhvr>
                                    </p:animEffect>
                                    <p:anim calcmode="lin" valueType="num">
                                      <p:cBhvr>
                                        <p:cTn id="65" dur="1000" fill="hold"/>
                                        <p:tgtEl>
                                          <p:spTgt spid="51"/>
                                        </p:tgtEl>
                                        <p:attrNameLst>
                                          <p:attrName>ppt_x</p:attrName>
                                        </p:attrNameLst>
                                      </p:cBhvr>
                                      <p:tavLst>
                                        <p:tav tm="0">
                                          <p:val>
                                            <p:strVal val="#ppt_x"/>
                                          </p:val>
                                        </p:tav>
                                        <p:tav tm="100000">
                                          <p:val>
                                            <p:strVal val="#ppt_x"/>
                                          </p:val>
                                        </p:tav>
                                      </p:tavLst>
                                    </p:anim>
                                    <p:anim calcmode="lin" valueType="num">
                                      <p:cBhvr>
                                        <p:cTn id="66" dur="1000" fill="hold"/>
                                        <p:tgtEl>
                                          <p:spTgt spid="51"/>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1200"/>
                                  </p:stCondLst>
                                  <p:childTnLst>
                                    <p:set>
                                      <p:cBhvr>
                                        <p:cTn id="68" dur="1" fill="hold">
                                          <p:stCondLst>
                                            <p:cond delay="0"/>
                                          </p:stCondLst>
                                        </p:cTn>
                                        <p:tgtEl>
                                          <p:spTgt spid="52"/>
                                        </p:tgtEl>
                                        <p:attrNameLst>
                                          <p:attrName>style.visibility</p:attrName>
                                        </p:attrNameLst>
                                      </p:cBhvr>
                                      <p:to>
                                        <p:strVal val="visible"/>
                                      </p:to>
                                    </p:set>
                                    <p:animEffect transition="in" filter="fade">
                                      <p:cBhvr>
                                        <p:cTn id="69" dur="1000"/>
                                        <p:tgtEl>
                                          <p:spTgt spid="52"/>
                                        </p:tgtEl>
                                      </p:cBhvr>
                                    </p:animEffect>
                                    <p:anim calcmode="lin" valueType="num">
                                      <p:cBhvr>
                                        <p:cTn id="70" dur="1000" fill="hold"/>
                                        <p:tgtEl>
                                          <p:spTgt spid="52"/>
                                        </p:tgtEl>
                                        <p:attrNameLst>
                                          <p:attrName>ppt_x</p:attrName>
                                        </p:attrNameLst>
                                      </p:cBhvr>
                                      <p:tavLst>
                                        <p:tav tm="0">
                                          <p:val>
                                            <p:strVal val="#ppt_x"/>
                                          </p:val>
                                        </p:tav>
                                        <p:tav tm="100000">
                                          <p:val>
                                            <p:strVal val="#ppt_x"/>
                                          </p:val>
                                        </p:tav>
                                      </p:tavLst>
                                    </p:anim>
                                    <p:anim calcmode="lin" valueType="num">
                                      <p:cBhvr>
                                        <p:cTn id="71" dur="1000" fill="hold"/>
                                        <p:tgtEl>
                                          <p:spTgt spid="52"/>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1400"/>
                                  </p:stCondLst>
                                  <p:childTnLst>
                                    <p:set>
                                      <p:cBhvr>
                                        <p:cTn id="73" dur="1" fill="hold">
                                          <p:stCondLst>
                                            <p:cond delay="0"/>
                                          </p:stCondLst>
                                        </p:cTn>
                                        <p:tgtEl>
                                          <p:spTgt spid="53"/>
                                        </p:tgtEl>
                                        <p:attrNameLst>
                                          <p:attrName>style.visibility</p:attrName>
                                        </p:attrNameLst>
                                      </p:cBhvr>
                                      <p:to>
                                        <p:strVal val="visible"/>
                                      </p:to>
                                    </p:set>
                                    <p:animEffect transition="in" filter="fade">
                                      <p:cBhvr>
                                        <p:cTn id="74" dur="1000"/>
                                        <p:tgtEl>
                                          <p:spTgt spid="53"/>
                                        </p:tgtEl>
                                      </p:cBhvr>
                                    </p:animEffect>
                                    <p:anim calcmode="lin" valueType="num">
                                      <p:cBhvr>
                                        <p:cTn id="75" dur="1000" fill="hold"/>
                                        <p:tgtEl>
                                          <p:spTgt spid="53"/>
                                        </p:tgtEl>
                                        <p:attrNameLst>
                                          <p:attrName>ppt_x</p:attrName>
                                        </p:attrNameLst>
                                      </p:cBhvr>
                                      <p:tavLst>
                                        <p:tav tm="0">
                                          <p:val>
                                            <p:strVal val="#ppt_x"/>
                                          </p:val>
                                        </p:tav>
                                        <p:tav tm="100000">
                                          <p:val>
                                            <p:strVal val="#ppt_x"/>
                                          </p:val>
                                        </p:tav>
                                      </p:tavLst>
                                    </p:anim>
                                    <p:anim calcmode="lin" valueType="num">
                                      <p:cBhvr>
                                        <p:cTn id="76" dur="1000" fill="hold"/>
                                        <p:tgtEl>
                                          <p:spTgt spid="53"/>
                                        </p:tgtEl>
                                        <p:attrNameLst>
                                          <p:attrName>ppt_y</p:attrName>
                                        </p:attrNameLst>
                                      </p:cBhvr>
                                      <p:tavLst>
                                        <p:tav tm="0">
                                          <p:val>
                                            <p:strVal val="#ppt_y+.1"/>
                                          </p:val>
                                        </p:tav>
                                        <p:tav tm="100000">
                                          <p:val>
                                            <p:strVal val="#ppt_y"/>
                                          </p:val>
                                        </p:tav>
                                      </p:tavLst>
                                    </p:anim>
                                  </p:childTnLst>
                                </p:cTn>
                              </p:par>
                              <p:par>
                                <p:cTn id="77" presetID="2" presetClass="entr" presetSubtype="2" fill="hold" grpId="0" nodeType="withEffect">
                                  <p:stCondLst>
                                    <p:cond delay="1800"/>
                                  </p:stCondLst>
                                  <p:childTnLst>
                                    <p:set>
                                      <p:cBhvr>
                                        <p:cTn id="78" dur="1" fill="hold">
                                          <p:stCondLst>
                                            <p:cond delay="0"/>
                                          </p:stCondLst>
                                        </p:cTn>
                                        <p:tgtEl>
                                          <p:spTgt spid="55"/>
                                        </p:tgtEl>
                                        <p:attrNameLst>
                                          <p:attrName>style.visibility</p:attrName>
                                        </p:attrNameLst>
                                      </p:cBhvr>
                                      <p:to>
                                        <p:strVal val="visible"/>
                                      </p:to>
                                    </p:set>
                                    <p:anim calcmode="lin" valueType="num">
                                      <p:cBhvr>
                                        <p:cTn id="79" dur="500" fill="hold"/>
                                        <p:tgtEl>
                                          <p:spTgt spid="55"/>
                                        </p:tgtEl>
                                        <p:attrNameLst>
                                          <p:attrName>ppt_x</p:attrName>
                                        </p:attrNameLst>
                                      </p:cBhvr>
                                      <p:tavLst>
                                        <p:tav tm="0">
                                          <p:val>
                                            <p:strVal val="1+#ppt_w/2"/>
                                          </p:val>
                                        </p:tav>
                                        <p:tav tm="100000">
                                          <p:val>
                                            <p:strVal val="#ppt_x"/>
                                          </p:val>
                                        </p:tav>
                                      </p:tavLst>
                                    </p:anim>
                                    <p:anim calcmode="lin" valueType="num">
                                      <p:cBhvr>
                                        <p:cTn id="80" dur="500" fill="hold"/>
                                        <p:tgtEl>
                                          <p:spTgt spid="55"/>
                                        </p:tgtEl>
                                        <p:attrNameLst>
                                          <p:attrName>ppt_y</p:attrName>
                                        </p:attrNameLst>
                                      </p:cBhvr>
                                      <p:tavLst>
                                        <p:tav tm="0">
                                          <p:val>
                                            <p:strVal val="#ppt_y"/>
                                          </p:val>
                                        </p:tav>
                                        <p:tav tm="100000">
                                          <p:val>
                                            <p:strVal val="#ppt_y"/>
                                          </p:val>
                                        </p:tav>
                                      </p:tavLst>
                                    </p:anim>
                                  </p:childTnLst>
                                </p:cTn>
                              </p:par>
                              <p:par>
                                <p:cTn id="81" presetID="42" presetClass="entr" presetSubtype="0" fill="hold" grpId="0" nodeType="withEffect">
                                  <p:stCondLst>
                                    <p:cond delay="1600"/>
                                  </p:stCondLst>
                                  <p:childTnLst>
                                    <p:set>
                                      <p:cBhvr>
                                        <p:cTn id="82" dur="1" fill="hold">
                                          <p:stCondLst>
                                            <p:cond delay="0"/>
                                          </p:stCondLst>
                                        </p:cTn>
                                        <p:tgtEl>
                                          <p:spTgt spid="56"/>
                                        </p:tgtEl>
                                        <p:attrNameLst>
                                          <p:attrName>style.visibility</p:attrName>
                                        </p:attrNameLst>
                                      </p:cBhvr>
                                      <p:to>
                                        <p:strVal val="visible"/>
                                      </p:to>
                                    </p:set>
                                    <p:animEffect transition="in" filter="fade">
                                      <p:cBhvr>
                                        <p:cTn id="83" dur="1000"/>
                                        <p:tgtEl>
                                          <p:spTgt spid="56"/>
                                        </p:tgtEl>
                                      </p:cBhvr>
                                    </p:animEffect>
                                    <p:anim calcmode="lin" valueType="num">
                                      <p:cBhvr>
                                        <p:cTn id="84" dur="1000" fill="hold"/>
                                        <p:tgtEl>
                                          <p:spTgt spid="56"/>
                                        </p:tgtEl>
                                        <p:attrNameLst>
                                          <p:attrName>ppt_x</p:attrName>
                                        </p:attrNameLst>
                                      </p:cBhvr>
                                      <p:tavLst>
                                        <p:tav tm="0">
                                          <p:val>
                                            <p:strVal val="#ppt_x"/>
                                          </p:val>
                                        </p:tav>
                                        <p:tav tm="100000">
                                          <p:val>
                                            <p:strVal val="#ppt_x"/>
                                          </p:val>
                                        </p:tav>
                                      </p:tavLst>
                                    </p:anim>
                                    <p:anim calcmode="lin" valueType="num">
                                      <p:cBhvr>
                                        <p:cTn id="85"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ldLvl="0" autoUpdateAnimBg="0"/>
      <p:bldP spid="38" grpId="0" bldLvl="0" autoUpdateAnimBg="0"/>
      <p:bldP spid="39" grpId="0" bldLvl="0" autoUpdateAnimBg="0"/>
      <p:bldP spid="40" grpId="0" bldLvl="0" autoUpdateAnimBg="0"/>
      <p:bldP spid="41" grpId="0" bldLvl="0" autoUpdateAnimBg="0"/>
      <p:bldP spid="42" grpId="0" bldLvl="0" autoUpdateAnimBg="0"/>
      <p:bldP spid="43" grpId="0" bldLvl="0" autoUpdateAnimBg="0"/>
      <p:bldP spid="44" grpId="0" bldLvl="0" autoUpdateAnimBg="0"/>
      <p:bldP spid="46" grpId="0" animBg="1"/>
      <p:bldP spid="47" grpId="0" animBg="1"/>
      <p:bldP spid="48" grpId="0" animBg="1"/>
      <p:bldP spid="49" grpId="0" animBg="1"/>
      <p:bldP spid="50" grpId="0" animBg="1"/>
      <p:bldP spid="51" grpId="0" animBg="1"/>
      <p:bldP spid="52" grpId="0" animBg="1"/>
      <p:bldP spid="53" grpId="0" animBg="1"/>
      <p:bldP spid="55" grpId="0" bldLvl="0" autoUpdateAnimBg="0"/>
      <p:bldP spid="5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2862322"/>
          </a:xfrm>
          <a:prstGeom prst="rect">
            <a:avLst/>
          </a:prstGeom>
          <a:noFill/>
        </p:spPr>
        <p:txBody>
          <a:bodyPr wrap="square" rtlCol="0">
            <a:spAutoFit/>
          </a:bodyPr>
          <a:lstStyle/>
          <a:p>
            <a:pPr indent="457200"/>
            <a:r>
              <a:rPr lang="zh-CN" altLang="zh-CN" b="1" dirty="0"/>
              <a:t>任务</a:t>
            </a:r>
            <a:r>
              <a:rPr lang="zh-CN" altLang="zh-CN" b="1" dirty="0" smtClean="0"/>
              <a:t>背景</a:t>
            </a:r>
            <a:endParaRPr lang="en-US" altLang="zh-CN" b="1" dirty="0" smtClean="0"/>
          </a:p>
          <a:p>
            <a:pPr indent="457200"/>
            <a:endParaRPr lang="zh-CN" altLang="zh-CN" dirty="0"/>
          </a:p>
          <a:p>
            <a:pPr indent="457200"/>
            <a:r>
              <a:rPr lang="zh-CN" altLang="zh-CN" dirty="0"/>
              <a:t>呼叫中心工作属于服务性行业，当客服人员长期面对外部客户的不满和投诉，面对内部各项指标的压力时，很多客服人员会逐渐失去工作热情，甚至很多老的客服人员失去进取精神，导致工作停滞不前。</a:t>
            </a:r>
          </a:p>
          <a:p>
            <a:pPr indent="457200"/>
            <a:r>
              <a:rPr lang="zh-CN" altLang="zh-CN" dirty="0"/>
              <a:t>作为班组长，一名一线员工的带队人，关心和爱护员工是每位班组长的基本要求。如何给大家进行减压，除了日常沟通和关心、各种制度的人性化调整之外，经常性的减压游戏和活动也是非常重要的一项内容。</a:t>
            </a:r>
          </a:p>
        </p:txBody>
      </p:sp>
      <p:sp>
        <p:nvSpPr>
          <p:cNvPr id="12"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小组减压游戏的执行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67272994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970318"/>
          </a:xfrm>
          <a:prstGeom prst="rect">
            <a:avLst/>
          </a:prstGeom>
          <a:noFill/>
        </p:spPr>
        <p:txBody>
          <a:bodyPr wrap="square" rtlCol="0">
            <a:spAutoFit/>
          </a:bodyPr>
          <a:lstStyle/>
          <a:p>
            <a:pPr indent="457200"/>
            <a:r>
              <a:rPr lang="zh-CN" altLang="zh-CN" b="1" dirty="0"/>
              <a:t>实训</a:t>
            </a:r>
            <a:r>
              <a:rPr lang="zh-CN" altLang="zh-CN" b="1" dirty="0" smtClean="0"/>
              <a:t>目的</a:t>
            </a:r>
            <a:endParaRPr lang="en-US" altLang="zh-CN" b="1" dirty="0" smtClean="0"/>
          </a:p>
          <a:p>
            <a:pPr indent="457200"/>
            <a:endParaRPr lang="zh-CN" altLang="zh-CN" dirty="0"/>
          </a:p>
          <a:p>
            <a:pPr indent="457200"/>
            <a:r>
              <a:rPr lang="zh-CN" altLang="zh-CN" dirty="0"/>
              <a:t>通过减压活动，员工能得到放松，增进团队精神，激发大家的工作热情，增强凝聚力，员工之间形成一种和睦相处、互相帮助、互相学习、互相沟通的良好氛围。</a:t>
            </a:r>
            <a:r>
              <a:rPr lang="zh-CN" altLang="zh-CN" dirty="0" smtClean="0"/>
              <a:t>！</a:t>
            </a:r>
            <a:endParaRPr lang="en-US" altLang="zh-CN" dirty="0" smtClean="0"/>
          </a:p>
          <a:p>
            <a:pPr indent="457200"/>
            <a:endParaRPr lang="en-US" altLang="zh-CN" dirty="0"/>
          </a:p>
          <a:p>
            <a:pPr indent="457200"/>
            <a:r>
              <a:rPr lang="zh-CN" altLang="zh-CN" b="1" dirty="0"/>
              <a:t>时间</a:t>
            </a:r>
            <a:r>
              <a:rPr lang="zh-CN" altLang="zh-CN" b="1" dirty="0" smtClean="0"/>
              <a:t>安排</a:t>
            </a:r>
            <a:endParaRPr lang="en-US" altLang="zh-CN" b="1" dirty="0" smtClean="0"/>
          </a:p>
          <a:p>
            <a:pPr indent="457200"/>
            <a:endParaRPr lang="zh-CN" altLang="zh-CN" dirty="0"/>
          </a:p>
          <a:p>
            <a:pPr indent="457200"/>
            <a:r>
              <a:rPr lang="zh-CN" altLang="zh-CN" dirty="0"/>
              <a:t>建议课时：</a:t>
            </a:r>
            <a:r>
              <a:rPr lang="en-US" altLang="zh-CN" dirty="0"/>
              <a:t>2</a:t>
            </a:r>
            <a:r>
              <a:rPr lang="zh-CN" altLang="zh-CN" dirty="0"/>
              <a:t>课时，第</a:t>
            </a:r>
            <a:r>
              <a:rPr lang="en-US" altLang="zh-CN" dirty="0"/>
              <a:t>1</a:t>
            </a:r>
            <a:r>
              <a:rPr lang="zh-CN" altLang="zh-CN" dirty="0"/>
              <a:t>课时由教师讲解相关知识后，各角色进行准备；第</a:t>
            </a:r>
            <a:r>
              <a:rPr lang="en-US" altLang="zh-CN" dirty="0"/>
              <a:t>2</a:t>
            </a:r>
            <a:r>
              <a:rPr lang="zh-CN" altLang="zh-CN" dirty="0"/>
              <a:t>课时执行任务和点评总结。</a:t>
            </a:r>
            <a:endParaRPr lang="en-US" altLang="zh-CN" dirty="0"/>
          </a:p>
          <a:p>
            <a:pPr indent="457200"/>
            <a:endParaRPr lang="en-US" altLang="zh-CN" dirty="0"/>
          </a:p>
          <a:p>
            <a:pPr indent="457200"/>
            <a:r>
              <a:rPr lang="zh-CN" altLang="zh-CN" b="1" dirty="0"/>
              <a:t>分组</a:t>
            </a:r>
            <a:r>
              <a:rPr lang="zh-CN" altLang="zh-CN" b="1" dirty="0" smtClean="0"/>
              <a:t>方式</a:t>
            </a:r>
            <a:endParaRPr lang="en-US" altLang="zh-CN" b="1" dirty="0" smtClean="0"/>
          </a:p>
          <a:p>
            <a:pPr indent="457200"/>
            <a:endParaRPr lang="zh-CN" altLang="zh-CN" dirty="0"/>
          </a:p>
          <a:p>
            <a:pPr indent="457200"/>
            <a:r>
              <a:rPr lang="zh-CN" altLang="zh-CN" dirty="0"/>
              <a:t>按照默认小组人数执行</a:t>
            </a:r>
            <a:r>
              <a:rPr lang="zh-CN" altLang="zh-CN" dirty="0" smtClean="0"/>
              <a:t>。</a:t>
            </a:r>
            <a:endParaRPr lang="zh-CN" altLang="zh-CN" dirty="0"/>
          </a:p>
        </p:txBody>
      </p:sp>
      <p:sp>
        <p:nvSpPr>
          <p:cNvPr id="12"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小组减压游戏的执行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98765733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693319"/>
          </a:xfrm>
          <a:prstGeom prst="rect">
            <a:avLst/>
          </a:prstGeom>
          <a:noFill/>
        </p:spPr>
        <p:txBody>
          <a:bodyPr wrap="square" rtlCol="0">
            <a:spAutoFit/>
          </a:bodyPr>
          <a:lstStyle/>
          <a:p>
            <a:pPr indent="457200"/>
            <a:r>
              <a:rPr lang="zh-CN" altLang="zh-CN" b="1" dirty="0"/>
              <a:t>角色</a:t>
            </a:r>
            <a:r>
              <a:rPr lang="zh-CN" altLang="zh-CN" b="1" dirty="0" smtClean="0"/>
              <a:t>背景</a:t>
            </a:r>
            <a:endParaRPr lang="en-US" altLang="zh-CN" b="1" dirty="0" smtClean="0"/>
          </a:p>
          <a:p>
            <a:pPr indent="457200"/>
            <a:endParaRPr lang="zh-CN" altLang="zh-CN" dirty="0"/>
          </a:p>
          <a:p>
            <a:pPr indent="457200"/>
            <a:r>
              <a:rPr lang="en-US" altLang="zh-CN" dirty="0"/>
              <a:t>1</a:t>
            </a:r>
            <a:r>
              <a:rPr lang="zh-CN" altLang="zh-CN" dirty="0"/>
              <a:t>．你的资料</a:t>
            </a:r>
          </a:p>
          <a:p>
            <a:pPr indent="457200"/>
            <a:r>
              <a:rPr lang="zh-CN" altLang="zh-CN" dirty="0"/>
              <a:t>你刚刚通过任职竞聘成为一名班组长，负责管理一个新成立的小组。</a:t>
            </a:r>
          </a:p>
          <a:p>
            <a:pPr indent="457200"/>
            <a:r>
              <a:rPr lang="en-US" altLang="zh-CN" dirty="0"/>
              <a:t>2</a:t>
            </a:r>
            <a:r>
              <a:rPr lang="zh-CN" altLang="zh-CN" dirty="0"/>
              <a:t>．该小组资料</a:t>
            </a:r>
          </a:p>
          <a:p>
            <a:pPr indent="457200"/>
            <a:r>
              <a:rPr lang="zh-CN" altLang="zh-CN" dirty="0"/>
              <a:t>你的小组共</a:t>
            </a:r>
            <a:r>
              <a:rPr lang="en-US" altLang="zh-CN" dirty="0"/>
              <a:t>12</a:t>
            </a:r>
            <a:r>
              <a:rPr lang="zh-CN" altLang="zh-CN" dirty="0"/>
              <a:t>人，其中</a:t>
            </a:r>
            <a:r>
              <a:rPr lang="en-US" altLang="zh-CN" dirty="0"/>
              <a:t>5</a:t>
            </a:r>
            <a:r>
              <a:rPr lang="zh-CN" altLang="zh-CN" dirty="0"/>
              <a:t>名是老员工，剩余</a:t>
            </a:r>
            <a:r>
              <a:rPr lang="en-US" altLang="zh-CN" dirty="0"/>
              <a:t>7</a:t>
            </a:r>
            <a:r>
              <a:rPr lang="zh-CN" altLang="zh-CN" dirty="0"/>
              <a:t>名均是新人职的员工，组里人员相互还不太熟悉。</a:t>
            </a:r>
          </a:p>
          <a:p>
            <a:pPr indent="457200"/>
            <a:r>
              <a:rPr lang="en-US" altLang="zh-CN" dirty="0"/>
              <a:t>3</a:t>
            </a:r>
            <a:r>
              <a:rPr lang="zh-CN" altLang="zh-CN" dirty="0"/>
              <a:t>．本次减压活动背景</a:t>
            </a:r>
          </a:p>
          <a:p>
            <a:pPr indent="457200"/>
            <a:r>
              <a:rPr lang="zh-CN" altLang="zh-CN" dirty="0"/>
              <a:t>由于都是新业务，而且新员工较多，对业务不是很熟悉，没有经验可以参照，从而导致工作难度非常大，也导致了客户满意度的下降。一系列的问题挫伤了整个团队的积极性，大家的情绪亟须调整。</a:t>
            </a:r>
          </a:p>
        </p:txBody>
      </p:sp>
      <p:sp>
        <p:nvSpPr>
          <p:cNvPr id="12"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小组减压游戏的执行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98765733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1200329"/>
          </a:xfrm>
          <a:prstGeom prst="rect">
            <a:avLst/>
          </a:prstGeom>
          <a:noFill/>
        </p:spPr>
        <p:txBody>
          <a:bodyPr wrap="square" rtlCol="0">
            <a:spAutoFit/>
          </a:bodyPr>
          <a:lstStyle/>
          <a:p>
            <a:pPr indent="457200"/>
            <a:r>
              <a:rPr lang="zh-CN" altLang="zh-CN" b="1" dirty="0"/>
              <a:t>任务</a:t>
            </a:r>
            <a:r>
              <a:rPr lang="zh-CN" altLang="zh-CN" b="1" dirty="0" smtClean="0"/>
              <a:t>内容</a:t>
            </a:r>
            <a:endParaRPr lang="en-US" altLang="zh-CN" b="1" dirty="0" smtClean="0"/>
          </a:p>
          <a:p>
            <a:pPr indent="457200"/>
            <a:endParaRPr lang="zh-CN" altLang="zh-CN" dirty="0"/>
          </a:p>
          <a:p>
            <a:pPr indent="457200"/>
            <a:r>
              <a:rPr lang="en-US" altLang="zh-CN" dirty="0"/>
              <a:t>1</a:t>
            </a:r>
            <a:r>
              <a:rPr lang="zh-CN" altLang="zh-CN" dirty="0"/>
              <a:t>．各组从必备游戏举例中挑选其中一个游戏进行准备。</a:t>
            </a:r>
          </a:p>
          <a:p>
            <a:pPr indent="457200"/>
            <a:r>
              <a:rPr lang="en-US" altLang="zh-CN" dirty="0"/>
              <a:t>2</a:t>
            </a:r>
            <a:r>
              <a:rPr lang="zh-CN" altLang="zh-CN" dirty="0"/>
              <a:t>．由模拟班组长主持执行。</a:t>
            </a:r>
          </a:p>
        </p:txBody>
      </p:sp>
      <p:sp>
        <p:nvSpPr>
          <p:cNvPr id="12"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小组减压游戏的执行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98765733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2308324"/>
          </a:xfrm>
          <a:prstGeom prst="rect">
            <a:avLst/>
          </a:prstGeom>
          <a:noFill/>
        </p:spPr>
        <p:txBody>
          <a:bodyPr wrap="square" rtlCol="0">
            <a:spAutoFit/>
          </a:bodyPr>
          <a:lstStyle/>
          <a:p>
            <a:pPr indent="457200"/>
            <a:r>
              <a:rPr lang="zh-CN" altLang="zh-CN" b="1" dirty="0"/>
              <a:t>各角色任务</a:t>
            </a:r>
            <a:r>
              <a:rPr lang="zh-CN" altLang="zh-CN" b="1" dirty="0" smtClean="0"/>
              <a:t>安排</a:t>
            </a:r>
            <a:endParaRPr lang="en-US" altLang="zh-CN" b="1" dirty="0" smtClean="0"/>
          </a:p>
          <a:p>
            <a:pPr indent="457200"/>
            <a:endParaRPr lang="zh-CN" altLang="zh-CN" dirty="0"/>
          </a:p>
          <a:p>
            <a:pPr indent="457200"/>
            <a:r>
              <a:rPr lang="en-US" altLang="zh-CN" dirty="0"/>
              <a:t>1</a:t>
            </a:r>
            <a:r>
              <a:rPr lang="zh-CN" altLang="zh-CN" dirty="0"/>
              <a:t>．观察员角色</a:t>
            </a:r>
          </a:p>
          <a:p>
            <a:pPr indent="457200"/>
            <a:r>
              <a:rPr lang="zh-CN" altLang="zh-CN" dirty="0"/>
              <a:t>对活动的组织情况给予点评和打分。</a:t>
            </a:r>
          </a:p>
          <a:p>
            <a:pPr indent="457200"/>
            <a:r>
              <a:rPr lang="zh-CN" altLang="zh-CN" dirty="0"/>
              <a:t>实训前的准备：你需要做以下事情：</a:t>
            </a:r>
          </a:p>
          <a:p>
            <a:pPr indent="457200"/>
            <a:r>
              <a:rPr lang="en-US" altLang="zh-CN" dirty="0"/>
              <a:t>(1)</a:t>
            </a:r>
            <a:r>
              <a:rPr lang="zh-CN" altLang="zh-CN" dirty="0"/>
              <a:t>熟悉各项活动的具体操作流程和活动目的；</a:t>
            </a:r>
          </a:p>
          <a:p>
            <a:pPr indent="457200"/>
            <a:r>
              <a:rPr lang="en-US" altLang="zh-CN" dirty="0"/>
              <a:t>(2)</a:t>
            </a:r>
            <a:r>
              <a:rPr lang="zh-CN" altLang="zh-CN" dirty="0"/>
              <a:t>阅读背景资料；</a:t>
            </a:r>
          </a:p>
          <a:p>
            <a:pPr indent="457200"/>
            <a:r>
              <a:rPr lang="en-US" altLang="zh-CN" dirty="0"/>
              <a:t>(3)</a:t>
            </a:r>
            <a:r>
              <a:rPr lang="zh-CN" altLang="zh-CN" dirty="0"/>
              <a:t>了解随后需要完成的减压游戏实训评分表。</a:t>
            </a:r>
          </a:p>
        </p:txBody>
      </p:sp>
      <p:sp>
        <p:nvSpPr>
          <p:cNvPr id="12"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小组减压游戏的执行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98765733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4247317"/>
          </a:xfrm>
          <a:prstGeom prst="rect">
            <a:avLst/>
          </a:prstGeom>
          <a:noFill/>
        </p:spPr>
        <p:txBody>
          <a:bodyPr wrap="square" rtlCol="0">
            <a:spAutoFit/>
          </a:bodyPr>
          <a:lstStyle/>
          <a:p>
            <a:pPr indent="457200"/>
            <a:r>
              <a:rPr lang="en-US" altLang="zh-CN" dirty="0"/>
              <a:t>2</a:t>
            </a:r>
            <a:r>
              <a:rPr lang="zh-CN" altLang="zh-CN" dirty="0"/>
              <a:t>．模拟班组长角色</a:t>
            </a:r>
          </a:p>
          <a:p>
            <a:pPr indent="457200"/>
            <a:r>
              <a:rPr lang="zh-CN" altLang="zh-CN" dirty="0"/>
              <a:t>模拟班组长是该活动内容的组织者，需要对整个活动进行详细的准备和构思，控制活动进程，协调好各类人员的角色安排，以保证整个活动的顺利进行。</a:t>
            </a:r>
          </a:p>
          <a:p>
            <a:pPr indent="457200"/>
            <a:r>
              <a:rPr lang="zh-CN" altLang="zh-CN" dirty="0"/>
              <a:t>实训前的准备：你需要做以下事情：</a:t>
            </a:r>
          </a:p>
          <a:p>
            <a:pPr indent="457200"/>
            <a:r>
              <a:rPr lang="en-US" altLang="zh-CN" dirty="0"/>
              <a:t>(l)</a:t>
            </a:r>
            <a:r>
              <a:rPr lang="zh-CN" altLang="zh-CN" dirty="0"/>
              <a:t>熟悉各类活动的组织方式、详细规则；</a:t>
            </a:r>
          </a:p>
          <a:p>
            <a:pPr indent="457200"/>
            <a:r>
              <a:rPr lang="en-US" altLang="zh-CN" dirty="0"/>
              <a:t>(2)</a:t>
            </a:r>
            <a:r>
              <a:rPr lang="zh-CN" altLang="zh-CN" dirty="0"/>
              <a:t>熟悉背景资料；</a:t>
            </a:r>
          </a:p>
          <a:p>
            <a:pPr indent="457200"/>
            <a:r>
              <a:rPr lang="en-US" altLang="zh-CN" dirty="0"/>
              <a:t>(3)</a:t>
            </a:r>
            <a:r>
              <a:rPr lang="zh-CN" altLang="zh-CN" dirty="0"/>
              <a:t>准备好选定活动的基本道具。</a:t>
            </a:r>
          </a:p>
          <a:p>
            <a:pPr indent="457200"/>
            <a:r>
              <a:rPr lang="zh-CN" altLang="zh-CN" dirty="0"/>
              <a:t>实训过程中：你需要执行以下任务：</a:t>
            </a:r>
          </a:p>
          <a:p>
            <a:pPr indent="457200"/>
            <a:r>
              <a:rPr lang="en-US" altLang="zh-CN" dirty="0"/>
              <a:t>(1)</a:t>
            </a:r>
            <a:r>
              <a:rPr lang="zh-CN" altLang="zh-CN" dirty="0"/>
              <a:t>注意维持现场纪律，安排好人员角色；</a:t>
            </a:r>
          </a:p>
          <a:p>
            <a:pPr indent="457200"/>
            <a:r>
              <a:rPr lang="en-US" altLang="zh-CN" dirty="0"/>
              <a:t>(2)</a:t>
            </a:r>
            <a:r>
              <a:rPr lang="zh-CN" altLang="zh-CN" dirty="0"/>
              <a:t>处理各类活动中出现的意外情况；</a:t>
            </a:r>
          </a:p>
          <a:p>
            <a:pPr indent="457200"/>
            <a:r>
              <a:rPr lang="en-US" altLang="zh-CN" dirty="0"/>
              <a:t>(3)</a:t>
            </a:r>
            <a:r>
              <a:rPr lang="zh-CN" altLang="zh-CN" dirty="0"/>
              <a:t>控制好时间。</a:t>
            </a:r>
          </a:p>
          <a:p>
            <a:pPr indent="457200"/>
            <a:r>
              <a:rPr lang="zh-CN" altLang="zh-CN" dirty="0"/>
              <a:t>实训结束后：你需要执行以下任务：</a:t>
            </a:r>
          </a:p>
          <a:p>
            <a:pPr indent="457200"/>
            <a:r>
              <a:rPr lang="en-US" altLang="zh-CN" dirty="0"/>
              <a:t>(1)</a:t>
            </a:r>
            <a:r>
              <a:rPr lang="zh-CN" altLang="zh-CN" dirty="0"/>
              <a:t>组织大家进行讨论；</a:t>
            </a:r>
          </a:p>
          <a:p>
            <a:pPr indent="457200"/>
            <a:r>
              <a:rPr lang="en-US" altLang="zh-CN" dirty="0"/>
              <a:t>(2)</a:t>
            </a:r>
            <a:r>
              <a:rPr lang="zh-CN" altLang="zh-CN" dirty="0"/>
              <a:t>对每个人的情况进行点评。</a:t>
            </a:r>
          </a:p>
        </p:txBody>
      </p:sp>
      <p:sp>
        <p:nvSpPr>
          <p:cNvPr id="12"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小组减压游戏的执行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98765733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sp>
        <p:nvSpPr>
          <p:cNvPr id="5" name="矩形 23"/>
          <p:cNvSpPr>
            <a:spLocks noChangeArrowheads="1"/>
          </p:cNvSpPr>
          <p:nvPr/>
        </p:nvSpPr>
        <p:spPr bwMode="auto">
          <a:xfrm>
            <a:off x="625475" y="1531897"/>
            <a:ext cx="671338" cy="2651206"/>
          </a:xfrm>
          <a:prstGeom prst="rect">
            <a:avLst/>
          </a:prstGeom>
          <a:solidFill>
            <a:srgbClr val="92D05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6" name="直角三角形 20"/>
          <p:cNvSpPr>
            <a:spLocks noChangeArrowheads="1"/>
          </p:cNvSpPr>
          <p:nvPr/>
        </p:nvSpPr>
        <p:spPr bwMode="auto">
          <a:xfrm>
            <a:off x="1296813" y="1531897"/>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7" name="直角三角形 26"/>
          <p:cNvSpPr>
            <a:spLocks noChangeArrowheads="1"/>
          </p:cNvSpPr>
          <p:nvPr/>
        </p:nvSpPr>
        <p:spPr bwMode="auto">
          <a:xfrm flipV="1">
            <a:off x="1296813" y="4009689"/>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a:solidFill>
                  <a:srgbClr val="FF0000"/>
                </a:solidFill>
                <a:latin typeface="黑体" pitchFamily="2" charset="-122"/>
                <a:ea typeface="黑体" pitchFamily="2" charset="-122"/>
              </a:rPr>
              <a:t>模块</a:t>
            </a:r>
            <a:r>
              <a:rPr lang="zh-CN" altLang="en-US" sz="3600" b="1" dirty="0" smtClean="0">
                <a:solidFill>
                  <a:srgbClr val="FF0000"/>
                </a:solidFill>
                <a:latin typeface="黑体" pitchFamily="2" charset="-122"/>
                <a:ea typeface="黑体" pitchFamily="2" charset="-122"/>
              </a:rPr>
              <a:t>一</a:t>
            </a:r>
            <a:r>
              <a:rPr lang="zh-CN" altLang="en-US" sz="3600" b="1" dirty="0" smtClean="0">
                <a:latin typeface="黑体" pitchFamily="2" charset="-122"/>
                <a:ea typeface="黑体" pitchFamily="2" charset="-122"/>
              </a:rPr>
              <a:t>  塑造班组长基本素质及能力</a:t>
            </a:r>
            <a:endParaRPr lang="zh-CN" altLang="en-US" sz="3600" b="1" dirty="0">
              <a:solidFill>
                <a:schemeClr val="accent1">
                  <a:lumMod val="75000"/>
                </a:schemeClr>
              </a:solidFill>
              <a:latin typeface="黑体" pitchFamily="2" charset="-122"/>
              <a:ea typeface="黑体" pitchFamily="2" charset="-122"/>
            </a:endParaRPr>
          </a:p>
        </p:txBody>
      </p:sp>
      <p:sp>
        <p:nvSpPr>
          <p:cNvPr id="2" name="圆角矩形 1">
            <a:hlinkClick r:id="rId3" action="ppaction://hlinksldjump"/>
          </p:cNvPr>
          <p:cNvSpPr/>
          <p:nvPr/>
        </p:nvSpPr>
        <p:spPr>
          <a:xfrm>
            <a:off x="892391" y="1791782"/>
            <a:ext cx="4500500" cy="360040"/>
          </a:xfrm>
          <a:prstGeom prst="roundRect">
            <a:avLst/>
          </a:prstGeom>
          <a:solidFill>
            <a:schemeClr val="accent5">
              <a:lumMod val="75000"/>
            </a:schemeClr>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情境任务</a:t>
            </a:r>
            <a:r>
              <a:rPr lang="en-US" altLang="zh-CN" dirty="0" smtClean="0">
                <a:latin typeface="华文新魏" pitchFamily="2" charset="-122"/>
                <a:ea typeface="华文新魏" pitchFamily="2" charset="-122"/>
              </a:rPr>
              <a:t>2  </a:t>
            </a:r>
            <a:r>
              <a:rPr lang="zh-CN" altLang="en-US" dirty="0" smtClean="0">
                <a:latin typeface="华文新魏" pitchFamily="2" charset="-122"/>
                <a:ea typeface="华文新魏" pitchFamily="2" charset="-122"/>
              </a:rPr>
              <a:t>小组减压游戏的执行</a:t>
            </a:r>
            <a:endParaRPr lang="zh-CN" altLang="en-US" dirty="0">
              <a:latin typeface="华文新魏" pitchFamily="2" charset="-122"/>
              <a:ea typeface="华文新魏" pitchFamily="2" charset="-122"/>
            </a:endParaRPr>
          </a:p>
        </p:txBody>
      </p:sp>
      <p:sp>
        <p:nvSpPr>
          <p:cNvPr id="13" name="圆角矩形 12">
            <a:hlinkClick r:id="rId4" action="ppaction://hlinksldjump"/>
          </p:cNvPr>
          <p:cNvSpPr/>
          <p:nvPr/>
        </p:nvSpPr>
        <p:spPr>
          <a:xfrm>
            <a:off x="1173222" y="2382248"/>
            <a:ext cx="4500500" cy="360040"/>
          </a:xfrm>
          <a:prstGeom prst="roundRect">
            <a:avLst/>
          </a:prstGeom>
          <a:solidFill>
            <a:schemeClr val="accent5">
              <a:lumMod val="75000"/>
            </a:schemeClr>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情境任务</a:t>
            </a:r>
            <a:r>
              <a:rPr lang="en-US" altLang="zh-CN" dirty="0" smtClean="0">
                <a:latin typeface="华文新魏" pitchFamily="2" charset="-122"/>
                <a:ea typeface="华文新魏" pitchFamily="2" charset="-122"/>
              </a:rPr>
              <a:t>3  </a:t>
            </a:r>
            <a:r>
              <a:rPr lang="zh-CN" altLang="en-US" dirty="0" smtClean="0">
                <a:latin typeface="华文新魏" pitchFamily="2" charset="-122"/>
                <a:ea typeface="华文新魏" pitchFamily="2" charset="-122"/>
              </a:rPr>
              <a:t>化解员工的抱怨</a:t>
            </a:r>
            <a:endParaRPr lang="zh-CN" altLang="en-US" dirty="0">
              <a:latin typeface="华文新魏" pitchFamily="2" charset="-122"/>
              <a:ea typeface="华文新魏" pitchFamily="2" charset="-122"/>
            </a:endParaRPr>
          </a:p>
        </p:txBody>
      </p:sp>
      <p:sp>
        <p:nvSpPr>
          <p:cNvPr id="14" name="圆角矩形 13">
            <a:hlinkClick r:id="rId5" action="ppaction://hlinksldjump"/>
          </p:cNvPr>
          <p:cNvSpPr/>
          <p:nvPr/>
        </p:nvSpPr>
        <p:spPr>
          <a:xfrm>
            <a:off x="1734884" y="3563180"/>
            <a:ext cx="4500500" cy="360040"/>
          </a:xfrm>
          <a:prstGeom prst="roundRect">
            <a:avLst/>
          </a:prstGeom>
          <a:solidFill>
            <a:schemeClr val="accent5">
              <a:lumMod val="75000"/>
            </a:schemeClr>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情境任务</a:t>
            </a:r>
            <a:r>
              <a:rPr lang="en-US" altLang="zh-CN" dirty="0" smtClean="0">
                <a:latin typeface="华文新魏" pitchFamily="2" charset="-122"/>
                <a:ea typeface="华文新魏" pitchFamily="2" charset="-122"/>
              </a:rPr>
              <a:t>5  </a:t>
            </a:r>
            <a:r>
              <a:rPr lang="zh-CN" altLang="en-US" dirty="0" smtClean="0">
                <a:latin typeface="华文新魏" pitchFamily="2" charset="-122"/>
                <a:ea typeface="华文新魏" pitchFamily="2" charset="-122"/>
              </a:rPr>
              <a:t>帮助落后团队总结讯在的问题</a:t>
            </a:r>
            <a:endParaRPr lang="zh-CN" altLang="en-US" dirty="0">
              <a:latin typeface="华文新魏" pitchFamily="2" charset="-122"/>
              <a:ea typeface="华文新魏" pitchFamily="2" charset="-122"/>
            </a:endParaRPr>
          </a:p>
        </p:txBody>
      </p:sp>
      <p:sp>
        <p:nvSpPr>
          <p:cNvPr id="15" name="圆角矩形 14">
            <a:hlinkClick r:id="rId6" action="ppaction://hlinksldjump"/>
          </p:cNvPr>
          <p:cNvSpPr/>
          <p:nvPr/>
        </p:nvSpPr>
        <p:spPr>
          <a:xfrm>
            <a:off x="2015716" y="4153644"/>
            <a:ext cx="4500500" cy="360040"/>
          </a:xfrm>
          <a:prstGeom prst="roundRect">
            <a:avLst/>
          </a:prstGeom>
          <a:solidFill>
            <a:schemeClr val="accent5">
              <a:lumMod val="75000"/>
            </a:schemeClr>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情境任务</a:t>
            </a:r>
            <a:r>
              <a:rPr lang="en-US" altLang="zh-CN" dirty="0" smtClean="0">
                <a:latin typeface="华文新魏" pitchFamily="2" charset="-122"/>
                <a:ea typeface="华文新魏" pitchFamily="2" charset="-122"/>
              </a:rPr>
              <a:t>6  </a:t>
            </a:r>
            <a:r>
              <a:rPr lang="zh-CN" altLang="en-US" dirty="0" smtClean="0">
                <a:latin typeface="华文新魏" pitchFamily="2" charset="-122"/>
                <a:ea typeface="华文新魏" pitchFamily="2" charset="-122"/>
              </a:rPr>
              <a:t>管理优缺点的员工</a:t>
            </a:r>
            <a:endParaRPr lang="zh-CN" altLang="en-US" dirty="0">
              <a:latin typeface="华文新魏" pitchFamily="2" charset="-122"/>
              <a:ea typeface="华文新魏" pitchFamily="2" charset="-122"/>
            </a:endParaRPr>
          </a:p>
        </p:txBody>
      </p:sp>
      <p:sp>
        <p:nvSpPr>
          <p:cNvPr id="16" name="圆角矩形 15">
            <a:hlinkClick r:id="rId7" action="ppaction://hlinksldjump"/>
          </p:cNvPr>
          <p:cNvSpPr/>
          <p:nvPr/>
        </p:nvSpPr>
        <p:spPr>
          <a:xfrm>
            <a:off x="611560" y="1201316"/>
            <a:ext cx="4500500" cy="360040"/>
          </a:xfrm>
          <a:prstGeom prst="roundRect">
            <a:avLst/>
          </a:prstGeom>
          <a:solidFill>
            <a:schemeClr val="accent5">
              <a:lumMod val="75000"/>
            </a:schemeClr>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a:latin typeface="华文新魏" pitchFamily="2" charset="-122"/>
                <a:ea typeface="华文新魏" pitchFamily="2" charset="-122"/>
              </a:rPr>
              <a:t>情境</a:t>
            </a:r>
            <a:r>
              <a:rPr lang="zh-CN" altLang="en-US" dirty="0" smtClean="0">
                <a:latin typeface="华文新魏" pitchFamily="2" charset="-122"/>
                <a:ea typeface="华文新魏" pitchFamily="2" charset="-122"/>
              </a:rPr>
              <a:t>任务</a:t>
            </a:r>
            <a:r>
              <a:rPr lang="en-US" altLang="zh-CN" dirty="0" smtClean="0">
                <a:latin typeface="华文新魏" pitchFamily="2" charset="-122"/>
                <a:ea typeface="华文新魏" pitchFamily="2" charset="-122"/>
              </a:rPr>
              <a:t>1</a:t>
            </a:r>
            <a:r>
              <a:rPr lang="zh-CN" altLang="en-US" dirty="0" smtClean="0">
                <a:latin typeface="华文新魏" pitchFamily="2" charset="-122"/>
                <a:ea typeface="华文新魏" pitchFamily="2" charset="-122"/>
              </a:rPr>
              <a:t>  班组长竞选演讲</a:t>
            </a:r>
            <a:endParaRPr lang="zh-CN" altLang="en-US" dirty="0">
              <a:latin typeface="华文新魏" pitchFamily="2" charset="-122"/>
              <a:ea typeface="华文新魏" pitchFamily="2" charset="-122"/>
            </a:endParaRPr>
          </a:p>
        </p:txBody>
      </p:sp>
      <p:sp>
        <p:nvSpPr>
          <p:cNvPr id="17" name="圆角矩形 18">
            <a:hlinkClick r:id="rId8"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返回目录</a:t>
            </a:r>
            <a:endParaRPr lang="zh-CN" altLang="en-US" sz="1200" dirty="0">
              <a:solidFill>
                <a:srgbClr val="FFFFFF"/>
              </a:solidFill>
              <a:latin typeface="黑体" pitchFamily="2" charset="-122"/>
              <a:ea typeface="黑体" pitchFamily="2" charset="-122"/>
            </a:endParaRPr>
          </a:p>
        </p:txBody>
      </p:sp>
      <p:sp>
        <p:nvSpPr>
          <p:cNvPr id="18" name="圆角矩形 17">
            <a:hlinkClick r:id="rId9" action="ppaction://hlinksldjump"/>
          </p:cNvPr>
          <p:cNvSpPr/>
          <p:nvPr/>
        </p:nvSpPr>
        <p:spPr>
          <a:xfrm>
            <a:off x="1454053" y="2972714"/>
            <a:ext cx="4500500" cy="360040"/>
          </a:xfrm>
          <a:prstGeom prst="roundRect">
            <a:avLst/>
          </a:prstGeom>
          <a:solidFill>
            <a:schemeClr val="accent5">
              <a:lumMod val="75000"/>
            </a:schemeClr>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情境任务</a:t>
            </a:r>
            <a:r>
              <a:rPr lang="en-US" altLang="zh-CN" dirty="0" smtClean="0">
                <a:latin typeface="华文新魏" pitchFamily="2" charset="-122"/>
                <a:ea typeface="华文新魏" pitchFamily="2" charset="-122"/>
              </a:rPr>
              <a:t>4  </a:t>
            </a:r>
            <a:r>
              <a:rPr lang="zh-CN" altLang="en-US" dirty="0" smtClean="0">
                <a:latin typeface="华文新魏" pitchFamily="2" charset="-122"/>
                <a:ea typeface="华文新魏" pitchFamily="2" charset="-122"/>
              </a:rPr>
              <a:t>消除部门存在的小团体</a:t>
            </a:r>
            <a:endParaRPr lang="zh-CN" altLang="en-US" dirty="0">
              <a:latin typeface="华文新魏" pitchFamily="2" charset="-122"/>
              <a:ea typeface="华文新魏" pitchFamily="2" charset="-122"/>
            </a:endParaRPr>
          </a:p>
        </p:txBody>
      </p:sp>
      <p:pic>
        <p:nvPicPr>
          <p:cNvPr id="19" name="图片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2405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25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1+#ppt_w/2"/>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450"/>
                            </p:stCondLst>
                            <p:childTnLst>
                              <p:par>
                                <p:cTn id="10" presetID="26" presetClass="emph" presetSubtype="0" fill="hold" grpId="0" nodeType="afterEffect">
                                  <p:stCondLst>
                                    <p:cond delay="0"/>
                                  </p:stCondLst>
                                  <p:childTnLst>
                                    <p:animEffect transition="out" filter="fade">
                                      <p:cBhvr>
                                        <p:cTn id="11" dur="500" tmFilter="0, 0; .2, .5; .8, .5; 1, 0"/>
                                        <p:tgtEl>
                                          <p:spTgt spid="16"/>
                                        </p:tgtEl>
                                      </p:cBhvr>
                                    </p:animEffect>
                                    <p:animScale>
                                      <p:cBhvr>
                                        <p:cTn id="12" dur="250" autoRev="1" fill="hold"/>
                                        <p:tgtEl>
                                          <p:spTgt spid="16"/>
                                        </p:tgtEl>
                                      </p:cBhvr>
                                      <p:by x="105000" y="105000"/>
                                    </p:animScale>
                                  </p:childTnLst>
                                </p:cTn>
                              </p:par>
                              <p:par>
                                <p:cTn id="13" presetID="26" presetClass="emph" presetSubtype="0" fill="hold" grpId="0" nodeType="withEffect">
                                  <p:stCondLst>
                                    <p:cond delay="250"/>
                                  </p:stCondLst>
                                  <p:childTnLst>
                                    <p:animEffect transition="out" filter="fade">
                                      <p:cBhvr>
                                        <p:cTn id="14" dur="500" tmFilter="0, 0; .2, .5; .8, .5; 1, 0"/>
                                        <p:tgtEl>
                                          <p:spTgt spid="2"/>
                                        </p:tgtEl>
                                      </p:cBhvr>
                                    </p:animEffect>
                                    <p:animScale>
                                      <p:cBhvr>
                                        <p:cTn id="15" dur="250" autoRev="1" fill="hold"/>
                                        <p:tgtEl>
                                          <p:spTgt spid="2"/>
                                        </p:tgtEl>
                                      </p:cBhvr>
                                      <p:by x="105000" y="105000"/>
                                    </p:animScale>
                                  </p:childTnLst>
                                </p:cTn>
                              </p:par>
                              <p:par>
                                <p:cTn id="16" presetID="26" presetClass="emph" presetSubtype="0" fill="hold" grpId="0" nodeType="withEffect">
                                  <p:stCondLst>
                                    <p:cond delay="500"/>
                                  </p:stCondLst>
                                  <p:childTnLst>
                                    <p:animEffect transition="out" filter="fade">
                                      <p:cBhvr>
                                        <p:cTn id="17" dur="500" tmFilter="0, 0; .2, .5; .8, .5; 1, 0"/>
                                        <p:tgtEl>
                                          <p:spTgt spid="13"/>
                                        </p:tgtEl>
                                      </p:cBhvr>
                                    </p:animEffect>
                                    <p:animScale>
                                      <p:cBhvr>
                                        <p:cTn id="18" dur="250" autoRev="1" fill="hold"/>
                                        <p:tgtEl>
                                          <p:spTgt spid="13"/>
                                        </p:tgtEl>
                                      </p:cBhvr>
                                      <p:by x="105000" y="105000"/>
                                    </p:animScale>
                                  </p:childTnLst>
                                </p:cTn>
                              </p:par>
                              <p:par>
                                <p:cTn id="19" presetID="26" presetClass="emph" presetSubtype="0" fill="hold" grpId="0" nodeType="withEffect">
                                  <p:stCondLst>
                                    <p:cond delay="750"/>
                                  </p:stCondLst>
                                  <p:childTnLst>
                                    <p:animEffect transition="out" filter="fade">
                                      <p:cBhvr>
                                        <p:cTn id="20" dur="500" tmFilter="0, 0; .2, .5; .8, .5; 1, 0"/>
                                        <p:tgtEl>
                                          <p:spTgt spid="14"/>
                                        </p:tgtEl>
                                      </p:cBhvr>
                                    </p:animEffect>
                                    <p:animScale>
                                      <p:cBhvr>
                                        <p:cTn id="21" dur="250" autoRev="1" fill="hold"/>
                                        <p:tgtEl>
                                          <p:spTgt spid="14"/>
                                        </p:tgtEl>
                                      </p:cBhvr>
                                      <p:by x="105000" y="105000"/>
                                    </p:animScale>
                                  </p:childTnLst>
                                </p:cTn>
                              </p:par>
                              <p:par>
                                <p:cTn id="22" presetID="26" presetClass="emph" presetSubtype="0" fill="hold" grpId="0" nodeType="withEffect">
                                  <p:stCondLst>
                                    <p:cond delay="1000"/>
                                  </p:stCondLst>
                                  <p:childTnLst>
                                    <p:animEffect transition="out" filter="fade">
                                      <p:cBhvr>
                                        <p:cTn id="23" dur="500" tmFilter="0, 0; .2, .5; .8, .5; 1, 0"/>
                                        <p:tgtEl>
                                          <p:spTgt spid="15"/>
                                        </p:tgtEl>
                                      </p:cBhvr>
                                    </p:animEffect>
                                    <p:animScale>
                                      <p:cBhvr>
                                        <p:cTn id="24" dur="250" autoRev="1" fill="hold"/>
                                        <p:tgtEl>
                                          <p:spTgt spid="15"/>
                                        </p:tgtEl>
                                      </p:cBhvr>
                                      <p:by x="105000" y="105000"/>
                                    </p:animScale>
                                  </p:childTnLst>
                                </p:cTn>
                              </p:par>
                              <p:par>
                                <p:cTn id="25" presetID="26" presetClass="emph" presetSubtype="0" fill="hold" grpId="0" nodeType="withEffect">
                                  <p:stCondLst>
                                    <p:cond delay="750"/>
                                  </p:stCondLst>
                                  <p:childTnLst>
                                    <p:animEffect transition="out" filter="fade">
                                      <p:cBhvr>
                                        <p:cTn id="26" dur="500" tmFilter="0, 0; .2, .5; .8, .5; 1, 0"/>
                                        <p:tgtEl>
                                          <p:spTgt spid="18"/>
                                        </p:tgtEl>
                                      </p:cBhvr>
                                    </p:animEffect>
                                    <p:animScale>
                                      <p:cBhvr>
                                        <p:cTn id="27" dur="250" autoRev="1" fill="hold"/>
                                        <p:tgtEl>
                                          <p:spTgt spid="1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utoUpdateAnimBg="0"/>
      <p:bldP spid="2" grpId="0" animBg="1"/>
      <p:bldP spid="13" grpId="0" animBg="1"/>
      <p:bldP spid="14" grpId="0" animBg="1"/>
      <p:bldP spid="15" grpId="0" animBg="1"/>
      <p:bldP spid="16" grpId="0" animBg="1"/>
      <p:bldP spid="1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4247317"/>
          </a:xfrm>
          <a:prstGeom prst="rect">
            <a:avLst/>
          </a:prstGeom>
          <a:noFill/>
        </p:spPr>
        <p:txBody>
          <a:bodyPr wrap="square" rtlCol="0">
            <a:spAutoFit/>
          </a:bodyPr>
          <a:lstStyle/>
          <a:p>
            <a:pPr indent="457200"/>
            <a:r>
              <a:rPr lang="zh-CN" altLang="zh-CN" b="1" dirty="0"/>
              <a:t>必备</a:t>
            </a:r>
            <a:r>
              <a:rPr lang="zh-CN" altLang="zh-CN" b="1" dirty="0" smtClean="0"/>
              <a:t>知识</a:t>
            </a:r>
            <a:endParaRPr lang="zh-CN" altLang="zh-CN" dirty="0"/>
          </a:p>
          <a:p>
            <a:pPr indent="457200"/>
            <a:r>
              <a:rPr lang="zh-CN" altLang="zh-CN" dirty="0"/>
              <a:t>组织进行减压活动或游戏，并非简单地组织大家玩，更重要的是能促进员工之间的交流，形成较强的凝聚力，并且每项活动和游戏都要因地制宜，方便开展和实施，活动方式多样化，不断进行创新。有的减压活动是配合各项工作要求进行的，在娱乐的同时能够提高员工的素质及能力。</a:t>
            </a:r>
          </a:p>
          <a:p>
            <a:pPr indent="457200"/>
            <a:r>
              <a:rPr lang="en-US" altLang="zh-CN" dirty="0"/>
              <a:t>1</a:t>
            </a:r>
            <a:r>
              <a:rPr lang="zh-CN" altLang="zh-CN" dirty="0"/>
              <a:t>．组织减压游戏及活动的原则</a:t>
            </a:r>
          </a:p>
          <a:p>
            <a:pPr indent="457200"/>
            <a:r>
              <a:rPr lang="en-US" altLang="zh-CN" dirty="0"/>
              <a:t>(1)</a:t>
            </a:r>
            <a:r>
              <a:rPr lang="zh-CN" altLang="zh-CN" dirty="0"/>
              <a:t>因地制宜</a:t>
            </a:r>
          </a:p>
          <a:p>
            <a:pPr indent="457200"/>
            <a:r>
              <a:rPr lang="zh-CN" altLang="zh-CN" dirty="0"/>
              <a:t>因为减压游戏一般需要根据现有的条件进行组织安排，所以大多数情况下会根据工作区域当前所能提供的场地、道具和环境进行。</a:t>
            </a:r>
          </a:p>
          <a:p>
            <a:pPr indent="457200"/>
            <a:r>
              <a:rPr lang="en-US" altLang="zh-CN" dirty="0"/>
              <a:t>(2)</a:t>
            </a:r>
            <a:r>
              <a:rPr lang="zh-CN" altLang="zh-CN" dirty="0"/>
              <a:t>低成本或无成本</a:t>
            </a:r>
          </a:p>
          <a:p>
            <a:pPr indent="457200"/>
            <a:r>
              <a:rPr lang="zh-CN" altLang="zh-CN" dirty="0"/>
              <a:t>一般的减压游戏都是在工作区域内自行组织完成，本身部门预算中可能会包含较大型的活动费用，但是日常的小游戏都是没有费用方面预算的，如果确实需要激励，通常也是手工制作奖状或者奖品。</a:t>
            </a:r>
          </a:p>
        </p:txBody>
      </p:sp>
      <p:sp>
        <p:nvSpPr>
          <p:cNvPr id="12"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小组减压游戏的执行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98765733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841276"/>
            <a:ext cx="6836222" cy="4524315"/>
          </a:xfrm>
          <a:prstGeom prst="rect">
            <a:avLst/>
          </a:prstGeom>
          <a:noFill/>
        </p:spPr>
        <p:txBody>
          <a:bodyPr wrap="square" rtlCol="0">
            <a:spAutoFit/>
          </a:bodyPr>
          <a:lstStyle/>
          <a:p>
            <a:pPr indent="457200"/>
            <a:r>
              <a:rPr lang="en-US" altLang="zh-CN" dirty="0"/>
              <a:t>(3)</a:t>
            </a:r>
            <a:r>
              <a:rPr lang="zh-CN" altLang="zh-CN" dirty="0"/>
              <a:t>简单可操作</a:t>
            </a:r>
          </a:p>
          <a:p>
            <a:pPr indent="457200"/>
            <a:r>
              <a:rPr lang="zh-CN" altLang="zh-CN" dirty="0"/>
              <a:t>因为减压游戏的内容非常简单，操作性比较强，所以相应的规则也很简单，容易掌握。</a:t>
            </a:r>
          </a:p>
          <a:p>
            <a:pPr indent="457200"/>
            <a:r>
              <a:rPr lang="en-US" altLang="zh-CN" dirty="0"/>
              <a:t>(4)</a:t>
            </a:r>
            <a:r>
              <a:rPr lang="zh-CN" altLang="zh-CN" dirty="0"/>
              <a:t>内容健康向上</a:t>
            </a:r>
          </a:p>
          <a:p>
            <a:pPr indent="457200"/>
            <a:r>
              <a:rPr lang="zh-CN" altLang="zh-CN" dirty="0"/>
              <a:t>减压游戏的内容一定要积极健康，使员工的情绪和压力得到缓解和释放，而不是让大家通过游戏去进行发泄。</a:t>
            </a:r>
          </a:p>
          <a:p>
            <a:pPr indent="457200"/>
            <a:r>
              <a:rPr lang="en-US" altLang="zh-CN" dirty="0"/>
              <a:t>(5)</a:t>
            </a:r>
            <a:r>
              <a:rPr lang="zh-CN" altLang="zh-CN" dirty="0"/>
              <a:t>全员参与，自由平等</a:t>
            </a:r>
          </a:p>
          <a:p>
            <a:pPr indent="457200"/>
            <a:r>
              <a:rPr lang="zh-CN" altLang="zh-CN" dirty="0"/>
              <a:t>减压活动一定要让所有员工都能参与进来，严禁出现人员死角。在活动中没有管理者和被管理者的区别，没有老员工和新员工的区别，大家都自由平等</a:t>
            </a:r>
          </a:p>
          <a:p>
            <a:pPr indent="457200"/>
            <a:r>
              <a:rPr lang="zh-CN" altLang="zh-CN" dirty="0"/>
              <a:t>地参与活动。</a:t>
            </a:r>
          </a:p>
          <a:p>
            <a:pPr indent="457200"/>
            <a:r>
              <a:rPr lang="en-US" altLang="zh-CN" dirty="0"/>
              <a:t>(6)</a:t>
            </a:r>
            <a:r>
              <a:rPr lang="zh-CN" altLang="zh-CN" dirty="0"/>
              <a:t>不断创新</a:t>
            </a:r>
          </a:p>
          <a:p>
            <a:pPr indent="457200"/>
            <a:r>
              <a:rPr lang="zh-CN" altLang="zh-CN" dirty="0"/>
              <a:t>减压游戏没有固定的模式和要求，只要能够给大家带来心情上的放松，都可以进行组织。大多数的游戏都是由各个呼叫中心的班组长原创的，每位员工也都会提供各式各样的创意，只有这样才能够让员工保持新鲜感，乐于参加这样的活动。</a:t>
            </a:r>
          </a:p>
        </p:txBody>
      </p:sp>
      <p:sp>
        <p:nvSpPr>
          <p:cNvPr id="12"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小组减压游戏的执行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98765733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416320"/>
          </a:xfrm>
          <a:prstGeom prst="rect">
            <a:avLst/>
          </a:prstGeom>
          <a:noFill/>
        </p:spPr>
        <p:txBody>
          <a:bodyPr wrap="square" rtlCol="0">
            <a:spAutoFit/>
          </a:bodyPr>
          <a:lstStyle/>
          <a:p>
            <a:pPr indent="457200"/>
            <a:r>
              <a:rPr lang="en-US" altLang="zh-CN" dirty="0"/>
              <a:t>2</a:t>
            </a:r>
            <a:r>
              <a:rPr lang="zh-CN" altLang="zh-CN" dirty="0"/>
              <a:t>．减压游戏的常见种类</a:t>
            </a:r>
          </a:p>
          <a:p>
            <a:pPr indent="457200"/>
            <a:r>
              <a:rPr lang="en-US" altLang="zh-CN" dirty="0"/>
              <a:t>(1)</a:t>
            </a:r>
            <a:r>
              <a:rPr lang="zh-CN" altLang="zh-CN" dirty="0"/>
              <a:t>破冰类游戏</a:t>
            </a:r>
          </a:p>
          <a:p>
            <a:pPr indent="457200"/>
            <a:r>
              <a:rPr lang="zh-CN" altLang="zh-CN" dirty="0"/>
              <a:t>此类游戏的目的主要是让整个组的员工进行较为快速的相互了解，让新员工尽快融入团队，尤其是对于刚刚组建的小组非常重要。虽然此类游戏经常被放在新员工人职培训中，但是往往老员工与新员工相互了解沟通的机会也非常少，所以全组的破冰也是非常重要的。这类游戏一般有最佳搭档、寻人启事、通灵术、我是小记者等。</a:t>
            </a:r>
          </a:p>
          <a:p>
            <a:pPr indent="457200"/>
            <a:r>
              <a:rPr lang="en-US" altLang="zh-CN" dirty="0"/>
              <a:t>(2)</a:t>
            </a:r>
            <a:r>
              <a:rPr lang="zh-CN" altLang="zh-CN" dirty="0"/>
              <a:t>沟通技巧类游戏</a:t>
            </a:r>
          </a:p>
          <a:p>
            <a:pPr indent="457200"/>
            <a:r>
              <a:rPr lang="zh-CN" altLang="zh-CN" dirty="0"/>
              <a:t>沟通技巧类游戏一般有猜人猜字游戏、撕纸游戏、信息传递、听从指示游戏等，这类游戏主要是为了锻炼大家的沟通能力，而沟通能力也是呼叫中心工作最重要的技能。通过这类游戏的锻炼，不但让大家得到了放松，而且工作技能也得到了很好的提升</a:t>
            </a:r>
            <a:r>
              <a:rPr lang="zh-CN" altLang="zh-CN" dirty="0" smtClean="0"/>
              <a:t>。</a:t>
            </a:r>
            <a:endParaRPr lang="zh-CN" altLang="zh-CN" dirty="0"/>
          </a:p>
        </p:txBody>
      </p:sp>
      <p:sp>
        <p:nvSpPr>
          <p:cNvPr id="12"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小组减压游戏的执行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98765733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970318"/>
          </a:xfrm>
          <a:prstGeom prst="rect">
            <a:avLst/>
          </a:prstGeom>
          <a:noFill/>
        </p:spPr>
        <p:txBody>
          <a:bodyPr wrap="square" rtlCol="0">
            <a:spAutoFit/>
          </a:bodyPr>
          <a:lstStyle/>
          <a:p>
            <a:pPr indent="457200"/>
            <a:r>
              <a:rPr lang="en-US" altLang="zh-CN" dirty="0"/>
              <a:t>(3)</a:t>
            </a:r>
            <a:r>
              <a:rPr lang="zh-CN" altLang="zh-CN" dirty="0"/>
              <a:t>讨论辩论类游戏</a:t>
            </a:r>
          </a:p>
          <a:p>
            <a:pPr indent="457200"/>
            <a:r>
              <a:rPr lang="zh-CN" altLang="zh-CN" dirty="0"/>
              <a:t>讨论辩论类游戏一般有头脑风暴、小型辩论赛等，既可以针对目前的社会热点进行探讨，也可以针对与工作相关的很多问题进行辩论，以达到锻炼员工逻辑思维和创造性思维的目的，并且在辩论的过程中使员工慢慢树立起正确的价值观，甚至让员工能够对目前的制度和规则得以深刻理解。</a:t>
            </a:r>
          </a:p>
          <a:p>
            <a:pPr indent="457200"/>
            <a:r>
              <a:rPr lang="en-US" altLang="zh-CN" dirty="0"/>
              <a:t>(4)</a:t>
            </a:r>
            <a:r>
              <a:rPr lang="zh-CN" altLang="zh-CN" dirty="0"/>
              <a:t>团队建设类游戏</a:t>
            </a:r>
          </a:p>
          <a:p>
            <a:pPr indent="457200"/>
            <a:r>
              <a:rPr lang="zh-CN" altLang="zh-CN" dirty="0"/>
              <a:t>团队建设类游戏一般有迷失丛林、全体离地、信任步伐、信任后倒等。此类游戏主要是锻炼员工之间的相互配合及协调能力。这类游戏除了能够放松心情、舒缓压力之外，更能增加团队的凝聚力和战斗力。</a:t>
            </a:r>
          </a:p>
          <a:p>
            <a:pPr indent="457200"/>
            <a:r>
              <a:rPr lang="en-US" altLang="zh-CN" dirty="0"/>
              <a:t>(5)</a:t>
            </a:r>
            <a:r>
              <a:rPr lang="zh-CN" altLang="zh-CN" dirty="0"/>
              <a:t>其他类别游戏</a:t>
            </a:r>
          </a:p>
          <a:p>
            <a:pPr indent="457200"/>
            <a:r>
              <a:rPr lang="zh-CN" altLang="zh-CN" dirty="0"/>
              <a:t>减压游戏类别多种多样，包括最常见的棋牌类游戏、电脑游戏竞技、各项体育活动等，这些都是很好的减压类游戏。</a:t>
            </a:r>
          </a:p>
        </p:txBody>
      </p:sp>
      <p:sp>
        <p:nvSpPr>
          <p:cNvPr id="12"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小组减压游戏的执行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98765733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4031873"/>
          </a:xfrm>
          <a:prstGeom prst="rect">
            <a:avLst/>
          </a:prstGeom>
          <a:noFill/>
        </p:spPr>
        <p:txBody>
          <a:bodyPr wrap="square" rtlCol="0">
            <a:spAutoFit/>
          </a:bodyPr>
          <a:lstStyle/>
          <a:p>
            <a:pPr indent="457200"/>
            <a:r>
              <a:rPr lang="en-US" altLang="zh-CN" sz="1600" dirty="0"/>
              <a:t>3</a:t>
            </a:r>
            <a:r>
              <a:rPr lang="zh-CN" altLang="zh-CN" sz="1600" dirty="0"/>
              <a:t>．减压活动的执行方式</a:t>
            </a:r>
          </a:p>
          <a:p>
            <a:pPr indent="457200"/>
            <a:r>
              <a:rPr lang="en-US" altLang="zh-CN" sz="1600" dirty="0"/>
              <a:t>(1)</a:t>
            </a:r>
            <a:r>
              <a:rPr lang="zh-CN" altLang="zh-CN" sz="1600" dirty="0"/>
              <a:t>组织减压活动的时机</a:t>
            </a:r>
          </a:p>
          <a:p>
            <a:pPr indent="457200"/>
            <a:r>
              <a:rPr lang="zh-CN" altLang="zh-CN" sz="1600" dirty="0"/>
              <a:t>通常减压活动是在近期员工情绪低落或心理疲惫的情况下进行的，尤其是工作压力大的情况下，亟须进行减压游戏来调整员工的状态。另外，由于呼叫中心员工大多为倒休，所以一次减压活动可能需要重复几次进行开展。</a:t>
            </a:r>
          </a:p>
          <a:p>
            <a:pPr indent="457200"/>
            <a:r>
              <a:rPr lang="en-US" altLang="zh-CN" sz="1600" dirty="0"/>
              <a:t>(2)</a:t>
            </a:r>
            <a:r>
              <a:rPr lang="zh-CN" altLang="zh-CN" sz="1600" dirty="0"/>
              <a:t>组织减压活动的要素</a:t>
            </a:r>
          </a:p>
          <a:p>
            <a:pPr indent="457200"/>
            <a:r>
              <a:rPr lang="zh-CN" altLang="zh-CN" sz="1600" dirty="0"/>
              <a:t>减压活动的要素包括时间、地点、道具、活动内容、参加人员、费用、留存资料等。开始时间和结束时间一定要提前确认好，做好协调，避免影响正常工作。如果在会议室进行，则需提前预定会议室；如果在户外进行，则需提前去观察场地。如果游戏中需要使用道具，则需提前制作准备；如果需要投影仪或工具，则需提前做好测试。组织者一定要对活动内容非常熟悉，并且预计到可能出现的问题和对应的解决方法。由于呼叫中心的特性，参加人员不可能是全员，所以人员安排一定要合理，确保不影响工作。如果有费用需要，则一定要提前向领导申请。如果需要记录和宣传，则要指定专门人员进行拍照或录像。</a:t>
            </a:r>
          </a:p>
        </p:txBody>
      </p:sp>
      <p:sp>
        <p:nvSpPr>
          <p:cNvPr id="12"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小组减压游戏的执行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98765733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4278094"/>
          </a:xfrm>
          <a:prstGeom prst="rect">
            <a:avLst/>
          </a:prstGeom>
          <a:noFill/>
        </p:spPr>
        <p:txBody>
          <a:bodyPr wrap="square" rtlCol="0">
            <a:spAutoFit/>
          </a:bodyPr>
          <a:lstStyle/>
          <a:p>
            <a:pPr indent="457200"/>
            <a:r>
              <a:rPr lang="en-US" altLang="zh-CN" sz="1600" dirty="0"/>
              <a:t>4</a:t>
            </a:r>
            <a:r>
              <a:rPr lang="zh-CN" altLang="zh-CN" sz="1600" dirty="0"/>
              <a:t>．部分游戏举例</a:t>
            </a:r>
          </a:p>
          <a:p>
            <a:pPr indent="457200"/>
            <a:r>
              <a:rPr lang="en-US" altLang="zh-CN" sz="1600" dirty="0"/>
              <a:t>(1)</a:t>
            </a:r>
            <a:r>
              <a:rPr lang="zh-CN" altLang="zh-CN" sz="1600" dirty="0"/>
              <a:t>猜人游戏</a:t>
            </a:r>
          </a:p>
          <a:p>
            <a:pPr indent="457200"/>
            <a:r>
              <a:rPr lang="zh-CN" altLang="zh-CN" sz="1600" dirty="0"/>
              <a:t>类型：沟通技巧</a:t>
            </a:r>
          </a:p>
          <a:p>
            <a:pPr indent="457200"/>
            <a:r>
              <a:rPr lang="zh-CN" altLang="zh-CN" sz="1600" dirty="0"/>
              <a:t>时间：自由安排</a:t>
            </a:r>
          </a:p>
          <a:p>
            <a:pPr indent="457200"/>
            <a:r>
              <a:rPr lang="zh-CN" altLang="zh-CN" sz="1600" dirty="0"/>
              <a:t>地点：会议室或开放场地</a:t>
            </a:r>
          </a:p>
          <a:p>
            <a:pPr indent="457200"/>
            <a:r>
              <a:rPr lang="zh-CN" altLang="zh-CN" sz="1600" dirty="0"/>
              <a:t>道具：纸卡或者将纸卡折成帽子</a:t>
            </a:r>
          </a:p>
          <a:p>
            <a:pPr indent="457200"/>
            <a:r>
              <a:rPr lang="zh-CN" altLang="zh-CN" sz="1600" dirty="0"/>
              <a:t>人员：全组人员参加，班组长主持</a:t>
            </a:r>
          </a:p>
          <a:p>
            <a:pPr indent="457200"/>
            <a:r>
              <a:rPr lang="zh-CN" altLang="zh-CN" sz="1600" dirty="0"/>
              <a:t>活动目的：训练员工如何使用封闭式问题进行沟通，锻炼员工的沟通能力和逻辑思维力。</a:t>
            </a:r>
          </a:p>
          <a:p>
            <a:pPr indent="457200"/>
            <a:r>
              <a:rPr lang="zh-CN" altLang="zh-CN" sz="1600" dirty="0"/>
              <a:t>操作程序：</a:t>
            </a:r>
          </a:p>
          <a:p>
            <a:pPr indent="457200"/>
            <a:r>
              <a:rPr lang="zh-CN" altLang="zh-CN" sz="1600" dirty="0"/>
              <a:t>①选一名员工上台；</a:t>
            </a:r>
          </a:p>
          <a:p>
            <a:pPr indent="457200"/>
            <a:r>
              <a:rPr lang="zh-CN" altLang="zh-CN" sz="1600" dirty="0"/>
              <a:t>②班组长将带有名人姓名的帽子戴在该员工头上；</a:t>
            </a:r>
          </a:p>
          <a:p>
            <a:pPr indent="457200"/>
            <a:r>
              <a:rPr lang="zh-CN" altLang="zh-CN" sz="1600" dirty="0"/>
              <a:t>③台上的员工开始提问，而台下员工只能回答“是”或者“不是”，不得回答任何内容；</a:t>
            </a:r>
          </a:p>
          <a:p>
            <a:pPr indent="457200"/>
            <a:r>
              <a:rPr lang="zh-CN" altLang="zh-CN" sz="1600" dirty="0"/>
              <a:t>④当该员工猜到名人姓名时，换下一个员工上台进行游戏；</a:t>
            </a:r>
          </a:p>
          <a:p>
            <a:pPr indent="457200"/>
            <a:r>
              <a:rPr lang="zh-CN" altLang="zh-CN" sz="1600" dirty="0"/>
              <a:t>⑤若谁能够用最少的问题猜对该名人的姓名，则为获胜者，并且颁发小奖品，以资鼓励。</a:t>
            </a:r>
          </a:p>
        </p:txBody>
      </p:sp>
      <p:sp>
        <p:nvSpPr>
          <p:cNvPr id="12"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小组减压游戏的执行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98765733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4247317"/>
          </a:xfrm>
          <a:prstGeom prst="rect">
            <a:avLst/>
          </a:prstGeom>
          <a:noFill/>
        </p:spPr>
        <p:txBody>
          <a:bodyPr wrap="square" rtlCol="0">
            <a:spAutoFit/>
          </a:bodyPr>
          <a:lstStyle/>
          <a:p>
            <a:pPr indent="457200"/>
            <a:r>
              <a:rPr lang="zh-CN" altLang="zh-CN" dirty="0"/>
              <a:t>该游戏需要注意：</a:t>
            </a:r>
          </a:p>
          <a:p>
            <a:pPr indent="457200"/>
            <a:r>
              <a:rPr lang="zh-CN" altLang="zh-CN" dirty="0"/>
              <a:t>要猜的人名不要太生僻，尽量都是大家耳熟能详的人，比如歌星、影星等。</a:t>
            </a:r>
          </a:p>
          <a:p>
            <a:pPr indent="457200"/>
            <a:r>
              <a:rPr lang="zh-CN" altLang="zh-CN" dirty="0"/>
              <a:t>相关的讨论内容：</a:t>
            </a:r>
          </a:p>
          <a:p>
            <a:pPr indent="457200"/>
            <a:r>
              <a:rPr lang="zh-CN" altLang="zh-CN" dirty="0"/>
              <a:t>①哪位员工的提问最具逻辑性，效率最高？</a:t>
            </a:r>
          </a:p>
          <a:p>
            <a:pPr indent="457200"/>
            <a:r>
              <a:rPr lang="zh-CN" altLang="zh-CN" dirty="0"/>
              <a:t>②哪位员工的提问存在很大的问题，如何进行改进？</a:t>
            </a:r>
          </a:p>
          <a:p>
            <a:pPr indent="457200"/>
            <a:r>
              <a:rPr lang="zh-CN" altLang="zh-CN" dirty="0"/>
              <a:t>③游戏中的提问方式如果用在工作中比较适合哪类用户、哪种情况？</a:t>
            </a:r>
          </a:p>
          <a:p>
            <a:pPr indent="457200"/>
            <a:r>
              <a:rPr lang="en-US" altLang="zh-CN" dirty="0"/>
              <a:t>(2)</a:t>
            </a:r>
            <a:r>
              <a:rPr lang="zh-CN" altLang="zh-CN" dirty="0"/>
              <a:t>寻人启事</a:t>
            </a:r>
          </a:p>
          <a:p>
            <a:pPr indent="457200"/>
            <a:r>
              <a:rPr lang="zh-CN" altLang="zh-CN" dirty="0"/>
              <a:t>类型：破冰游戏</a:t>
            </a:r>
          </a:p>
          <a:p>
            <a:pPr indent="457200"/>
            <a:r>
              <a:rPr lang="zh-CN" altLang="zh-CN" dirty="0"/>
              <a:t>时间：自由安排</a:t>
            </a:r>
          </a:p>
          <a:p>
            <a:pPr indent="457200"/>
            <a:r>
              <a:rPr lang="zh-CN" altLang="zh-CN" dirty="0"/>
              <a:t>地点：会议室</a:t>
            </a:r>
          </a:p>
          <a:p>
            <a:pPr indent="457200"/>
            <a:r>
              <a:rPr lang="zh-CN" altLang="zh-CN" dirty="0"/>
              <a:t>道具：纸和笔</a:t>
            </a:r>
          </a:p>
          <a:p>
            <a:pPr indent="457200"/>
            <a:r>
              <a:rPr lang="zh-CN" altLang="zh-CN" dirty="0"/>
              <a:t>人员：全组人员参加，班组长主持</a:t>
            </a:r>
          </a:p>
          <a:p>
            <a:pPr indent="457200"/>
            <a:r>
              <a:rPr lang="zh-CN" altLang="zh-CN" dirty="0"/>
              <a:t>活动目的：鼓励大家融为一体，尽快彼此了解，打破小团体。</a:t>
            </a:r>
          </a:p>
        </p:txBody>
      </p:sp>
      <p:sp>
        <p:nvSpPr>
          <p:cNvPr id="12"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小组减压游戏的执行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98765733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693319"/>
          </a:xfrm>
          <a:prstGeom prst="rect">
            <a:avLst/>
          </a:prstGeom>
          <a:noFill/>
        </p:spPr>
        <p:txBody>
          <a:bodyPr wrap="square" rtlCol="0">
            <a:spAutoFit/>
          </a:bodyPr>
          <a:lstStyle/>
          <a:p>
            <a:pPr indent="457200"/>
            <a:r>
              <a:rPr lang="zh-CN" altLang="zh-CN" dirty="0"/>
              <a:t>操作程序：</a:t>
            </a:r>
          </a:p>
          <a:p>
            <a:pPr indent="457200"/>
            <a:r>
              <a:rPr lang="zh-CN" altLang="zh-CN" dirty="0"/>
              <a:t>①班组长根据目前组员情况在纸上提前列举一些特征（如：</a:t>
            </a:r>
            <a:r>
              <a:rPr lang="en-US" altLang="zh-CN" dirty="0"/>
              <a:t>5</a:t>
            </a:r>
            <a:r>
              <a:rPr lang="zh-CN" altLang="zh-CN" dirty="0"/>
              <a:t>月生日、有驾照、独生子女、不会游泳、看过某电影等）；</a:t>
            </a:r>
          </a:p>
          <a:p>
            <a:pPr indent="457200"/>
            <a:r>
              <a:rPr lang="zh-CN" altLang="zh-CN" dirty="0"/>
              <a:t>②班组长将同样内容的纸发给每个人；</a:t>
            </a:r>
          </a:p>
          <a:p>
            <a:pPr indent="457200"/>
            <a:r>
              <a:rPr lang="zh-CN" altLang="zh-CN" dirty="0"/>
              <a:t>③大家开始自由交流沟通，找到符合某项特征的人并要求签名；</a:t>
            </a:r>
          </a:p>
          <a:p>
            <a:pPr indent="457200"/>
            <a:r>
              <a:rPr lang="zh-CN" altLang="zh-CN" dirty="0"/>
              <a:t>④十分钟后停止沟通，收集签名最多的、最准确的员工获胜。</a:t>
            </a:r>
          </a:p>
          <a:p>
            <a:pPr indent="457200"/>
            <a:r>
              <a:rPr lang="zh-CN" altLang="zh-CN" dirty="0"/>
              <a:t>该游戏需要注意：</a:t>
            </a:r>
          </a:p>
          <a:p>
            <a:pPr indent="457200"/>
            <a:r>
              <a:rPr lang="zh-CN" altLang="zh-CN" dirty="0"/>
              <a:t>人员特征需要具有独特性，尽量不要产生大量重复，并且在列出的特征中并不包含所有的人员特征，有一部分人是不会进行签字的。</a:t>
            </a:r>
          </a:p>
          <a:p>
            <a:pPr indent="457200"/>
            <a:r>
              <a:rPr lang="zh-CN" altLang="zh-CN" dirty="0"/>
              <a:t>相关的讨论内容：</a:t>
            </a:r>
          </a:p>
          <a:p>
            <a:pPr indent="457200"/>
            <a:r>
              <a:rPr lang="zh-CN" altLang="zh-CN" dirty="0"/>
              <a:t>通过这次活动是否彼此有了更多的了解，大家还希望通过了解哪些特征来发现与自己有相同爱好的人。</a:t>
            </a:r>
          </a:p>
        </p:txBody>
      </p:sp>
      <p:sp>
        <p:nvSpPr>
          <p:cNvPr id="12"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小组减压游戏的执行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98765733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4247317"/>
          </a:xfrm>
          <a:prstGeom prst="rect">
            <a:avLst/>
          </a:prstGeom>
          <a:noFill/>
        </p:spPr>
        <p:txBody>
          <a:bodyPr wrap="square" rtlCol="0">
            <a:spAutoFit/>
          </a:bodyPr>
          <a:lstStyle/>
          <a:p>
            <a:pPr indent="457200"/>
            <a:r>
              <a:rPr lang="en-US" altLang="zh-CN" dirty="0"/>
              <a:t>(3)</a:t>
            </a:r>
            <a:r>
              <a:rPr lang="zh-CN" altLang="zh-CN" dirty="0"/>
              <a:t>小型辩论赛</a:t>
            </a:r>
          </a:p>
          <a:p>
            <a:pPr indent="457200"/>
            <a:r>
              <a:rPr lang="zh-CN" altLang="zh-CN" dirty="0"/>
              <a:t>类型：讨论类</a:t>
            </a:r>
          </a:p>
          <a:p>
            <a:pPr indent="457200"/>
            <a:r>
              <a:rPr lang="zh-CN" altLang="zh-CN" dirty="0"/>
              <a:t>时间：自由安排</a:t>
            </a:r>
          </a:p>
          <a:p>
            <a:pPr indent="457200"/>
            <a:r>
              <a:rPr lang="zh-CN" altLang="zh-CN" dirty="0"/>
              <a:t>地点：会议室</a:t>
            </a:r>
          </a:p>
          <a:p>
            <a:pPr indent="457200"/>
            <a:r>
              <a:rPr lang="zh-CN" altLang="zh-CN" dirty="0"/>
              <a:t>道具：笔、纸、黑板</a:t>
            </a:r>
          </a:p>
          <a:p>
            <a:pPr indent="457200"/>
            <a:r>
              <a:rPr lang="zh-CN" altLang="zh-CN" dirty="0"/>
              <a:t>人员：全组人员参加，班组长主持</a:t>
            </a:r>
          </a:p>
          <a:p>
            <a:pPr indent="457200"/>
            <a:r>
              <a:rPr lang="zh-CN" altLang="zh-CN" dirty="0"/>
              <a:t>活动目的：针对工作中的某些问题或者衍生出来的问题进行辩论，在锻炼员工表达能力、逻辑思维能力的同时，增强员工凝聚力。</a:t>
            </a:r>
          </a:p>
          <a:p>
            <a:pPr indent="457200"/>
            <a:r>
              <a:rPr lang="zh-CN" altLang="zh-CN" dirty="0"/>
              <a:t>操作程序：</a:t>
            </a:r>
          </a:p>
          <a:p>
            <a:pPr indent="457200"/>
            <a:r>
              <a:rPr lang="zh-CN" altLang="zh-CN" dirty="0"/>
              <a:t>①确定主题（如：客户是否永远是对的？），并将主题写在黑板上：</a:t>
            </a:r>
          </a:p>
          <a:p>
            <a:pPr indent="457200"/>
            <a:r>
              <a:rPr lang="zh-CN" altLang="zh-CN" dirty="0"/>
              <a:t>②确定正反双方人员；</a:t>
            </a:r>
          </a:p>
          <a:p>
            <a:pPr indent="457200"/>
            <a:r>
              <a:rPr lang="zh-CN" altLang="zh-CN" dirty="0"/>
              <a:t>③模拟辩论大赛制度进行，分双方开篇陈词，双方攻辩，自由辩论和总结陈词，可不设评委；</a:t>
            </a:r>
          </a:p>
          <a:p>
            <a:pPr indent="457200"/>
            <a:r>
              <a:rPr lang="zh-CN" altLang="zh-CN" dirty="0"/>
              <a:t>④班组长进行总结。</a:t>
            </a:r>
          </a:p>
        </p:txBody>
      </p:sp>
      <p:sp>
        <p:nvSpPr>
          <p:cNvPr id="12"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小组减压游戏的执行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1748903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2585323"/>
          </a:xfrm>
          <a:prstGeom prst="rect">
            <a:avLst/>
          </a:prstGeom>
          <a:noFill/>
        </p:spPr>
        <p:txBody>
          <a:bodyPr wrap="square" rtlCol="0">
            <a:spAutoFit/>
          </a:bodyPr>
          <a:lstStyle/>
          <a:p>
            <a:pPr indent="457200"/>
            <a:r>
              <a:rPr lang="zh-CN" altLang="zh-CN" dirty="0"/>
              <a:t>该游戏需要注意：</a:t>
            </a:r>
          </a:p>
          <a:p>
            <a:pPr indent="457200"/>
            <a:r>
              <a:rPr lang="zh-CN" altLang="zh-CN" dirty="0"/>
              <a:t>①辩论题目的选择要谨慎，最好是大家感兴趣愿意进行讨论，并且能加深员工对工作、生活理解的题目；</a:t>
            </a:r>
          </a:p>
          <a:p>
            <a:pPr indent="457200"/>
            <a:r>
              <a:rPr lang="zh-CN" altLang="zh-CN" dirty="0"/>
              <a:t>②辩论赛过程中注意严格控制时间，并且杜绝人身攻击类语言；</a:t>
            </a:r>
          </a:p>
          <a:p>
            <a:pPr indent="457200"/>
            <a:r>
              <a:rPr lang="zh-CN" altLang="zh-CN" dirty="0"/>
              <a:t>③辩论赛后注意正确引导，让大家对辩论结果更加清晰。</a:t>
            </a:r>
          </a:p>
          <a:p>
            <a:pPr indent="457200"/>
            <a:r>
              <a:rPr lang="zh-CN" altLang="zh-CN" dirty="0"/>
              <a:t>相关的讨论内容：</a:t>
            </a:r>
          </a:p>
          <a:p>
            <a:pPr indent="457200"/>
            <a:r>
              <a:rPr lang="zh-CN" altLang="zh-CN" dirty="0"/>
              <a:t>①此次辩论赛对你最大的感触是什么？</a:t>
            </a:r>
          </a:p>
          <a:p>
            <a:pPr indent="457200"/>
            <a:r>
              <a:rPr lang="zh-CN" altLang="zh-CN" dirty="0"/>
              <a:t>②此次辩论赛还存在哪些问题需要改进？</a:t>
            </a:r>
          </a:p>
          <a:p>
            <a:pPr indent="457200"/>
            <a:r>
              <a:rPr lang="zh-CN" altLang="zh-CN" dirty="0"/>
              <a:t>③大家希望下次辩论赛讨论什么问题？</a:t>
            </a:r>
          </a:p>
        </p:txBody>
      </p:sp>
      <p:sp>
        <p:nvSpPr>
          <p:cNvPr id="12"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小组减压游戏的执行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1748903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2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
        <p:nvSpPr>
          <p:cNvPr id="12" name="TextBox 11"/>
          <p:cNvSpPr txBox="1"/>
          <p:nvPr/>
        </p:nvSpPr>
        <p:spPr>
          <a:xfrm>
            <a:off x="2200275" y="985292"/>
            <a:ext cx="6836222" cy="4247317"/>
          </a:xfrm>
          <a:prstGeom prst="rect">
            <a:avLst/>
          </a:prstGeom>
          <a:noFill/>
        </p:spPr>
        <p:txBody>
          <a:bodyPr wrap="square" rtlCol="0">
            <a:spAutoFit/>
          </a:bodyPr>
          <a:lstStyle/>
          <a:p>
            <a:pPr algn="ctr"/>
            <a:r>
              <a:rPr lang="zh-CN" altLang="zh-CN" b="1" dirty="0"/>
              <a:t>班组长基本素质已能力</a:t>
            </a:r>
            <a:r>
              <a:rPr lang="zh-CN" altLang="zh-CN" b="1" dirty="0" smtClean="0"/>
              <a:t>描述</a:t>
            </a:r>
            <a:endParaRPr lang="en-US" altLang="zh-CN" b="1" dirty="0" smtClean="0"/>
          </a:p>
          <a:p>
            <a:pPr indent="457200"/>
            <a:endParaRPr lang="en-US" altLang="zh-CN" b="1" dirty="0" smtClean="0"/>
          </a:p>
          <a:p>
            <a:pPr indent="457200"/>
            <a:endParaRPr lang="en-US" altLang="zh-CN" b="1" dirty="0"/>
          </a:p>
          <a:p>
            <a:pPr indent="457200"/>
            <a:endParaRPr lang="en-US" altLang="zh-CN" b="1" dirty="0" smtClean="0"/>
          </a:p>
          <a:p>
            <a:pPr indent="457200"/>
            <a:endParaRPr lang="en-US" altLang="zh-CN" b="1" dirty="0"/>
          </a:p>
          <a:p>
            <a:pPr indent="457200"/>
            <a:endParaRPr lang="en-US" altLang="zh-CN" b="1" dirty="0" smtClean="0"/>
          </a:p>
          <a:p>
            <a:pPr indent="457200"/>
            <a:endParaRPr lang="en-US" altLang="zh-CN" b="1" dirty="0"/>
          </a:p>
          <a:p>
            <a:pPr indent="457200"/>
            <a:endParaRPr lang="en-US" altLang="zh-CN" b="1" dirty="0" smtClean="0"/>
          </a:p>
          <a:p>
            <a:pPr indent="457200"/>
            <a:endParaRPr lang="en-US" altLang="zh-CN" b="1" dirty="0"/>
          </a:p>
          <a:p>
            <a:pPr indent="457200"/>
            <a:endParaRPr lang="en-US" altLang="zh-CN" b="1" dirty="0" smtClean="0"/>
          </a:p>
          <a:p>
            <a:pPr indent="457200"/>
            <a:endParaRPr lang="en-US" altLang="zh-CN" b="1" dirty="0"/>
          </a:p>
          <a:p>
            <a:pPr indent="457200"/>
            <a:endParaRPr lang="en-US" altLang="zh-CN" b="1" dirty="0" smtClean="0"/>
          </a:p>
          <a:p>
            <a:pPr indent="457200"/>
            <a:r>
              <a:rPr lang="zh-CN" altLang="zh-CN" b="1" dirty="0" smtClean="0"/>
              <a:t>实</a:t>
            </a:r>
            <a:r>
              <a:rPr lang="zh-CN" altLang="zh-CN" b="1" dirty="0"/>
              <a:t>训目标：</a:t>
            </a:r>
            <a:r>
              <a:rPr lang="zh-CN" altLang="zh-CN" dirty="0"/>
              <a:t>通过多项练习，了解和锻炼作为班组长应具备的基本素质及能力，为今后个人的持续发展打好基础。</a:t>
            </a:r>
          </a:p>
          <a:p>
            <a:pPr indent="457200"/>
            <a:endParaRPr lang="en-US" altLang="zh-CN" b="1" dirty="0"/>
          </a:p>
        </p:txBody>
      </p:sp>
      <p:graphicFrame>
        <p:nvGraphicFramePr>
          <p:cNvPr id="7" name="表格 6"/>
          <p:cNvGraphicFramePr>
            <a:graphicFrameLocks noGrp="1"/>
          </p:cNvGraphicFramePr>
          <p:nvPr>
            <p:extLst>
              <p:ext uri="{D42A27DB-BD31-4B8C-83A1-F6EECF244321}">
                <p14:modId xmlns:p14="http://schemas.microsoft.com/office/powerpoint/2010/main" val="602869669"/>
              </p:ext>
            </p:extLst>
          </p:nvPr>
        </p:nvGraphicFramePr>
        <p:xfrm>
          <a:off x="2601198" y="1561356"/>
          <a:ext cx="5904656" cy="2235787"/>
        </p:xfrm>
        <a:graphic>
          <a:graphicData uri="http://schemas.openxmlformats.org/drawingml/2006/table">
            <a:tbl>
              <a:tblPr firstRow="1" firstCol="1" lastRow="1" lastCol="1" bandRow="1" bandCol="1">
                <a:tableStyleId>{5C22544A-7EE6-4342-B048-85BDC9FD1C3A}</a:tableStyleId>
              </a:tblPr>
              <a:tblGrid>
                <a:gridCol w="1440160"/>
                <a:gridCol w="1368152"/>
                <a:gridCol w="1368152"/>
                <a:gridCol w="1728192"/>
              </a:tblGrid>
              <a:tr h="648072">
                <a:tc gridSpan="4">
                  <a:txBody>
                    <a:bodyPr/>
                    <a:lstStyle/>
                    <a:p>
                      <a:pPr algn="ctr">
                        <a:spcAft>
                          <a:spcPts val="0"/>
                        </a:spcAft>
                      </a:pPr>
                      <a:r>
                        <a:rPr lang="zh-CN" sz="1200" kern="0">
                          <a:effectLst/>
                        </a:rPr>
                        <a:t>班组长基本素质能力：主要是指区别于普通坐席员的各项基本能力要求，是作为基础管理者所必备的条件，也是成为一名合格班组长的基础</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50735">
                <a:tc>
                  <a:txBody>
                    <a:bodyPr/>
                    <a:lstStyle/>
                    <a:p>
                      <a:pPr algn="ctr">
                        <a:spcAft>
                          <a:spcPts val="0"/>
                        </a:spcAft>
                      </a:pPr>
                      <a:r>
                        <a:rPr lang="zh-CN" sz="1200" kern="0">
                          <a:effectLst/>
                        </a:rPr>
                        <a:t>出色的语言表达</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zh-CN" sz="1200" kern="0">
                          <a:effectLst/>
                        </a:rPr>
                        <a:t>专业的数据分析</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zh-CN" sz="1200" kern="0">
                          <a:effectLst/>
                        </a:rPr>
                        <a:t>优秀的沟通技巧</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zh-CN" sz="1200" kern="0">
                          <a:effectLst/>
                        </a:rPr>
                        <a:t>准确的判断能力</a:t>
                      </a:r>
                      <a:endParaRPr lang="zh-CN" sz="1200" kern="100">
                        <a:effectLst/>
                        <a:latin typeface="Calibri"/>
                        <a:ea typeface="宋体"/>
                        <a:cs typeface="Times New Roman"/>
                      </a:endParaRPr>
                    </a:p>
                  </a:txBody>
                  <a:tcPr marL="68580" marR="68580" marT="0" marB="0" anchor="ctr"/>
                </a:tc>
              </a:tr>
              <a:tr h="1236980">
                <a:tc>
                  <a:txBody>
                    <a:bodyPr/>
                    <a:lstStyle/>
                    <a:p>
                      <a:pPr algn="l">
                        <a:spcAft>
                          <a:spcPts val="0"/>
                        </a:spcAft>
                      </a:pPr>
                      <a:r>
                        <a:rPr lang="zh-CN" sz="1200" kern="0" dirty="0">
                          <a:effectLst/>
                        </a:rPr>
                        <a:t>√思路清晰</a:t>
                      </a:r>
                      <a:endParaRPr lang="zh-CN" sz="1200" kern="100" dirty="0">
                        <a:effectLst/>
                      </a:endParaRPr>
                    </a:p>
                    <a:p>
                      <a:pPr algn="l">
                        <a:spcAft>
                          <a:spcPts val="0"/>
                        </a:spcAft>
                      </a:pPr>
                      <a:r>
                        <a:rPr lang="zh-CN" sz="1200" kern="0" dirty="0">
                          <a:effectLst/>
                        </a:rPr>
                        <a:t>√逻辑清楚</a:t>
                      </a:r>
                      <a:endParaRPr lang="zh-CN" sz="1200" kern="100" dirty="0">
                        <a:effectLst/>
                      </a:endParaRPr>
                    </a:p>
                    <a:p>
                      <a:pPr algn="l">
                        <a:spcAft>
                          <a:spcPts val="0"/>
                        </a:spcAft>
                      </a:pPr>
                      <a:r>
                        <a:rPr lang="zh-CN" sz="1200" kern="0" dirty="0">
                          <a:effectLst/>
                        </a:rPr>
                        <a:t>√富有感染力</a:t>
                      </a:r>
                      <a:endParaRPr lang="zh-CN" sz="1200" kern="100" dirty="0">
                        <a:effectLst/>
                      </a:endParaRPr>
                    </a:p>
                    <a:p>
                      <a:pPr algn="l">
                        <a:spcAft>
                          <a:spcPts val="0"/>
                        </a:spcAft>
                      </a:pPr>
                      <a:r>
                        <a:rPr lang="zh-CN" sz="1200" kern="0" dirty="0">
                          <a:effectLst/>
                        </a:rPr>
                        <a:t>√谈吐优雅</a:t>
                      </a:r>
                      <a:endParaRPr lang="zh-CN" sz="1200" kern="100" dirty="0">
                        <a:effectLst/>
                      </a:endParaRPr>
                    </a:p>
                    <a:p>
                      <a:pPr algn="l">
                        <a:spcAft>
                          <a:spcPts val="0"/>
                        </a:spcAft>
                      </a:pPr>
                      <a:r>
                        <a:rPr lang="zh-CN" sz="1200" kern="0" dirty="0">
                          <a:effectLst/>
                        </a:rPr>
                        <a:t>√大方得体</a:t>
                      </a:r>
                      <a:endParaRPr lang="zh-CN" sz="1200" kern="100" dirty="0">
                        <a:effectLst/>
                      </a:endParaRPr>
                    </a:p>
                    <a:p>
                      <a:pPr algn="l">
                        <a:spcAft>
                          <a:spcPts val="0"/>
                        </a:spcAft>
                      </a:pPr>
                      <a:r>
                        <a:rPr lang="zh-CN" sz="1200" kern="0" dirty="0">
                          <a:effectLst/>
                        </a:rPr>
                        <a:t>√练好的心理素质</a:t>
                      </a:r>
                      <a:endParaRPr lang="zh-CN" sz="1200" kern="100" dirty="0">
                        <a:effectLst/>
                        <a:latin typeface="Calibri"/>
                        <a:ea typeface="宋体"/>
                        <a:cs typeface="Times New Roman"/>
                      </a:endParaRPr>
                    </a:p>
                  </a:txBody>
                  <a:tcPr marL="68580" marR="68580" marT="0" marB="0" anchor="ctr"/>
                </a:tc>
                <a:tc>
                  <a:txBody>
                    <a:bodyPr/>
                    <a:lstStyle/>
                    <a:p>
                      <a:pPr algn="l">
                        <a:spcAft>
                          <a:spcPts val="0"/>
                        </a:spcAft>
                      </a:pPr>
                      <a:r>
                        <a:rPr lang="zh-CN" sz="1200" kern="0" dirty="0">
                          <a:effectLst/>
                        </a:rPr>
                        <a:t>√数据整理</a:t>
                      </a:r>
                      <a:endParaRPr lang="zh-CN" sz="1200" kern="100" dirty="0">
                        <a:effectLst/>
                      </a:endParaRPr>
                    </a:p>
                    <a:p>
                      <a:pPr algn="l">
                        <a:spcAft>
                          <a:spcPts val="0"/>
                        </a:spcAft>
                      </a:pPr>
                      <a:r>
                        <a:rPr lang="zh-CN" sz="1200" kern="0" dirty="0">
                          <a:effectLst/>
                        </a:rPr>
                        <a:t>√图标制作</a:t>
                      </a:r>
                      <a:endParaRPr lang="zh-CN" sz="1200" kern="100" dirty="0">
                        <a:effectLst/>
                      </a:endParaRPr>
                    </a:p>
                    <a:p>
                      <a:pPr algn="l">
                        <a:spcAft>
                          <a:spcPts val="0"/>
                        </a:spcAft>
                      </a:pPr>
                      <a:r>
                        <a:rPr lang="zh-CN" sz="1200" kern="0" dirty="0">
                          <a:effectLst/>
                        </a:rPr>
                        <a:t>√数据信息挖掘</a:t>
                      </a:r>
                      <a:endParaRPr lang="zh-CN" sz="1200" kern="100" dirty="0">
                        <a:effectLst/>
                      </a:endParaRPr>
                    </a:p>
                    <a:p>
                      <a:pPr algn="l">
                        <a:spcAft>
                          <a:spcPts val="0"/>
                        </a:spcAft>
                      </a:pPr>
                      <a:r>
                        <a:rPr lang="zh-CN" sz="1200" kern="0" dirty="0">
                          <a:effectLst/>
                        </a:rPr>
                        <a:t>√重点指标关联性</a:t>
                      </a:r>
                      <a:endParaRPr lang="zh-CN" sz="1200" kern="100" dirty="0">
                        <a:effectLst/>
                      </a:endParaRPr>
                    </a:p>
                    <a:p>
                      <a:pPr algn="l">
                        <a:spcAft>
                          <a:spcPts val="0"/>
                        </a:spcAft>
                      </a:pPr>
                      <a:r>
                        <a:rPr lang="zh-CN" sz="1200" kern="0" dirty="0">
                          <a:effectLst/>
                        </a:rPr>
                        <a:t>√数据预测</a:t>
                      </a:r>
                      <a:endParaRPr lang="zh-CN" sz="1200" kern="100" dirty="0">
                        <a:effectLst/>
                        <a:latin typeface="Calibri"/>
                        <a:ea typeface="宋体"/>
                        <a:cs typeface="Times New Roman"/>
                      </a:endParaRPr>
                    </a:p>
                  </a:txBody>
                  <a:tcPr marL="68580" marR="68580" marT="0" marB="0" anchor="ctr"/>
                </a:tc>
                <a:tc>
                  <a:txBody>
                    <a:bodyPr/>
                    <a:lstStyle/>
                    <a:p>
                      <a:pPr algn="l">
                        <a:spcAft>
                          <a:spcPts val="0"/>
                        </a:spcAft>
                      </a:pPr>
                      <a:r>
                        <a:rPr lang="zh-CN" sz="1200" kern="0" dirty="0">
                          <a:effectLst/>
                        </a:rPr>
                        <a:t>√心理学常识</a:t>
                      </a:r>
                      <a:endParaRPr lang="zh-CN" sz="1200" kern="100" dirty="0">
                        <a:effectLst/>
                      </a:endParaRPr>
                    </a:p>
                    <a:p>
                      <a:pPr algn="l">
                        <a:spcAft>
                          <a:spcPts val="0"/>
                        </a:spcAft>
                      </a:pPr>
                      <a:r>
                        <a:rPr lang="zh-CN" sz="1200" kern="0" dirty="0">
                          <a:effectLst/>
                        </a:rPr>
                        <a:t>√氛围的创造</a:t>
                      </a:r>
                      <a:endParaRPr lang="zh-CN" sz="1200" kern="100" dirty="0">
                        <a:effectLst/>
                      </a:endParaRPr>
                    </a:p>
                    <a:p>
                      <a:pPr algn="l">
                        <a:spcAft>
                          <a:spcPts val="0"/>
                        </a:spcAft>
                      </a:pPr>
                      <a:r>
                        <a:rPr lang="zh-CN" sz="1200" kern="0" dirty="0">
                          <a:effectLst/>
                        </a:rPr>
                        <a:t>√不同省份变换</a:t>
                      </a:r>
                      <a:endParaRPr lang="zh-CN" sz="1200" kern="100" dirty="0">
                        <a:effectLst/>
                      </a:endParaRPr>
                    </a:p>
                    <a:p>
                      <a:pPr algn="l">
                        <a:spcAft>
                          <a:spcPts val="0"/>
                        </a:spcAft>
                      </a:pPr>
                      <a:r>
                        <a:rPr lang="zh-CN" sz="1200" kern="0" dirty="0">
                          <a:effectLst/>
                        </a:rPr>
                        <a:t>√沟通方式调整</a:t>
                      </a:r>
                      <a:endParaRPr lang="zh-CN" sz="1200" kern="100" dirty="0">
                        <a:effectLst/>
                      </a:endParaRPr>
                    </a:p>
                    <a:p>
                      <a:pPr algn="l">
                        <a:spcAft>
                          <a:spcPts val="0"/>
                        </a:spcAft>
                      </a:pPr>
                      <a:r>
                        <a:rPr lang="zh-CN" sz="1200" kern="0" dirty="0">
                          <a:effectLst/>
                        </a:rPr>
                        <a:t>√同理心应用</a:t>
                      </a:r>
                      <a:endParaRPr lang="zh-CN" sz="1200" kern="100" dirty="0">
                        <a:effectLst/>
                      </a:endParaRPr>
                    </a:p>
                    <a:p>
                      <a:pPr algn="l">
                        <a:spcAft>
                          <a:spcPts val="0"/>
                        </a:spcAft>
                      </a:pPr>
                      <a:r>
                        <a:rPr lang="zh-CN" sz="1200" kern="0" dirty="0">
                          <a:effectLst/>
                        </a:rPr>
                        <a:t>√知己知彼</a:t>
                      </a:r>
                      <a:endParaRPr lang="zh-CN" sz="1200" kern="100" dirty="0">
                        <a:effectLst/>
                        <a:latin typeface="Calibri"/>
                        <a:ea typeface="宋体"/>
                        <a:cs typeface="Times New Roman"/>
                      </a:endParaRPr>
                    </a:p>
                  </a:txBody>
                  <a:tcPr marL="68580" marR="68580" marT="0" marB="0" anchor="ctr"/>
                </a:tc>
                <a:tc>
                  <a:txBody>
                    <a:bodyPr/>
                    <a:lstStyle/>
                    <a:p>
                      <a:pPr algn="l">
                        <a:spcAft>
                          <a:spcPts val="0"/>
                        </a:spcAft>
                      </a:pPr>
                      <a:r>
                        <a:rPr lang="zh-CN" sz="1200" kern="0" dirty="0">
                          <a:effectLst/>
                        </a:rPr>
                        <a:t>√较高业务水平</a:t>
                      </a:r>
                      <a:endParaRPr lang="zh-CN" sz="1200" kern="100" dirty="0">
                        <a:effectLst/>
                      </a:endParaRPr>
                    </a:p>
                    <a:p>
                      <a:pPr algn="l">
                        <a:spcAft>
                          <a:spcPts val="0"/>
                        </a:spcAft>
                      </a:pPr>
                      <a:r>
                        <a:rPr lang="zh-CN" sz="1200" kern="0" dirty="0">
                          <a:effectLst/>
                        </a:rPr>
                        <a:t>√掌握事物发展规律</a:t>
                      </a:r>
                      <a:endParaRPr lang="zh-CN" sz="1200" kern="100" dirty="0">
                        <a:effectLst/>
                      </a:endParaRPr>
                    </a:p>
                    <a:p>
                      <a:pPr algn="l">
                        <a:spcAft>
                          <a:spcPts val="0"/>
                        </a:spcAft>
                      </a:pPr>
                      <a:r>
                        <a:rPr lang="zh-CN" sz="1200" kern="0" dirty="0">
                          <a:effectLst/>
                        </a:rPr>
                        <a:t>√坚强的逻辑思维</a:t>
                      </a:r>
                      <a:endParaRPr lang="zh-CN" sz="1200" kern="100" dirty="0">
                        <a:effectLst/>
                      </a:endParaRPr>
                    </a:p>
                    <a:p>
                      <a:pPr algn="l">
                        <a:spcAft>
                          <a:spcPts val="0"/>
                        </a:spcAft>
                      </a:pPr>
                      <a:r>
                        <a:rPr lang="zh-CN" sz="1200" kern="0" dirty="0">
                          <a:effectLst/>
                        </a:rPr>
                        <a:t>√丰富的知识累和经验</a:t>
                      </a:r>
                      <a:endParaRPr lang="zh-CN" sz="1200" kern="100" dirty="0">
                        <a:effectLst/>
                        <a:latin typeface="Calibri"/>
                        <a:ea typeface="宋体"/>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5680482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2308324"/>
          </a:xfrm>
          <a:prstGeom prst="rect">
            <a:avLst/>
          </a:prstGeom>
          <a:noFill/>
        </p:spPr>
        <p:txBody>
          <a:bodyPr wrap="square" rtlCol="0">
            <a:spAutoFit/>
          </a:bodyPr>
          <a:lstStyle/>
          <a:p>
            <a:pPr indent="457200"/>
            <a:r>
              <a:rPr lang="en-US" altLang="zh-CN" dirty="0"/>
              <a:t>(4)</a:t>
            </a:r>
            <a:r>
              <a:rPr lang="zh-CN" altLang="zh-CN" dirty="0"/>
              <a:t>信任步伐</a:t>
            </a:r>
          </a:p>
          <a:p>
            <a:pPr indent="457200"/>
            <a:r>
              <a:rPr lang="zh-CN" altLang="zh-CN" dirty="0"/>
              <a:t>类型：团队建设类</a:t>
            </a:r>
          </a:p>
          <a:p>
            <a:pPr indent="457200"/>
            <a:r>
              <a:rPr lang="zh-CN" altLang="zh-CN" dirty="0"/>
              <a:t>时间：自由安排</a:t>
            </a:r>
          </a:p>
          <a:p>
            <a:pPr indent="457200"/>
            <a:r>
              <a:rPr lang="zh-CN" altLang="zh-CN" dirty="0"/>
              <a:t>地点：会议室或者开阔地</a:t>
            </a:r>
          </a:p>
          <a:p>
            <a:pPr indent="457200"/>
            <a:r>
              <a:rPr lang="zh-CN" altLang="zh-CN" dirty="0"/>
              <a:t>道具：眼罩、椅子或身边物品</a:t>
            </a:r>
          </a:p>
          <a:p>
            <a:pPr indent="457200"/>
            <a:r>
              <a:rPr lang="zh-CN" altLang="zh-CN" dirty="0"/>
              <a:t>人员：全体组员</a:t>
            </a:r>
          </a:p>
          <a:p>
            <a:pPr indent="457200"/>
            <a:r>
              <a:rPr lang="zh-CN" altLang="zh-CN" dirty="0"/>
              <a:t>活动目的：通过员工的相互配合建立彼此信任的关系，增强团队凝聚力。</a:t>
            </a:r>
          </a:p>
        </p:txBody>
      </p:sp>
      <p:sp>
        <p:nvSpPr>
          <p:cNvPr id="12"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小组减压游戏的执行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1748903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4247317"/>
          </a:xfrm>
          <a:prstGeom prst="rect">
            <a:avLst/>
          </a:prstGeom>
          <a:noFill/>
        </p:spPr>
        <p:txBody>
          <a:bodyPr wrap="square" rtlCol="0">
            <a:spAutoFit/>
          </a:bodyPr>
          <a:lstStyle/>
          <a:p>
            <a:pPr indent="457200"/>
            <a:r>
              <a:rPr lang="zh-CN" altLang="zh-CN" dirty="0"/>
              <a:t>操作程序：</a:t>
            </a:r>
          </a:p>
          <a:p>
            <a:pPr indent="457200"/>
            <a:r>
              <a:rPr lang="zh-CN" altLang="zh-CN" dirty="0"/>
              <a:t>①在会议室中确定赛道，可曲折或者往复；</a:t>
            </a:r>
          </a:p>
          <a:p>
            <a:pPr indent="457200"/>
            <a:r>
              <a:rPr lang="zh-CN" altLang="zh-CN" dirty="0"/>
              <a:t>②在赛道上布置障碍物，如椅子、桌子（桌子上可放笔和纸）等，地上也可放置几个小物品：</a:t>
            </a:r>
          </a:p>
          <a:p>
            <a:pPr indent="457200"/>
            <a:r>
              <a:rPr lang="zh-CN" altLang="zh-CN" dirty="0"/>
              <a:t>③参加人员头戴眼罩，由同伴指挥前进并完成各类动作（如绕过某把椅子，坐一下某把椅子，在桌子上找到笔和纸写字，捡起地上的物品等）．同伴只能在原地说话、不能动手；</a:t>
            </a:r>
          </a:p>
          <a:p>
            <a:pPr indent="457200"/>
            <a:r>
              <a:rPr lang="zh-CN" altLang="zh-CN" dirty="0"/>
              <a:t>④员工两两进行，能够顺利走完赛道且用时最短的员工或组获胜。，</a:t>
            </a:r>
          </a:p>
          <a:p>
            <a:pPr indent="457200"/>
            <a:r>
              <a:rPr lang="zh-CN" altLang="zh-CN" dirty="0"/>
              <a:t>该游戏注意事项：</a:t>
            </a:r>
          </a:p>
          <a:p>
            <a:pPr indent="457200"/>
            <a:r>
              <a:rPr lang="zh-CN" altLang="zh-CN" dirty="0"/>
              <a:t>该游戏一定要做好安全防护措施，不要进行危险动作（如爬上桌子等）。</a:t>
            </a:r>
          </a:p>
          <a:p>
            <a:pPr indent="457200"/>
            <a:r>
              <a:rPr lang="zh-CN" altLang="zh-CN" dirty="0"/>
              <a:t>相关的讨论内容：</a:t>
            </a:r>
          </a:p>
          <a:p>
            <a:pPr indent="457200"/>
            <a:r>
              <a:rPr lang="zh-CN" altLang="zh-CN" dirty="0"/>
              <a:t>①对于指导他人动作行为的语言如何表达比较明确？</a:t>
            </a:r>
          </a:p>
          <a:p>
            <a:pPr indent="457200"/>
            <a:r>
              <a:rPr lang="zh-CN" altLang="zh-CN" dirty="0"/>
              <a:t>②什么都看不到的时候是什么感受？如何克服这种心理障碍？</a:t>
            </a:r>
          </a:p>
        </p:txBody>
      </p:sp>
      <p:sp>
        <p:nvSpPr>
          <p:cNvPr id="12"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小组减压游戏的执行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1748903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1477328"/>
          </a:xfrm>
          <a:prstGeom prst="rect">
            <a:avLst/>
          </a:prstGeom>
          <a:noFill/>
        </p:spPr>
        <p:txBody>
          <a:bodyPr wrap="square" rtlCol="0">
            <a:spAutoFit/>
          </a:bodyPr>
          <a:lstStyle/>
          <a:p>
            <a:pPr indent="457200"/>
            <a:r>
              <a:rPr lang="zh-CN" altLang="zh-CN" b="1" dirty="0"/>
              <a:t>讨论</a:t>
            </a:r>
            <a:r>
              <a:rPr lang="zh-CN" altLang="zh-CN" b="1" dirty="0" smtClean="0"/>
              <a:t>内容</a:t>
            </a:r>
            <a:endParaRPr lang="en-US" altLang="zh-CN" b="1" dirty="0" smtClean="0"/>
          </a:p>
          <a:p>
            <a:pPr indent="457200"/>
            <a:endParaRPr lang="zh-CN" altLang="zh-CN" dirty="0"/>
          </a:p>
          <a:p>
            <a:pPr indent="457200"/>
            <a:r>
              <a:rPr lang="en-US" altLang="zh-CN" dirty="0"/>
              <a:t>1</a:t>
            </a:r>
            <a:r>
              <a:rPr lang="zh-CN" altLang="zh-CN" dirty="0"/>
              <a:t>．通过此次活动，你最大的感受是什么？</a:t>
            </a:r>
          </a:p>
          <a:p>
            <a:pPr indent="457200"/>
            <a:r>
              <a:rPr lang="en-US" altLang="zh-CN" dirty="0"/>
              <a:t>2</a:t>
            </a:r>
            <a:r>
              <a:rPr lang="zh-CN" altLang="zh-CN" dirty="0"/>
              <a:t>．你自己能不能设计一个减压游戏？</a:t>
            </a:r>
          </a:p>
          <a:p>
            <a:pPr indent="457200"/>
            <a:r>
              <a:rPr lang="en-US" altLang="zh-CN" dirty="0"/>
              <a:t>3</a:t>
            </a:r>
            <a:r>
              <a:rPr lang="zh-CN" altLang="zh-CN" dirty="0"/>
              <a:t>．点评自己在减压游戏中的表现如何？</a:t>
            </a:r>
          </a:p>
        </p:txBody>
      </p:sp>
      <p:sp>
        <p:nvSpPr>
          <p:cNvPr id="12"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小组减压游戏的执行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1748903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69332"/>
          </a:xfrm>
          <a:prstGeom prst="rect">
            <a:avLst/>
          </a:prstGeom>
          <a:noFill/>
        </p:spPr>
        <p:txBody>
          <a:bodyPr wrap="square" rtlCol="0">
            <a:spAutoFit/>
          </a:bodyPr>
          <a:lstStyle/>
          <a:p>
            <a:pPr algn="ctr"/>
            <a:r>
              <a:rPr lang="zh-CN" altLang="zh-CN" dirty="0"/>
              <a:t>表</a:t>
            </a:r>
            <a:r>
              <a:rPr lang="en-US" altLang="zh-CN" dirty="0"/>
              <a:t>1-3</a:t>
            </a:r>
            <a:r>
              <a:rPr lang="zh-CN" altLang="zh-CN" dirty="0"/>
              <a:t>减压游戏实训评分表、</a:t>
            </a:r>
          </a:p>
        </p:txBody>
      </p:sp>
      <p:sp>
        <p:nvSpPr>
          <p:cNvPr id="12"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小组减压游戏的执行</a:t>
            </a:r>
            <a:endParaRPr lang="zh-CN" altLang="en-US" sz="1600" b="1" dirty="0">
              <a:solidFill>
                <a:schemeClr val="accent3">
                  <a:lumMod val="50000"/>
                </a:schemeClr>
              </a:solidFill>
              <a:latin typeface="黑体" pitchFamily="2" charset="-122"/>
              <a:ea typeface="黑体" pitchFamily="2"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2173794347"/>
              </p:ext>
            </p:extLst>
          </p:nvPr>
        </p:nvGraphicFramePr>
        <p:xfrm>
          <a:off x="2483768" y="1534761"/>
          <a:ext cx="6317433" cy="3482979"/>
        </p:xfrm>
        <a:graphic>
          <a:graphicData uri="http://schemas.openxmlformats.org/drawingml/2006/table">
            <a:tbl>
              <a:tblPr firstRow="1" firstCol="1" lastRow="1" lastCol="1" bandRow="1" bandCol="1">
                <a:tableStyleId>{5C22544A-7EE6-4342-B048-85BDC9FD1C3A}</a:tableStyleId>
              </a:tblPr>
              <a:tblGrid>
                <a:gridCol w="785255"/>
                <a:gridCol w="785255"/>
                <a:gridCol w="1741858"/>
                <a:gridCol w="936104"/>
                <a:gridCol w="864096"/>
                <a:gridCol w="288032"/>
                <a:gridCol w="648072"/>
                <a:gridCol w="268761"/>
              </a:tblGrid>
              <a:tr h="143851">
                <a:tc>
                  <a:txBody>
                    <a:bodyPr/>
                    <a:lstStyle/>
                    <a:p>
                      <a:pPr algn="ctr">
                        <a:spcAft>
                          <a:spcPts val="0"/>
                        </a:spcAft>
                      </a:pPr>
                      <a:r>
                        <a:rPr lang="zh-CN" sz="1200" kern="0" dirty="0">
                          <a:effectLst/>
                        </a:rPr>
                        <a:t>组织者</a:t>
                      </a:r>
                      <a:endParaRPr lang="zh-CN" sz="1200" kern="100" dirty="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zh-CN" sz="1200" kern="0">
                          <a:effectLst/>
                        </a:rPr>
                        <a:t>活动内容</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zh-CN" sz="1200" kern="0">
                          <a:effectLst/>
                        </a:rPr>
                        <a:t>参与人数</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zh-CN" sz="1200" kern="0">
                          <a:effectLst/>
                        </a:rPr>
                        <a:t>观察员</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r>
              <a:tr h="143851">
                <a:tc>
                  <a:txBody>
                    <a:bodyPr/>
                    <a:lstStyle/>
                    <a:p>
                      <a:pPr algn="ctr">
                        <a:spcAft>
                          <a:spcPts val="0"/>
                        </a:spcAft>
                      </a:pPr>
                      <a:r>
                        <a:rPr lang="zh-CN" sz="1200" kern="0">
                          <a:effectLst/>
                        </a:rPr>
                        <a:t>项目</a:t>
                      </a:r>
                      <a:endParaRPr lang="zh-CN" sz="1200" kern="100">
                        <a:effectLst/>
                        <a:latin typeface="Calibri"/>
                        <a:ea typeface="宋体"/>
                        <a:cs typeface="Times New Roman"/>
                      </a:endParaRPr>
                    </a:p>
                  </a:txBody>
                  <a:tcPr marL="64733" marR="64733" marT="0" marB="0" anchor="ctr"/>
                </a:tc>
                <a:tc gridSpan="2">
                  <a:txBody>
                    <a:bodyPr/>
                    <a:lstStyle/>
                    <a:p>
                      <a:pPr algn="just">
                        <a:spcAft>
                          <a:spcPts val="0"/>
                        </a:spcAft>
                      </a:pPr>
                      <a:r>
                        <a:rPr lang="zh-CN" sz="1200" kern="0">
                          <a:effectLst/>
                        </a:rPr>
                        <a:t>评分标准</a:t>
                      </a:r>
                      <a:endParaRPr lang="zh-CN" sz="1200" kern="100">
                        <a:effectLst/>
                        <a:latin typeface="Calibri"/>
                        <a:ea typeface="宋体"/>
                        <a:cs typeface="Times New Roman"/>
                      </a:endParaRPr>
                    </a:p>
                  </a:txBody>
                  <a:tcPr marL="64733" marR="64733" marT="0" marB="0" anchor="ctr"/>
                </a:tc>
                <a:tc hMerge="1">
                  <a:txBody>
                    <a:bodyPr/>
                    <a:lstStyle/>
                    <a:p>
                      <a:endParaRPr lang="zh-CN" altLang="en-US"/>
                    </a:p>
                  </a:txBody>
                  <a:tcPr/>
                </a:tc>
                <a:tc>
                  <a:txBody>
                    <a:bodyPr/>
                    <a:lstStyle/>
                    <a:p>
                      <a:pPr algn="just">
                        <a:spcAft>
                          <a:spcPts val="0"/>
                        </a:spcAft>
                      </a:pPr>
                      <a:r>
                        <a:rPr lang="zh-CN" sz="1200" kern="0">
                          <a:effectLst/>
                        </a:rPr>
                        <a:t>分值</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zh-CN" sz="1200" kern="0">
                          <a:effectLst/>
                        </a:rPr>
                        <a:t>得分</a:t>
                      </a:r>
                      <a:endParaRPr lang="zh-CN" sz="1200" kern="100">
                        <a:effectLst/>
                        <a:latin typeface="Calibri"/>
                        <a:ea typeface="宋体"/>
                        <a:cs typeface="Times New Roman"/>
                      </a:endParaRPr>
                    </a:p>
                  </a:txBody>
                  <a:tcPr marL="64733" marR="64733" marT="0" marB="0" anchor="ctr"/>
                </a:tc>
                <a:tc gridSpan="3">
                  <a:txBody>
                    <a:bodyPr/>
                    <a:lstStyle/>
                    <a:p>
                      <a:pPr algn="just">
                        <a:spcAft>
                          <a:spcPts val="0"/>
                        </a:spcAft>
                      </a:pPr>
                      <a:r>
                        <a:rPr lang="zh-CN" sz="1200" kern="0">
                          <a:effectLst/>
                        </a:rPr>
                        <a:t>备注</a:t>
                      </a:r>
                      <a:endParaRPr lang="zh-CN" sz="1200" kern="100">
                        <a:effectLst/>
                        <a:latin typeface="Calibri"/>
                        <a:ea typeface="宋体"/>
                        <a:cs typeface="Times New Roman"/>
                      </a:endParaRPr>
                    </a:p>
                  </a:txBody>
                  <a:tcPr marL="64733" marR="64733" marT="0" marB="0" anchor="ctr"/>
                </a:tc>
                <a:tc hMerge="1">
                  <a:txBody>
                    <a:bodyPr/>
                    <a:lstStyle/>
                    <a:p>
                      <a:endParaRPr lang="zh-CN" altLang="en-US"/>
                    </a:p>
                  </a:txBody>
                  <a:tcPr/>
                </a:tc>
                <a:tc hMerge="1">
                  <a:txBody>
                    <a:bodyPr/>
                    <a:lstStyle/>
                    <a:p>
                      <a:endParaRPr lang="zh-CN" altLang="en-US"/>
                    </a:p>
                  </a:txBody>
                  <a:tcPr/>
                </a:tc>
              </a:tr>
              <a:tr h="345028">
                <a:tc>
                  <a:txBody>
                    <a:bodyPr/>
                    <a:lstStyle/>
                    <a:p>
                      <a:pPr algn="ctr">
                        <a:spcAft>
                          <a:spcPts val="0"/>
                        </a:spcAft>
                      </a:pPr>
                      <a:r>
                        <a:rPr lang="zh-CN" sz="1200" kern="0">
                          <a:effectLst/>
                        </a:rPr>
                        <a:t>道具准备</a:t>
                      </a:r>
                      <a:endParaRPr lang="zh-CN" sz="1200" kern="100">
                        <a:effectLst/>
                        <a:latin typeface="Calibri"/>
                        <a:ea typeface="宋体"/>
                        <a:cs typeface="Times New Roman"/>
                      </a:endParaRPr>
                    </a:p>
                  </a:txBody>
                  <a:tcPr marL="64733" marR="64733" marT="0" marB="0" anchor="ctr"/>
                </a:tc>
                <a:tc gridSpan="2">
                  <a:txBody>
                    <a:bodyPr/>
                    <a:lstStyle/>
                    <a:p>
                      <a:pPr algn="just">
                        <a:spcAft>
                          <a:spcPts val="0"/>
                        </a:spcAft>
                      </a:pPr>
                      <a:r>
                        <a:rPr lang="zh-CN" sz="1200" kern="0">
                          <a:effectLst/>
                        </a:rPr>
                        <a:t>道具是否准备充分，准备的道具质量如何</a:t>
                      </a:r>
                      <a:endParaRPr lang="zh-CN" sz="1200" kern="100">
                        <a:effectLst/>
                        <a:latin typeface="Calibri"/>
                        <a:ea typeface="宋体"/>
                        <a:cs typeface="Times New Roman"/>
                      </a:endParaRPr>
                    </a:p>
                  </a:txBody>
                  <a:tcPr marL="64733" marR="64733" marT="0" marB="0" anchor="ctr"/>
                </a:tc>
                <a:tc hMerge="1">
                  <a:txBody>
                    <a:bodyPr/>
                    <a:lstStyle/>
                    <a:p>
                      <a:endParaRPr lang="zh-CN" altLang="en-US"/>
                    </a:p>
                  </a:txBody>
                  <a:tcPr/>
                </a:tc>
                <a:tc>
                  <a:txBody>
                    <a:bodyPr/>
                    <a:lstStyle/>
                    <a:p>
                      <a:pPr algn="just">
                        <a:spcAft>
                          <a:spcPts val="0"/>
                        </a:spcAft>
                      </a:pPr>
                      <a:r>
                        <a:rPr lang="en-US" sz="1200" kern="0">
                          <a:effectLst/>
                        </a:rPr>
                        <a:t>20</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dirty="0">
                          <a:effectLst/>
                        </a:rPr>
                        <a:t> </a:t>
                      </a:r>
                      <a:endParaRPr lang="zh-CN" sz="1200" kern="100" dirty="0">
                        <a:effectLst/>
                        <a:latin typeface="Calibri"/>
                        <a:ea typeface="宋体"/>
                        <a:cs typeface="Times New Roman"/>
                      </a:endParaRPr>
                    </a:p>
                  </a:txBody>
                  <a:tcPr marL="64733" marR="64733" marT="0" marB="0" anchor="ctr"/>
                </a:tc>
              </a:tr>
              <a:tr h="431554">
                <a:tc>
                  <a:txBody>
                    <a:bodyPr/>
                    <a:lstStyle/>
                    <a:p>
                      <a:pPr algn="ctr">
                        <a:spcAft>
                          <a:spcPts val="0"/>
                        </a:spcAft>
                      </a:pPr>
                      <a:r>
                        <a:rPr lang="zh-CN" sz="1200" kern="0">
                          <a:effectLst/>
                        </a:rPr>
                        <a:t>现场纪律</a:t>
                      </a:r>
                      <a:endParaRPr lang="zh-CN" sz="1200" kern="100">
                        <a:effectLst/>
                        <a:latin typeface="Calibri"/>
                        <a:ea typeface="宋体"/>
                        <a:cs typeface="Times New Roman"/>
                      </a:endParaRPr>
                    </a:p>
                  </a:txBody>
                  <a:tcPr marL="64733" marR="64733" marT="0" marB="0" anchor="ctr"/>
                </a:tc>
                <a:tc gridSpan="2">
                  <a:txBody>
                    <a:bodyPr/>
                    <a:lstStyle/>
                    <a:p>
                      <a:pPr algn="just">
                        <a:spcAft>
                          <a:spcPts val="0"/>
                        </a:spcAft>
                      </a:pPr>
                      <a:r>
                        <a:rPr lang="zh-CN" sz="1200" kern="0">
                          <a:effectLst/>
                        </a:rPr>
                        <a:t>现场纪律是否有序，大家能否按照规则统一进行游戏</a:t>
                      </a:r>
                      <a:endParaRPr lang="zh-CN" sz="1200" kern="100">
                        <a:effectLst/>
                        <a:latin typeface="Calibri"/>
                        <a:ea typeface="宋体"/>
                        <a:cs typeface="Times New Roman"/>
                      </a:endParaRPr>
                    </a:p>
                  </a:txBody>
                  <a:tcPr marL="64733" marR="64733" marT="0" marB="0" anchor="ctr"/>
                </a:tc>
                <a:tc hMerge="1">
                  <a:txBody>
                    <a:bodyPr/>
                    <a:lstStyle/>
                    <a:p>
                      <a:endParaRPr lang="zh-CN" altLang="en-US"/>
                    </a:p>
                  </a:txBody>
                  <a:tcPr/>
                </a:tc>
                <a:tc>
                  <a:txBody>
                    <a:bodyPr/>
                    <a:lstStyle/>
                    <a:p>
                      <a:pPr algn="just">
                        <a:spcAft>
                          <a:spcPts val="0"/>
                        </a:spcAft>
                      </a:pPr>
                      <a:r>
                        <a:rPr lang="en-US" sz="1200" kern="0">
                          <a:effectLst/>
                        </a:rPr>
                        <a:t>10</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r>
              <a:tr h="143851">
                <a:tc>
                  <a:txBody>
                    <a:bodyPr/>
                    <a:lstStyle/>
                    <a:p>
                      <a:pPr algn="ctr">
                        <a:spcAft>
                          <a:spcPts val="0"/>
                        </a:spcAft>
                      </a:pPr>
                      <a:r>
                        <a:rPr lang="zh-CN" sz="1200" kern="0">
                          <a:effectLst/>
                        </a:rPr>
                        <a:t>角色划分</a:t>
                      </a:r>
                      <a:endParaRPr lang="zh-CN" sz="1200" kern="100">
                        <a:effectLst/>
                        <a:latin typeface="Calibri"/>
                        <a:ea typeface="宋体"/>
                        <a:cs typeface="Times New Roman"/>
                      </a:endParaRPr>
                    </a:p>
                  </a:txBody>
                  <a:tcPr marL="64733" marR="64733" marT="0" marB="0" anchor="ctr"/>
                </a:tc>
                <a:tc gridSpan="2">
                  <a:txBody>
                    <a:bodyPr/>
                    <a:lstStyle/>
                    <a:p>
                      <a:pPr algn="just">
                        <a:spcAft>
                          <a:spcPts val="0"/>
                        </a:spcAft>
                      </a:pPr>
                      <a:r>
                        <a:rPr lang="zh-CN" sz="1200" kern="0">
                          <a:effectLst/>
                        </a:rPr>
                        <a:t>角色分配是否明确</a:t>
                      </a:r>
                      <a:endParaRPr lang="zh-CN" sz="1200" kern="100">
                        <a:effectLst/>
                        <a:latin typeface="Calibri"/>
                        <a:ea typeface="宋体"/>
                        <a:cs typeface="Times New Roman"/>
                      </a:endParaRPr>
                    </a:p>
                  </a:txBody>
                  <a:tcPr marL="64733" marR="64733" marT="0" marB="0" anchor="ctr"/>
                </a:tc>
                <a:tc hMerge="1">
                  <a:txBody>
                    <a:bodyPr/>
                    <a:lstStyle/>
                    <a:p>
                      <a:endParaRPr lang="zh-CN" altLang="en-US"/>
                    </a:p>
                  </a:txBody>
                  <a:tcPr/>
                </a:tc>
                <a:tc>
                  <a:txBody>
                    <a:bodyPr/>
                    <a:lstStyle/>
                    <a:p>
                      <a:pPr algn="just">
                        <a:spcAft>
                          <a:spcPts val="0"/>
                        </a:spcAft>
                      </a:pPr>
                      <a:r>
                        <a:rPr lang="en-US" sz="1200" kern="0">
                          <a:effectLst/>
                        </a:rPr>
                        <a:t>10</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r>
              <a:tr h="228930">
                <a:tc>
                  <a:txBody>
                    <a:bodyPr/>
                    <a:lstStyle/>
                    <a:p>
                      <a:pPr algn="ctr">
                        <a:spcAft>
                          <a:spcPts val="0"/>
                        </a:spcAft>
                      </a:pPr>
                      <a:r>
                        <a:rPr lang="zh-CN" sz="1200" kern="0">
                          <a:effectLst/>
                        </a:rPr>
                        <a:t>时间安排</a:t>
                      </a:r>
                      <a:endParaRPr lang="zh-CN" sz="1200" kern="100">
                        <a:effectLst/>
                        <a:latin typeface="Calibri"/>
                        <a:ea typeface="宋体"/>
                        <a:cs typeface="Times New Roman"/>
                      </a:endParaRPr>
                    </a:p>
                  </a:txBody>
                  <a:tcPr marL="64733" marR="64733" marT="0" marB="0" anchor="ctr"/>
                </a:tc>
                <a:tc gridSpan="2">
                  <a:txBody>
                    <a:bodyPr/>
                    <a:lstStyle/>
                    <a:p>
                      <a:pPr algn="just">
                        <a:spcAft>
                          <a:spcPts val="0"/>
                        </a:spcAft>
                      </a:pPr>
                      <a:r>
                        <a:rPr lang="zh-CN" sz="1200" kern="0">
                          <a:effectLst/>
                        </a:rPr>
                        <a:t>时间是否控制在规定时间内</a:t>
                      </a:r>
                      <a:endParaRPr lang="zh-CN" sz="1200" kern="100">
                        <a:effectLst/>
                        <a:latin typeface="Calibri"/>
                        <a:ea typeface="宋体"/>
                        <a:cs typeface="Times New Roman"/>
                      </a:endParaRPr>
                    </a:p>
                  </a:txBody>
                  <a:tcPr marL="64733" marR="64733" marT="0" marB="0" anchor="ctr"/>
                </a:tc>
                <a:tc hMerge="1">
                  <a:txBody>
                    <a:bodyPr/>
                    <a:lstStyle/>
                    <a:p>
                      <a:endParaRPr lang="zh-CN" altLang="en-US"/>
                    </a:p>
                  </a:txBody>
                  <a:tcPr/>
                </a:tc>
                <a:tc>
                  <a:txBody>
                    <a:bodyPr/>
                    <a:lstStyle/>
                    <a:p>
                      <a:pPr algn="just">
                        <a:spcAft>
                          <a:spcPts val="0"/>
                        </a:spcAft>
                      </a:pPr>
                      <a:r>
                        <a:rPr lang="en-US" sz="1200" kern="0">
                          <a:effectLst/>
                        </a:rPr>
                        <a:t>10</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r>
              <a:tr h="360040">
                <a:tc>
                  <a:txBody>
                    <a:bodyPr/>
                    <a:lstStyle/>
                    <a:p>
                      <a:pPr algn="ctr">
                        <a:spcAft>
                          <a:spcPts val="0"/>
                        </a:spcAft>
                      </a:pPr>
                      <a:r>
                        <a:rPr lang="zh-CN" sz="1200" kern="0">
                          <a:effectLst/>
                        </a:rPr>
                        <a:t>问题处理</a:t>
                      </a:r>
                      <a:endParaRPr lang="zh-CN" sz="1200" kern="100">
                        <a:effectLst/>
                        <a:latin typeface="Calibri"/>
                        <a:ea typeface="宋体"/>
                        <a:cs typeface="Times New Roman"/>
                      </a:endParaRPr>
                    </a:p>
                  </a:txBody>
                  <a:tcPr marL="64733" marR="64733" marT="0" marB="0" anchor="ctr"/>
                </a:tc>
                <a:tc gridSpan="2">
                  <a:txBody>
                    <a:bodyPr/>
                    <a:lstStyle/>
                    <a:p>
                      <a:pPr algn="just">
                        <a:spcAft>
                          <a:spcPts val="0"/>
                        </a:spcAft>
                      </a:pPr>
                      <a:r>
                        <a:rPr lang="zh-CN" sz="1200" kern="0">
                          <a:effectLst/>
                        </a:rPr>
                        <a:t>员工游戏中出现的问题是否得到很好的解决</a:t>
                      </a:r>
                      <a:endParaRPr lang="zh-CN" sz="1200" kern="100">
                        <a:effectLst/>
                        <a:latin typeface="Calibri"/>
                        <a:ea typeface="宋体"/>
                        <a:cs typeface="Times New Roman"/>
                      </a:endParaRPr>
                    </a:p>
                  </a:txBody>
                  <a:tcPr marL="64733" marR="64733" marT="0" marB="0" anchor="ctr"/>
                </a:tc>
                <a:tc hMerge="1">
                  <a:txBody>
                    <a:bodyPr/>
                    <a:lstStyle/>
                    <a:p>
                      <a:endParaRPr lang="zh-CN" altLang="en-US"/>
                    </a:p>
                  </a:txBody>
                  <a:tcPr/>
                </a:tc>
                <a:tc>
                  <a:txBody>
                    <a:bodyPr/>
                    <a:lstStyle/>
                    <a:p>
                      <a:pPr algn="just">
                        <a:spcAft>
                          <a:spcPts val="0"/>
                        </a:spcAft>
                      </a:pPr>
                      <a:r>
                        <a:rPr lang="en-US" sz="1200" kern="0">
                          <a:effectLst/>
                        </a:rPr>
                        <a:t>20</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r>
              <a:tr h="210304">
                <a:tc>
                  <a:txBody>
                    <a:bodyPr/>
                    <a:lstStyle/>
                    <a:p>
                      <a:pPr algn="ctr">
                        <a:spcAft>
                          <a:spcPts val="0"/>
                        </a:spcAft>
                      </a:pPr>
                      <a:r>
                        <a:rPr lang="zh-CN" sz="1200" kern="0">
                          <a:effectLst/>
                        </a:rPr>
                        <a:t>组织协调</a:t>
                      </a:r>
                      <a:endParaRPr lang="zh-CN" sz="1200" kern="100">
                        <a:effectLst/>
                        <a:latin typeface="Calibri"/>
                        <a:ea typeface="宋体"/>
                        <a:cs typeface="Times New Roman"/>
                      </a:endParaRPr>
                    </a:p>
                  </a:txBody>
                  <a:tcPr marL="64733" marR="64733" marT="0" marB="0" anchor="ctr"/>
                </a:tc>
                <a:tc gridSpan="2">
                  <a:txBody>
                    <a:bodyPr/>
                    <a:lstStyle/>
                    <a:p>
                      <a:pPr algn="just">
                        <a:spcAft>
                          <a:spcPts val="0"/>
                        </a:spcAft>
                      </a:pPr>
                      <a:r>
                        <a:rPr lang="zh-CN" sz="1200" kern="0">
                          <a:effectLst/>
                        </a:rPr>
                        <a:t>整个游戏组织是否井井有条</a:t>
                      </a:r>
                      <a:endParaRPr lang="zh-CN" sz="1200" kern="100">
                        <a:effectLst/>
                        <a:latin typeface="Calibri"/>
                        <a:ea typeface="宋体"/>
                        <a:cs typeface="Times New Roman"/>
                      </a:endParaRPr>
                    </a:p>
                  </a:txBody>
                  <a:tcPr marL="64733" marR="64733" marT="0" marB="0" anchor="ctr"/>
                </a:tc>
                <a:tc hMerge="1">
                  <a:txBody>
                    <a:bodyPr/>
                    <a:lstStyle/>
                    <a:p>
                      <a:endParaRPr lang="zh-CN" altLang="en-US"/>
                    </a:p>
                  </a:txBody>
                  <a:tcPr/>
                </a:tc>
                <a:tc>
                  <a:txBody>
                    <a:bodyPr/>
                    <a:lstStyle/>
                    <a:p>
                      <a:pPr algn="just">
                        <a:spcAft>
                          <a:spcPts val="0"/>
                        </a:spcAft>
                      </a:pPr>
                      <a:r>
                        <a:rPr lang="en-US" sz="1200" kern="0">
                          <a:effectLst/>
                        </a:rPr>
                        <a:t>10</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r>
              <a:tr h="287703">
                <a:tc>
                  <a:txBody>
                    <a:bodyPr/>
                    <a:lstStyle/>
                    <a:p>
                      <a:pPr algn="ctr">
                        <a:spcAft>
                          <a:spcPts val="0"/>
                        </a:spcAft>
                      </a:pPr>
                      <a:r>
                        <a:rPr lang="zh-CN" sz="1200" kern="0">
                          <a:effectLst/>
                        </a:rPr>
                        <a:t>意外情况</a:t>
                      </a:r>
                      <a:endParaRPr lang="zh-CN" sz="1200" kern="100">
                        <a:effectLst/>
                        <a:latin typeface="Calibri"/>
                        <a:ea typeface="宋体"/>
                        <a:cs typeface="Times New Roman"/>
                      </a:endParaRPr>
                    </a:p>
                  </a:txBody>
                  <a:tcPr marL="64733" marR="64733" marT="0" marB="0" anchor="ctr"/>
                </a:tc>
                <a:tc gridSpan="2">
                  <a:txBody>
                    <a:bodyPr/>
                    <a:lstStyle/>
                    <a:p>
                      <a:pPr algn="just">
                        <a:spcAft>
                          <a:spcPts val="0"/>
                        </a:spcAft>
                      </a:pPr>
                      <a:r>
                        <a:rPr lang="zh-CN" sz="1200" kern="0">
                          <a:effectLst/>
                        </a:rPr>
                        <a:t>是否出现意外情况，处理是否得当</a:t>
                      </a:r>
                      <a:endParaRPr lang="zh-CN" sz="1200" kern="100">
                        <a:effectLst/>
                        <a:latin typeface="Calibri"/>
                        <a:ea typeface="宋体"/>
                        <a:cs typeface="Times New Roman"/>
                      </a:endParaRPr>
                    </a:p>
                  </a:txBody>
                  <a:tcPr marL="64733" marR="64733" marT="0" marB="0" anchor="ctr"/>
                </a:tc>
                <a:tc hMerge="1">
                  <a:txBody>
                    <a:bodyPr/>
                    <a:lstStyle/>
                    <a:p>
                      <a:endParaRPr lang="zh-CN" altLang="en-US"/>
                    </a:p>
                  </a:txBody>
                  <a:tcPr/>
                </a:tc>
                <a:tc>
                  <a:txBody>
                    <a:bodyPr/>
                    <a:lstStyle/>
                    <a:p>
                      <a:pPr algn="just">
                        <a:spcAft>
                          <a:spcPts val="0"/>
                        </a:spcAft>
                      </a:pPr>
                      <a:r>
                        <a:rPr lang="en-US" sz="1200" kern="0">
                          <a:effectLst/>
                        </a:rPr>
                        <a:t>10</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r>
              <a:tr h="143851">
                <a:tc>
                  <a:txBody>
                    <a:bodyPr/>
                    <a:lstStyle/>
                    <a:p>
                      <a:pPr algn="ctr">
                        <a:spcAft>
                          <a:spcPts val="0"/>
                        </a:spcAft>
                      </a:pPr>
                      <a:r>
                        <a:rPr lang="zh-CN" sz="1200" kern="0">
                          <a:effectLst/>
                        </a:rPr>
                        <a:t>员工热情</a:t>
                      </a:r>
                      <a:endParaRPr lang="zh-CN" sz="1200" kern="100">
                        <a:effectLst/>
                        <a:latin typeface="Calibri"/>
                        <a:ea typeface="宋体"/>
                        <a:cs typeface="Times New Roman"/>
                      </a:endParaRPr>
                    </a:p>
                  </a:txBody>
                  <a:tcPr marL="64733" marR="64733" marT="0" marB="0" anchor="ctr"/>
                </a:tc>
                <a:tc gridSpan="2">
                  <a:txBody>
                    <a:bodyPr/>
                    <a:lstStyle/>
                    <a:p>
                      <a:pPr algn="just">
                        <a:spcAft>
                          <a:spcPts val="0"/>
                        </a:spcAft>
                      </a:pPr>
                      <a:r>
                        <a:rPr lang="zh-CN" sz="1200" kern="0">
                          <a:effectLst/>
                        </a:rPr>
                        <a:t>员工参与热情如何</a:t>
                      </a:r>
                      <a:endParaRPr lang="zh-CN" sz="1200" kern="100">
                        <a:effectLst/>
                        <a:latin typeface="Calibri"/>
                        <a:ea typeface="宋体"/>
                        <a:cs typeface="Times New Roman"/>
                      </a:endParaRPr>
                    </a:p>
                  </a:txBody>
                  <a:tcPr marL="64733" marR="64733" marT="0" marB="0" anchor="ctr"/>
                </a:tc>
                <a:tc hMerge="1">
                  <a:txBody>
                    <a:bodyPr/>
                    <a:lstStyle/>
                    <a:p>
                      <a:endParaRPr lang="zh-CN" altLang="en-US"/>
                    </a:p>
                  </a:txBody>
                  <a:tcPr/>
                </a:tc>
                <a:tc>
                  <a:txBody>
                    <a:bodyPr/>
                    <a:lstStyle/>
                    <a:p>
                      <a:pPr algn="just">
                        <a:spcAft>
                          <a:spcPts val="0"/>
                        </a:spcAft>
                      </a:pPr>
                      <a:r>
                        <a:rPr lang="en-US" sz="1200" kern="0">
                          <a:effectLst/>
                        </a:rPr>
                        <a:t>10</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r>
              <a:tr h="287703">
                <a:tc>
                  <a:txBody>
                    <a:bodyPr/>
                    <a:lstStyle/>
                    <a:p>
                      <a:pPr algn="ctr">
                        <a:spcAft>
                          <a:spcPts val="0"/>
                        </a:spcAft>
                      </a:pPr>
                      <a:r>
                        <a:rPr lang="zh-CN" sz="1200" kern="0">
                          <a:effectLst/>
                        </a:rPr>
                        <a:t>其他内容</a:t>
                      </a:r>
                      <a:endParaRPr lang="zh-CN" sz="1200" kern="100">
                        <a:effectLst/>
                        <a:latin typeface="Calibri"/>
                        <a:ea typeface="宋体"/>
                        <a:cs typeface="Times New Roman"/>
                      </a:endParaRPr>
                    </a:p>
                  </a:txBody>
                  <a:tcPr marL="64733" marR="64733" marT="0" marB="0" anchor="ctr"/>
                </a:tc>
                <a:tc gridSpan="2">
                  <a:txBody>
                    <a:bodyPr/>
                    <a:lstStyle/>
                    <a:p>
                      <a:pPr algn="just">
                        <a:spcAft>
                          <a:spcPts val="0"/>
                        </a:spcAft>
                      </a:pPr>
                      <a:r>
                        <a:rPr lang="zh-CN" sz="1200" kern="0">
                          <a:effectLst/>
                        </a:rPr>
                        <a:t>其他位列入得情况</a:t>
                      </a:r>
                      <a:endParaRPr lang="zh-CN" sz="1200" kern="100">
                        <a:effectLst/>
                        <a:latin typeface="Calibri"/>
                        <a:ea typeface="宋体"/>
                        <a:cs typeface="Times New Roman"/>
                      </a:endParaRPr>
                    </a:p>
                  </a:txBody>
                  <a:tcPr marL="64733" marR="64733" marT="0" marB="0" anchor="ctr"/>
                </a:tc>
                <a:tc hMerge="1">
                  <a:txBody>
                    <a:bodyPr/>
                    <a:lstStyle/>
                    <a:p>
                      <a:endParaRPr lang="zh-CN" altLang="en-US"/>
                    </a:p>
                  </a:txBody>
                  <a:tcPr/>
                </a:tc>
                <a:tc>
                  <a:txBody>
                    <a:bodyPr/>
                    <a:lstStyle/>
                    <a:p>
                      <a:pPr algn="just">
                        <a:spcAft>
                          <a:spcPts val="0"/>
                        </a:spcAft>
                      </a:pPr>
                      <a:r>
                        <a:rPr lang="zh-CN" sz="1200" kern="0">
                          <a:effectLst/>
                        </a:rPr>
                        <a:t>附加分</a:t>
                      </a:r>
                      <a:r>
                        <a:rPr lang="en-US" sz="1200" kern="0">
                          <a:effectLst/>
                        </a:rPr>
                        <a:t>10</a:t>
                      </a:r>
                      <a:r>
                        <a:rPr lang="zh-CN" sz="1200" kern="0">
                          <a:effectLst/>
                        </a:rPr>
                        <a:t>分</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r>
              <a:tr h="207985">
                <a:tc gridSpan="3">
                  <a:txBody>
                    <a:bodyPr/>
                    <a:lstStyle/>
                    <a:p>
                      <a:pPr algn="ctr">
                        <a:spcAft>
                          <a:spcPts val="0"/>
                        </a:spcAft>
                      </a:pPr>
                      <a:r>
                        <a:rPr lang="zh-CN" sz="1200" kern="0">
                          <a:effectLst/>
                        </a:rPr>
                        <a:t>合计</a:t>
                      </a:r>
                      <a:endParaRPr lang="zh-CN" sz="1200" kern="100">
                        <a:effectLst/>
                        <a:latin typeface="Calibri"/>
                        <a:ea typeface="宋体"/>
                        <a:cs typeface="Times New Roman"/>
                      </a:endParaRPr>
                    </a:p>
                  </a:txBody>
                  <a:tcPr marL="64733" marR="64733" marT="0" marB="0" anchor="ctr"/>
                </a:tc>
                <a:tc hMerge="1">
                  <a:txBody>
                    <a:bodyPr/>
                    <a:lstStyle/>
                    <a:p>
                      <a:endParaRPr lang="zh-CN" altLang="en-US"/>
                    </a:p>
                  </a:txBody>
                  <a:tcPr/>
                </a:tc>
                <a:tc hMerge="1">
                  <a:txBody>
                    <a:bodyPr/>
                    <a:lstStyle/>
                    <a:p>
                      <a:endParaRPr lang="zh-CN" altLang="en-US"/>
                    </a:p>
                  </a:txBody>
                  <a:tcPr/>
                </a:tc>
                <a:tc gridSpan="5">
                  <a:txBody>
                    <a:bodyPr/>
                    <a:lstStyle/>
                    <a:p>
                      <a:pPr algn="just">
                        <a:spcAft>
                          <a:spcPts val="0"/>
                        </a:spcAft>
                      </a:pPr>
                      <a:r>
                        <a:rPr lang="en-US" sz="1200" kern="0">
                          <a:effectLst/>
                        </a:rPr>
                        <a:t> </a:t>
                      </a:r>
                      <a:endParaRPr lang="zh-CN" sz="1200" kern="100">
                        <a:effectLst/>
                        <a:latin typeface="Calibri"/>
                        <a:ea typeface="宋体"/>
                        <a:cs typeface="Times New Roman"/>
                      </a:endParaRPr>
                    </a:p>
                  </a:txBody>
                  <a:tcPr marL="64733" marR="64733"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43851">
                <a:tc gridSpan="8">
                  <a:txBody>
                    <a:bodyPr/>
                    <a:lstStyle/>
                    <a:p>
                      <a:pPr algn="ctr">
                        <a:spcAft>
                          <a:spcPts val="0"/>
                        </a:spcAft>
                      </a:pPr>
                      <a:r>
                        <a:rPr lang="zh-CN" sz="1200" kern="0">
                          <a:effectLst/>
                        </a:rPr>
                        <a:t>整体评价</a:t>
                      </a:r>
                      <a:endParaRPr lang="zh-CN" sz="1200" kern="100">
                        <a:effectLst/>
                        <a:latin typeface="Calibri"/>
                        <a:ea typeface="宋体"/>
                        <a:cs typeface="Times New Roman"/>
                      </a:endParaRPr>
                    </a:p>
                  </a:txBody>
                  <a:tcPr marL="64733" marR="64733"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43851">
                <a:tc gridSpan="8">
                  <a:txBody>
                    <a:bodyPr/>
                    <a:lstStyle/>
                    <a:p>
                      <a:pPr algn="ctr">
                        <a:spcAft>
                          <a:spcPts val="0"/>
                        </a:spcAft>
                      </a:pPr>
                      <a:r>
                        <a:rPr lang="en-US" sz="1200" kern="0" dirty="0">
                          <a:effectLst/>
                        </a:rPr>
                        <a:t> </a:t>
                      </a:r>
                      <a:endParaRPr lang="zh-CN" sz="1200" kern="100" dirty="0">
                        <a:effectLst/>
                        <a:latin typeface="Calibri"/>
                        <a:ea typeface="宋体"/>
                        <a:cs typeface="Times New Roman"/>
                      </a:endParaRPr>
                    </a:p>
                  </a:txBody>
                  <a:tcPr marL="64733" marR="64733"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1748903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sp>
        <p:nvSpPr>
          <p:cNvPr id="5" name="矩形 23"/>
          <p:cNvSpPr>
            <a:spLocks noChangeArrowheads="1"/>
          </p:cNvSpPr>
          <p:nvPr/>
        </p:nvSpPr>
        <p:spPr bwMode="auto">
          <a:xfrm>
            <a:off x="625475" y="1531897"/>
            <a:ext cx="671338" cy="2651206"/>
          </a:xfrm>
          <a:prstGeom prst="rect">
            <a:avLst/>
          </a:prstGeom>
          <a:solidFill>
            <a:srgbClr val="92D05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6" name="直角三角形 20"/>
          <p:cNvSpPr>
            <a:spLocks noChangeArrowheads="1"/>
          </p:cNvSpPr>
          <p:nvPr/>
        </p:nvSpPr>
        <p:spPr bwMode="auto">
          <a:xfrm>
            <a:off x="1296813" y="1531897"/>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7" name="直角三角形 26"/>
          <p:cNvSpPr>
            <a:spLocks noChangeArrowheads="1"/>
          </p:cNvSpPr>
          <p:nvPr/>
        </p:nvSpPr>
        <p:spPr bwMode="auto">
          <a:xfrm flipV="1">
            <a:off x="1296813" y="4009689"/>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情境任务</a:t>
            </a:r>
            <a:r>
              <a:rPr lang="en-US" altLang="zh-CN" sz="3200" b="1" i="1" dirty="0" smtClean="0">
                <a:solidFill>
                  <a:schemeClr val="bg1"/>
                </a:solidFill>
                <a:latin typeface="华文新魏" pitchFamily="2" charset="-122"/>
                <a:ea typeface="华文新魏" pitchFamily="2" charset="-122"/>
              </a:rPr>
              <a:t>3</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化解员工的抱怨</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a:solidFill>
                  <a:srgbClr val="FF0000"/>
                </a:solidFill>
                <a:latin typeface="黑体" pitchFamily="2" charset="-122"/>
                <a:ea typeface="黑体" pitchFamily="2" charset="-122"/>
              </a:rPr>
              <a:t>模块</a:t>
            </a:r>
            <a:r>
              <a:rPr lang="zh-CN" altLang="en-US" sz="3600" b="1" dirty="0" smtClean="0">
                <a:solidFill>
                  <a:srgbClr val="FF0000"/>
                </a:solidFill>
                <a:latin typeface="黑体" pitchFamily="2" charset="-122"/>
                <a:ea typeface="黑体" pitchFamily="2" charset="-122"/>
              </a:rPr>
              <a:t>一</a:t>
            </a:r>
            <a:r>
              <a:rPr lang="zh-CN" altLang="en-US" sz="3600" b="1" dirty="0" smtClean="0">
                <a:latin typeface="黑体" pitchFamily="2" charset="-122"/>
                <a:ea typeface="黑体" pitchFamily="2" charset="-122"/>
              </a:rPr>
              <a:t>  塑造班组长基本素质及能力</a:t>
            </a:r>
            <a:endParaRPr lang="zh-CN" altLang="en-US" sz="3600" b="1" dirty="0">
              <a:solidFill>
                <a:schemeClr val="accent1">
                  <a:lumMod val="75000"/>
                </a:schemeClr>
              </a:solidFill>
              <a:latin typeface="黑体" pitchFamily="2" charset="-122"/>
              <a:ea typeface="黑体" pitchFamily="2" charset="-122"/>
            </a:endParaRPr>
          </a:p>
        </p:txBody>
      </p:sp>
      <p:sp>
        <p:nvSpPr>
          <p:cNvPr id="14"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79031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250"/>
                                  </p:stCondLst>
                                  <p:iterate type="lt">
                                    <p:tmPct val="10000"/>
                                  </p:iterate>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ppt_x</p:attrName>
                                        </p:attrNameLst>
                                      </p:cBhvr>
                                      <p:tavLst>
                                        <p:tav tm="0">
                                          <p:val>
                                            <p:strVal val="1+#ppt_w/2"/>
                                          </p:val>
                                        </p:tav>
                                        <p:tav tm="100000">
                                          <p:val>
                                            <p:strVal val="#ppt_x"/>
                                          </p:val>
                                        </p:tav>
                                      </p:tavLst>
                                    </p:anim>
                                    <p:anim calcmode="lin" valueType="num">
                                      <p:cBhvr>
                                        <p:cTn id="8"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sp>
        <p:nvSpPr>
          <p:cNvPr id="8" name="矩形 7"/>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13"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化解员工的抱怨</a:t>
            </a:r>
            <a:endParaRPr lang="zh-CN" altLang="en-US" sz="1600" b="1" dirty="0">
              <a:solidFill>
                <a:schemeClr val="accent3">
                  <a:lumMod val="50000"/>
                </a:schemeClr>
              </a:solidFill>
              <a:latin typeface="黑体" pitchFamily="2" charset="-122"/>
              <a:ea typeface="黑体" pitchFamily="2" charset="-122"/>
            </a:endParaRPr>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27" name="TextBox 7177"/>
          <p:cNvSpPr>
            <a:spLocks noChangeArrowheads="1"/>
          </p:cNvSpPr>
          <p:nvPr/>
        </p:nvSpPr>
        <p:spPr bwMode="auto">
          <a:xfrm>
            <a:off x="3609874" y="2173219"/>
            <a:ext cx="885766"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200" b="1" dirty="0" smtClean="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4</a:t>
            </a:r>
            <a:endParaRPr lang="zh-CN" altLang="en-US" dirty="0"/>
          </a:p>
        </p:txBody>
      </p:sp>
      <p:sp>
        <p:nvSpPr>
          <p:cNvPr id="28" name="TextBox 7177"/>
          <p:cNvSpPr>
            <a:spLocks noChangeArrowheads="1"/>
          </p:cNvSpPr>
          <p:nvPr/>
        </p:nvSpPr>
        <p:spPr bwMode="auto">
          <a:xfrm>
            <a:off x="3800702" y="2607985"/>
            <a:ext cx="90500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5</a:t>
            </a:r>
            <a:endParaRPr lang="zh-CN" altLang="en-US" dirty="0"/>
          </a:p>
        </p:txBody>
      </p:sp>
      <p:sp>
        <p:nvSpPr>
          <p:cNvPr id="29" name="TextBox 7177"/>
          <p:cNvSpPr>
            <a:spLocks noChangeArrowheads="1"/>
          </p:cNvSpPr>
          <p:nvPr/>
        </p:nvSpPr>
        <p:spPr bwMode="auto">
          <a:xfrm>
            <a:off x="4010766" y="3042751"/>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6</a:t>
            </a:r>
            <a:endParaRPr lang="zh-CN" altLang="en-US" dirty="0"/>
          </a:p>
        </p:txBody>
      </p:sp>
      <p:sp>
        <p:nvSpPr>
          <p:cNvPr id="30" name="TextBox 7177"/>
          <p:cNvSpPr>
            <a:spLocks noChangeArrowheads="1"/>
          </p:cNvSpPr>
          <p:nvPr/>
        </p:nvSpPr>
        <p:spPr bwMode="auto">
          <a:xfrm>
            <a:off x="3059832" y="868921"/>
            <a:ext cx="879354"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1</a:t>
            </a:r>
            <a:endParaRPr lang="zh-CN" altLang="en-US" dirty="0"/>
          </a:p>
        </p:txBody>
      </p:sp>
      <p:sp>
        <p:nvSpPr>
          <p:cNvPr id="31" name="TextBox 7177"/>
          <p:cNvSpPr>
            <a:spLocks noChangeArrowheads="1"/>
          </p:cNvSpPr>
          <p:nvPr/>
        </p:nvSpPr>
        <p:spPr bwMode="auto">
          <a:xfrm>
            <a:off x="3244248" y="1303687"/>
            <a:ext cx="87294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2</a:t>
            </a:r>
            <a:endParaRPr lang="zh-CN" altLang="en-US" dirty="0"/>
          </a:p>
        </p:txBody>
      </p:sp>
      <p:sp>
        <p:nvSpPr>
          <p:cNvPr id="32" name="TextBox 7177"/>
          <p:cNvSpPr>
            <a:spLocks noChangeArrowheads="1"/>
          </p:cNvSpPr>
          <p:nvPr/>
        </p:nvSpPr>
        <p:spPr bwMode="auto">
          <a:xfrm>
            <a:off x="3422252" y="1738453"/>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3</a:t>
            </a:r>
            <a:endParaRPr lang="zh-CN" altLang="en-US" dirty="0"/>
          </a:p>
        </p:txBody>
      </p:sp>
      <p:sp>
        <p:nvSpPr>
          <p:cNvPr id="33" name="TextBox 7177"/>
          <p:cNvSpPr>
            <a:spLocks noChangeArrowheads="1"/>
          </p:cNvSpPr>
          <p:nvPr/>
        </p:nvSpPr>
        <p:spPr bwMode="auto">
          <a:xfrm>
            <a:off x="4198388" y="3477517"/>
            <a:ext cx="885766"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200" b="1" dirty="0" smtClean="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7</a:t>
            </a:r>
            <a:endParaRPr lang="zh-CN" altLang="en-US" dirty="0"/>
          </a:p>
        </p:txBody>
      </p:sp>
      <p:sp>
        <p:nvSpPr>
          <p:cNvPr id="34" name="TextBox 7177"/>
          <p:cNvSpPr>
            <a:spLocks noChangeArrowheads="1"/>
          </p:cNvSpPr>
          <p:nvPr/>
        </p:nvSpPr>
        <p:spPr bwMode="auto">
          <a:xfrm>
            <a:off x="4389216" y="3912283"/>
            <a:ext cx="90500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8</a:t>
            </a:r>
            <a:endParaRPr lang="zh-CN" altLang="en-US" dirty="0"/>
          </a:p>
        </p:txBody>
      </p:sp>
      <p:sp>
        <p:nvSpPr>
          <p:cNvPr id="35" name="TextBox 7177"/>
          <p:cNvSpPr>
            <a:spLocks noChangeArrowheads="1"/>
          </p:cNvSpPr>
          <p:nvPr/>
        </p:nvSpPr>
        <p:spPr bwMode="auto">
          <a:xfrm>
            <a:off x="4786905" y="4781811"/>
            <a:ext cx="98650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2700" b="1" dirty="0" smtClean="0">
                <a:solidFill>
                  <a:srgbClr val="7F7F7F"/>
                </a:solidFill>
                <a:latin typeface="Broadway" pitchFamily="82" charset="0"/>
                <a:ea typeface="黑体" pitchFamily="2" charset="-122"/>
                <a:sym typeface="Arial" pitchFamily="34" charset="0"/>
              </a:rPr>
              <a:t>10</a:t>
            </a:r>
            <a:endParaRPr lang="zh-CN" altLang="en-US" sz="2700" dirty="0"/>
          </a:p>
        </p:txBody>
      </p:sp>
      <p:sp>
        <p:nvSpPr>
          <p:cNvPr id="36" name="圆角矩形 35">
            <a:hlinkClick r:id="rId4" action="ppaction://hlinksldjump"/>
          </p:cNvPr>
          <p:cNvSpPr/>
          <p:nvPr/>
        </p:nvSpPr>
        <p:spPr>
          <a:xfrm>
            <a:off x="4211960" y="926600"/>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任务背景</a:t>
            </a:r>
            <a:endParaRPr lang="zh-CN" altLang="en-US" b="1" dirty="0">
              <a:latin typeface="黑体" pitchFamily="49" charset="-122"/>
              <a:ea typeface="黑体" pitchFamily="49" charset="-122"/>
            </a:endParaRPr>
          </a:p>
        </p:txBody>
      </p:sp>
      <p:sp>
        <p:nvSpPr>
          <p:cNvPr id="45" name="圆角矩形 44">
            <a:hlinkClick r:id="rId5" action="ppaction://hlinksldjump"/>
          </p:cNvPr>
          <p:cNvSpPr/>
          <p:nvPr/>
        </p:nvSpPr>
        <p:spPr>
          <a:xfrm>
            <a:off x="4415677" y="1361366"/>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实训目的</a:t>
            </a:r>
            <a:endParaRPr lang="zh-CN" altLang="en-US" b="1" dirty="0">
              <a:latin typeface="黑体" pitchFamily="49" charset="-122"/>
              <a:ea typeface="黑体" pitchFamily="49" charset="-122"/>
            </a:endParaRPr>
          </a:p>
        </p:txBody>
      </p:sp>
      <p:sp>
        <p:nvSpPr>
          <p:cNvPr id="54" name="圆角矩形 53">
            <a:hlinkClick r:id="rId6" action="ppaction://hlinksldjump"/>
          </p:cNvPr>
          <p:cNvSpPr/>
          <p:nvPr/>
        </p:nvSpPr>
        <p:spPr>
          <a:xfrm>
            <a:off x="4619394" y="1796132"/>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必备能力点</a:t>
            </a:r>
            <a:endParaRPr lang="zh-CN" altLang="en-US" b="1" dirty="0">
              <a:latin typeface="黑体" pitchFamily="49" charset="-122"/>
              <a:ea typeface="黑体" pitchFamily="49" charset="-122"/>
            </a:endParaRPr>
          </a:p>
        </p:txBody>
      </p:sp>
      <p:sp>
        <p:nvSpPr>
          <p:cNvPr id="57" name="圆角矩形 56">
            <a:hlinkClick r:id="rId7" action="ppaction://hlinksldjump"/>
          </p:cNvPr>
          <p:cNvSpPr/>
          <p:nvPr/>
        </p:nvSpPr>
        <p:spPr>
          <a:xfrm>
            <a:off x="4823111" y="2230898"/>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时间安排</a:t>
            </a:r>
            <a:endParaRPr lang="zh-CN" altLang="en-US" b="1" dirty="0">
              <a:latin typeface="黑体" pitchFamily="49" charset="-122"/>
              <a:ea typeface="黑体" pitchFamily="49" charset="-122"/>
            </a:endParaRPr>
          </a:p>
        </p:txBody>
      </p:sp>
      <p:sp>
        <p:nvSpPr>
          <p:cNvPr id="58" name="圆角矩形 57">
            <a:hlinkClick r:id="rId7" action="ppaction://hlinksldjump"/>
          </p:cNvPr>
          <p:cNvSpPr/>
          <p:nvPr/>
        </p:nvSpPr>
        <p:spPr>
          <a:xfrm>
            <a:off x="5026828" y="2665664"/>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分组方式</a:t>
            </a:r>
            <a:endParaRPr lang="zh-CN" altLang="en-US" b="1" dirty="0">
              <a:latin typeface="黑体" pitchFamily="49" charset="-122"/>
              <a:ea typeface="黑体" pitchFamily="49" charset="-122"/>
            </a:endParaRPr>
          </a:p>
        </p:txBody>
      </p:sp>
      <p:sp>
        <p:nvSpPr>
          <p:cNvPr id="59" name="圆角矩形 58">
            <a:hlinkClick r:id="rId8" action="ppaction://hlinksldjump"/>
          </p:cNvPr>
          <p:cNvSpPr/>
          <p:nvPr/>
        </p:nvSpPr>
        <p:spPr>
          <a:xfrm>
            <a:off x="5230545" y="3100430"/>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角色背景</a:t>
            </a:r>
            <a:endParaRPr lang="zh-CN" altLang="en-US" b="1" dirty="0">
              <a:latin typeface="黑体" pitchFamily="49" charset="-122"/>
              <a:ea typeface="黑体" pitchFamily="49" charset="-122"/>
            </a:endParaRPr>
          </a:p>
        </p:txBody>
      </p:sp>
      <p:sp>
        <p:nvSpPr>
          <p:cNvPr id="60" name="圆角矩形 59">
            <a:hlinkClick r:id="rId9" action="ppaction://hlinksldjump"/>
          </p:cNvPr>
          <p:cNvSpPr/>
          <p:nvPr/>
        </p:nvSpPr>
        <p:spPr>
          <a:xfrm>
            <a:off x="5434262" y="3535196"/>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任务内容</a:t>
            </a:r>
            <a:endParaRPr lang="zh-CN" altLang="en-US" b="1" dirty="0">
              <a:latin typeface="黑体" pitchFamily="49" charset="-122"/>
              <a:ea typeface="黑体" pitchFamily="49" charset="-122"/>
            </a:endParaRPr>
          </a:p>
        </p:txBody>
      </p:sp>
      <p:sp>
        <p:nvSpPr>
          <p:cNvPr id="61" name="圆角矩形 60">
            <a:hlinkClick r:id="rId10" action="ppaction://hlinksldjump"/>
          </p:cNvPr>
          <p:cNvSpPr/>
          <p:nvPr/>
        </p:nvSpPr>
        <p:spPr>
          <a:xfrm>
            <a:off x="5637979" y="3969962"/>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各角色任务安排</a:t>
            </a:r>
            <a:endParaRPr lang="zh-CN" altLang="en-US" b="1" dirty="0">
              <a:latin typeface="黑体" pitchFamily="49" charset="-122"/>
              <a:ea typeface="黑体" pitchFamily="49" charset="-122"/>
            </a:endParaRPr>
          </a:p>
        </p:txBody>
      </p:sp>
      <p:sp>
        <p:nvSpPr>
          <p:cNvPr id="62" name="圆角矩形 61">
            <a:hlinkClick r:id="rId11" action="ppaction://hlinksldjump"/>
          </p:cNvPr>
          <p:cNvSpPr/>
          <p:nvPr/>
        </p:nvSpPr>
        <p:spPr>
          <a:xfrm>
            <a:off x="6046179" y="4839490"/>
            <a:ext cx="2774293"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讨论内容</a:t>
            </a:r>
            <a:endParaRPr lang="zh-CN" altLang="en-US" b="1" dirty="0">
              <a:latin typeface="黑体" pitchFamily="49" charset="-122"/>
              <a:ea typeface="黑体" pitchFamily="49" charset="-122"/>
            </a:endParaRPr>
          </a:p>
        </p:txBody>
      </p:sp>
      <p:sp>
        <p:nvSpPr>
          <p:cNvPr id="63" name="TextBox 7177"/>
          <p:cNvSpPr>
            <a:spLocks noChangeArrowheads="1"/>
          </p:cNvSpPr>
          <p:nvPr/>
        </p:nvSpPr>
        <p:spPr bwMode="auto">
          <a:xfrm>
            <a:off x="4599280" y="4347049"/>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9</a:t>
            </a:r>
            <a:endParaRPr lang="zh-CN" altLang="en-US" dirty="0"/>
          </a:p>
        </p:txBody>
      </p:sp>
      <p:sp>
        <p:nvSpPr>
          <p:cNvPr id="64" name="圆角矩形 63">
            <a:hlinkClick r:id="rId12" action="ppaction://hlinksldjump"/>
          </p:cNvPr>
          <p:cNvSpPr/>
          <p:nvPr/>
        </p:nvSpPr>
        <p:spPr>
          <a:xfrm>
            <a:off x="5841696" y="4404728"/>
            <a:ext cx="2774293"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必备知识</a:t>
            </a:r>
            <a:endParaRPr lang="zh-CN" altLang="en-US" b="1" dirty="0">
              <a:latin typeface="黑体" pitchFamily="49" charset="-122"/>
              <a:ea typeface="黑体" pitchFamily="49" charset="-122"/>
            </a:endParaRPr>
          </a:p>
        </p:txBody>
      </p:sp>
      <p:sp>
        <p:nvSpPr>
          <p:cNvPr id="37" name="圆角矩形 18">
            <a:hlinkClick r:id="rId13"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89687940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20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ppt_x</p:attrName>
                                        </p:attrNameLst>
                                      </p:cBhvr>
                                      <p:tavLst>
                                        <p:tav tm="0">
                                          <p:val>
                                            <p:strVal val="1+#ppt_w/2"/>
                                          </p:val>
                                        </p:tav>
                                        <p:tav tm="100000">
                                          <p:val>
                                            <p:strVal val="#ppt_x"/>
                                          </p:val>
                                        </p:tav>
                                      </p:tavLst>
                                    </p:anim>
                                    <p:anim calcmode="lin" valueType="num">
                                      <p:cBhvr>
                                        <p:cTn id="8" dur="500" fill="hold"/>
                                        <p:tgtEl>
                                          <p:spTgt spid="30"/>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400"/>
                                  </p:stCondLst>
                                  <p:childTnLst>
                                    <p:set>
                                      <p:cBhvr>
                                        <p:cTn id="10" dur="1" fill="hold">
                                          <p:stCondLst>
                                            <p:cond delay="0"/>
                                          </p:stCondLst>
                                        </p:cTn>
                                        <p:tgtEl>
                                          <p:spTgt spid="31"/>
                                        </p:tgtEl>
                                        <p:attrNameLst>
                                          <p:attrName>style.visibility</p:attrName>
                                        </p:attrNameLst>
                                      </p:cBhvr>
                                      <p:to>
                                        <p:strVal val="visible"/>
                                      </p:to>
                                    </p:set>
                                    <p:anim calcmode="lin" valueType="num">
                                      <p:cBhvr>
                                        <p:cTn id="11" dur="500" fill="hold"/>
                                        <p:tgtEl>
                                          <p:spTgt spid="31"/>
                                        </p:tgtEl>
                                        <p:attrNameLst>
                                          <p:attrName>ppt_x</p:attrName>
                                        </p:attrNameLst>
                                      </p:cBhvr>
                                      <p:tavLst>
                                        <p:tav tm="0">
                                          <p:val>
                                            <p:strVal val="1+#ppt_w/2"/>
                                          </p:val>
                                        </p:tav>
                                        <p:tav tm="100000">
                                          <p:val>
                                            <p:strVal val="#ppt_x"/>
                                          </p:val>
                                        </p:tav>
                                      </p:tavLst>
                                    </p:anim>
                                    <p:anim calcmode="lin" valueType="num">
                                      <p:cBhvr>
                                        <p:cTn id="12" dur="500" fill="hold"/>
                                        <p:tgtEl>
                                          <p:spTgt spid="31"/>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600"/>
                                  </p:stCondLst>
                                  <p:childTnLst>
                                    <p:set>
                                      <p:cBhvr>
                                        <p:cTn id="14" dur="1" fill="hold">
                                          <p:stCondLst>
                                            <p:cond delay="0"/>
                                          </p:stCondLst>
                                        </p:cTn>
                                        <p:tgtEl>
                                          <p:spTgt spid="32"/>
                                        </p:tgtEl>
                                        <p:attrNameLst>
                                          <p:attrName>style.visibility</p:attrName>
                                        </p:attrNameLst>
                                      </p:cBhvr>
                                      <p:to>
                                        <p:strVal val="visible"/>
                                      </p:to>
                                    </p:set>
                                    <p:anim calcmode="lin" valueType="num">
                                      <p:cBhvr>
                                        <p:cTn id="15" dur="500" fill="hold"/>
                                        <p:tgtEl>
                                          <p:spTgt spid="32"/>
                                        </p:tgtEl>
                                        <p:attrNameLst>
                                          <p:attrName>ppt_x</p:attrName>
                                        </p:attrNameLst>
                                      </p:cBhvr>
                                      <p:tavLst>
                                        <p:tav tm="0">
                                          <p:val>
                                            <p:strVal val="1+#ppt_w/2"/>
                                          </p:val>
                                        </p:tav>
                                        <p:tav tm="100000">
                                          <p:val>
                                            <p:strVal val="#ppt_x"/>
                                          </p:val>
                                        </p:tav>
                                      </p:tavLst>
                                    </p:anim>
                                    <p:anim calcmode="lin" valueType="num">
                                      <p:cBhvr>
                                        <p:cTn id="16" dur="500" fill="hold"/>
                                        <p:tgtEl>
                                          <p:spTgt spid="32"/>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800"/>
                                  </p:stCondLst>
                                  <p:childTnLst>
                                    <p:set>
                                      <p:cBhvr>
                                        <p:cTn id="18" dur="1" fill="hold">
                                          <p:stCondLst>
                                            <p:cond delay="0"/>
                                          </p:stCondLst>
                                        </p:cTn>
                                        <p:tgtEl>
                                          <p:spTgt spid="27"/>
                                        </p:tgtEl>
                                        <p:attrNameLst>
                                          <p:attrName>style.visibility</p:attrName>
                                        </p:attrNameLst>
                                      </p:cBhvr>
                                      <p:to>
                                        <p:strVal val="visible"/>
                                      </p:to>
                                    </p:set>
                                    <p:anim calcmode="lin" valueType="num">
                                      <p:cBhvr>
                                        <p:cTn id="19" dur="500" fill="hold"/>
                                        <p:tgtEl>
                                          <p:spTgt spid="27"/>
                                        </p:tgtEl>
                                        <p:attrNameLst>
                                          <p:attrName>ppt_x</p:attrName>
                                        </p:attrNameLst>
                                      </p:cBhvr>
                                      <p:tavLst>
                                        <p:tav tm="0">
                                          <p:val>
                                            <p:strVal val="1+#ppt_w/2"/>
                                          </p:val>
                                        </p:tav>
                                        <p:tav tm="100000">
                                          <p:val>
                                            <p:strVal val="#ppt_x"/>
                                          </p:val>
                                        </p:tav>
                                      </p:tavLst>
                                    </p:anim>
                                    <p:anim calcmode="lin" valueType="num">
                                      <p:cBhvr>
                                        <p:cTn id="20" dur="500" fill="hold"/>
                                        <p:tgtEl>
                                          <p:spTgt spid="27"/>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1000"/>
                                  </p:stCondLst>
                                  <p:childTnLst>
                                    <p:set>
                                      <p:cBhvr>
                                        <p:cTn id="22" dur="1" fill="hold">
                                          <p:stCondLst>
                                            <p:cond delay="0"/>
                                          </p:stCondLst>
                                        </p:cTn>
                                        <p:tgtEl>
                                          <p:spTgt spid="28"/>
                                        </p:tgtEl>
                                        <p:attrNameLst>
                                          <p:attrName>style.visibility</p:attrName>
                                        </p:attrNameLst>
                                      </p:cBhvr>
                                      <p:to>
                                        <p:strVal val="visible"/>
                                      </p:to>
                                    </p:set>
                                    <p:anim calcmode="lin" valueType="num">
                                      <p:cBhvr>
                                        <p:cTn id="23" dur="500" fill="hold"/>
                                        <p:tgtEl>
                                          <p:spTgt spid="28"/>
                                        </p:tgtEl>
                                        <p:attrNameLst>
                                          <p:attrName>ppt_x</p:attrName>
                                        </p:attrNameLst>
                                      </p:cBhvr>
                                      <p:tavLst>
                                        <p:tav tm="0">
                                          <p:val>
                                            <p:strVal val="1+#ppt_w/2"/>
                                          </p:val>
                                        </p:tav>
                                        <p:tav tm="100000">
                                          <p:val>
                                            <p:strVal val="#ppt_x"/>
                                          </p:val>
                                        </p:tav>
                                      </p:tavLst>
                                    </p:anim>
                                    <p:anim calcmode="lin" valueType="num">
                                      <p:cBhvr>
                                        <p:cTn id="24" dur="500" fill="hold"/>
                                        <p:tgtEl>
                                          <p:spTgt spid="28"/>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1200"/>
                                  </p:stCondLst>
                                  <p:childTnLst>
                                    <p:set>
                                      <p:cBhvr>
                                        <p:cTn id="26" dur="1" fill="hold">
                                          <p:stCondLst>
                                            <p:cond delay="0"/>
                                          </p:stCondLst>
                                        </p:cTn>
                                        <p:tgtEl>
                                          <p:spTgt spid="29"/>
                                        </p:tgtEl>
                                        <p:attrNameLst>
                                          <p:attrName>style.visibility</p:attrName>
                                        </p:attrNameLst>
                                      </p:cBhvr>
                                      <p:to>
                                        <p:strVal val="visible"/>
                                      </p:to>
                                    </p:set>
                                    <p:anim calcmode="lin" valueType="num">
                                      <p:cBhvr>
                                        <p:cTn id="27" dur="500" fill="hold"/>
                                        <p:tgtEl>
                                          <p:spTgt spid="29"/>
                                        </p:tgtEl>
                                        <p:attrNameLst>
                                          <p:attrName>ppt_x</p:attrName>
                                        </p:attrNameLst>
                                      </p:cBhvr>
                                      <p:tavLst>
                                        <p:tav tm="0">
                                          <p:val>
                                            <p:strVal val="1+#ppt_w/2"/>
                                          </p:val>
                                        </p:tav>
                                        <p:tav tm="100000">
                                          <p:val>
                                            <p:strVal val="#ppt_x"/>
                                          </p:val>
                                        </p:tav>
                                      </p:tavLst>
                                    </p:anim>
                                    <p:anim calcmode="lin" valueType="num">
                                      <p:cBhvr>
                                        <p:cTn id="28" dur="500" fill="hold"/>
                                        <p:tgtEl>
                                          <p:spTgt spid="29"/>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1400"/>
                                  </p:stCondLst>
                                  <p:childTnLst>
                                    <p:set>
                                      <p:cBhvr>
                                        <p:cTn id="30" dur="1" fill="hold">
                                          <p:stCondLst>
                                            <p:cond delay="0"/>
                                          </p:stCondLst>
                                        </p:cTn>
                                        <p:tgtEl>
                                          <p:spTgt spid="33"/>
                                        </p:tgtEl>
                                        <p:attrNameLst>
                                          <p:attrName>style.visibility</p:attrName>
                                        </p:attrNameLst>
                                      </p:cBhvr>
                                      <p:to>
                                        <p:strVal val="visible"/>
                                      </p:to>
                                    </p:set>
                                    <p:anim calcmode="lin" valueType="num">
                                      <p:cBhvr>
                                        <p:cTn id="31" dur="500" fill="hold"/>
                                        <p:tgtEl>
                                          <p:spTgt spid="33"/>
                                        </p:tgtEl>
                                        <p:attrNameLst>
                                          <p:attrName>ppt_x</p:attrName>
                                        </p:attrNameLst>
                                      </p:cBhvr>
                                      <p:tavLst>
                                        <p:tav tm="0">
                                          <p:val>
                                            <p:strVal val="1+#ppt_w/2"/>
                                          </p:val>
                                        </p:tav>
                                        <p:tav tm="100000">
                                          <p:val>
                                            <p:strVal val="#ppt_x"/>
                                          </p:val>
                                        </p:tav>
                                      </p:tavLst>
                                    </p:anim>
                                    <p:anim calcmode="lin" valueType="num">
                                      <p:cBhvr>
                                        <p:cTn id="32" dur="500" fill="hold"/>
                                        <p:tgtEl>
                                          <p:spTgt spid="33"/>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1600"/>
                                  </p:stCondLst>
                                  <p:childTnLst>
                                    <p:set>
                                      <p:cBhvr>
                                        <p:cTn id="34" dur="1" fill="hold">
                                          <p:stCondLst>
                                            <p:cond delay="0"/>
                                          </p:stCondLst>
                                        </p:cTn>
                                        <p:tgtEl>
                                          <p:spTgt spid="34"/>
                                        </p:tgtEl>
                                        <p:attrNameLst>
                                          <p:attrName>style.visibility</p:attrName>
                                        </p:attrNameLst>
                                      </p:cBhvr>
                                      <p:to>
                                        <p:strVal val="visible"/>
                                      </p:to>
                                    </p:set>
                                    <p:anim calcmode="lin" valueType="num">
                                      <p:cBhvr>
                                        <p:cTn id="35" dur="500" fill="hold"/>
                                        <p:tgtEl>
                                          <p:spTgt spid="34"/>
                                        </p:tgtEl>
                                        <p:attrNameLst>
                                          <p:attrName>ppt_x</p:attrName>
                                        </p:attrNameLst>
                                      </p:cBhvr>
                                      <p:tavLst>
                                        <p:tav tm="0">
                                          <p:val>
                                            <p:strVal val="1+#ppt_w/2"/>
                                          </p:val>
                                        </p:tav>
                                        <p:tav tm="100000">
                                          <p:val>
                                            <p:strVal val="#ppt_x"/>
                                          </p:val>
                                        </p:tav>
                                      </p:tavLst>
                                    </p:anim>
                                    <p:anim calcmode="lin" valueType="num">
                                      <p:cBhvr>
                                        <p:cTn id="36" dur="500" fill="hold"/>
                                        <p:tgtEl>
                                          <p:spTgt spid="34"/>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1800"/>
                                  </p:stCondLst>
                                  <p:childTnLst>
                                    <p:set>
                                      <p:cBhvr>
                                        <p:cTn id="38" dur="1" fill="hold">
                                          <p:stCondLst>
                                            <p:cond delay="0"/>
                                          </p:stCondLst>
                                        </p:cTn>
                                        <p:tgtEl>
                                          <p:spTgt spid="35"/>
                                        </p:tgtEl>
                                        <p:attrNameLst>
                                          <p:attrName>style.visibility</p:attrName>
                                        </p:attrNameLst>
                                      </p:cBhvr>
                                      <p:to>
                                        <p:strVal val="visible"/>
                                      </p:to>
                                    </p:set>
                                    <p:anim calcmode="lin" valueType="num">
                                      <p:cBhvr>
                                        <p:cTn id="39" dur="500" fill="hold"/>
                                        <p:tgtEl>
                                          <p:spTgt spid="35"/>
                                        </p:tgtEl>
                                        <p:attrNameLst>
                                          <p:attrName>ppt_x</p:attrName>
                                        </p:attrNameLst>
                                      </p:cBhvr>
                                      <p:tavLst>
                                        <p:tav tm="0">
                                          <p:val>
                                            <p:strVal val="1+#ppt_w/2"/>
                                          </p:val>
                                        </p:tav>
                                        <p:tav tm="100000">
                                          <p:val>
                                            <p:strVal val="#ppt_x"/>
                                          </p:val>
                                        </p:tav>
                                      </p:tavLst>
                                    </p:anim>
                                    <p:anim calcmode="lin" valueType="num">
                                      <p:cBhvr>
                                        <p:cTn id="40" dur="500" fill="hold"/>
                                        <p:tgtEl>
                                          <p:spTgt spid="35"/>
                                        </p:tgtEl>
                                        <p:attrNameLst>
                                          <p:attrName>ppt_y</p:attrName>
                                        </p:attrNameLst>
                                      </p:cBhvr>
                                      <p:tavLst>
                                        <p:tav tm="0">
                                          <p:val>
                                            <p:strVal val="#ppt_y"/>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fade">
                                      <p:cBhvr>
                                        <p:cTn id="43" dur="1000"/>
                                        <p:tgtEl>
                                          <p:spTgt spid="36"/>
                                        </p:tgtEl>
                                      </p:cBhvr>
                                    </p:animEffect>
                                    <p:anim calcmode="lin" valueType="num">
                                      <p:cBhvr>
                                        <p:cTn id="44" dur="1000" fill="hold"/>
                                        <p:tgtEl>
                                          <p:spTgt spid="36"/>
                                        </p:tgtEl>
                                        <p:attrNameLst>
                                          <p:attrName>ppt_x</p:attrName>
                                        </p:attrNameLst>
                                      </p:cBhvr>
                                      <p:tavLst>
                                        <p:tav tm="0">
                                          <p:val>
                                            <p:strVal val="#ppt_x"/>
                                          </p:val>
                                        </p:tav>
                                        <p:tav tm="100000">
                                          <p:val>
                                            <p:strVal val="#ppt_x"/>
                                          </p:val>
                                        </p:tav>
                                      </p:tavLst>
                                    </p:anim>
                                    <p:anim calcmode="lin" valueType="num">
                                      <p:cBhvr>
                                        <p:cTn id="45" dur="1000" fill="hold"/>
                                        <p:tgtEl>
                                          <p:spTgt spid="36"/>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200"/>
                                  </p:stCondLst>
                                  <p:childTnLst>
                                    <p:set>
                                      <p:cBhvr>
                                        <p:cTn id="47" dur="1" fill="hold">
                                          <p:stCondLst>
                                            <p:cond delay="0"/>
                                          </p:stCondLst>
                                        </p:cTn>
                                        <p:tgtEl>
                                          <p:spTgt spid="45"/>
                                        </p:tgtEl>
                                        <p:attrNameLst>
                                          <p:attrName>style.visibility</p:attrName>
                                        </p:attrNameLst>
                                      </p:cBhvr>
                                      <p:to>
                                        <p:strVal val="visible"/>
                                      </p:to>
                                    </p:set>
                                    <p:animEffect transition="in" filter="fade">
                                      <p:cBhvr>
                                        <p:cTn id="48" dur="1000"/>
                                        <p:tgtEl>
                                          <p:spTgt spid="45"/>
                                        </p:tgtEl>
                                      </p:cBhvr>
                                    </p:animEffect>
                                    <p:anim calcmode="lin" valueType="num">
                                      <p:cBhvr>
                                        <p:cTn id="49" dur="1000" fill="hold"/>
                                        <p:tgtEl>
                                          <p:spTgt spid="45"/>
                                        </p:tgtEl>
                                        <p:attrNameLst>
                                          <p:attrName>ppt_x</p:attrName>
                                        </p:attrNameLst>
                                      </p:cBhvr>
                                      <p:tavLst>
                                        <p:tav tm="0">
                                          <p:val>
                                            <p:strVal val="#ppt_x"/>
                                          </p:val>
                                        </p:tav>
                                        <p:tav tm="100000">
                                          <p:val>
                                            <p:strVal val="#ppt_x"/>
                                          </p:val>
                                        </p:tav>
                                      </p:tavLst>
                                    </p:anim>
                                    <p:anim calcmode="lin" valueType="num">
                                      <p:cBhvr>
                                        <p:cTn id="50" dur="1000" fill="hold"/>
                                        <p:tgtEl>
                                          <p:spTgt spid="45"/>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400"/>
                                  </p:stCondLst>
                                  <p:childTnLst>
                                    <p:set>
                                      <p:cBhvr>
                                        <p:cTn id="52" dur="1" fill="hold">
                                          <p:stCondLst>
                                            <p:cond delay="0"/>
                                          </p:stCondLst>
                                        </p:cTn>
                                        <p:tgtEl>
                                          <p:spTgt spid="54"/>
                                        </p:tgtEl>
                                        <p:attrNameLst>
                                          <p:attrName>style.visibility</p:attrName>
                                        </p:attrNameLst>
                                      </p:cBhvr>
                                      <p:to>
                                        <p:strVal val="visible"/>
                                      </p:to>
                                    </p:set>
                                    <p:animEffect transition="in" filter="fade">
                                      <p:cBhvr>
                                        <p:cTn id="53" dur="1000"/>
                                        <p:tgtEl>
                                          <p:spTgt spid="54"/>
                                        </p:tgtEl>
                                      </p:cBhvr>
                                    </p:animEffect>
                                    <p:anim calcmode="lin" valueType="num">
                                      <p:cBhvr>
                                        <p:cTn id="54" dur="1000" fill="hold"/>
                                        <p:tgtEl>
                                          <p:spTgt spid="54"/>
                                        </p:tgtEl>
                                        <p:attrNameLst>
                                          <p:attrName>ppt_x</p:attrName>
                                        </p:attrNameLst>
                                      </p:cBhvr>
                                      <p:tavLst>
                                        <p:tav tm="0">
                                          <p:val>
                                            <p:strVal val="#ppt_x"/>
                                          </p:val>
                                        </p:tav>
                                        <p:tav tm="100000">
                                          <p:val>
                                            <p:strVal val="#ppt_x"/>
                                          </p:val>
                                        </p:tav>
                                      </p:tavLst>
                                    </p:anim>
                                    <p:anim calcmode="lin" valueType="num">
                                      <p:cBhvr>
                                        <p:cTn id="55" dur="1000" fill="hold"/>
                                        <p:tgtEl>
                                          <p:spTgt spid="54"/>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600"/>
                                  </p:stCondLst>
                                  <p:childTnLst>
                                    <p:set>
                                      <p:cBhvr>
                                        <p:cTn id="57" dur="1" fill="hold">
                                          <p:stCondLst>
                                            <p:cond delay="0"/>
                                          </p:stCondLst>
                                        </p:cTn>
                                        <p:tgtEl>
                                          <p:spTgt spid="57"/>
                                        </p:tgtEl>
                                        <p:attrNameLst>
                                          <p:attrName>style.visibility</p:attrName>
                                        </p:attrNameLst>
                                      </p:cBhvr>
                                      <p:to>
                                        <p:strVal val="visible"/>
                                      </p:to>
                                    </p:set>
                                    <p:animEffect transition="in" filter="fade">
                                      <p:cBhvr>
                                        <p:cTn id="58" dur="1000"/>
                                        <p:tgtEl>
                                          <p:spTgt spid="57"/>
                                        </p:tgtEl>
                                      </p:cBhvr>
                                    </p:animEffect>
                                    <p:anim calcmode="lin" valueType="num">
                                      <p:cBhvr>
                                        <p:cTn id="59" dur="1000" fill="hold"/>
                                        <p:tgtEl>
                                          <p:spTgt spid="57"/>
                                        </p:tgtEl>
                                        <p:attrNameLst>
                                          <p:attrName>ppt_x</p:attrName>
                                        </p:attrNameLst>
                                      </p:cBhvr>
                                      <p:tavLst>
                                        <p:tav tm="0">
                                          <p:val>
                                            <p:strVal val="#ppt_x"/>
                                          </p:val>
                                        </p:tav>
                                        <p:tav tm="100000">
                                          <p:val>
                                            <p:strVal val="#ppt_x"/>
                                          </p:val>
                                        </p:tav>
                                      </p:tavLst>
                                    </p:anim>
                                    <p:anim calcmode="lin" valueType="num">
                                      <p:cBhvr>
                                        <p:cTn id="60" dur="1000" fill="hold"/>
                                        <p:tgtEl>
                                          <p:spTgt spid="57"/>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800"/>
                                  </p:stCondLst>
                                  <p:childTnLst>
                                    <p:set>
                                      <p:cBhvr>
                                        <p:cTn id="62" dur="1" fill="hold">
                                          <p:stCondLst>
                                            <p:cond delay="0"/>
                                          </p:stCondLst>
                                        </p:cTn>
                                        <p:tgtEl>
                                          <p:spTgt spid="58"/>
                                        </p:tgtEl>
                                        <p:attrNameLst>
                                          <p:attrName>style.visibility</p:attrName>
                                        </p:attrNameLst>
                                      </p:cBhvr>
                                      <p:to>
                                        <p:strVal val="visible"/>
                                      </p:to>
                                    </p:set>
                                    <p:animEffect transition="in" filter="fade">
                                      <p:cBhvr>
                                        <p:cTn id="63" dur="1000"/>
                                        <p:tgtEl>
                                          <p:spTgt spid="58"/>
                                        </p:tgtEl>
                                      </p:cBhvr>
                                    </p:animEffect>
                                    <p:anim calcmode="lin" valueType="num">
                                      <p:cBhvr>
                                        <p:cTn id="64" dur="1000" fill="hold"/>
                                        <p:tgtEl>
                                          <p:spTgt spid="58"/>
                                        </p:tgtEl>
                                        <p:attrNameLst>
                                          <p:attrName>ppt_x</p:attrName>
                                        </p:attrNameLst>
                                      </p:cBhvr>
                                      <p:tavLst>
                                        <p:tav tm="0">
                                          <p:val>
                                            <p:strVal val="#ppt_x"/>
                                          </p:val>
                                        </p:tav>
                                        <p:tav tm="100000">
                                          <p:val>
                                            <p:strVal val="#ppt_x"/>
                                          </p:val>
                                        </p:tav>
                                      </p:tavLst>
                                    </p:anim>
                                    <p:anim calcmode="lin" valueType="num">
                                      <p:cBhvr>
                                        <p:cTn id="65" dur="1000" fill="hold"/>
                                        <p:tgtEl>
                                          <p:spTgt spid="58"/>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1000"/>
                                  </p:stCondLst>
                                  <p:childTnLst>
                                    <p:set>
                                      <p:cBhvr>
                                        <p:cTn id="67" dur="1" fill="hold">
                                          <p:stCondLst>
                                            <p:cond delay="0"/>
                                          </p:stCondLst>
                                        </p:cTn>
                                        <p:tgtEl>
                                          <p:spTgt spid="59"/>
                                        </p:tgtEl>
                                        <p:attrNameLst>
                                          <p:attrName>style.visibility</p:attrName>
                                        </p:attrNameLst>
                                      </p:cBhvr>
                                      <p:to>
                                        <p:strVal val="visible"/>
                                      </p:to>
                                    </p:set>
                                    <p:animEffect transition="in" filter="fade">
                                      <p:cBhvr>
                                        <p:cTn id="68" dur="1000"/>
                                        <p:tgtEl>
                                          <p:spTgt spid="59"/>
                                        </p:tgtEl>
                                      </p:cBhvr>
                                    </p:animEffect>
                                    <p:anim calcmode="lin" valueType="num">
                                      <p:cBhvr>
                                        <p:cTn id="69" dur="1000" fill="hold"/>
                                        <p:tgtEl>
                                          <p:spTgt spid="59"/>
                                        </p:tgtEl>
                                        <p:attrNameLst>
                                          <p:attrName>ppt_x</p:attrName>
                                        </p:attrNameLst>
                                      </p:cBhvr>
                                      <p:tavLst>
                                        <p:tav tm="0">
                                          <p:val>
                                            <p:strVal val="#ppt_x"/>
                                          </p:val>
                                        </p:tav>
                                        <p:tav tm="100000">
                                          <p:val>
                                            <p:strVal val="#ppt_x"/>
                                          </p:val>
                                        </p:tav>
                                      </p:tavLst>
                                    </p:anim>
                                    <p:anim calcmode="lin" valueType="num">
                                      <p:cBhvr>
                                        <p:cTn id="70" dur="1000" fill="hold"/>
                                        <p:tgtEl>
                                          <p:spTgt spid="59"/>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1200"/>
                                  </p:stCondLst>
                                  <p:childTnLst>
                                    <p:set>
                                      <p:cBhvr>
                                        <p:cTn id="72" dur="1" fill="hold">
                                          <p:stCondLst>
                                            <p:cond delay="0"/>
                                          </p:stCondLst>
                                        </p:cTn>
                                        <p:tgtEl>
                                          <p:spTgt spid="60"/>
                                        </p:tgtEl>
                                        <p:attrNameLst>
                                          <p:attrName>style.visibility</p:attrName>
                                        </p:attrNameLst>
                                      </p:cBhvr>
                                      <p:to>
                                        <p:strVal val="visible"/>
                                      </p:to>
                                    </p:set>
                                    <p:animEffect transition="in" filter="fade">
                                      <p:cBhvr>
                                        <p:cTn id="73" dur="1000"/>
                                        <p:tgtEl>
                                          <p:spTgt spid="60"/>
                                        </p:tgtEl>
                                      </p:cBhvr>
                                    </p:animEffect>
                                    <p:anim calcmode="lin" valueType="num">
                                      <p:cBhvr>
                                        <p:cTn id="74" dur="1000" fill="hold"/>
                                        <p:tgtEl>
                                          <p:spTgt spid="60"/>
                                        </p:tgtEl>
                                        <p:attrNameLst>
                                          <p:attrName>ppt_x</p:attrName>
                                        </p:attrNameLst>
                                      </p:cBhvr>
                                      <p:tavLst>
                                        <p:tav tm="0">
                                          <p:val>
                                            <p:strVal val="#ppt_x"/>
                                          </p:val>
                                        </p:tav>
                                        <p:tav tm="100000">
                                          <p:val>
                                            <p:strVal val="#ppt_x"/>
                                          </p:val>
                                        </p:tav>
                                      </p:tavLst>
                                    </p:anim>
                                    <p:anim calcmode="lin" valueType="num">
                                      <p:cBhvr>
                                        <p:cTn id="75" dur="1000" fill="hold"/>
                                        <p:tgtEl>
                                          <p:spTgt spid="60"/>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1400"/>
                                  </p:stCondLst>
                                  <p:childTnLst>
                                    <p:set>
                                      <p:cBhvr>
                                        <p:cTn id="77" dur="1" fill="hold">
                                          <p:stCondLst>
                                            <p:cond delay="0"/>
                                          </p:stCondLst>
                                        </p:cTn>
                                        <p:tgtEl>
                                          <p:spTgt spid="61"/>
                                        </p:tgtEl>
                                        <p:attrNameLst>
                                          <p:attrName>style.visibility</p:attrName>
                                        </p:attrNameLst>
                                      </p:cBhvr>
                                      <p:to>
                                        <p:strVal val="visible"/>
                                      </p:to>
                                    </p:set>
                                    <p:animEffect transition="in" filter="fade">
                                      <p:cBhvr>
                                        <p:cTn id="78" dur="1000"/>
                                        <p:tgtEl>
                                          <p:spTgt spid="61"/>
                                        </p:tgtEl>
                                      </p:cBhvr>
                                    </p:animEffect>
                                    <p:anim calcmode="lin" valueType="num">
                                      <p:cBhvr>
                                        <p:cTn id="79" dur="1000" fill="hold"/>
                                        <p:tgtEl>
                                          <p:spTgt spid="61"/>
                                        </p:tgtEl>
                                        <p:attrNameLst>
                                          <p:attrName>ppt_x</p:attrName>
                                        </p:attrNameLst>
                                      </p:cBhvr>
                                      <p:tavLst>
                                        <p:tav tm="0">
                                          <p:val>
                                            <p:strVal val="#ppt_x"/>
                                          </p:val>
                                        </p:tav>
                                        <p:tav tm="100000">
                                          <p:val>
                                            <p:strVal val="#ppt_x"/>
                                          </p:val>
                                        </p:tav>
                                      </p:tavLst>
                                    </p:anim>
                                    <p:anim calcmode="lin" valueType="num">
                                      <p:cBhvr>
                                        <p:cTn id="80" dur="1000" fill="hold"/>
                                        <p:tgtEl>
                                          <p:spTgt spid="61"/>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1600"/>
                                  </p:stCondLst>
                                  <p:childTnLst>
                                    <p:set>
                                      <p:cBhvr>
                                        <p:cTn id="82" dur="1" fill="hold">
                                          <p:stCondLst>
                                            <p:cond delay="0"/>
                                          </p:stCondLst>
                                        </p:cTn>
                                        <p:tgtEl>
                                          <p:spTgt spid="62"/>
                                        </p:tgtEl>
                                        <p:attrNameLst>
                                          <p:attrName>style.visibility</p:attrName>
                                        </p:attrNameLst>
                                      </p:cBhvr>
                                      <p:to>
                                        <p:strVal val="visible"/>
                                      </p:to>
                                    </p:set>
                                    <p:animEffect transition="in" filter="fade">
                                      <p:cBhvr>
                                        <p:cTn id="83" dur="1000"/>
                                        <p:tgtEl>
                                          <p:spTgt spid="62"/>
                                        </p:tgtEl>
                                      </p:cBhvr>
                                    </p:animEffect>
                                    <p:anim calcmode="lin" valueType="num">
                                      <p:cBhvr>
                                        <p:cTn id="84" dur="1000" fill="hold"/>
                                        <p:tgtEl>
                                          <p:spTgt spid="62"/>
                                        </p:tgtEl>
                                        <p:attrNameLst>
                                          <p:attrName>ppt_x</p:attrName>
                                        </p:attrNameLst>
                                      </p:cBhvr>
                                      <p:tavLst>
                                        <p:tav tm="0">
                                          <p:val>
                                            <p:strVal val="#ppt_x"/>
                                          </p:val>
                                        </p:tav>
                                        <p:tav tm="100000">
                                          <p:val>
                                            <p:strVal val="#ppt_x"/>
                                          </p:val>
                                        </p:tav>
                                      </p:tavLst>
                                    </p:anim>
                                    <p:anim calcmode="lin" valueType="num">
                                      <p:cBhvr>
                                        <p:cTn id="85" dur="1000" fill="hold"/>
                                        <p:tgtEl>
                                          <p:spTgt spid="62"/>
                                        </p:tgtEl>
                                        <p:attrNameLst>
                                          <p:attrName>ppt_y</p:attrName>
                                        </p:attrNameLst>
                                      </p:cBhvr>
                                      <p:tavLst>
                                        <p:tav tm="0">
                                          <p:val>
                                            <p:strVal val="#ppt_y+.1"/>
                                          </p:val>
                                        </p:tav>
                                        <p:tav tm="100000">
                                          <p:val>
                                            <p:strVal val="#ppt_y"/>
                                          </p:val>
                                        </p:tav>
                                      </p:tavLst>
                                    </p:anim>
                                  </p:childTnLst>
                                </p:cTn>
                              </p:par>
                              <p:par>
                                <p:cTn id="86" presetID="2" presetClass="entr" presetSubtype="2" fill="hold" grpId="0" nodeType="withEffect">
                                  <p:stCondLst>
                                    <p:cond delay="1800"/>
                                  </p:stCondLst>
                                  <p:childTnLst>
                                    <p:set>
                                      <p:cBhvr>
                                        <p:cTn id="87" dur="1" fill="hold">
                                          <p:stCondLst>
                                            <p:cond delay="0"/>
                                          </p:stCondLst>
                                        </p:cTn>
                                        <p:tgtEl>
                                          <p:spTgt spid="63"/>
                                        </p:tgtEl>
                                        <p:attrNameLst>
                                          <p:attrName>style.visibility</p:attrName>
                                        </p:attrNameLst>
                                      </p:cBhvr>
                                      <p:to>
                                        <p:strVal val="visible"/>
                                      </p:to>
                                    </p:set>
                                    <p:anim calcmode="lin" valueType="num">
                                      <p:cBhvr>
                                        <p:cTn id="88" dur="500" fill="hold"/>
                                        <p:tgtEl>
                                          <p:spTgt spid="63"/>
                                        </p:tgtEl>
                                        <p:attrNameLst>
                                          <p:attrName>ppt_x</p:attrName>
                                        </p:attrNameLst>
                                      </p:cBhvr>
                                      <p:tavLst>
                                        <p:tav tm="0">
                                          <p:val>
                                            <p:strVal val="1+#ppt_w/2"/>
                                          </p:val>
                                        </p:tav>
                                        <p:tav tm="100000">
                                          <p:val>
                                            <p:strVal val="#ppt_x"/>
                                          </p:val>
                                        </p:tav>
                                      </p:tavLst>
                                    </p:anim>
                                    <p:anim calcmode="lin" valueType="num">
                                      <p:cBhvr>
                                        <p:cTn id="89" dur="500" fill="hold"/>
                                        <p:tgtEl>
                                          <p:spTgt spid="63"/>
                                        </p:tgtEl>
                                        <p:attrNameLst>
                                          <p:attrName>ppt_y</p:attrName>
                                        </p:attrNameLst>
                                      </p:cBhvr>
                                      <p:tavLst>
                                        <p:tav tm="0">
                                          <p:val>
                                            <p:strVal val="#ppt_y"/>
                                          </p:val>
                                        </p:tav>
                                        <p:tav tm="100000">
                                          <p:val>
                                            <p:strVal val="#ppt_y"/>
                                          </p:val>
                                        </p:tav>
                                      </p:tavLst>
                                    </p:anim>
                                  </p:childTnLst>
                                </p:cTn>
                              </p:par>
                              <p:par>
                                <p:cTn id="90" presetID="42" presetClass="entr" presetSubtype="0" fill="hold" grpId="0" nodeType="withEffect">
                                  <p:stCondLst>
                                    <p:cond delay="1600"/>
                                  </p:stCondLst>
                                  <p:childTnLst>
                                    <p:set>
                                      <p:cBhvr>
                                        <p:cTn id="91" dur="1" fill="hold">
                                          <p:stCondLst>
                                            <p:cond delay="0"/>
                                          </p:stCondLst>
                                        </p:cTn>
                                        <p:tgtEl>
                                          <p:spTgt spid="64"/>
                                        </p:tgtEl>
                                        <p:attrNameLst>
                                          <p:attrName>style.visibility</p:attrName>
                                        </p:attrNameLst>
                                      </p:cBhvr>
                                      <p:to>
                                        <p:strVal val="visible"/>
                                      </p:to>
                                    </p:set>
                                    <p:animEffect transition="in" filter="fade">
                                      <p:cBhvr>
                                        <p:cTn id="92" dur="1000"/>
                                        <p:tgtEl>
                                          <p:spTgt spid="64"/>
                                        </p:tgtEl>
                                      </p:cBhvr>
                                    </p:animEffect>
                                    <p:anim calcmode="lin" valueType="num">
                                      <p:cBhvr>
                                        <p:cTn id="93" dur="1000" fill="hold"/>
                                        <p:tgtEl>
                                          <p:spTgt spid="64"/>
                                        </p:tgtEl>
                                        <p:attrNameLst>
                                          <p:attrName>ppt_x</p:attrName>
                                        </p:attrNameLst>
                                      </p:cBhvr>
                                      <p:tavLst>
                                        <p:tav tm="0">
                                          <p:val>
                                            <p:strVal val="#ppt_x"/>
                                          </p:val>
                                        </p:tav>
                                        <p:tav tm="100000">
                                          <p:val>
                                            <p:strVal val="#ppt_x"/>
                                          </p:val>
                                        </p:tav>
                                      </p:tavLst>
                                    </p:anim>
                                    <p:anim calcmode="lin" valueType="num">
                                      <p:cBhvr>
                                        <p:cTn id="94"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ldLvl="0" autoUpdateAnimBg="0"/>
      <p:bldP spid="28" grpId="0" bldLvl="0" autoUpdateAnimBg="0"/>
      <p:bldP spid="29" grpId="0" bldLvl="0" autoUpdateAnimBg="0"/>
      <p:bldP spid="30" grpId="0" bldLvl="0" autoUpdateAnimBg="0"/>
      <p:bldP spid="31" grpId="0" bldLvl="0" autoUpdateAnimBg="0"/>
      <p:bldP spid="32" grpId="0" bldLvl="0" autoUpdateAnimBg="0"/>
      <p:bldP spid="33" grpId="0" bldLvl="0" autoUpdateAnimBg="0"/>
      <p:bldP spid="34" grpId="0" bldLvl="0" autoUpdateAnimBg="0"/>
      <p:bldP spid="35" grpId="0" bldLvl="0" autoUpdateAnimBg="0"/>
      <p:bldP spid="36" grpId="0" animBg="1"/>
      <p:bldP spid="45" grpId="0" animBg="1"/>
      <p:bldP spid="54" grpId="0" animBg="1"/>
      <p:bldP spid="57" grpId="0" animBg="1"/>
      <p:bldP spid="58" grpId="0" animBg="1"/>
      <p:bldP spid="59" grpId="0" animBg="1"/>
      <p:bldP spid="60" grpId="0" animBg="1"/>
      <p:bldP spid="61" grpId="0" animBg="1"/>
      <p:bldP spid="62" grpId="0" animBg="1"/>
      <p:bldP spid="63" grpId="0" bldLvl="0" autoUpdateAnimBg="0"/>
      <p:bldP spid="64"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2862322"/>
          </a:xfrm>
          <a:prstGeom prst="rect">
            <a:avLst/>
          </a:prstGeom>
          <a:noFill/>
        </p:spPr>
        <p:txBody>
          <a:bodyPr wrap="square" rtlCol="0">
            <a:spAutoFit/>
          </a:bodyPr>
          <a:lstStyle/>
          <a:p>
            <a:pPr indent="457200"/>
            <a:r>
              <a:rPr lang="zh-CN" altLang="zh-CN" b="1" dirty="0"/>
              <a:t>任务</a:t>
            </a:r>
            <a:r>
              <a:rPr lang="zh-CN" altLang="zh-CN" b="1" dirty="0" smtClean="0"/>
              <a:t>背景</a:t>
            </a:r>
            <a:endParaRPr lang="en-US" altLang="zh-CN" b="1" dirty="0" smtClean="0"/>
          </a:p>
          <a:p>
            <a:pPr indent="457200"/>
            <a:endParaRPr lang="zh-CN" altLang="zh-CN" dirty="0"/>
          </a:p>
          <a:p>
            <a:pPr indent="457200"/>
            <a:r>
              <a:rPr lang="zh-CN" altLang="zh-CN" dirty="0"/>
              <a:t>任何一家公司、任何一份工作，都无法避免员工与公司和其他同事产生各种各样的抱怨和矛盾，而在呼叫中心这类情况更加普遍，同时员工不断地接收到客户的不满和意见，承担着各类指标的压力，这些都是员工产生抱怨的根源。</a:t>
            </a:r>
          </a:p>
          <a:p>
            <a:pPr indent="457200"/>
            <a:r>
              <a:rPr lang="zh-CN" altLang="zh-CN" dirty="0"/>
              <a:t>而作为班组长，能够处理好本组人员的抱怨和矛盾是非常重要的一项工作内容，也是确保全组工作能顺利进行的基本保障。</a:t>
            </a:r>
          </a:p>
          <a:p>
            <a:pPr indent="457200"/>
            <a:r>
              <a:rPr lang="zh-CN" altLang="zh-CN" dirty="0"/>
              <a:t>在现实工作中，很多班组长由于对处理员工抱怨重视不够，不懂得如何处理，导致工作开展受到阻碍。</a:t>
            </a:r>
          </a:p>
        </p:txBody>
      </p:sp>
      <p:sp>
        <p:nvSpPr>
          <p:cNvPr id="10"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化解员工的抱怨</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67446567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1477328"/>
          </a:xfrm>
          <a:prstGeom prst="rect">
            <a:avLst/>
          </a:prstGeom>
          <a:noFill/>
        </p:spPr>
        <p:txBody>
          <a:bodyPr wrap="square" rtlCol="0">
            <a:spAutoFit/>
          </a:bodyPr>
          <a:lstStyle/>
          <a:p>
            <a:pPr indent="457200"/>
            <a:r>
              <a:rPr lang="zh-CN" altLang="zh-CN" b="1" dirty="0"/>
              <a:t>实训</a:t>
            </a:r>
            <a:r>
              <a:rPr lang="zh-CN" altLang="zh-CN" b="1" dirty="0" smtClean="0"/>
              <a:t>目的</a:t>
            </a:r>
            <a:endParaRPr lang="en-US" altLang="zh-CN" b="1" dirty="0" smtClean="0"/>
          </a:p>
          <a:p>
            <a:pPr indent="457200"/>
            <a:endParaRPr lang="zh-CN" altLang="zh-CN" dirty="0"/>
          </a:p>
          <a:p>
            <a:pPr indent="457200"/>
            <a:r>
              <a:rPr lang="zh-CN" altLang="zh-CN" dirty="0"/>
              <a:t>通过科学有效的处理方式来解决员工的抱怨，熟悉和掌握处理员工抱怨的方法和原则。本节主要针对如何化解员工的抱怨进行实训。</a:t>
            </a:r>
          </a:p>
        </p:txBody>
      </p:sp>
      <p:sp>
        <p:nvSpPr>
          <p:cNvPr id="10"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化解员工的抱怨</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1885341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4247317"/>
          </a:xfrm>
          <a:prstGeom prst="rect">
            <a:avLst/>
          </a:prstGeom>
          <a:noFill/>
        </p:spPr>
        <p:txBody>
          <a:bodyPr wrap="square" rtlCol="0">
            <a:spAutoFit/>
          </a:bodyPr>
          <a:lstStyle/>
          <a:p>
            <a:pPr indent="457200"/>
            <a:r>
              <a:rPr lang="zh-CN" altLang="zh-CN" b="1" dirty="0"/>
              <a:t>必备能力点</a:t>
            </a:r>
            <a:endParaRPr lang="zh-CN" altLang="zh-CN" dirty="0"/>
          </a:p>
          <a:p>
            <a:pPr indent="457200"/>
            <a:r>
              <a:rPr lang="en-US" altLang="zh-CN" dirty="0"/>
              <a:t>1</a:t>
            </a:r>
            <a:r>
              <a:rPr lang="zh-CN" altLang="zh-CN" dirty="0"/>
              <a:t>．及时发现不满情绪</a:t>
            </a:r>
          </a:p>
          <a:p>
            <a:pPr indent="457200"/>
            <a:r>
              <a:rPr lang="zh-CN" altLang="zh-CN" dirty="0"/>
              <a:t>抱怨的产生是逐渐发生的，很少有员工的抱怨会立即强烈地爆发，而是通过各种形式慢慢扩散和蔓延，最终被管理者发现。但是大多数时候，当管理者发现的时候，抱怨所产生的负面影响已经形成，对团队已经造成一定的危害，所以一定要做到及时发现，尽量缩小影响面。</a:t>
            </a:r>
          </a:p>
          <a:p>
            <a:pPr indent="457200"/>
            <a:r>
              <a:rPr lang="en-US" altLang="zh-CN" dirty="0"/>
              <a:t>2</a:t>
            </a:r>
            <a:r>
              <a:rPr lang="zh-CN" altLang="zh-CN" dirty="0"/>
              <a:t>．能够找到根本原因</a:t>
            </a:r>
          </a:p>
          <a:p>
            <a:pPr indent="457200"/>
            <a:r>
              <a:rPr lang="zh-CN" altLang="zh-CN" dirty="0"/>
              <a:t>员工产生抱怨的原因多种多样，要处理好员工抱怨，就要透过抱怨的表象去挖掘其根源，从根源去解决问题，否则只能是治标不治本。因此，较强的分析能力和观察能力是必不可少的。</a:t>
            </a:r>
          </a:p>
          <a:p>
            <a:pPr indent="457200"/>
            <a:r>
              <a:rPr lang="en-US" altLang="zh-CN" dirty="0"/>
              <a:t>3</a:t>
            </a:r>
            <a:r>
              <a:rPr lang="zh-CN" altLang="zh-CN" dirty="0"/>
              <a:t>．客观进行分析判断</a:t>
            </a:r>
          </a:p>
          <a:p>
            <a:pPr indent="457200"/>
            <a:r>
              <a:rPr lang="zh-CN" altLang="zh-CN" dirty="0"/>
              <a:t>处理员工抱怨最重要的一点就是谨慎。抱怨产生后，员工都期望得到一个公平、公正、能够接受的回应或者处理结果，那么客观公正的判断至关重要。</a:t>
            </a:r>
          </a:p>
        </p:txBody>
      </p:sp>
      <p:sp>
        <p:nvSpPr>
          <p:cNvPr id="10"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化解员工的抱怨</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1885341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970318"/>
          </a:xfrm>
          <a:prstGeom prst="rect">
            <a:avLst/>
          </a:prstGeom>
          <a:noFill/>
        </p:spPr>
        <p:txBody>
          <a:bodyPr wrap="square" rtlCol="0">
            <a:spAutoFit/>
          </a:bodyPr>
          <a:lstStyle/>
          <a:p>
            <a:pPr indent="457200"/>
            <a:r>
              <a:rPr lang="en-US" altLang="zh-CN" dirty="0"/>
              <a:t>4</a:t>
            </a:r>
            <a:r>
              <a:rPr lang="zh-CN" altLang="zh-CN" dirty="0"/>
              <a:t>．处理快速公正</a:t>
            </a:r>
          </a:p>
          <a:p>
            <a:pPr indent="457200"/>
            <a:r>
              <a:rPr lang="zh-CN" altLang="zh-CN" dirty="0"/>
              <a:t>对于已经出现的员工抱怨，由于其传播速度较快，为了避免出现更多的问题，有必要迅速果断地进行处理；而整个处理过程也需要公开透明，让所有员工能清楚整件事情的真实情况，从而打消疑虑。</a:t>
            </a:r>
          </a:p>
          <a:p>
            <a:pPr indent="457200"/>
            <a:r>
              <a:rPr lang="en-US" altLang="zh-CN" dirty="0"/>
              <a:t>5</a:t>
            </a:r>
            <a:r>
              <a:rPr lang="zh-CN" altLang="zh-CN" dirty="0"/>
              <a:t>．提前预防</a:t>
            </a:r>
          </a:p>
          <a:p>
            <a:pPr indent="457200"/>
            <a:r>
              <a:rPr lang="zh-CN" altLang="zh-CN" dirty="0"/>
              <a:t>既然员工抱怨对工作有很大的危害性，那么有没有办法避免呢？我们只能是尽力地去减少产生抱怨的机会，而无法彻底杜绝，况且员工的抱怨并非坏事，员工的意见反馈往往具有很高的指导意义，能直接地反映出很多工怍制度中存在的各种问题。</a:t>
            </a:r>
          </a:p>
          <a:p>
            <a:pPr indent="457200"/>
            <a:r>
              <a:rPr lang="zh-CN" altLang="zh-CN" dirty="0"/>
              <a:t>只有不断加强公司、部门和员工之间的交流、沟通，新的制度和规范出台之前能得到员工的认可，公司环境和待遇能够符合行业水平，管理者能真正地体恤员工，这样才能够尽量避免产生较多的员工抱怨。</a:t>
            </a:r>
          </a:p>
        </p:txBody>
      </p:sp>
      <p:sp>
        <p:nvSpPr>
          <p:cNvPr id="10"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化解员工的抱怨</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1885341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sp>
        <p:nvSpPr>
          <p:cNvPr id="5" name="矩形 23"/>
          <p:cNvSpPr>
            <a:spLocks noChangeArrowheads="1"/>
          </p:cNvSpPr>
          <p:nvPr/>
        </p:nvSpPr>
        <p:spPr bwMode="auto">
          <a:xfrm>
            <a:off x="625475" y="1531897"/>
            <a:ext cx="671338" cy="2651206"/>
          </a:xfrm>
          <a:prstGeom prst="rect">
            <a:avLst/>
          </a:prstGeom>
          <a:solidFill>
            <a:srgbClr val="92D05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6" name="直角三角形 20"/>
          <p:cNvSpPr>
            <a:spLocks noChangeArrowheads="1"/>
          </p:cNvSpPr>
          <p:nvPr/>
        </p:nvSpPr>
        <p:spPr bwMode="auto">
          <a:xfrm>
            <a:off x="1296813" y="1531897"/>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7" name="直角三角形 26"/>
          <p:cNvSpPr>
            <a:spLocks noChangeArrowheads="1"/>
          </p:cNvSpPr>
          <p:nvPr/>
        </p:nvSpPr>
        <p:spPr bwMode="auto">
          <a:xfrm flipV="1">
            <a:off x="1296813" y="4009689"/>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情境任务</a:t>
            </a:r>
            <a:r>
              <a:rPr lang="en-US" altLang="zh-CN" sz="3200" b="1" i="1" dirty="0" smtClean="0">
                <a:solidFill>
                  <a:schemeClr val="bg1"/>
                </a:solidFill>
                <a:latin typeface="华文新魏" pitchFamily="2" charset="-122"/>
                <a:ea typeface="华文新魏" pitchFamily="2" charset="-122"/>
              </a:rPr>
              <a:t>1</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班组长竞选演讲</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a:solidFill>
                  <a:srgbClr val="FF0000"/>
                </a:solidFill>
                <a:latin typeface="黑体" pitchFamily="2" charset="-122"/>
                <a:ea typeface="黑体" pitchFamily="2" charset="-122"/>
              </a:rPr>
              <a:t>模块</a:t>
            </a:r>
            <a:r>
              <a:rPr lang="zh-CN" altLang="en-US" sz="3600" b="1" dirty="0" smtClean="0">
                <a:solidFill>
                  <a:srgbClr val="FF0000"/>
                </a:solidFill>
                <a:latin typeface="黑体" pitchFamily="2" charset="-122"/>
                <a:ea typeface="黑体" pitchFamily="2" charset="-122"/>
              </a:rPr>
              <a:t>一</a:t>
            </a:r>
            <a:r>
              <a:rPr lang="zh-CN" altLang="en-US" sz="3600" b="1" dirty="0" smtClean="0">
                <a:latin typeface="黑体" pitchFamily="2" charset="-122"/>
                <a:ea typeface="黑体" pitchFamily="2" charset="-122"/>
              </a:rPr>
              <a:t>  塑造班组长基本素质及能力</a:t>
            </a:r>
            <a:endParaRPr lang="zh-CN" altLang="en-US" sz="3600" b="1" dirty="0">
              <a:solidFill>
                <a:schemeClr val="accent1">
                  <a:lumMod val="75000"/>
                </a:schemeClr>
              </a:solidFill>
              <a:latin typeface="黑体" pitchFamily="2" charset="-122"/>
              <a:ea typeface="黑体" pitchFamily="2" charset="-122"/>
            </a:endParaRPr>
          </a:p>
        </p:txBody>
      </p:sp>
      <p:sp>
        <p:nvSpPr>
          <p:cNvPr id="14"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12026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250"/>
                                  </p:stCondLst>
                                  <p:iterate type="lt">
                                    <p:tmPct val="10000"/>
                                  </p:iterate>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ppt_x</p:attrName>
                                        </p:attrNameLst>
                                      </p:cBhvr>
                                      <p:tavLst>
                                        <p:tav tm="0">
                                          <p:val>
                                            <p:strVal val="1+#ppt_w/2"/>
                                          </p:val>
                                        </p:tav>
                                        <p:tav tm="100000">
                                          <p:val>
                                            <p:strVal val="#ppt_x"/>
                                          </p:val>
                                        </p:tav>
                                      </p:tavLst>
                                    </p:anim>
                                    <p:anim calcmode="lin" valueType="num">
                                      <p:cBhvr>
                                        <p:cTn id="8"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2308324"/>
          </a:xfrm>
          <a:prstGeom prst="rect">
            <a:avLst/>
          </a:prstGeom>
          <a:noFill/>
        </p:spPr>
        <p:txBody>
          <a:bodyPr wrap="square" rtlCol="0">
            <a:spAutoFit/>
          </a:bodyPr>
          <a:lstStyle/>
          <a:p>
            <a:pPr indent="457200"/>
            <a:r>
              <a:rPr lang="zh-CN" altLang="zh-CN" b="1" dirty="0"/>
              <a:t>时间</a:t>
            </a:r>
            <a:r>
              <a:rPr lang="zh-CN" altLang="zh-CN" b="1" dirty="0" smtClean="0"/>
              <a:t>安排</a:t>
            </a:r>
            <a:endParaRPr lang="en-US" altLang="zh-CN" b="1" dirty="0" smtClean="0"/>
          </a:p>
          <a:p>
            <a:pPr indent="457200"/>
            <a:endParaRPr lang="zh-CN" altLang="zh-CN" dirty="0"/>
          </a:p>
          <a:p>
            <a:pPr indent="457200"/>
            <a:r>
              <a:rPr lang="zh-CN" altLang="zh-CN" dirty="0"/>
              <a:t>建议课时：</a:t>
            </a:r>
            <a:r>
              <a:rPr lang="en-US" altLang="zh-CN" dirty="0"/>
              <a:t>2</a:t>
            </a:r>
            <a:r>
              <a:rPr lang="zh-CN" altLang="zh-CN" dirty="0"/>
              <a:t>课时，第</a:t>
            </a:r>
            <a:r>
              <a:rPr lang="en-US" altLang="zh-CN" dirty="0"/>
              <a:t>1</a:t>
            </a:r>
            <a:r>
              <a:rPr lang="zh-CN" altLang="zh-CN" dirty="0"/>
              <a:t>课时由教师讲解相关知识后，各角色进行准备；第</a:t>
            </a:r>
            <a:r>
              <a:rPr lang="en-US" altLang="zh-CN" dirty="0"/>
              <a:t>2</a:t>
            </a:r>
            <a:r>
              <a:rPr lang="zh-CN" altLang="zh-CN" dirty="0"/>
              <a:t>课时执行任务和点评总结</a:t>
            </a:r>
            <a:r>
              <a:rPr lang="zh-CN" altLang="zh-CN" dirty="0" smtClean="0"/>
              <a:t>。</a:t>
            </a:r>
            <a:endParaRPr lang="en-US" altLang="zh-CN" dirty="0" smtClean="0"/>
          </a:p>
          <a:p>
            <a:pPr indent="457200"/>
            <a:endParaRPr lang="en-US" altLang="zh-CN" dirty="0"/>
          </a:p>
          <a:p>
            <a:pPr indent="457200"/>
            <a:r>
              <a:rPr lang="zh-CN" altLang="zh-CN" b="1" dirty="0"/>
              <a:t>分组</a:t>
            </a:r>
            <a:r>
              <a:rPr lang="zh-CN" altLang="zh-CN" b="1" dirty="0" smtClean="0"/>
              <a:t>方式</a:t>
            </a:r>
            <a:endParaRPr lang="en-US" altLang="zh-CN" b="1" dirty="0" smtClean="0"/>
          </a:p>
          <a:p>
            <a:pPr indent="457200"/>
            <a:endParaRPr lang="zh-CN" altLang="zh-CN" dirty="0"/>
          </a:p>
          <a:p>
            <a:pPr indent="457200"/>
            <a:r>
              <a:rPr lang="zh-CN" altLang="zh-CN" dirty="0"/>
              <a:t>按默认小组人数执行</a:t>
            </a:r>
            <a:r>
              <a:rPr lang="zh-CN" altLang="zh-CN" dirty="0" smtClean="0"/>
              <a:t>。</a:t>
            </a:r>
            <a:endParaRPr lang="zh-CN" altLang="zh-CN" dirty="0"/>
          </a:p>
        </p:txBody>
      </p:sp>
      <p:sp>
        <p:nvSpPr>
          <p:cNvPr id="10"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化解员工的抱怨</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1885341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4247317"/>
          </a:xfrm>
          <a:prstGeom prst="rect">
            <a:avLst/>
          </a:prstGeom>
          <a:noFill/>
        </p:spPr>
        <p:txBody>
          <a:bodyPr wrap="square" rtlCol="0">
            <a:spAutoFit/>
          </a:bodyPr>
          <a:lstStyle/>
          <a:p>
            <a:pPr indent="457200"/>
            <a:r>
              <a:rPr lang="zh-CN" altLang="zh-CN" b="1" dirty="0"/>
              <a:t>角色</a:t>
            </a:r>
            <a:r>
              <a:rPr lang="zh-CN" altLang="zh-CN" b="1" dirty="0" smtClean="0"/>
              <a:t>背景</a:t>
            </a:r>
            <a:endParaRPr lang="en-US" altLang="zh-CN" b="1" dirty="0" smtClean="0"/>
          </a:p>
          <a:p>
            <a:pPr indent="457200"/>
            <a:endParaRPr lang="zh-CN" altLang="zh-CN" dirty="0"/>
          </a:p>
          <a:p>
            <a:pPr indent="457200"/>
            <a:r>
              <a:rPr lang="en-US" altLang="zh-CN" dirty="0"/>
              <a:t>1</a:t>
            </a:r>
            <a:r>
              <a:rPr lang="zh-CN" altLang="zh-CN" dirty="0"/>
              <a:t>．公司背景</a:t>
            </a:r>
          </a:p>
          <a:p>
            <a:pPr indent="457200"/>
            <a:r>
              <a:rPr lang="zh-CN" altLang="zh-CN" dirty="0"/>
              <a:t>联合集团是中国最大的民营企业之一，是香港上市公司，是以有关个人计算机业务为主的计算机生产厂家。</a:t>
            </a:r>
          </a:p>
          <a:p>
            <a:pPr indent="457200"/>
            <a:r>
              <a:rPr lang="en-US" altLang="zh-CN" dirty="0"/>
              <a:t>2</a:t>
            </a:r>
            <a:r>
              <a:rPr lang="zh-CN" altLang="zh-CN" dirty="0"/>
              <a:t>．你的背景</a:t>
            </a:r>
          </a:p>
          <a:p>
            <a:pPr indent="457200"/>
            <a:r>
              <a:rPr lang="zh-CN" altLang="zh-CN" dirty="0"/>
              <a:t>你带领一个刚刚组建的小组负责天运系列电脑的客户服务工作，主要工作内容包括：①接受用户的咨询，解决计算机软硬件上的问题处理；②接受用户报修，为用户安排上门维修；③处理投诉；④回访用户，了解用户使用情况。</a:t>
            </a:r>
          </a:p>
          <a:p>
            <a:pPr indent="457200"/>
            <a:r>
              <a:rPr lang="en-US" altLang="zh-CN" dirty="0"/>
              <a:t>3</a:t>
            </a:r>
            <a:r>
              <a:rPr lang="zh-CN" altLang="zh-CN" dirty="0"/>
              <a:t>．员工背景</a:t>
            </a:r>
          </a:p>
          <a:p>
            <a:pPr indent="457200"/>
            <a:r>
              <a:rPr lang="zh-CN" altLang="zh-CN" dirty="0"/>
              <a:t>本组人员共有</a:t>
            </a:r>
            <a:r>
              <a:rPr lang="en-US" altLang="zh-CN" dirty="0"/>
              <a:t>12</a:t>
            </a:r>
            <a:r>
              <a:rPr lang="zh-CN" altLang="zh-CN" dirty="0"/>
              <a:t>人，其中</a:t>
            </a:r>
            <a:r>
              <a:rPr lang="en-US" altLang="zh-CN" dirty="0"/>
              <a:t>5</a:t>
            </a:r>
            <a:r>
              <a:rPr lang="zh-CN" altLang="zh-CN" dirty="0"/>
              <a:t>名为老员工，</a:t>
            </a:r>
            <a:r>
              <a:rPr lang="en-US" altLang="zh-CN" dirty="0"/>
              <a:t>7</a:t>
            </a:r>
            <a:r>
              <a:rPr lang="zh-CN" altLang="zh-CN" dirty="0"/>
              <a:t>名为新员工，有个别老员工对制度的变化反应比较强烈，而有个别新员工对产品的问题反应比较强烈，员工经常私下进行抱怨，导致工作积极性下降，工作成绩发生波动。</a:t>
            </a:r>
          </a:p>
        </p:txBody>
      </p:sp>
      <p:sp>
        <p:nvSpPr>
          <p:cNvPr id="10"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化解员工的抱怨</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1885341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4278094"/>
          </a:xfrm>
          <a:prstGeom prst="rect">
            <a:avLst/>
          </a:prstGeom>
          <a:noFill/>
        </p:spPr>
        <p:txBody>
          <a:bodyPr wrap="square" rtlCol="0">
            <a:spAutoFit/>
          </a:bodyPr>
          <a:lstStyle/>
          <a:p>
            <a:pPr indent="457200"/>
            <a:r>
              <a:rPr lang="en-US" altLang="zh-CN" sz="1600" dirty="0"/>
              <a:t>4</a:t>
            </a:r>
            <a:r>
              <a:rPr lang="zh-CN" altLang="zh-CN" sz="1600" dirty="0"/>
              <a:t>．事件背景</a:t>
            </a:r>
          </a:p>
          <a:p>
            <a:pPr indent="457200"/>
            <a:r>
              <a:rPr lang="zh-CN" altLang="zh-CN" sz="1600" dirty="0"/>
              <a:t>近期由于产品问题和制度调整，引起了很多组员的不满和抱怨，这种情绪很快蔓延，导致前几天的绩效指标均发生了较大幅度的下降，主要情况如下。</a:t>
            </a:r>
          </a:p>
          <a:p>
            <a:pPr indent="457200"/>
            <a:r>
              <a:rPr lang="en-US" altLang="zh-CN" sz="1600" dirty="0"/>
              <a:t>(1)</a:t>
            </a:r>
            <a:r>
              <a:rPr lang="zh-CN" altLang="zh-CN" sz="1600" dirty="0"/>
              <a:t>产品问题</a:t>
            </a:r>
          </a:p>
          <a:p>
            <a:pPr indent="457200"/>
            <a:r>
              <a:rPr lang="zh-CN" altLang="zh-CN" sz="1600" dirty="0"/>
              <a:t>新产品由于设计问题，两个</a:t>
            </a:r>
            <a:r>
              <a:rPr lang="en-US" altLang="zh-CN" sz="1600" dirty="0"/>
              <a:t>USB</a:t>
            </a:r>
            <a:r>
              <a:rPr lang="zh-CN" altLang="zh-CN" sz="1600" dirty="0"/>
              <a:t>接口距离太近，导致电脑上无法同时插入两个</a:t>
            </a:r>
            <a:r>
              <a:rPr lang="en-US" altLang="zh-CN" sz="1600" dirty="0"/>
              <a:t>USB</a:t>
            </a:r>
            <a:r>
              <a:rPr lang="zh-CN" altLang="zh-CN" sz="1600" dirty="0"/>
              <a:t>设备，用户产生了大量的投诉，从而导致员工每次接完这类投诉电话，都要对产品设计部门进行抱怨，甚至私下向其他部门员工说设计部门水平太差等。</a:t>
            </a:r>
          </a:p>
          <a:p>
            <a:pPr indent="457200"/>
            <a:r>
              <a:rPr lang="en-US" altLang="zh-CN" sz="1600" dirty="0"/>
              <a:t>(2)</a:t>
            </a:r>
            <a:r>
              <a:rPr lang="zh-CN" altLang="zh-CN" sz="1600" dirty="0"/>
              <a:t>制度问题</a:t>
            </a:r>
          </a:p>
          <a:p>
            <a:pPr indent="457200"/>
            <a:r>
              <a:rPr lang="zh-CN" altLang="zh-CN" sz="1600" dirty="0"/>
              <a:t>近期为了提高维修准确度，公司统一提高了派单准确率指标（派单准确率是指依据用户描述的现象，安排维修时让工程师所携带的备件数量）。由于是新产品线，没有成熟的经验作参考，所以该指标对于本组工作来说难度很大，影响到本组的绩效成绩。</a:t>
            </a:r>
          </a:p>
          <a:p>
            <a:pPr indent="457200"/>
            <a:r>
              <a:rPr lang="en-US" altLang="zh-CN" sz="1600" dirty="0"/>
              <a:t>(3)</a:t>
            </a:r>
            <a:r>
              <a:rPr lang="zh-CN" altLang="zh-CN" sz="1600" dirty="0"/>
              <a:t>指标变化情况</a:t>
            </a:r>
          </a:p>
          <a:p>
            <a:pPr indent="457200"/>
            <a:r>
              <a:rPr lang="zh-CN" altLang="zh-CN" sz="1600" dirty="0"/>
              <a:t>用户满意度下降，重复来电率上升，通话时长增长，员工利用率提高，派单准确率降低。</a:t>
            </a:r>
          </a:p>
        </p:txBody>
      </p:sp>
      <p:sp>
        <p:nvSpPr>
          <p:cNvPr id="10"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化解员工的抱怨</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1885341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2862322"/>
          </a:xfrm>
          <a:prstGeom prst="rect">
            <a:avLst/>
          </a:prstGeom>
          <a:noFill/>
        </p:spPr>
        <p:txBody>
          <a:bodyPr wrap="square" rtlCol="0">
            <a:spAutoFit/>
          </a:bodyPr>
          <a:lstStyle/>
          <a:p>
            <a:pPr indent="457200"/>
            <a:r>
              <a:rPr lang="zh-CN" altLang="zh-CN" b="1" dirty="0"/>
              <a:t>任务</a:t>
            </a:r>
            <a:r>
              <a:rPr lang="zh-CN" altLang="zh-CN" b="1" dirty="0" smtClean="0"/>
              <a:t>内容</a:t>
            </a:r>
            <a:endParaRPr lang="en-US" altLang="zh-CN" b="1" dirty="0" smtClean="0"/>
          </a:p>
          <a:p>
            <a:pPr indent="457200"/>
            <a:endParaRPr lang="zh-CN" altLang="zh-CN" dirty="0"/>
          </a:p>
          <a:p>
            <a:pPr indent="457200"/>
            <a:r>
              <a:rPr lang="en-US" altLang="zh-CN" dirty="0"/>
              <a:t>1</a:t>
            </a:r>
            <a:r>
              <a:rPr lang="zh-CN" altLang="zh-CN" dirty="0"/>
              <a:t>．通过对背景知识的了解，由一名组员代表老员工表达指标调整所带来的负面影响，表达出自己内心的不满和担心。</a:t>
            </a:r>
          </a:p>
          <a:p>
            <a:pPr indent="457200"/>
            <a:r>
              <a:rPr lang="en-US" altLang="zh-CN" dirty="0"/>
              <a:t>2</a:t>
            </a:r>
            <a:r>
              <a:rPr lang="zh-CN" altLang="zh-CN" dirty="0"/>
              <a:t>．通过对背景知识的了解，由一名组员代表新员工表达产品设计问题所带来的负面影响，表达出自己内心的不满和担心。</a:t>
            </a:r>
          </a:p>
          <a:p>
            <a:pPr indent="457200"/>
            <a:r>
              <a:rPr lang="en-US" altLang="zh-CN" dirty="0"/>
              <a:t>3</a:t>
            </a:r>
            <a:r>
              <a:rPr lang="zh-CN" altLang="zh-CN" dirty="0"/>
              <a:t>．模拟班组长，与更多组员进行沟通，了解大家的想法。</a:t>
            </a:r>
          </a:p>
          <a:p>
            <a:pPr indent="457200"/>
            <a:r>
              <a:rPr lang="en-US" altLang="zh-CN" dirty="0"/>
              <a:t>4</a:t>
            </a:r>
            <a:r>
              <a:rPr lang="zh-CN" altLang="zh-CN" dirty="0"/>
              <a:t>．班组长与重点员工沟通，消除抱怨。</a:t>
            </a:r>
          </a:p>
          <a:p>
            <a:pPr indent="457200"/>
            <a:r>
              <a:rPr lang="en-US" altLang="zh-CN" dirty="0"/>
              <a:t>5</a:t>
            </a:r>
            <a:r>
              <a:rPr lang="zh-CN" altLang="zh-CN" dirty="0"/>
              <a:t>．汇总问题解决方法，结合业绩指标和大家一起开会，进行沟通说明，解开大家的心结。</a:t>
            </a:r>
          </a:p>
        </p:txBody>
      </p:sp>
      <p:sp>
        <p:nvSpPr>
          <p:cNvPr id="10"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化解员工的抱怨</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1885341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4247317"/>
          </a:xfrm>
          <a:prstGeom prst="rect">
            <a:avLst/>
          </a:prstGeom>
          <a:noFill/>
        </p:spPr>
        <p:txBody>
          <a:bodyPr wrap="square" rtlCol="0">
            <a:spAutoFit/>
          </a:bodyPr>
          <a:lstStyle/>
          <a:p>
            <a:pPr indent="457200"/>
            <a:r>
              <a:rPr lang="zh-CN" altLang="zh-CN" b="1" dirty="0"/>
              <a:t>各角色任务</a:t>
            </a:r>
            <a:r>
              <a:rPr lang="zh-CN" altLang="zh-CN" b="1" dirty="0" smtClean="0"/>
              <a:t>安排</a:t>
            </a:r>
            <a:endParaRPr lang="en-US" altLang="zh-CN" b="1" dirty="0" smtClean="0"/>
          </a:p>
          <a:p>
            <a:pPr indent="457200"/>
            <a:r>
              <a:rPr lang="en-US" altLang="zh-CN" dirty="0" smtClean="0"/>
              <a:t>1</a:t>
            </a:r>
            <a:r>
              <a:rPr lang="zh-CN" altLang="zh-CN" dirty="0"/>
              <a:t>．观察员角色</a:t>
            </a:r>
          </a:p>
          <a:p>
            <a:pPr indent="457200"/>
            <a:r>
              <a:rPr lang="zh-CN" altLang="zh-CN" dirty="0"/>
              <a:t>在此场景中，观察员以主管的身份出现，对班组长的表现进行打分。</a:t>
            </a:r>
          </a:p>
          <a:p>
            <a:pPr indent="457200"/>
            <a:r>
              <a:rPr lang="zh-CN" altLang="zh-CN" dirty="0"/>
              <a:t>实训前的准备：你需要做以下事情：</a:t>
            </a:r>
          </a:p>
          <a:p>
            <a:pPr indent="457200"/>
            <a:r>
              <a:rPr lang="en-US" altLang="zh-CN" dirty="0"/>
              <a:t>(1)</a:t>
            </a:r>
            <a:r>
              <a:rPr lang="zh-CN" altLang="zh-CN" dirty="0"/>
              <a:t>阅读背景资料；</a:t>
            </a:r>
          </a:p>
          <a:p>
            <a:pPr indent="457200"/>
            <a:r>
              <a:rPr lang="en-US" altLang="zh-CN" dirty="0"/>
              <a:t>(2)</a:t>
            </a:r>
            <a:r>
              <a:rPr lang="zh-CN" altLang="zh-CN" dirty="0"/>
              <a:t>温习本次实训中所涉及的能力点；</a:t>
            </a:r>
          </a:p>
          <a:p>
            <a:pPr indent="457200"/>
            <a:r>
              <a:rPr lang="en-US" altLang="zh-CN" dirty="0"/>
              <a:t>(3)</a:t>
            </a:r>
            <a:r>
              <a:rPr lang="zh-CN" altLang="zh-CN" dirty="0"/>
              <a:t>了解随后将要完成的班组长工作评分表。</a:t>
            </a:r>
          </a:p>
          <a:p>
            <a:pPr indent="457200"/>
            <a:r>
              <a:rPr lang="zh-CN" altLang="zh-CN" dirty="0"/>
              <a:t>实训过程中：你需要执行以下任务：</a:t>
            </a:r>
          </a:p>
          <a:p>
            <a:pPr indent="457200"/>
            <a:r>
              <a:rPr lang="en-US" altLang="zh-CN" dirty="0"/>
              <a:t>(1)</a:t>
            </a:r>
            <a:r>
              <a:rPr lang="zh-CN" altLang="zh-CN" dirty="0"/>
              <a:t>使用班组长工作评分表来记录你观察到的情况；</a:t>
            </a:r>
          </a:p>
          <a:p>
            <a:pPr indent="457200"/>
            <a:r>
              <a:rPr lang="en-US" altLang="zh-CN" dirty="0"/>
              <a:t>(2)</a:t>
            </a:r>
            <a:r>
              <a:rPr lang="zh-CN" altLang="zh-CN" dirty="0"/>
              <a:t>控制流程和时间，防止出现太长时间的问题纠缠。</a:t>
            </a:r>
          </a:p>
          <a:p>
            <a:pPr indent="457200"/>
            <a:r>
              <a:rPr lang="zh-CN" altLang="zh-CN" dirty="0"/>
              <a:t>实训结束后：你需要执行以下任务：</a:t>
            </a:r>
          </a:p>
          <a:p>
            <a:pPr indent="457200"/>
            <a:r>
              <a:rPr lang="en-US" altLang="zh-CN" dirty="0"/>
              <a:t>(1)</a:t>
            </a:r>
            <a:r>
              <a:rPr lang="zh-CN" altLang="zh-CN" dirty="0"/>
              <a:t>及时对班组长表现进行点评；</a:t>
            </a:r>
          </a:p>
          <a:p>
            <a:pPr indent="457200"/>
            <a:r>
              <a:rPr lang="en-US" altLang="zh-CN" dirty="0"/>
              <a:t>(2)</a:t>
            </a:r>
            <a:r>
              <a:rPr lang="zh-CN" altLang="zh-CN" dirty="0"/>
              <a:t>重点组员对班组长表现进行点评；</a:t>
            </a:r>
          </a:p>
          <a:p>
            <a:pPr indent="457200"/>
            <a:r>
              <a:rPr lang="en-US" altLang="zh-CN" dirty="0"/>
              <a:t>(3)</a:t>
            </a:r>
            <a:r>
              <a:rPr lang="zh-CN" altLang="zh-CN" dirty="0"/>
              <a:t>将班组长工作评分表交给模拟班组长，让其阅读评估结果。</a:t>
            </a:r>
          </a:p>
        </p:txBody>
      </p:sp>
      <p:sp>
        <p:nvSpPr>
          <p:cNvPr id="10"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化解员工的抱怨</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1885341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970318"/>
          </a:xfrm>
          <a:prstGeom prst="rect">
            <a:avLst/>
          </a:prstGeom>
          <a:noFill/>
        </p:spPr>
        <p:txBody>
          <a:bodyPr wrap="square" rtlCol="0">
            <a:spAutoFit/>
          </a:bodyPr>
          <a:lstStyle/>
          <a:p>
            <a:pPr indent="457200"/>
            <a:r>
              <a:rPr lang="en-US" altLang="zh-CN" dirty="0"/>
              <a:t>2</a:t>
            </a:r>
            <a:r>
              <a:rPr lang="zh-CN" altLang="zh-CN" dirty="0"/>
              <a:t>．班组长角色</a:t>
            </a:r>
          </a:p>
          <a:p>
            <a:pPr indent="457200"/>
            <a:r>
              <a:rPr lang="zh-CN" altLang="zh-CN" dirty="0"/>
              <a:t>作为本组班组长，是本次实训的主导者，要充分表现出上文提到的各项内容，化解员工的不满情绪。</a:t>
            </a:r>
          </a:p>
          <a:p>
            <a:pPr indent="457200"/>
            <a:r>
              <a:rPr lang="zh-CN" altLang="zh-CN" dirty="0"/>
              <a:t>实训前的准备：你需要做以下事情：</a:t>
            </a:r>
          </a:p>
          <a:p>
            <a:pPr indent="457200"/>
            <a:r>
              <a:rPr lang="en-US" altLang="zh-CN" dirty="0"/>
              <a:t>(1)</a:t>
            </a:r>
            <a:r>
              <a:rPr lang="zh-CN" altLang="zh-CN" dirty="0"/>
              <a:t>温习各项知识点；</a:t>
            </a:r>
          </a:p>
          <a:p>
            <a:pPr indent="457200"/>
            <a:r>
              <a:rPr lang="en-US" altLang="zh-CN" dirty="0"/>
              <a:t>(2)</a:t>
            </a:r>
            <a:r>
              <a:rPr lang="zh-CN" altLang="zh-CN" dirty="0"/>
              <a:t>熟悉背景资料；</a:t>
            </a:r>
          </a:p>
          <a:p>
            <a:pPr indent="457200"/>
            <a:r>
              <a:rPr lang="en-US" altLang="zh-CN" dirty="0"/>
              <a:t>(3)</a:t>
            </a:r>
            <a:r>
              <a:rPr lang="zh-CN" altLang="zh-CN" dirty="0"/>
              <a:t>提前对员工可能做出的表现进行预想，并想好解决方法。</a:t>
            </a:r>
          </a:p>
          <a:p>
            <a:pPr indent="457200"/>
            <a:r>
              <a:rPr lang="zh-CN" altLang="zh-CN" dirty="0"/>
              <a:t>实训过程中：你需要执行以下任务：</a:t>
            </a:r>
          </a:p>
          <a:p>
            <a:pPr indent="457200"/>
            <a:r>
              <a:rPr lang="en-US" altLang="zh-CN" dirty="0"/>
              <a:t>(1)</a:t>
            </a:r>
            <a:r>
              <a:rPr lang="zh-CN" altLang="zh-CN" dirty="0"/>
              <a:t>按照要求倾听员工不满，并充分地进行沟通，对重点员工做工作，化解其不满情绪；</a:t>
            </a:r>
          </a:p>
          <a:p>
            <a:pPr indent="457200"/>
            <a:r>
              <a:rPr lang="en-US" altLang="zh-CN" dirty="0"/>
              <a:t>(2)</a:t>
            </a:r>
            <a:r>
              <a:rPr lang="zh-CN" altLang="zh-CN" dirty="0"/>
              <a:t>召集大家开会，对当前的几个问题进行说明，并且解答员工提出的问题。</a:t>
            </a:r>
          </a:p>
          <a:p>
            <a:pPr indent="457200"/>
            <a:r>
              <a:rPr lang="zh-CN" altLang="zh-CN" dirty="0"/>
              <a:t>实训结束后：你需要执行以下任务：</a:t>
            </a:r>
          </a:p>
          <a:p>
            <a:pPr indent="457200"/>
            <a:r>
              <a:rPr lang="zh-CN" altLang="zh-CN" dirty="0"/>
              <a:t>听完评委和大家的点评后，对自己的表现进行分析。</a:t>
            </a:r>
          </a:p>
        </p:txBody>
      </p:sp>
      <p:sp>
        <p:nvSpPr>
          <p:cNvPr id="10"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化解员工的抱怨</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1885341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4247317"/>
          </a:xfrm>
          <a:prstGeom prst="rect">
            <a:avLst/>
          </a:prstGeom>
          <a:noFill/>
        </p:spPr>
        <p:txBody>
          <a:bodyPr wrap="square" rtlCol="0">
            <a:spAutoFit/>
          </a:bodyPr>
          <a:lstStyle/>
          <a:p>
            <a:pPr indent="457200"/>
            <a:r>
              <a:rPr lang="zh-CN" altLang="zh-CN" b="1" dirty="0"/>
              <a:t>必备</a:t>
            </a:r>
            <a:r>
              <a:rPr lang="zh-CN" altLang="zh-CN" b="1" dirty="0" smtClean="0"/>
              <a:t>知识</a:t>
            </a:r>
            <a:endParaRPr lang="en-US" altLang="zh-CN" b="1" dirty="0" smtClean="0"/>
          </a:p>
          <a:p>
            <a:pPr indent="457200"/>
            <a:endParaRPr lang="zh-CN" altLang="zh-CN" dirty="0"/>
          </a:p>
          <a:p>
            <a:pPr indent="457200"/>
            <a:r>
              <a:rPr lang="en-US" altLang="zh-CN" dirty="0"/>
              <a:t>1</a:t>
            </a:r>
            <a:r>
              <a:rPr lang="zh-CN" altLang="zh-CN" dirty="0"/>
              <a:t>．抱怨产生的原因</a:t>
            </a:r>
          </a:p>
          <a:p>
            <a:pPr indent="457200"/>
            <a:r>
              <a:rPr lang="en-US" altLang="zh-CN" dirty="0"/>
              <a:t>(1)</a:t>
            </a:r>
            <a:r>
              <a:rPr lang="zh-CN" altLang="zh-CN" dirty="0"/>
              <a:t>薪酬待遇</a:t>
            </a:r>
          </a:p>
          <a:p>
            <a:pPr indent="457200"/>
            <a:r>
              <a:rPr lang="zh-CN" altLang="zh-CN" dirty="0"/>
              <a:t>薪酬待遇直接关系到每位员工的生存质量问题，这类抱怨几乎贯穿整个职业生涯的始末。对内，可能由于同工不同酬、薪资调整幅度、奖金计算不公、费用报销等各方面都会产生抱怨；而对外，公司工资、福利、晋升机制等也会成为产生不满情绪的因素。对于呼叫中心行业，由于相对工资水平不算高，所以由薪资待遇引起的抱怨会普遍存在。</a:t>
            </a:r>
          </a:p>
          <a:p>
            <a:pPr indent="457200"/>
            <a:r>
              <a:rPr lang="en-US" altLang="zh-CN" dirty="0"/>
              <a:t>(2)</a:t>
            </a:r>
            <a:r>
              <a:rPr lang="zh-CN" altLang="zh-CN" dirty="0"/>
              <a:t>制度规范</a:t>
            </a:r>
          </a:p>
          <a:p>
            <a:pPr indent="457200"/>
            <a:r>
              <a:rPr lang="zh-CN" altLang="zh-CN" dirty="0"/>
              <a:t>制度规范是管理过程中借以约束员工行为，确定办事方法，规定工作程序的各种规章条例。当制度规范的内容与员工的期望发生差别时，往往会引起员工的不满和抱怨，尤其是在没有充分沟通的情况下，新的制度出台最容易发生这类问题。</a:t>
            </a:r>
          </a:p>
        </p:txBody>
      </p:sp>
      <p:sp>
        <p:nvSpPr>
          <p:cNvPr id="10"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化解员工的抱怨</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1885341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416320"/>
          </a:xfrm>
          <a:prstGeom prst="rect">
            <a:avLst/>
          </a:prstGeom>
          <a:noFill/>
        </p:spPr>
        <p:txBody>
          <a:bodyPr wrap="square" rtlCol="0">
            <a:spAutoFit/>
          </a:bodyPr>
          <a:lstStyle/>
          <a:p>
            <a:pPr indent="457200"/>
            <a:r>
              <a:rPr lang="en-US" altLang="zh-CN" dirty="0"/>
              <a:t>(3)</a:t>
            </a:r>
            <a:r>
              <a:rPr lang="zh-CN" altLang="zh-CN" dirty="0"/>
              <a:t>同事关系</a:t>
            </a:r>
          </a:p>
          <a:p>
            <a:pPr indent="457200"/>
            <a:r>
              <a:rPr lang="zh-CN" altLang="zh-CN" dirty="0"/>
              <a:t>这里谈到的同事关系既包括同事之间，也包括员工和上级之间的关系。员工之间由于工作接触，对工作内容的理解不同，工作量的分配不公，会产生很多矛盾。而不成熟的管理方法也会让员工对管理者产生很多抱怨。</a:t>
            </a:r>
          </a:p>
          <a:p>
            <a:pPr indent="457200"/>
            <a:r>
              <a:rPr lang="en-US" altLang="zh-CN" dirty="0"/>
              <a:t>(4)</a:t>
            </a:r>
            <a:r>
              <a:rPr lang="zh-CN" altLang="zh-CN" dirty="0"/>
              <a:t>部门关系</a:t>
            </a:r>
          </a:p>
          <a:p>
            <a:pPr indent="457200"/>
            <a:r>
              <a:rPr lang="zh-CN" altLang="zh-CN" dirty="0"/>
              <a:t>由于各个部门所处的位置和角度不同，所以在工作的相互配合上总会出现很多不尽如人意的地方，而这往往是产生抱怨的根源。</a:t>
            </a:r>
          </a:p>
          <a:p>
            <a:pPr indent="457200"/>
            <a:r>
              <a:rPr lang="en-US" altLang="zh-CN" dirty="0"/>
              <a:t>(5)</a:t>
            </a:r>
            <a:r>
              <a:rPr lang="zh-CN" altLang="zh-CN" dirty="0"/>
              <a:t>任务安排</a:t>
            </a:r>
          </a:p>
          <a:p>
            <a:pPr indent="457200"/>
            <a:r>
              <a:rPr lang="zh-CN" altLang="zh-CN" dirty="0"/>
              <a:t>即便是工作内容相对统一的呼叫中心，也会有一些临时任务，也会存在不同的岗位和不同的班制。如果对这些工作没有一个合理的分配方案，也最容易让员工产生抱怨和不满。</a:t>
            </a:r>
          </a:p>
        </p:txBody>
      </p:sp>
      <p:sp>
        <p:nvSpPr>
          <p:cNvPr id="10"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化解员工的抱怨</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1885341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416320"/>
          </a:xfrm>
          <a:prstGeom prst="rect">
            <a:avLst/>
          </a:prstGeom>
          <a:noFill/>
        </p:spPr>
        <p:txBody>
          <a:bodyPr wrap="square" rtlCol="0">
            <a:spAutoFit/>
          </a:bodyPr>
          <a:lstStyle/>
          <a:p>
            <a:pPr indent="457200"/>
            <a:r>
              <a:rPr lang="en-US" altLang="zh-CN" dirty="0"/>
              <a:t>2</a:t>
            </a:r>
            <a:r>
              <a:rPr lang="zh-CN" altLang="zh-CN" dirty="0"/>
              <a:t>．员工抱怨的特点</a:t>
            </a:r>
          </a:p>
          <a:p>
            <a:pPr indent="457200"/>
            <a:r>
              <a:rPr lang="en-US" altLang="zh-CN" dirty="0"/>
              <a:t>(1)</a:t>
            </a:r>
            <a:r>
              <a:rPr lang="zh-CN" altLang="zh-CN" dirty="0"/>
              <a:t>抱怨并不激烈，但负面影响大</a:t>
            </a:r>
          </a:p>
          <a:p>
            <a:pPr indent="457200"/>
            <a:r>
              <a:rPr lang="zh-CN" altLang="zh-CN" dirty="0"/>
              <a:t>员工的抱怨一般只是口头发泄，并不会非常激烈，通常也是私下相互进行抱怨，但是这种对工作所产生的抱怨会影响到很多人的工作情绪和工作积极性，千万不可忽视。</a:t>
            </a:r>
          </a:p>
          <a:p>
            <a:pPr indent="457200"/>
            <a:r>
              <a:rPr lang="en-US" altLang="zh-CN" dirty="0"/>
              <a:t>(2)</a:t>
            </a:r>
            <a:r>
              <a:rPr lang="zh-CN" altLang="zh-CN" dirty="0"/>
              <a:t>传染性强，具有蝴蝶效应</a:t>
            </a:r>
          </a:p>
          <a:p>
            <a:pPr indent="457200"/>
            <a:r>
              <a:rPr lang="zh-CN" altLang="zh-CN" dirty="0"/>
              <a:t>员工的抱怨会在短时间内发生扩散，听众转变为抱怨者，导致非常短的时间内很多员工都接收到了这种抱怨，并且内容也在层层传播中发生变化，引起员工更大的不满。</a:t>
            </a:r>
          </a:p>
          <a:p>
            <a:pPr indent="457200"/>
            <a:r>
              <a:rPr lang="en-US" altLang="zh-CN" dirty="0"/>
              <a:t>(3)</a:t>
            </a:r>
            <a:r>
              <a:rPr lang="zh-CN" altLang="zh-CN" dirty="0"/>
              <a:t>产生抱怨的员工较固定</a:t>
            </a:r>
          </a:p>
          <a:p>
            <a:pPr indent="457200"/>
            <a:r>
              <a:rPr lang="zh-CN" altLang="zh-CN" dirty="0"/>
              <a:t>多数情况下，大部分的抱怨都集中从某几位员工身上产生并且传播，这与员工性格、员工经历及员工工作状态有直接的关系。</a:t>
            </a:r>
          </a:p>
        </p:txBody>
      </p:sp>
      <p:sp>
        <p:nvSpPr>
          <p:cNvPr id="10"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化解员工的抱怨</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1885341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2585323"/>
          </a:xfrm>
          <a:prstGeom prst="rect">
            <a:avLst/>
          </a:prstGeom>
          <a:noFill/>
        </p:spPr>
        <p:txBody>
          <a:bodyPr wrap="square" rtlCol="0">
            <a:spAutoFit/>
          </a:bodyPr>
          <a:lstStyle/>
          <a:p>
            <a:pPr indent="457200"/>
            <a:r>
              <a:rPr lang="en-US" altLang="zh-CN" dirty="0"/>
              <a:t>3</a:t>
            </a:r>
            <a:r>
              <a:rPr lang="zh-CN" altLang="zh-CN" dirty="0"/>
              <a:t>．抱怨的分类</a:t>
            </a:r>
          </a:p>
          <a:p>
            <a:pPr indent="457200"/>
            <a:r>
              <a:rPr lang="en-US" altLang="zh-CN" dirty="0"/>
              <a:t>(1)</a:t>
            </a:r>
            <a:r>
              <a:rPr lang="zh-CN" altLang="zh-CN" dirty="0"/>
              <a:t>常规性抱怨</a:t>
            </a:r>
          </a:p>
          <a:p>
            <a:pPr indent="457200"/>
            <a:r>
              <a:rPr lang="zh-CN" altLang="zh-CN" dirty="0"/>
              <a:t>常规性抱怨是指在公司企业中普遍存在的日常性的抱怨，例如工资太少、工作太辛苦、休息日太短等。这类抱怨是无时无刻存在的，但并不激烈，所以被叫做常规性抱怨。</a:t>
            </a:r>
          </a:p>
          <a:p>
            <a:pPr indent="457200"/>
            <a:r>
              <a:rPr lang="en-US" altLang="zh-CN" dirty="0"/>
              <a:t>(2)</a:t>
            </a:r>
            <a:r>
              <a:rPr lang="zh-CN" altLang="zh-CN" dirty="0"/>
              <a:t>突发性抱怨</a:t>
            </a:r>
          </a:p>
          <a:p>
            <a:pPr indent="457200"/>
            <a:r>
              <a:rPr lang="zh-CN" altLang="zh-CN" dirty="0"/>
              <a:t>突发性抱怨主要是由于一些制度的变化、突发的临时事件引起的。这类抱怨直接体现了新的事物给大家带来的影响，也最能反映出新事物存在的问题。</a:t>
            </a:r>
          </a:p>
        </p:txBody>
      </p:sp>
      <p:sp>
        <p:nvSpPr>
          <p:cNvPr id="10"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化解员工的抱怨</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1885341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sp>
        <p:nvSpPr>
          <p:cNvPr id="8" name="矩形 7"/>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班组长竞选演讲</a:t>
            </a:r>
            <a:endParaRPr lang="zh-CN" altLang="en-US" sz="1600" b="1" dirty="0">
              <a:solidFill>
                <a:schemeClr val="accent3">
                  <a:lumMod val="50000"/>
                </a:schemeClr>
              </a:solidFill>
              <a:latin typeface="黑体" pitchFamily="2" charset="-122"/>
              <a:ea typeface="黑体" pitchFamily="2" charset="-122"/>
            </a:endParaRPr>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37" name="TextBox 7177"/>
          <p:cNvSpPr>
            <a:spLocks noChangeArrowheads="1"/>
          </p:cNvSpPr>
          <p:nvPr/>
        </p:nvSpPr>
        <p:spPr bwMode="auto">
          <a:xfrm>
            <a:off x="3609874" y="2173219"/>
            <a:ext cx="885766"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200" b="1" dirty="0" smtClean="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4</a:t>
            </a:r>
            <a:endParaRPr lang="zh-CN" altLang="en-US" dirty="0"/>
          </a:p>
        </p:txBody>
      </p:sp>
      <p:sp>
        <p:nvSpPr>
          <p:cNvPr id="38" name="TextBox 7177"/>
          <p:cNvSpPr>
            <a:spLocks noChangeArrowheads="1"/>
          </p:cNvSpPr>
          <p:nvPr/>
        </p:nvSpPr>
        <p:spPr bwMode="auto">
          <a:xfrm>
            <a:off x="3800702" y="2607985"/>
            <a:ext cx="90500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5</a:t>
            </a:r>
            <a:endParaRPr lang="zh-CN" altLang="en-US" dirty="0"/>
          </a:p>
        </p:txBody>
      </p:sp>
      <p:sp>
        <p:nvSpPr>
          <p:cNvPr id="39" name="TextBox 7177"/>
          <p:cNvSpPr>
            <a:spLocks noChangeArrowheads="1"/>
          </p:cNvSpPr>
          <p:nvPr/>
        </p:nvSpPr>
        <p:spPr bwMode="auto">
          <a:xfrm>
            <a:off x="4010766" y="3042751"/>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6</a:t>
            </a:r>
            <a:endParaRPr lang="zh-CN" altLang="en-US" dirty="0"/>
          </a:p>
        </p:txBody>
      </p:sp>
      <p:sp>
        <p:nvSpPr>
          <p:cNvPr id="40" name="TextBox 7177"/>
          <p:cNvSpPr>
            <a:spLocks noChangeArrowheads="1"/>
          </p:cNvSpPr>
          <p:nvPr/>
        </p:nvSpPr>
        <p:spPr bwMode="auto">
          <a:xfrm>
            <a:off x="3059832" y="868921"/>
            <a:ext cx="879354"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1</a:t>
            </a:r>
            <a:endParaRPr lang="zh-CN" altLang="en-US" dirty="0"/>
          </a:p>
        </p:txBody>
      </p:sp>
      <p:sp>
        <p:nvSpPr>
          <p:cNvPr id="41" name="TextBox 7177"/>
          <p:cNvSpPr>
            <a:spLocks noChangeArrowheads="1"/>
          </p:cNvSpPr>
          <p:nvPr/>
        </p:nvSpPr>
        <p:spPr bwMode="auto">
          <a:xfrm>
            <a:off x="3244248" y="1303687"/>
            <a:ext cx="87294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2</a:t>
            </a:r>
            <a:endParaRPr lang="zh-CN" altLang="en-US" dirty="0"/>
          </a:p>
        </p:txBody>
      </p:sp>
      <p:sp>
        <p:nvSpPr>
          <p:cNvPr id="42" name="TextBox 7177"/>
          <p:cNvSpPr>
            <a:spLocks noChangeArrowheads="1"/>
          </p:cNvSpPr>
          <p:nvPr/>
        </p:nvSpPr>
        <p:spPr bwMode="auto">
          <a:xfrm>
            <a:off x="3422252" y="1738453"/>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3</a:t>
            </a:r>
            <a:endParaRPr lang="zh-CN" altLang="en-US" dirty="0"/>
          </a:p>
        </p:txBody>
      </p:sp>
      <p:sp>
        <p:nvSpPr>
          <p:cNvPr id="43" name="TextBox 7177"/>
          <p:cNvSpPr>
            <a:spLocks noChangeArrowheads="1"/>
          </p:cNvSpPr>
          <p:nvPr/>
        </p:nvSpPr>
        <p:spPr bwMode="auto">
          <a:xfrm>
            <a:off x="4198388" y="3477517"/>
            <a:ext cx="885766"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200" b="1" dirty="0" smtClean="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7</a:t>
            </a:r>
            <a:endParaRPr lang="zh-CN" altLang="en-US" dirty="0"/>
          </a:p>
        </p:txBody>
      </p:sp>
      <p:sp>
        <p:nvSpPr>
          <p:cNvPr id="44" name="TextBox 7177"/>
          <p:cNvSpPr>
            <a:spLocks noChangeArrowheads="1"/>
          </p:cNvSpPr>
          <p:nvPr/>
        </p:nvSpPr>
        <p:spPr bwMode="auto">
          <a:xfrm>
            <a:off x="4389216" y="3912283"/>
            <a:ext cx="90500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8</a:t>
            </a:r>
            <a:endParaRPr lang="zh-CN" altLang="en-US" dirty="0"/>
          </a:p>
        </p:txBody>
      </p:sp>
      <p:sp>
        <p:nvSpPr>
          <p:cNvPr id="45" name="TextBox 7177"/>
          <p:cNvSpPr>
            <a:spLocks noChangeArrowheads="1"/>
          </p:cNvSpPr>
          <p:nvPr/>
        </p:nvSpPr>
        <p:spPr bwMode="auto">
          <a:xfrm>
            <a:off x="4786905" y="4781811"/>
            <a:ext cx="98650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2700" b="1" dirty="0" smtClean="0">
                <a:solidFill>
                  <a:srgbClr val="7F7F7F"/>
                </a:solidFill>
                <a:latin typeface="Broadway" pitchFamily="82" charset="0"/>
                <a:ea typeface="黑体" pitchFamily="2" charset="-122"/>
                <a:sym typeface="Arial" pitchFamily="34" charset="0"/>
              </a:rPr>
              <a:t>10</a:t>
            </a:r>
            <a:endParaRPr lang="zh-CN" altLang="en-US" sz="2700" dirty="0"/>
          </a:p>
        </p:txBody>
      </p:sp>
      <p:sp>
        <p:nvSpPr>
          <p:cNvPr id="46" name="圆角矩形 45">
            <a:hlinkClick r:id="rId4" action="ppaction://hlinksldjump"/>
          </p:cNvPr>
          <p:cNvSpPr/>
          <p:nvPr/>
        </p:nvSpPr>
        <p:spPr>
          <a:xfrm>
            <a:off x="4211960" y="926600"/>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任务背景</a:t>
            </a:r>
            <a:endParaRPr lang="zh-CN" altLang="en-US" b="1" dirty="0">
              <a:latin typeface="黑体" pitchFamily="49" charset="-122"/>
              <a:ea typeface="黑体" pitchFamily="49" charset="-122"/>
            </a:endParaRPr>
          </a:p>
        </p:txBody>
      </p:sp>
      <p:sp>
        <p:nvSpPr>
          <p:cNvPr id="47" name="圆角矩形 46">
            <a:hlinkClick r:id="rId5" action="ppaction://hlinksldjump"/>
          </p:cNvPr>
          <p:cNvSpPr/>
          <p:nvPr/>
        </p:nvSpPr>
        <p:spPr>
          <a:xfrm>
            <a:off x="4415677" y="1361366"/>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实训目的</a:t>
            </a:r>
            <a:endParaRPr lang="zh-CN" altLang="en-US" b="1" dirty="0">
              <a:latin typeface="黑体" pitchFamily="49" charset="-122"/>
              <a:ea typeface="黑体" pitchFamily="49" charset="-122"/>
            </a:endParaRPr>
          </a:p>
        </p:txBody>
      </p:sp>
      <p:sp>
        <p:nvSpPr>
          <p:cNvPr id="48" name="圆角矩形 47">
            <a:hlinkClick r:id="rId6" action="ppaction://hlinksldjump"/>
          </p:cNvPr>
          <p:cNvSpPr/>
          <p:nvPr/>
        </p:nvSpPr>
        <p:spPr>
          <a:xfrm>
            <a:off x="4619394" y="1796132"/>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必备能力点</a:t>
            </a:r>
            <a:endParaRPr lang="zh-CN" altLang="en-US" b="1" dirty="0">
              <a:latin typeface="黑体" pitchFamily="49" charset="-122"/>
              <a:ea typeface="黑体" pitchFamily="49" charset="-122"/>
            </a:endParaRPr>
          </a:p>
        </p:txBody>
      </p:sp>
      <p:sp>
        <p:nvSpPr>
          <p:cNvPr id="49" name="圆角矩形 48">
            <a:hlinkClick r:id="rId7" action="ppaction://hlinksldjump"/>
          </p:cNvPr>
          <p:cNvSpPr/>
          <p:nvPr/>
        </p:nvSpPr>
        <p:spPr>
          <a:xfrm>
            <a:off x="4823111" y="2230898"/>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时间安排</a:t>
            </a:r>
            <a:endParaRPr lang="zh-CN" altLang="en-US" b="1" dirty="0">
              <a:latin typeface="黑体" pitchFamily="49" charset="-122"/>
              <a:ea typeface="黑体" pitchFamily="49" charset="-122"/>
            </a:endParaRPr>
          </a:p>
        </p:txBody>
      </p:sp>
      <p:sp>
        <p:nvSpPr>
          <p:cNvPr id="50" name="圆角矩形 49">
            <a:hlinkClick r:id="rId7" action="ppaction://hlinksldjump"/>
          </p:cNvPr>
          <p:cNvSpPr/>
          <p:nvPr/>
        </p:nvSpPr>
        <p:spPr>
          <a:xfrm>
            <a:off x="5026828" y="2665664"/>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分组方式</a:t>
            </a:r>
            <a:endParaRPr lang="zh-CN" altLang="en-US" b="1" dirty="0">
              <a:latin typeface="黑体" pitchFamily="49" charset="-122"/>
              <a:ea typeface="黑体" pitchFamily="49" charset="-122"/>
            </a:endParaRPr>
          </a:p>
        </p:txBody>
      </p:sp>
      <p:sp>
        <p:nvSpPr>
          <p:cNvPr id="51" name="圆角矩形 50">
            <a:hlinkClick r:id="rId8" action="ppaction://hlinksldjump"/>
          </p:cNvPr>
          <p:cNvSpPr/>
          <p:nvPr/>
        </p:nvSpPr>
        <p:spPr>
          <a:xfrm>
            <a:off x="5230545" y="3100430"/>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角色背景</a:t>
            </a:r>
            <a:endParaRPr lang="zh-CN" altLang="en-US" b="1" dirty="0">
              <a:latin typeface="黑体" pitchFamily="49" charset="-122"/>
              <a:ea typeface="黑体" pitchFamily="49" charset="-122"/>
            </a:endParaRPr>
          </a:p>
        </p:txBody>
      </p:sp>
      <p:sp>
        <p:nvSpPr>
          <p:cNvPr id="52" name="圆角矩形 51">
            <a:hlinkClick r:id="rId9" action="ppaction://hlinksldjump"/>
          </p:cNvPr>
          <p:cNvSpPr/>
          <p:nvPr/>
        </p:nvSpPr>
        <p:spPr>
          <a:xfrm>
            <a:off x="5434262" y="3535196"/>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任务内容</a:t>
            </a:r>
            <a:endParaRPr lang="zh-CN" altLang="en-US" b="1" dirty="0">
              <a:latin typeface="黑体" pitchFamily="49" charset="-122"/>
              <a:ea typeface="黑体" pitchFamily="49" charset="-122"/>
            </a:endParaRPr>
          </a:p>
        </p:txBody>
      </p:sp>
      <p:sp>
        <p:nvSpPr>
          <p:cNvPr id="53" name="圆角矩形 52">
            <a:hlinkClick r:id="rId10" action="ppaction://hlinksldjump"/>
          </p:cNvPr>
          <p:cNvSpPr/>
          <p:nvPr/>
        </p:nvSpPr>
        <p:spPr>
          <a:xfrm>
            <a:off x="5637979" y="3969962"/>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各角色任务安排</a:t>
            </a:r>
            <a:endParaRPr lang="zh-CN" altLang="en-US" b="1" dirty="0">
              <a:latin typeface="黑体" pitchFamily="49" charset="-122"/>
              <a:ea typeface="黑体" pitchFamily="49" charset="-122"/>
            </a:endParaRPr>
          </a:p>
        </p:txBody>
      </p:sp>
      <p:sp>
        <p:nvSpPr>
          <p:cNvPr id="54" name="圆角矩形 53">
            <a:hlinkClick r:id="rId11" action="ppaction://hlinksldjump"/>
          </p:cNvPr>
          <p:cNvSpPr/>
          <p:nvPr/>
        </p:nvSpPr>
        <p:spPr>
          <a:xfrm>
            <a:off x="6046179" y="4839490"/>
            <a:ext cx="2774293"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讨论内容</a:t>
            </a:r>
            <a:endParaRPr lang="zh-CN" altLang="en-US" b="1" dirty="0">
              <a:latin typeface="黑体" pitchFamily="49" charset="-122"/>
              <a:ea typeface="黑体" pitchFamily="49" charset="-122"/>
            </a:endParaRPr>
          </a:p>
        </p:txBody>
      </p:sp>
      <p:sp>
        <p:nvSpPr>
          <p:cNvPr id="55" name="TextBox 7177"/>
          <p:cNvSpPr>
            <a:spLocks noChangeArrowheads="1"/>
          </p:cNvSpPr>
          <p:nvPr/>
        </p:nvSpPr>
        <p:spPr bwMode="auto">
          <a:xfrm>
            <a:off x="4599280" y="4347049"/>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9</a:t>
            </a:r>
            <a:endParaRPr lang="zh-CN" altLang="en-US" dirty="0"/>
          </a:p>
        </p:txBody>
      </p:sp>
      <p:sp>
        <p:nvSpPr>
          <p:cNvPr id="56" name="圆角矩形 55">
            <a:hlinkClick r:id="rId12" action="ppaction://hlinksldjump"/>
          </p:cNvPr>
          <p:cNvSpPr/>
          <p:nvPr/>
        </p:nvSpPr>
        <p:spPr>
          <a:xfrm>
            <a:off x="5841696" y="4404728"/>
            <a:ext cx="2774293"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必备知识</a:t>
            </a:r>
            <a:endParaRPr lang="zh-CN" altLang="en-US" b="1" dirty="0">
              <a:latin typeface="黑体" pitchFamily="49" charset="-122"/>
              <a:ea typeface="黑体" pitchFamily="49" charset="-122"/>
            </a:endParaRPr>
          </a:p>
        </p:txBody>
      </p:sp>
      <p:sp>
        <p:nvSpPr>
          <p:cNvPr id="29" name="圆角矩形 18">
            <a:hlinkClick r:id="rId13"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66815653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200"/>
                                  </p:stCondLst>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ppt_x</p:attrName>
                                        </p:attrNameLst>
                                      </p:cBhvr>
                                      <p:tavLst>
                                        <p:tav tm="0">
                                          <p:val>
                                            <p:strVal val="1+#ppt_w/2"/>
                                          </p:val>
                                        </p:tav>
                                        <p:tav tm="100000">
                                          <p:val>
                                            <p:strVal val="#ppt_x"/>
                                          </p:val>
                                        </p:tav>
                                      </p:tavLst>
                                    </p:anim>
                                    <p:anim calcmode="lin" valueType="num">
                                      <p:cBhvr>
                                        <p:cTn id="8" dur="500" fill="hold"/>
                                        <p:tgtEl>
                                          <p:spTgt spid="40"/>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400"/>
                                  </p:stCondLst>
                                  <p:childTnLst>
                                    <p:set>
                                      <p:cBhvr>
                                        <p:cTn id="10" dur="1" fill="hold">
                                          <p:stCondLst>
                                            <p:cond delay="0"/>
                                          </p:stCondLst>
                                        </p:cTn>
                                        <p:tgtEl>
                                          <p:spTgt spid="41"/>
                                        </p:tgtEl>
                                        <p:attrNameLst>
                                          <p:attrName>style.visibility</p:attrName>
                                        </p:attrNameLst>
                                      </p:cBhvr>
                                      <p:to>
                                        <p:strVal val="visible"/>
                                      </p:to>
                                    </p:set>
                                    <p:anim calcmode="lin" valueType="num">
                                      <p:cBhvr>
                                        <p:cTn id="11" dur="500" fill="hold"/>
                                        <p:tgtEl>
                                          <p:spTgt spid="41"/>
                                        </p:tgtEl>
                                        <p:attrNameLst>
                                          <p:attrName>ppt_x</p:attrName>
                                        </p:attrNameLst>
                                      </p:cBhvr>
                                      <p:tavLst>
                                        <p:tav tm="0">
                                          <p:val>
                                            <p:strVal val="1+#ppt_w/2"/>
                                          </p:val>
                                        </p:tav>
                                        <p:tav tm="100000">
                                          <p:val>
                                            <p:strVal val="#ppt_x"/>
                                          </p:val>
                                        </p:tav>
                                      </p:tavLst>
                                    </p:anim>
                                    <p:anim calcmode="lin" valueType="num">
                                      <p:cBhvr>
                                        <p:cTn id="12" dur="500" fill="hold"/>
                                        <p:tgtEl>
                                          <p:spTgt spid="41"/>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600"/>
                                  </p:stCondLst>
                                  <p:childTnLst>
                                    <p:set>
                                      <p:cBhvr>
                                        <p:cTn id="14" dur="1" fill="hold">
                                          <p:stCondLst>
                                            <p:cond delay="0"/>
                                          </p:stCondLst>
                                        </p:cTn>
                                        <p:tgtEl>
                                          <p:spTgt spid="42"/>
                                        </p:tgtEl>
                                        <p:attrNameLst>
                                          <p:attrName>style.visibility</p:attrName>
                                        </p:attrNameLst>
                                      </p:cBhvr>
                                      <p:to>
                                        <p:strVal val="visible"/>
                                      </p:to>
                                    </p:set>
                                    <p:anim calcmode="lin" valueType="num">
                                      <p:cBhvr>
                                        <p:cTn id="15" dur="500" fill="hold"/>
                                        <p:tgtEl>
                                          <p:spTgt spid="42"/>
                                        </p:tgtEl>
                                        <p:attrNameLst>
                                          <p:attrName>ppt_x</p:attrName>
                                        </p:attrNameLst>
                                      </p:cBhvr>
                                      <p:tavLst>
                                        <p:tav tm="0">
                                          <p:val>
                                            <p:strVal val="1+#ppt_w/2"/>
                                          </p:val>
                                        </p:tav>
                                        <p:tav tm="100000">
                                          <p:val>
                                            <p:strVal val="#ppt_x"/>
                                          </p:val>
                                        </p:tav>
                                      </p:tavLst>
                                    </p:anim>
                                    <p:anim calcmode="lin" valueType="num">
                                      <p:cBhvr>
                                        <p:cTn id="16" dur="500" fill="hold"/>
                                        <p:tgtEl>
                                          <p:spTgt spid="42"/>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800"/>
                                  </p:stCondLst>
                                  <p:childTnLst>
                                    <p:set>
                                      <p:cBhvr>
                                        <p:cTn id="18" dur="1" fill="hold">
                                          <p:stCondLst>
                                            <p:cond delay="0"/>
                                          </p:stCondLst>
                                        </p:cTn>
                                        <p:tgtEl>
                                          <p:spTgt spid="37"/>
                                        </p:tgtEl>
                                        <p:attrNameLst>
                                          <p:attrName>style.visibility</p:attrName>
                                        </p:attrNameLst>
                                      </p:cBhvr>
                                      <p:to>
                                        <p:strVal val="visible"/>
                                      </p:to>
                                    </p:set>
                                    <p:anim calcmode="lin" valueType="num">
                                      <p:cBhvr>
                                        <p:cTn id="19" dur="500" fill="hold"/>
                                        <p:tgtEl>
                                          <p:spTgt spid="37"/>
                                        </p:tgtEl>
                                        <p:attrNameLst>
                                          <p:attrName>ppt_x</p:attrName>
                                        </p:attrNameLst>
                                      </p:cBhvr>
                                      <p:tavLst>
                                        <p:tav tm="0">
                                          <p:val>
                                            <p:strVal val="1+#ppt_w/2"/>
                                          </p:val>
                                        </p:tav>
                                        <p:tav tm="100000">
                                          <p:val>
                                            <p:strVal val="#ppt_x"/>
                                          </p:val>
                                        </p:tav>
                                      </p:tavLst>
                                    </p:anim>
                                    <p:anim calcmode="lin" valueType="num">
                                      <p:cBhvr>
                                        <p:cTn id="20" dur="500" fill="hold"/>
                                        <p:tgtEl>
                                          <p:spTgt spid="37"/>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1000"/>
                                  </p:stCondLst>
                                  <p:childTnLst>
                                    <p:set>
                                      <p:cBhvr>
                                        <p:cTn id="22" dur="1" fill="hold">
                                          <p:stCondLst>
                                            <p:cond delay="0"/>
                                          </p:stCondLst>
                                        </p:cTn>
                                        <p:tgtEl>
                                          <p:spTgt spid="38"/>
                                        </p:tgtEl>
                                        <p:attrNameLst>
                                          <p:attrName>style.visibility</p:attrName>
                                        </p:attrNameLst>
                                      </p:cBhvr>
                                      <p:to>
                                        <p:strVal val="visible"/>
                                      </p:to>
                                    </p:set>
                                    <p:anim calcmode="lin" valueType="num">
                                      <p:cBhvr>
                                        <p:cTn id="23" dur="500" fill="hold"/>
                                        <p:tgtEl>
                                          <p:spTgt spid="38"/>
                                        </p:tgtEl>
                                        <p:attrNameLst>
                                          <p:attrName>ppt_x</p:attrName>
                                        </p:attrNameLst>
                                      </p:cBhvr>
                                      <p:tavLst>
                                        <p:tav tm="0">
                                          <p:val>
                                            <p:strVal val="1+#ppt_w/2"/>
                                          </p:val>
                                        </p:tav>
                                        <p:tav tm="100000">
                                          <p:val>
                                            <p:strVal val="#ppt_x"/>
                                          </p:val>
                                        </p:tav>
                                      </p:tavLst>
                                    </p:anim>
                                    <p:anim calcmode="lin" valueType="num">
                                      <p:cBhvr>
                                        <p:cTn id="24" dur="500" fill="hold"/>
                                        <p:tgtEl>
                                          <p:spTgt spid="38"/>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1200"/>
                                  </p:stCondLst>
                                  <p:childTnLst>
                                    <p:set>
                                      <p:cBhvr>
                                        <p:cTn id="26" dur="1" fill="hold">
                                          <p:stCondLst>
                                            <p:cond delay="0"/>
                                          </p:stCondLst>
                                        </p:cTn>
                                        <p:tgtEl>
                                          <p:spTgt spid="39"/>
                                        </p:tgtEl>
                                        <p:attrNameLst>
                                          <p:attrName>style.visibility</p:attrName>
                                        </p:attrNameLst>
                                      </p:cBhvr>
                                      <p:to>
                                        <p:strVal val="visible"/>
                                      </p:to>
                                    </p:set>
                                    <p:anim calcmode="lin" valueType="num">
                                      <p:cBhvr>
                                        <p:cTn id="27" dur="500" fill="hold"/>
                                        <p:tgtEl>
                                          <p:spTgt spid="39"/>
                                        </p:tgtEl>
                                        <p:attrNameLst>
                                          <p:attrName>ppt_x</p:attrName>
                                        </p:attrNameLst>
                                      </p:cBhvr>
                                      <p:tavLst>
                                        <p:tav tm="0">
                                          <p:val>
                                            <p:strVal val="1+#ppt_w/2"/>
                                          </p:val>
                                        </p:tav>
                                        <p:tav tm="100000">
                                          <p:val>
                                            <p:strVal val="#ppt_x"/>
                                          </p:val>
                                        </p:tav>
                                      </p:tavLst>
                                    </p:anim>
                                    <p:anim calcmode="lin" valueType="num">
                                      <p:cBhvr>
                                        <p:cTn id="28" dur="500" fill="hold"/>
                                        <p:tgtEl>
                                          <p:spTgt spid="39"/>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1400"/>
                                  </p:stCondLst>
                                  <p:childTnLst>
                                    <p:set>
                                      <p:cBhvr>
                                        <p:cTn id="30" dur="1" fill="hold">
                                          <p:stCondLst>
                                            <p:cond delay="0"/>
                                          </p:stCondLst>
                                        </p:cTn>
                                        <p:tgtEl>
                                          <p:spTgt spid="43"/>
                                        </p:tgtEl>
                                        <p:attrNameLst>
                                          <p:attrName>style.visibility</p:attrName>
                                        </p:attrNameLst>
                                      </p:cBhvr>
                                      <p:to>
                                        <p:strVal val="visible"/>
                                      </p:to>
                                    </p:set>
                                    <p:anim calcmode="lin" valueType="num">
                                      <p:cBhvr>
                                        <p:cTn id="31" dur="500" fill="hold"/>
                                        <p:tgtEl>
                                          <p:spTgt spid="43"/>
                                        </p:tgtEl>
                                        <p:attrNameLst>
                                          <p:attrName>ppt_x</p:attrName>
                                        </p:attrNameLst>
                                      </p:cBhvr>
                                      <p:tavLst>
                                        <p:tav tm="0">
                                          <p:val>
                                            <p:strVal val="1+#ppt_w/2"/>
                                          </p:val>
                                        </p:tav>
                                        <p:tav tm="100000">
                                          <p:val>
                                            <p:strVal val="#ppt_x"/>
                                          </p:val>
                                        </p:tav>
                                      </p:tavLst>
                                    </p:anim>
                                    <p:anim calcmode="lin" valueType="num">
                                      <p:cBhvr>
                                        <p:cTn id="32" dur="500" fill="hold"/>
                                        <p:tgtEl>
                                          <p:spTgt spid="43"/>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1600"/>
                                  </p:stCondLst>
                                  <p:childTnLst>
                                    <p:set>
                                      <p:cBhvr>
                                        <p:cTn id="34" dur="1" fill="hold">
                                          <p:stCondLst>
                                            <p:cond delay="0"/>
                                          </p:stCondLst>
                                        </p:cTn>
                                        <p:tgtEl>
                                          <p:spTgt spid="44"/>
                                        </p:tgtEl>
                                        <p:attrNameLst>
                                          <p:attrName>style.visibility</p:attrName>
                                        </p:attrNameLst>
                                      </p:cBhvr>
                                      <p:to>
                                        <p:strVal val="visible"/>
                                      </p:to>
                                    </p:set>
                                    <p:anim calcmode="lin" valueType="num">
                                      <p:cBhvr>
                                        <p:cTn id="35" dur="500" fill="hold"/>
                                        <p:tgtEl>
                                          <p:spTgt spid="44"/>
                                        </p:tgtEl>
                                        <p:attrNameLst>
                                          <p:attrName>ppt_x</p:attrName>
                                        </p:attrNameLst>
                                      </p:cBhvr>
                                      <p:tavLst>
                                        <p:tav tm="0">
                                          <p:val>
                                            <p:strVal val="1+#ppt_w/2"/>
                                          </p:val>
                                        </p:tav>
                                        <p:tav tm="100000">
                                          <p:val>
                                            <p:strVal val="#ppt_x"/>
                                          </p:val>
                                        </p:tav>
                                      </p:tavLst>
                                    </p:anim>
                                    <p:anim calcmode="lin" valueType="num">
                                      <p:cBhvr>
                                        <p:cTn id="36" dur="500" fill="hold"/>
                                        <p:tgtEl>
                                          <p:spTgt spid="44"/>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1800"/>
                                  </p:stCondLst>
                                  <p:childTnLst>
                                    <p:set>
                                      <p:cBhvr>
                                        <p:cTn id="38" dur="1" fill="hold">
                                          <p:stCondLst>
                                            <p:cond delay="0"/>
                                          </p:stCondLst>
                                        </p:cTn>
                                        <p:tgtEl>
                                          <p:spTgt spid="45"/>
                                        </p:tgtEl>
                                        <p:attrNameLst>
                                          <p:attrName>style.visibility</p:attrName>
                                        </p:attrNameLst>
                                      </p:cBhvr>
                                      <p:to>
                                        <p:strVal val="visible"/>
                                      </p:to>
                                    </p:set>
                                    <p:anim calcmode="lin" valueType="num">
                                      <p:cBhvr>
                                        <p:cTn id="39" dur="500" fill="hold"/>
                                        <p:tgtEl>
                                          <p:spTgt spid="45"/>
                                        </p:tgtEl>
                                        <p:attrNameLst>
                                          <p:attrName>ppt_x</p:attrName>
                                        </p:attrNameLst>
                                      </p:cBhvr>
                                      <p:tavLst>
                                        <p:tav tm="0">
                                          <p:val>
                                            <p:strVal val="1+#ppt_w/2"/>
                                          </p:val>
                                        </p:tav>
                                        <p:tav tm="100000">
                                          <p:val>
                                            <p:strVal val="#ppt_x"/>
                                          </p:val>
                                        </p:tav>
                                      </p:tavLst>
                                    </p:anim>
                                    <p:anim calcmode="lin" valueType="num">
                                      <p:cBhvr>
                                        <p:cTn id="40" dur="500" fill="hold"/>
                                        <p:tgtEl>
                                          <p:spTgt spid="45"/>
                                        </p:tgtEl>
                                        <p:attrNameLst>
                                          <p:attrName>ppt_y</p:attrName>
                                        </p:attrNameLst>
                                      </p:cBhvr>
                                      <p:tavLst>
                                        <p:tav tm="0">
                                          <p:val>
                                            <p:strVal val="#ppt_y"/>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fade">
                                      <p:cBhvr>
                                        <p:cTn id="43" dur="1000"/>
                                        <p:tgtEl>
                                          <p:spTgt spid="46"/>
                                        </p:tgtEl>
                                      </p:cBhvr>
                                    </p:animEffect>
                                    <p:anim calcmode="lin" valueType="num">
                                      <p:cBhvr>
                                        <p:cTn id="44" dur="1000" fill="hold"/>
                                        <p:tgtEl>
                                          <p:spTgt spid="46"/>
                                        </p:tgtEl>
                                        <p:attrNameLst>
                                          <p:attrName>ppt_x</p:attrName>
                                        </p:attrNameLst>
                                      </p:cBhvr>
                                      <p:tavLst>
                                        <p:tav tm="0">
                                          <p:val>
                                            <p:strVal val="#ppt_x"/>
                                          </p:val>
                                        </p:tav>
                                        <p:tav tm="100000">
                                          <p:val>
                                            <p:strVal val="#ppt_x"/>
                                          </p:val>
                                        </p:tav>
                                      </p:tavLst>
                                    </p:anim>
                                    <p:anim calcmode="lin" valueType="num">
                                      <p:cBhvr>
                                        <p:cTn id="45" dur="1000" fill="hold"/>
                                        <p:tgtEl>
                                          <p:spTgt spid="46"/>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200"/>
                                  </p:stCondLst>
                                  <p:childTnLst>
                                    <p:set>
                                      <p:cBhvr>
                                        <p:cTn id="47" dur="1" fill="hold">
                                          <p:stCondLst>
                                            <p:cond delay="0"/>
                                          </p:stCondLst>
                                        </p:cTn>
                                        <p:tgtEl>
                                          <p:spTgt spid="47"/>
                                        </p:tgtEl>
                                        <p:attrNameLst>
                                          <p:attrName>style.visibility</p:attrName>
                                        </p:attrNameLst>
                                      </p:cBhvr>
                                      <p:to>
                                        <p:strVal val="visible"/>
                                      </p:to>
                                    </p:set>
                                    <p:animEffect transition="in" filter="fade">
                                      <p:cBhvr>
                                        <p:cTn id="48" dur="1000"/>
                                        <p:tgtEl>
                                          <p:spTgt spid="47"/>
                                        </p:tgtEl>
                                      </p:cBhvr>
                                    </p:animEffect>
                                    <p:anim calcmode="lin" valueType="num">
                                      <p:cBhvr>
                                        <p:cTn id="49" dur="1000" fill="hold"/>
                                        <p:tgtEl>
                                          <p:spTgt spid="47"/>
                                        </p:tgtEl>
                                        <p:attrNameLst>
                                          <p:attrName>ppt_x</p:attrName>
                                        </p:attrNameLst>
                                      </p:cBhvr>
                                      <p:tavLst>
                                        <p:tav tm="0">
                                          <p:val>
                                            <p:strVal val="#ppt_x"/>
                                          </p:val>
                                        </p:tav>
                                        <p:tav tm="100000">
                                          <p:val>
                                            <p:strVal val="#ppt_x"/>
                                          </p:val>
                                        </p:tav>
                                      </p:tavLst>
                                    </p:anim>
                                    <p:anim calcmode="lin" valueType="num">
                                      <p:cBhvr>
                                        <p:cTn id="50" dur="1000" fill="hold"/>
                                        <p:tgtEl>
                                          <p:spTgt spid="47"/>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400"/>
                                  </p:stCondLst>
                                  <p:childTnLst>
                                    <p:set>
                                      <p:cBhvr>
                                        <p:cTn id="52" dur="1" fill="hold">
                                          <p:stCondLst>
                                            <p:cond delay="0"/>
                                          </p:stCondLst>
                                        </p:cTn>
                                        <p:tgtEl>
                                          <p:spTgt spid="48"/>
                                        </p:tgtEl>
                                        <p:attrNameLst>
                                          <p:attrName>style.visibility</p:attrName>
                                        </p:attrNameLst>
                                      </p:cBhvr>
                                      <p:to>
                                        <p:strVal val="visible"/>
                                      </p:to>
                                    </p:set>
                                    <p:animEffect transition="in" filter="fade">
                                      <p:cBhvr>
                                        <p:cTn id="53" dur="1000"/>
                                        <p:tgtEl>
                                          <p:spTgt spid="48"/>
                                        </p:tgtEl>
                                      </p:cBhvr>
                                    </p:animEffect>
                                    <p:anim calcmode="lin" valueType="num">
                                      <p:cBhvr>
                                        <p:cTn id="54" dur="1000" fill="hold"/>
                                        <p:tgtEl>
                                          <p:spTgt spid="48"/>
                                        </p:tgtEl>
                                        <p:attrNameLst>
                                          <p:attrName>ppt_x</p:attrName>
                                        </p:attrNameLst>
                                      </p:cBhvr>
                                      <p:tavLst>
                                        <p:tav tm="0">
                                          <p:val>
                                            <p:strVal val="#ppt_x"/>
                                          </p:val>
                                        </p:tav>
                                        <p:tav tm="100000">
                                          <p:val>
                                            <p:strVal val="#ppt_x"/>
                                          </p:val>
                                        </p:tav>
                                      </p:tavLst>
                                    </p:anim>
                                    <p:anim calcmode="lin" valueType="num">
                                      <p:cBhvr>
                                        <p:cTn id="55" dur="1000" fill="hold"/>
                                        <p:tgtEl>
                                          <p:spTgt spid="48"/>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600"/>
                                  </p:stCondLst>
                                  <p:childTnLst>
                                    <p:set>
                                      <p:cBhvr>
                                        <p:cTn id="57" dur="1" fill="hold">
                                          <p:stCondLst>
                                            <p:cond delay="0"/>
                                          </p:stCondLst>
                                        </p:cTn>
                                        <p:tgtEl>
                                          <p:spTgt spid="49"/>
                                        </p:tgtEl>
                                        <p:attrNameLst>
                                          <p:attrName>style.visibility</p:attrName>
                                        </p:attrNameLst>
                                      </p:cBhvr>
                                      <p:to>
                                        <p:strVal val="visible"/>
                                      </p:to>
                                    </p:set>
                                    <p:animEffect transition="in" filter="fade">
                                      <p:cBhvr>
                                        <p:cTn id="58" dur="1000"/>
                                        <p:tgtEl>
                                          <p:spTgt spid="49"/>
                                        </p:tgtEl>
                                      </p:cBhvr>
                                    </p:animEffect>
                                    <p:anim calcmode="lin" valueType="num">
                                      <p:cBhvr>
                                        <p:cTn id="59" dur="1000" fill="hold"/>
                                        <p:tgtEl>
                                          <p:spTgt spid="49"/>
                                        </p:tgtEl>
                                        <p:attrNameLst>
                                          <p:attrName>ppt_x</p:attrName>
                                        </p:attrNameLst>
                                      </p:cBhvr>
                                      <p:tavLst>
                                        <p:tav tm="0">
                                          <p:val>
                                            <p:strVal val="#ppt_x"/>
                                          </p:val>
                                        </p:tav>
                                        <p:tav tm="100000">
                                          <p:val>
                                            <p:strVal val="#ppt_x"/>
                                          </p:val>
                                        </p:tav>
                                      </p:tavLst>
                                    </p:anim>
                                    <p:anim calcmode="lin" valueType="num">
                                      <p:cBhvr>
                                        <p:cTn id="60" dur="1000" fill="hold"/>
                                        <p:tgtEl>
                                          <p:spTgt spid="49"/>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800"/>
                                  </p:stCondLst>
                                  <p:childTnLst>
                                    <p:set>
                                      <p:cBhvr>
                                        <p:cTn id="62" dur="1" fill="hold">
                                          <p:stCondLst>
                                            <p:cond delay="0"/>
                                          </p:stCondLst>
                                        </p:cTn>
                                        <p:tgtEl>
                                          <p:spTgt spid="50"/>
                                        </p:tgtEl>
                                        <p:attrNameLst>
                                          <p:attrName>style.visibility</p:attrName>
                                        </p:attrNameLst>
                                      </p:cBhvr>
                                      <p:to>
                                        <p:strVal val="visible"/>
                                      </p:to>
                                    </p:set>
                                    <p:animEffect transition="in" filter="fade">
                                      <p:cBhvr>
                                        <p:cTn id="63" dur="1000"/>
                                        <p:tgtEl>
                                          <p:spTgt spid="50"/>
                                        </p:tgtEl>
                                      </p:cBhvr>
                                    </p:animEffect>
                                    <p:anim calcmode="lin" valueType="num">
                                      <p:cBhvr>
                                        <p:cTn id="64" dur="1000" fill="hold"/>
                                        <p:tgtEl>
                                          <p:spTgt spid="50"/>
                                        </p:tgtEl>
                                        <p:attrNameLst>
                                          <p:attrName>ppt_x</p:attrName>
                                        </p:attrNameLst>
                                      </p:cBhvr>
                                      <p:tavLst>
                                        <p:tav tm="0">
                                          <p:val>
                                            <p:strVal val="#ppt_x"/>
                                          </p:val>
                                        </p:tav>
                                        <p:tav tm="100000">
                                          <p:val>
                                            <p:strVal val="#ppt_x"/>
                                          </p:val>
                                        </p:tav>
                                      </p:tavLst>
                                    </p:anim>
                                    <p:anim calcmode="lin" valueType="num">
                                      <p:cBhvr>
                                        <p:cTn id="65" dur="1000" fill="hold"/>
                                        <p:tgtEl>
                                          <p:spTgt spid="50"/>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1000"/>
                                  </p:stCondLst>
                                  <p:childTnLst>
                                    <p:set>
                                      <p:cBhvr>
                                        <p:cTn id="67" dur="1" fill="hold">
                                          <p:stCondLst>
                                            <p:cond delay="0"/>
                                          </p:stCondLst>
                                        </p:cTn>
                                        <p:tgtEl>
                                          <p:spTgt spid="51"/>
                                        </p:tgtEl>
                                        <p:attrNameLst>
                                          <p:attrName>style.visibility</p:attrName>
                                        </p:attrNameLst>
                                      </p:cBhvr>
                                      <p:to>
                                        <p:strVal val="visible"/>
                                      </p:to>
                                    </p:set>
                                    <p:animEffect transition="in" filter="fade">
                                      <p:cBhvr>
                                        <p:cTn id="68" dur="1000"/>
                                        <p:tgtEl>
                                          <p:spTgt spid="51"/>
                                        </p:tgtEl>
                                      </p:cBhvr>
                                    </p:animEffect>
                                    <p:anim calcmode="lin" valueType="num">
                                      <p:cBhvr>
                                        <p:cTn id="69" dur="1000" fill="hold"/>
                                        <p:tgtEl>
                                          <p:spTgt spid="51"/>
                                        </p:tgtEl>
                                        <p:attrNameLst>
                                          <p:attrName>ppt_x</p:attrName>
                                        </p:attrNameLst>
                                      </p:cBhvr>
                                      <p:tavLst>
                                        <p:tav tm="0">
                                          <p:val>
                                            <p:strVal val="#ppt_x"/>
                                          </p:val>
                                        </p:tav>
                                        <p:tav tm="100000">
                                          <p:val>
                                            <p:strVal val="#ppt_x"/>
                                          </p:val>
                                        </p:tav>
                                      </p:tavLst>
                                    </p:anim>
                                    <p:anim calcmode="lin" valueType="num">
                                      <p:cBhvr>
                                        <p:cTn id="70" dur="1000" fill="hold"/>
                                        <p:tgtEl>
                                          <p:spTgt spid="51"/>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1200"/>
                                  </p:stCondLst>
                                  <p:childTnLst>
                                    <p:set>
                                      <p:cBhvr>
                                        <p:cTn id="72" dur="1" fill="hold">
                                          <p:stCondLst>
                                            <p:cond delay="0"/>
                                          </p:stCondLst>
                                        </p:cTn>
                                        <p:tgtEl>
                                          <p:spTgt spid="52"/>
                                        </p:tgtEl>
                                        <p:attrNameLst>
                                          <p:attrName>style.visibility</p:attrName>
                                        </p:attrNameLst>
                                      </p:cBhvr>
                                      <p:to>
                                        <p:strVal val="visible"/>
                                      </p:to>
                                    </p:set>
                                    <p:animEffect transition="in" filter="fade">
                                      <p:cBhvr>
                                        <p:cTn id="73" dur="1000"/>
                                        <p:tgtEl>
                                          <p:spTgt spid="52"/>
                                        </p:tgtEl>
                                      </p:cBhvr>
                                    </p:animEffect>
                                    <p:anim calcmode="lin" valueType="num">
                                      <p:cBhvr>
                                        <p:cTn id="74" dur="1000" fill="hold"/>
                                        <p:tgtEl>
                                          <p:spTgt spid="52"/>
                                        </p:tgtEl>
                                        <p:attrNameLst>
                                          <p:attrName>ppt_x</p:attrName>
                                        </p:attrNameLst>
                                      </p:cBhvr>
                                      <p:tavLst>
                                        <p:tav tm="0">
                                          <p:val>
                                            <p:strVal val="#ppt_x"/>
                                          </p:val>
                                        </p:tav>
                                        <p:tav tm="100000">
                                          <p:val>
                                            <p:strVal val="#ppt_x"/>
                                          </p:val>
                                        </p:tav>
                                      </p:tavLst>
                                    </p:anim>
                                    <p:anim calcmode="lin" valueType="num">
                                      <p:cBhvr>
                                        <p:cTn id="75" dur="1000" fill="hold"/>
                                        <p:tgtEl>
                                          <p:spTgt spid="52"/>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1400"/>
                                  </p:stCondLst>
                                  <p:childTnLst>
                                    <p:set>
                                      <p:cBhvr>
                                        <p:cTn id="77" dur="1" fill="hold">
                                          <p:stCondLst>
                                            <p:cond delay="0"/>
                                          </p:stCondLst>
                                        </p:cTn>
                                        <p:tgtEl>
                                          <p:spTgt spid="53"/>
                                        </p:tgtEl>
                                        <p:attrNameLst>
                                          <p:attrName>style.visibility</p:attrName>
                                        </p:attrNameLst>
                                      </p:cBhvr>
                                      <p:to>
                                        <p:strVal val="visible"/>
                                      </p:to>
                                    </p:set>
                                    <p:animEffect transition="in" filter="fade">
                                      <p:cBhvr>
                                        <p:cTn id="78" dur="1000"/>
                                        <p:tgtEl>
                                          <p:spTgt spid="53"/>
                                        </p:tgtEl>
                                      </p:cBhvr>
                                    </p:animEffect>
                                    <p:anim calcmode="lin" valueType="num">
                                      <p:cBhvr>
                                        <p:cTn id="79" dur="1000" fill="hold"/>
                                        <p:tgtEl>
                                          <p:spTgt spid="53"/>
                                        </p:tgtEl>
                                        <p:attrNameLst>
                                          <p:attrName>ppt_x</p:attrName>
                                        </p:attrNameLst>
                                      </p:cBhvr>
                                      <p:tavLst>
                                        <p:tav tm="0">
                                          <p:val>
                                            <p:strVal val="#ppt_x"/>
                                          </p:val>
                                        </p:tav>
                                        <p:tav tm="100000">
                                          <p:val>
                                            <p:strVal val="#ppt_x"/>
                                          </p:val>
                                        </p:tav>
                                      </p:tavLst>
                                    </p:anim>
                                    <p:anim calcmode="lin" valueType="num">
                                      <p:cBhvr>
                                        <p:cTn id="80" dur="1000" fill="hold"/>
                                        <p:tgtEl>
                                          <p:spTgt spid="53"/>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1600"/>
                                  </p:stCondLst>
                                  <p:childTnLst>
                                    <p:set>
                                      <p:cBhvr>
                                        <p:cTn id="82" dur="1" fill="hold">
                                          <p:stCondLst>
                                            <p:cond delay="0"/>
                                          </p:stCondLst>
                                        </p:cTn>
                                        <p:tgtEl>
                                          <p:spTgt spid="54"/>
                                        </p:tgtEl>
                                        <p:attrNameLst>
                                          <p:attrName>style.visibility</p:attrName>
                                        </p:attrNameLst>
                                      </p:cBhvr>
                                      <p:to>
                                        <p:strVal val="visible"/>
                                      </p:to>
                                    </p:set>
                                    <p:animEffect transition="in" filter="fade">
                                      <p:cBhvr>
                                        <p:cTn id="83" dur="1000"/>
                                        <p:tgtEl>
                                          <p:spTgt spid="54"/>
                                        </p:tgtEl>
                                      </p:cBhvr>
                                    </p:animEffect>
                                    <p:anim calcmode="lin" valueType="num">
                                      <p:cBhvr>
                                        <p:cTn id="84" dur="1000" fill="hold"/>
                                        <p:tgtEl>
                                          <p:spTgt spid="54"/>
                                        </p:tgtEl>
                                        <p:attrNameLst>
                                          <p:attrName>ppt_x</p:attrName>
                                        </p:attrNameLst>
                                      </p:cBhvr>
                                      <p:tavLst>
                                        <p:tav tm="0">
                                          <p:val>
                                            <p:strVal val="#ppt_x"/>
                                          </p:val>
                                        </p:tav>
                                        <p:tav tm="100000">
                                          <p:val>
                                            <p:strVal val="#ppt_x"/>
                                          </p:val>
                                        </p:tav>
                                      </p:tavLst>
                                    </p:anim>
                                    <p:anim calcmode="lin" valueType="num">
                                      <p:cBhvr>
                                        <p:cTn id="85" dur="1000" fill="hold"/>
                                        <p:tgtEl>
                                          <p:spTgt spid="54"/>
                                        </p:tgtEl>
                                        <p:attrNameLst>
                                          <p:attrName>ppt_y</p:attrName>
                                        </p:attrNameLst>
                                      </p:cBhvr>
                                      <p:tavLst>
                                        <p:tav tm="0">
                                          <p:val>
                                            <p:strVal val="#ppt_y+.1"/>
                                          </p:val>
                                        </p:tav>
                                        <p:tav tm="100000">
                                          <p:val>
                                            <p:strVal val="#ppt_y"/>
                                          </p:val>
                                        </p:tav>
                                      </p:tavLst>
                                    </p:anim>
                                  </p:childTnLst>
                                </p:cTn>
                              </p:par>
                              <p:par>
                                <p:cTn id="86" presetID="2" presetClass="entr" presetSubtype="2" fill="hold" grpId="0" nodeType="withEffect">
                                  <p:stCondLst>
                                    <p:cond delay="1800"/>
                                  </p:stCondLst>
                                  <p:childTnLst>
                                    <p:set>
                                      <p:cBhvr>
                                        <p:cTn id="87" dur="1" fill="hold">
                                          <p:stCondLst>
                                            <p:cond delay="0"/>
                                          </p:stCondLst>
                                        </p:cTn>
                                        <p:tgtEl>
                                          <p:spTgt spid="55"/>
                                        </p:tgtEl>
                                        <p:attrNameLst>
                                          <p:attrName>style.visibility</p:attrName>
                                        </p:attrNameLst>
                                      </p:cBhvr>
                                      <p:to>
                                        <p:strVal val="visible"/>
                                      </p:to>
                                    </p:set>
                                    <p:anim calcmode="lin" valueType="num">
                                      <p:cBhvr>
                                        <p:cTn id="88" dur="500" fill="hold"/>
                                        <p:tgtEl>
                                          <p:spTgt spid="55"/>
                                        </p:tgtEl>
                                        <p:attrNameLst>
                                          <p:attrName>ppt_x</p:attrName>
                                        </p:attrNameLst>
                                      </p:cBhvr>
                                      <p:tavLst>
                                        <p:tav tm="0">
                                          <p:val>
                                            <p:strVal val="1+#ppt_w/2"/>
                                          </p:val>
                                        </p:tav>
                                        <p:tav tm="100000">
                                          <p:val>
                                            <p:strVal val="#ppt_x"/>
                                          </p:val>
                                        </p:tav>
                                      </p:tavLst>
                                    </p:anim>
                                    <p:anim calcmode="lin" valueType="num">
                                      <p:cBhvr>
                                        <p:cTn id="89" dur="500" fill="hold"/>
                                        <p:tgtEl>
                                          <p:spTgt spid="55"/>
                                        </p:tgtEl>
                                        <p:attrNameLst>
                                          <p:attrName>ppt_y</p:attrName>
                                        </p:attrNameLst>
                                      </p:cBhvr>
                                      <p:tavLst>
                                        <p:tav tm="0">
                                          <p:val>
                                            <p:strVal val="#ppt_y"/>
                                          </p:val>
                                        </p:tav>
                                        <p:tav tm="100000">
                                          <p:val>
                                            <p:strVal val="#ppt_y"/>
                                          </p:val>
                                        </p:tav>
                                      </p:tavLst>
                                    </p:anim>
                                  </p:childTnLst>
                                </p:cTn>
                              </p:par>
                              <p:par>
                                <p:cTn id="90" presetID="42" presetClass="entr" presetSubtype="0" fill="hold" grpId="0" nodeType="withEffect">
                                  <p:stCondLst>
                                    <p:cond delay="1600"/>
                                  </p:stCondLst>
                                  <p:childTnLst>
                                    <p:set>
                                      <p:cBhvr>
                                        <p:cTn id="91" dur="1" fill="hold">
                                          <p:stCondLst>
                                            <p:cond delay="0"/>
                                          </p:stCondLst>
                                        </p:cTn>
                                        <p:tgtEl>
                                          <p:spTgt spid="56"/>
                                        </p:tgtEl>
                                        <p:attrNameLst>
                                          <p:attrName>style.visibility</p:attrName>
                                        </p:attrNameLst>
                                      </p:cBhvr>
                                      <p:to>
                                        <p:strVal val="visible"/>
                                      </p:to>
                                    </p:set>
                                    <p:animEffect transition="in" filter="fade">
                                      <p:cBhvr>
                                        <p:cTn id="92" dur="1000"/>
                                        <p:tgtEl>
                                          <p:spTgt spid="56"/>
                                        </p:tgtEl>
                                      </p:cBhvr>
                                    </p:animEffect>
                                    <p:anim calcmode="lin" valueType="num">
                                      <p:cBhvr>
                                        <p:cTn id="93" dur="1000" fill="hold"/>
                                        <p:tgtEl>
                                          <p:spTgt spid="56"/>
                                        </p:tgtEl>
                                        <p:attrNameLst>
                                          <p:attrName>ppt_x</p:attrName>
                                        </p:attrNameLst>
                                      </p:cBhvr>
                                      <p:tavLst>
                                        <p:tav tm="0">
                                          <p:val>
                                            <p:strVal val="#ppt_x"/>
                                          </p:val>
                                        </p:tav>
                                        <p:tav tm="100000">
                                          <p:val>
                                            <p:strVal val="#ppt_x"/>
                                          </p:val>
                                        </p:tav>
                                      </p:tavLst>
                                    </p:anim>
                                    <p:anim calcmode="lin" valueType="num">
                                      <p:cBhvr>
                                        <p:cTn id="94"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ldLvl="0" autoUpdateAnimBg="0"/>
      <p:bldP spid="38" grpId="0" bldLvl="0" autoUpdateAnimBg="0"/>
      <p:bldP spid="39" grpId="0" bldLvl="0" autoUpdateAnimBg="0"/>
      <p:bldP spid="40" grpId="0" bldLvl="0" autoUpdateAnimBg="0"/>
      <p:bldP spid="41" grpId="0" bldLvl="0" autoUpdateAnimBg="0"/>
      <p:bldP spid="42" grpId="0" bldLvl="0" autoUpdateAnimBg="0"/>
      <p:bldP spid="43" grpId="0" bldLvl="0" autoUpdateAnimBg="0"/>
      <p:bldP spid="44" grpId="0" bldLvl="0" autoUpdateAnimBg="0"/>
      <p:bldP spid="45" grpId="0" bldLvl="0" autoUpdateAnimBg="0"/>
      <p:bldP spid="46" grpId="0" animBg="1"/>
      <p:bldP spid="47" grpId="0" animBg="1"/>
      <p:bldP spid="48" grpId="0" animBg="1"/>
      <p:bldP spid="49" grpId="0" animBg="1"/>
      <p:bldP spid="50" grpId="0" animBg="1"/>
      <p:bldP spid="51" grpId="0" animBg="1"/>
      <p:bldP spid="52" grpId="0" animBg="1"/>
      <p:bldP spid="53" grpId="0" animBg="1"/>
      <p:bldP spid="54" grpId="0" animBg="1"/>
      <p:bldP spid="55" grpId="0" bldLvl="0" autoUpdateAnimBg="0"/>
      <p:bldP spid="56"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4278094"/>
          </a:xfrm>
          <a:prstGeom prst="rect">
            <a:avLst/>
          </a:prstGeom>
          <a:noFill/>
        </p:spPr>
        <p:txBody>
          <a:bodyPr wrap="square" rtlCol="0">
            <a:spAutoFit/>
          </a:bodyPr>
          <a:lstStyle/>
          <a:p>
            <a:pPr indent="457200"/>
            <a:r>
              <a:rPr lang="en-US" altLang="zh-CN" sz="1600" dirty="0"/>
              <a:t>4</a:t>
            </a:r>
            <a:r>
              <a:rPr lang="zh-CN" altLang="zh-CN" sz="1600" dirty="0"/>
              <a:t>．处理抱怨的原则</a:t>
            </a:r>
          </a:p>
          <a:p>
            <a:pPr indent="457200"/>
            <a:r>
              <a:rPr lang="en-US" altLang="zh-CN" sz="1600" dirty="0"/>
              <a:t>(1)</a:t>
            </a:r>
            <a:r>
              <a:rPr lang="zh-CN" altLang="zh-CN" sz="1600" dirty="0"/>
              <a:t>接受抱怨</a:t>
            </a:r>
          </a:p>
          <a:p>
            <a:pPr indent="457200"/>
            <a:r>
              <a:rPr lang="zh-CN" altLang="zh-CN" sz="1600" dirty="0"/>
              <a:t>抱怨是员工对一些事物不满的表达形式，有时候可能仅仅是一种发泄，是不可能完全避免的。因此，要处理抱怨，首先就要有良好的心态去接受抱怨。</a:t>
            </a:r>
          </a:p>
          <a:p>
            <a:pPr indent="457200"/>
            <a:r>
              <a:rPr lang="en-US" altLang="zh-CN" sz="1600" dirty="0"/>
              <a:t>(2)</a:t>
            </a:r>
            <a:r>
              <a:rPr lang="zh-CN" altLang="zh-CN" sz="1600" dirty="0"/>
              <a:t>充分了解</a:t>
            </a:r>
          </a:p>
          <a:p>
            <a:pPr indent="457200"/>
            <a:r>
              <a:rPr lang="zh-CN" altLang="zh-CN" sz="1600" dirty="0"/>
              <a:t>抱怨是员工的个人行为，员工所表达的内容是带有一定局限性的。作为管理者，一定要从多角度、多渠道地去了解情况，充分了解产生抱怨的原因和过程，这样才能形成客观正确的判断。</a:t>
            </a:r>
          </a:p>
          <a:p>
            <a:pPr indent="457200"/>
            <a:r>
              <a:rPr lang="en-US" altLang="zh-CN" sz="1600" dirty="0"/>
              <a:t>(3)</a:t>
            </a:r>
            <a:r>
              <a:rPr lang="zh-CN" altLang="zh-CN" sz="1600" dirty="0"/>
              <a:t>快速果断</a:t>
            </a:r>
          </a:p>
          <a:p>
            <a:pPr indent="457200"/>
            <a:r>
              <a:rPr lang="zh-CN" altLang="zh-CN" sz="1600" dirty="0"/>
              <a:t>抱怨的传播速度很快，影响也很大，早一步进行处理，就会减少一些影响。因此，如果发现抱怨，就要及时去解决，切不可拖延，否则就会引起无端的猜测和质疑。</a:t>
            </a:r>
          </a:p>
          <a:p>
            <a:pPr indent="457200"/>
            <a:r>
              <a:rPr lang="en-US" altLang="zh-CN" sz="1600" dirty="0"/>
              <a:t>(4)</a:t>
            </a:r>
            <a:r>
              <a:rPr lang="zh-CN" altLang="zh-CN" sz="1600" dirty="0"/>
              <a:t>公正透明</a:t>
            </a:r>
          </a:p>
          <a:p>
            <a:pPr indent="457200"/>
            <a:r>
              <a:rPr lang="zh-CN" altLang="zh-CN" sz="1600" dirty="0"/>
              <a:t>即便抱怨只是一名员工产生的，通常也会引起所有员工的关注，甚至小组、部门的人员关注。因此，对抱怨的处理过程一定要公正、公平，处理结果一定要透明，打消大家的疑虑。</a:t>
            </a:r>
          </a:p>
        </p:txBody>
      </p:sp>
      <p:sp>
        <p:nvSpPr>
          <p:cNvPr id="10"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化解员工的抱怨</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1885341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395536" y="985292"/>
            <a:ext cx="8640961" cy="4031873"/>
          </a:xfrm>
          <a:prstGeom prst="rect">
            <a:avLst/>
          </a:prstGeom>
          <a:noFill/>
        </p:spPr>
        <p:txBody>
          <a:bodyPr wrap="square" rtlCol="0">
            <a:spAutoFit/>
          </a:bodyPr>
          <a:lstStyle/>
          <a:p>
            <a:pPr indent="457200"/>
            <a:r>
              <a:rPr lang="en-US" altLang="zh-CN" sz="1600" dirty="0"/>
              <a:t>5</a:t>
            </a:r>
            <a:r>
              <a:rPr lang="zh-CN" altLang="zh-CN" sz="1600" dirty="0"/>
              <a:t>．处理抱怨的方法</a:t>
            </a:r>
          </a:p>
          <a:p>
            <a:pPr indent="457200"/>
            <a:r>
              <a:rPr lang="en-US" altLang="zh-CN" sz="1600" dirty="0"/>
              <a:t>(1)</a:t>
            </a:r>
            <a:r>
              <a:rPr lang="zh-CN" altLang="zh-CN" sz="1600" dirty="0"/>
              <a:t>倾听</a:t>
            </a:r>
          </a:p>
          <a:p>
            <a:pPr indent="457200"/>
            <a:r>
              <a:rPr lang="zh-CN" altLang="zh-CN" sz="1600" dirty="0"/>
              <a:t>要处理好员工的抱怨，第一个关键点就是倾听，要让员工的情绪有所发泄，并且能够让员工毫无负担地将自己的想法表达出来，要尊重员工的想法，不要打断，也不要进行主观臆断。另外，要尽量倾听更多人的想法，通过了解更多人的想法，让你更客观地了解事情的状态和实际情况。</a:t>
            </a:r>
          </a:p>
          <a:p>
            <a:pPr indent="457200"/>
            <a:r>
              <a:rPr lang="en-US" altLang="zh-CN" sz="1600" dirty="0"/>
              <a:t>(2)</a:t>
            </a:r>
            <a:r>
              <a:rPr lang="zh-CN" altLang="zh-CN" sz="1600" dirty="0"/>
              <a:t>沟通</a:t>
            </a:r>
          </a:p>
          <a:p>
            <a:pPr indent="457200"/>
            <a:r>
              <a:rPr lang="zh-CN" altLang="zh-CN" sz="1600" dirty="0"/>
              <a:t>解决抱怨的主要工作是进行大量的沟通。抱怨的产生往往是由于角度不同、考虑的方面不同、信息交流不充分所引起的，要达到消除抱怨的目的，必须要有大量的沟通。</a:t>
            </a:r>
          </a:p>
          <a:p>
            <a:pPr indent="457200"/>
            <a:r>
              <a:rPr lang="zh-CN" altLang="zh-CN" sz="1600" dirty="0"/>
              <a:t>沟通的过程中一定要注意以充分信任和尊重员工的态度去和员</a:t>
            </a:r>
            <a:r>
              <a:rPr lang="en-US" altLang="zh-CN" sz="1600" dirty="0"/>
              <a:t>I</a:t>
            </a:r>
            <a:r>
              <a:rPr lang="zh-CN" altLang="zh-CN" sz="1600" dirty="0"/>
              <a:t>一同分析和解决问题，对问题的态度一定不能掺杂个人的情绪，必须要遵循公平、客观、友善的原则。</a:t>
            </a:r>
          </a:p>
          <a:p>
            <a:pPr indent="457200"/>
            <a:r>
              <a:rPr lang="en-US" altLang="zh-CN" sz="1600" dirty="0"/>
              <a:t>(3)</a:t>
            </a:r>
            <a:r>
              <a:rPr lang="zh-CN" altLang="zh-CN" sz="1600" dirty="0"/>
              <a:t>总结</a:t>
            </a:r>
          </a:p>
          <a:p>
            <a:pPr indent="457200"/>
            <a:r>
              <a:rPr lang="zh-CN" altLang="zh-CN" sz="1600" dirty="0"/>
              <a:t>通过充分的了解和沟通，某名员工的抱怨情绪消除后，工作并没有完成。此类抱怨情绪是否还会出现？如何进行避免？是否需要做制度方面的调整？是否需要针对全体组员进行一次说明？必须对以上问题进行分析和判断。员工产生抱怨并非无源之水，将问题的根源彻底消除，才能有效地防止类似情况的发生，达到标本兼治的效果。</a:t>
            </a:r>
          </a:p>
        </p:txBody>
      </p:sp>
      <p:sp>
        <p:nvSpPr>
          <p:cNvPr id="10"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化解员工的抱怨</a:t>
            </a:r>
            <a:endParaRPr lang="zh-CN" altLang="en-US" sz="1600" b="1" dirty="0">
              <a:solidFill>
                <a:schemeClr val="accent3">
                  <a:lumMod val="50000"/>
                </a:schemeClr>
              </a:solidFill>
              <a:latin typeface="黑体" pitchFamily="2" charset="-122"/>
              <a:ea typeface="黑体" pitchFamily="2" charset="-122"/>
            </a:endParaRPr>
          </a:p>
        </p:txBody>
      </p:sp>
      <p:sp>
        <p:nvSpPr>
          <p:cNvPr id="9" name="圆角矩形 18">
            <a:hlinkClick r:id="rId3"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89050461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2031325"/>
          </a:xfrm>
          <a:prstGeom prst="rect">
            <a:avLst/>
          </a:prstGeom>
          <a:noFill/>
        </p:spPr>
        <p:txBody>
          <a:bodyPr wrap="square" rtlCol="0">
            <a:spAutoFit/>
          </a:bodyPr>
          <a:lstStyle/>
          <a:p>
            <a:pPr indent="457200"/>
            <a:r>
              <a:rPr lang="zh-CN" altLang="zh-CN" b="1" dirty="0"/>
              <a:t>讨论</a:t>
            </a:r>
            <a:r>
              <a:rPr lang="zh-CN" altLang="zh-CN" b="1" dirty="0" smtClean="0"/>
              <a:t>内容</a:t>
            </a:r>
            <a:endParaRPr lang="en-US" altLang="zh-CN" b="1" dirty="0" smtClean="0"/>
          </a:p>
          <a:p>
            <a:pPr indent="457200"/>
            <a:endParaRPr lang="zh-CN" altLang="zh-CN" dirty="0"/>
          </a:p>
          <a:p>
            <a:pPr indent="457200"/>
            <a:r>
              <a:rPr lang="en-US" altLang="zh-CN" dirty="0"/>
              <a:t>1</a:t>
            </a:r>
            <a:r>
              <a:rPr lang="zh-CN" altLang="zh-CN" dirty="0"/>
              <a:t>．班组长的处理流程和方式是否符合各种原则，哪些方面做得比较好？</a:t>
            </a:r>
          </a:p>
          <a:p>
            <a:pPr indent="457200"/>
            <a:r>
              <a:rPr lang="en-US" altLang="zh-CN" dirty="0"/>
              <a:t>2</a:t>
            </a:r>
            <a:r>
              <a:rPr lang="zh-CN" altLang="zh-CN" dirty="0"/>
              <a:t>．班组长在处理员工抱怨的过程中存在哪些不足，如何改进？</a:t>
            </a:r>
          </a:p>
          <a:p>
            <a:pPr indent="457200"/>
            <a:r>
              <a:rPr lang="en-US" altLang="zh-CN" dirty="0"/>
              <a:t>3</a:t>
            </a:r>
            <a:r>
              <a:rPr lang="zh-CN" altLang="zh-CN" dirty="0"/>
              <a:t>．班组长谈谈整个过程中感受到的最大障碍是什么，难点在什么地方，是否有更好的办法进行处理？</a:t>
            </a:r>
          </a:p>
        </p:txBody>
      </p:sp>
      <p:sp>
        <p:nvSpPr>
          <p:cNvPr id="10"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化解员工的抱怨</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89050461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69332"/>
          </a:xfrm>
          <a:prstGeom prst="rect">
            <a:avLst/>
          </a:prstGeom>
          <a:noFill/>
        </p:spPr>
        <p:txBody>
          <a:bodyPr wrap="square" rtlCol="0">
            <a:spAutoFit/>
          </a:bodyPr>
          <a:lstStyle/>
          <a:p>
            <a:pPr algn="ctr"/>
            <a:r>
              <a:rPr lang="zh-CN" altLang="zh-CN" dirty="0"/>
              <a:t>表</a:t>
            </a:r>
            <a:r>
              <a:rPr lang="en-US" altLang="zh-CN" dirty="0"/>
              <a:t>1-4</a:t>
            </a:r>
            <a:r>
              <a:rPr lang="zh-CN" altLang="zh-CN" dirty="0"/>
              <a:t>班组长工作评分表</a:t>
            </a:r>
          </a:p>
        </p:txBody>
      </p:sp>
      <p:sp>
        <p:nvSpPr>
          <p:cNvPr id="10" name="TextBox 28"/>
          <p:cNvSpPr>
            <a:spLocks noChangeArrowheads="1"/>
          </p:cNvSpPr>
          <p:nvPr/>
        </p:nvSpPr>
        <p:spPr bwMode="auto">
          <a:xfrm>
            <a:off x="5773405" y="84605"/>
            <a:ext cx="3263093"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化解员工的抱怨</a:t>
            </a:r>
            <a:endParaRPr lang="zh-CN" altLang="en-US" sz="1600" b="1" dirty="0">
              <a:solidFill>
                <a:schemeClr val="accent3">
                  <a:lumMod val="50000"/>
                </a:schemeClr>
              </a:solidFill>
              <a:latin typeface="黑体" pitchFamily="2" charset="-122"/>
              <a:ea typeface="黑体" pitchFamily="2"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3158809724"/>
              </p:ext>
            </p:extLst>
          </p:nvPr>
        </p:nvGraphicFramePr>
        <p:xfrm>
          <a:off x="2699792" y="1345332"/>
          <a:ext cx="5688632" cy="3943668"/>
        </p:xfrm>
        <a:graphic>
          <a:graphicData uri="http://schemas.openxmlformats.org/drawingml/2006/table">
            <a:tbl>
              <a:tblPr firstRow="1" firstCol="1" lastRow="1" lastCol="1" bandRow="1" bandCol="1">
                <a:tableStyleId>{5C22544A-7EE6-4342-B048-85BDC9FD1C3A}</a:tableStyleId>
              </a:tblPr>
              <a:tblGrid>
                <a:gridCol w="1368152"/>
                <a:gridCol w="393610"/>
                <a:gridCol w="355680"/>
                <a:gridCol w="102502"/>
                <a:gridCol w="297206"/>
                <a:gridCol w="464388"/>
                <a:gridCol w="451454"/>
                <a:gridCol w="767780"/>
                <a:gridCol w="1487860"/>
              </a:tblGrid>
              <a:tr h="313942">
                <a:tc>
                  <a:txBody>
                    <a:bodyPr/>
                    <a:lstStyle/>
                    <a:p>
                      <a:pPr algn="just">
                        <a:spcAft>
                          <a:spcPts val="0"/>
                        </a:spcAft>
                      </a:pPr>
                      <a:r>
                        <a:rPr lang="zh-CN" sz="1050" kern="0" dirty="0">
                          <a:effectLst/>
                        </a:rPr>
                        <a:t>姓名</a:t>
                      </a:r>
                      <a:endParaRPr lang="zh-CN" sz="1050" kern="100" dirty="0">
                        <a:effectLst/>
                        <a:latin typeface="Calibri"/>
                        <a:ea typeface="宋体"/>
                        <a:cs typeface="Times New Roman"/>
                      </a:endParaRPr>
                    </a:p>
                  </a:txBody>
                  <a:tcPr marL="58353" marR="58353" marT="0" marB="0" anchor="ctr"/>
                </a:tc>
                <a:tc gridSpan="3">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353" marR="58353" marT="0" marB="0" anchor="ctr"/>
                </a:tc>
                <a:tc hMerge="1">
                  <a:txBody>
                    <a:bodyPr/>
                    <a:lstStyle/>
                    <a:p>
                      <a:pPr algn="just">
                        <a:spcAft>
                          <a:spcPts val="0"/>
                        </a:spcAft>
                      </a:pPr>
                      <a:endParaRPr lang="zh-CN" sz="1050" kern="100">
                        <a:effectLst/>
                        <a:latin typeface="Calibri"/>
                        <a:ea typeface="宋体"/>
                        <a:cs typeface="Times New Roman"/>
                      </a:endParaRPr>
                    </a:p>
                  </a:txBody>
                  <a:tcPr marL="58353" marR="58353" marT="0" marB="0"/>
                </a:tc>
                <a:tc hMerge="1">
                  <a:txBody>
                    <a:bodyPr/>
                    <a:lstStyle/>
                    <a:p>
                      <a:endParaRPr lang="zh-CN" altLang="en-US"/>
                    </a:p>
                  </a:txBody>
                  <a:tcPr/>
                </a:tc>
                <a:tc gridSpan="2">
                  <a:txBody>
                    <a:bodyPr/>
                    <a:lstStyle/>
                    <a:p>
                      <a:pPr algn="just">
                        <a:spcAft>
                          <a:spcPts val="0"/>
                        </a:spcAft>
                      </a:pPr>
                      <a:r>
                        <a:rPr lang="zh-CN" sz="1050" kern="0">
                          <a:effectLst/>
                        </a:rPr>
                        <a:t>实训课目</a:t>
                      </a:r>
                      <a:endParaRPr lang="zh-CN" sz="1050" kern="100">
                        <a:effectLst/>
                        <a:latin typeface="Calibri"/>
                        <a:ea typeface="宋体"/>
                        <a:cs typeface="Times New Roman"/>
                      </a:endParaRPr>
                    </a:p>
                  </a:txBody>
                  <a:tcPr marL="58353" marR="58353" marT="0" marB="0" anchor="ctr"/>
                </a:tc>
                <a:tc hMerge="1">
                  <a:txBody>
                    <a:bodyPr/>
                    <a:lstStyle/>
                    <a:p>
                      <a:endParaRPr lang="zh-CN" altLang="en-US"/>
                    </a:p>
                  </a:txBody>
                  <a:tcPr/>
                </a:tc>
                <a:tc>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353" marR="58353" marT="0" marB="0" anchor="ctr"/>
                </a:tc>
                <a:tc>
                  <a:txBody>
                    <a:bodyPr/>
                    <a:lstStyle/>
                    <a:p>
                      <a:pPr algn="just">
                        <a:spcAft>
                          <a:spcPts val="0"/>
                        </a:spcAft>
                      </a:pPr>
                      <a:r>
                        <a:rPr lang="zh-CN" sz="1050" kern="0">
                          <a:effectLst/>
                        </a:rPr>
                        <a:t>观察员</a:t>
                      </a:r>
                      <a:endParaRPr lang="zh-CN" sz="1050" kern="100">
                        <a:effectLst/>
                        <a:latin typeface="Calibri"/>
                        <a:ea typeface="宋体"/>
                        <a:cs typeface="Times New Roman"/>
                      </a:endParaRPr>
                    </a:p>
                  </a:txBody>
                  <a:tcPr marL="58353" marR="58353" marT="0" marB="0" anchor="ctr"/>
                </a:tc>
                <a:tc>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353" marR="58353" marT="0" marB="0" anchor="ctr"/>
                </a:tc>
              </a:tr>
              <a:tr h="129674">
                <a:tc gridSpan="9">
                  <a:txBody>
                    <a:bodyPr/>
                    <a:lstStyle/>
                    <a:p>
                      <a:pPr algn="just">
                        <a:spcAft>
                          <a:spcPts val="0"/>
                        </a:spcAft>
                      </a:pPr>
                      <a:r>
                        <a:rPr lang="en-US" sz="1050" kern="0">
                          <a:effectLst/>
                        </a:rPr>
                        <a:t>1.</a:t>
                      </a:r>
                      <a:r>
                        <a:rPr lang="zh-CN" sz="1050" kern="0">
                          <a:effectLst/>
                        </a:rPr>
                        <a:t>真个实训的组织情况</a:t>
                      </a:r>
                      <a:endParaRPr lang="zh-CN" sz="1050" kern="100">
                        <a:effectLst/>
                        <a:latin typeface="Calibri"/>
                        <a:ea typeface="宋体"/>
                        <a:cs typeface="Times New Roman"/>
                      </a:endParaRPr>
                    </a:p>
                  </a:txBody>
                  <a:tcPr marL="58353" marR="58353"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29674">
                <a:tc gridSpan="9">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353" marR="58353"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59349">
                <a:tc gridSpan="2">
                  <a:txBody>
                    <a:bodyPr/>
                    <a:lstStyle/>
                    <a:p>
                      <a:pPr algn="just">
                        <a:spcAft>
                          <a:spcPts val="0"/>
                        </a:spcAft>
                      </a:pPr>
                      <a:r>
                        <a:rPr lang="zh-CN" sz="1050" kern="0">
                          <a:effectLst/>
                        </a:rPr>
                        <a:t>分值</a:t>
                      </a:r>
                      <a:endParaRPr lang="zh-CN" sz="1050" kern="100">
                        <a:effectLst/>
                        <a:latin typeface="Calibri"/>
                        <a:ea typeface="宋体"/>
                        <a:cs typeface="Times New Roman"/>
                      </a:endParaRPr>
                    </a:p>
                  </a:txBody>
                  <a:tcPr marL="58353" marR="58353" marT="0" marB="0" anchor="ctr"/>
                </a:tc>
                <a:tc hMerge="1">
                  <a:txBody>
                    <a:bodyPr/>
                    <a:lstStyle/>
                    <a:p>
                      <a:endParaRPr lang="zh-CN" altLang="en-US"/>
                    </a:p>
                  </a:txBody>
                  <a:tcPr/>
                </a:tc>
                <a:tc>
                  <a:txBody>
                    <a:bodyPr/>
                    <a:lstStyle/>
                    <a:p>
                      <a:pPr algn="just">
                        <a:spcAft>
                          <a:spcPts val="0"/>
                        </a:spcAft>
                      </a:pPr>
                      <a:r>
                        <a:rPr lang="en-US" sz="1050" kern="0">
                          <a:effectLst/>
                        </a:rPr>
                        <a:t>20</a:t>
                      </a:r>
                      <a:endParaRPr lang="zh-CN" sz="1050" kern="100">
                        <a:effectLst/>
                        <a:latin typeface="Calibri"/>
                        <a:ea typeface="宋体"/>
                        <a:cs typeface="Times New Roman"/>
                      </a:endParaRPr>
                    </a:p>
                  </a:txBody>
                  <a:tcPr marL="58353" marR="58353" marT="0" marB="0" anchor="ctr"/>
                </a:tc>
                <a:tc gridSpan="2">
                  <a:txBody>
                    <a:bodyPr/>
                    <a:lstStyle/>
                    <a:p>
                      <a:pPr algn="just">
                        <a:spcAft>
                          <a:spcPts val="0"/>
                        </a:spcAft>
                      </a:pPr>
                      <a:r>
                        <a:rPr lang="zh-CN" sz="1050" kern="0">
                          <a:effectLst/>
                        </a:rPr>
                        <a:t>评分</a:t>
                      </a:r>
                      <a:endParaRPr lang="zh-CN" sz="1050" kern="100">
                        <a:effectLst/>
                        <a:latin typeface="Calibri"/>
                        <a:ea typeface="宋体"/>
                        <a:cs typeface="Times New Roman"/>
                      </a:endParaRPr>
                    </a:p>
                  </a:txBody>
                  <a:tcPr marL="58353" marR="58353" marT="0" marB="0" anchor="ctr"/>
                </a:tc>
                <a:tc hMerge="1">
                  <a:txBody>
                    <a:bodyPr/>
                    <a:lstStyle/>
                    <a:p>
                      <a:pPr algn="just">
                        <a:spcAft>
                          <a:spcPts val="0"/>
                        </a:spcAft>
                      </a:pPr>
                      <a:endParaRPr lang="zh-CN" sz="900" kern="100">
                        <a:effectLst/>
                        <a:latin typeface="Calibri"/>
                        <a:ea typeface="宋体"/>
                        <a:cs typeface="Times New Roman"/>
                      </a:endParaRPr>
                    </a:p>
                  </a:txBody>
                  <a:tcPr marL="58353" marR="58353" marT="0" marB="0"/>
                </a:tc>
                <a:tc gridSpan="4">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353" marR="58353" marT="0" marB="0" anchor="ctr"/>
                </a:tc>
                <a:tc hMerge="1">
                  <a:txBody>
                    <a:bodyPr/>
                    <a:lstStyle/>
                    <a:p>
                      <a:pPr algn="just">
                        <a:spcAft>
                          <a:spcPts val="0"/>
                        </a:spcAft>
                      </a:pPr>
                      <a:endParaRPr lang="zh-CN" sz="900" kern="100">
                        <a:effectLst/>
                        <a:latin typeface="Calibri"/>
                        <a:ea typeface="宋体"/>
                        <a:cs typeface="Times New Roman"/>
                      </a:endParaRPr>
                    </a:p>
                  </a:txBody>
                  <a:tcPr/>
                </a:tc>
                <a:tc hMerge="1">
                  <a:txBody>
                    <a:bodyPr/>
                    <a:lstStyle/>
                    <a:p>
                      <a:endParaRPr lang="zh-CN" altLang="en-US"/>
                    </a:p>
                  </a:txBody>
                  <a:tcPr/>
                </a:tc>
                <a:tc hMerge="1">
                  <a:txBody>
                    <a:bodyPr/>
                    <a:lstStyle/>
                    <a:p>
                      <a:endParaRPr lang="zh-CN" altLang="en-US"/>
                    </a:p>
                  </a:txBody>
                  <a:tcPr/>
                </a:tc>
              </a:tr>
              <a:tr h="129674">
                <a:tc gridSpan="9">
                  <a:txBody>
                    <a:bodyPr/>
                    <a:lstStyle/>
                    <a:p>
                      <a:pPr algn="just">
                        <a:spcAft>
                          <a:spcPts val="0"/>
                        </a:spcAft>
                      </a:pPr>
                      <a:r>
                        <a:rPr lang="en-US" sz="1050" kern="0">
                          <a:effectLst/>
                        </a:rPr>
                        <a:t>2.</a:t>
                      </a:r>
                      <a:r>
                        <a:rPr lang="zh-CN" sz="1050" kern="0">
                          <a:effectLst/>
                        </a:rPr>
                        <a:t>是否应用到知识点中的相关内容</a:t>
                      </a:r>
                      <a:endParaRPr lang="zh-CN" sz="1050" kern="100">
                        <a:effectLst/>
                        <a:latin typeface="Calibri"/>
                        <a:ea typeface="宋体"/>
                        <a:cs typeface="Times New Roman"/>
                      </a:endParaRPr>
                    </a:p>
                  </a:txBody>
                  <a:tcPr marL="58353" marR="58353"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29674">
                <a:tc gridSpan="9">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353" marR="58353"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59349">
                <a:tc gridSpan="2">
                  <a:txBody>
                    <a:bodyPr/>
                    <a:lstStyle/>
                    <a:p>
                      <a:pPr algn="just">
                        <a:spcAft>
                          <a:spcPts val="0"/>
                        </a:spcAft>
                      </a:pPr>
                      <a:r>
                        <a:rPr lang="zh-CN" sz="1050" kern="0">
                          <a:effectLst/>
                        </a:rPr>
                        <a:t>分值</a:t>
                      </a:r>
                      <a:endParaRPr lang="zh-CN" sz="1050" kern="100">
                        <a:effectLst/>
                        <a:latin typeface="Calibri"/>
                        <a:ea typeface="宋体"/>
                        <a:cs typeface="Times New Roman"/>
                      </a:endParaRPr>
                    </a:p>
                  </a:txBody>
                  <a:tcPr marL="58353" marR="58353" marT="0" marB="0" anchor="ctr"/>
                </a:tc>
                <a:tc hMerge="1">
                  <a:txBody>
                    <a:bodyPr/>
                    <a:lstStyle/>
                    <a:p>
                      <a:endParaRPr lang="zh-CN" altLang="en-US"/>
                    </a:p>
                  </a:txBody>
                  <a:tcPr/>
                </a:tc>
                <a:tc>
                  <a:txBody>
                    <a:bodyPr/>
                    <a:lstStyle/>
                    <a:p>
                      <a:pPr algn="just">
                        <a:spcAft>
                          <a:spcPts val="0"/>
                        </a:spcAft>
                      </a:pPr>
                      <a:r>
                        <a:rPr lang="en-US" sz="1050" kern="0">
                          <a:effectLst/>
                        </a:rPr>
                        <a:t>20</a:t>
                      </a:r>
                      <a:endParaRPr lang="zh-CN" sz="1050" kern="100">
                        <a:effectLst/>
                        <a:latin typeface="Calibri"/>
                        <a:ea typeface="宋体"/>
                        <a:cs typeface="Times New Roman"/>
                      </a:endParaRPr>
                    </a:p>
                  </a:txBody>
                  <a:tcPr marL="58353" marR="58353" marT="0" marB="0" anchor="ctr"/>
                </a:tc>
                <a:tc gridSpan="2">
                  <a:txBody>
                    <a:bodyPr/>
                    <a:lstStyle/>
                    <a:p>
                      <a:pPr algn="just">
                        <a:spcAft>
                          <a:spcPts val="0"/>
                        </a:spcAft>
                      </a:pPr>
                      <a:r>
                        <a:rPr lang="zh-CN" sz="1050" kern="0">
                          <a:effectLst/>
                        </a:rPr>
                        <a:t>评分</a:t>
                      </a:r>
                      <a:endParaRPr lang="zh-CN" sz="1050" kern="100">
                        <a:effectLst/>
                        <a:latin typeface="Calibri"/>
                        <a:ea typeface="宋体"/>
                        <a:cs typeface="Times New Roman"/>
                      </a:endParaRPr>
                    </a:p>
                  </a:txBody>
                  <a:tcPr marL="58353" marR="58353" marT="0" marB="0" anchor="ctr"/>
                </a:tc>
                <a:tc hMerge="1">
                  <a:txBody>
                    <a:bodyPr/>
                    <a:lstStyle/>
                    <a:p>
                      <a:pPr algn="just">
                        <a:spcAft>
                          <a:spcPts val="0"/>
                        </a:spcAft>
                      </a:pPr>
                      <a:endParaRPr lang="zh-CN" sz="900" kern="100">
                        <a:effectLst/>
                        <a:latin typeface="Calibri"/>
                        <a:ea typeface="宋体"/>
                        <a:cs typeface="Times New Roman"/>
                      </a:endParaRPr>
                    </a:p>
                  </a:txBody>
                  <a:tcPr marL="58353" marR="58353" marT="0" marB="0"/>
                </a:tc>
                <a:tc gridSpan="2">
                  <a:txBody>
                    <a:bodyPr/>
                    <a:lstStyle/>
                    <a:p>
                      <a:pPr algn="just">
                        <a:spcAft>
                          <a:spcPts val="0"/>
                        </a:spcAft>
                      </a:pPr>
                      <a:r>
                        <a:rPr lang="en-US" sz="1050" kern="0" dirty="0">
                          <a:effectLst/>
                        </a:rPr>
                        <a:t> </a:t>
                      </a:r>
                      <a:endParaRPr lang="zh-CN" sz="1050" kern="100" dirty="0">
                        <a:effectLst/>
                        <a:latin typeface="Calibri"/>
                        <a:ea typeface="宋体"/>
                        <a:cs typeface="Times New Roman"/>
                      </a:endParaRPr>
                    </a:p>
                  </a:txBody>
                  <a:tcPr marL="58353" marR="58353" marT="0" marB="0" anchor="ctr">
                    <a:solidFill>
                      <a:schemeClr val="accent1"/>
                    </a:solidFill>
                  </a:tcPr>
                </a:tc>
                <a:tc hMerge="1">
                  <a:txBody>
                    <a:bodyPr/>
                    <a:lstStyle/>
                    <a:p>
                      <a:pPr algn="just">
                        <a:spcAft>
                          <a:spcPts val="0"/>
                        </a:spcAft>
                      </a:pPr>
                      <a:endParaRPr lang="zh-CN" sz="900" kern="100" dirty="0">
                        <a:effectLst/>
                        <a:latin typeface="Calibri"/>
                        <a:ea typeface="宋体"/>
                        <a:cs typeface="Times New Roman"/>
                      </a:endParaRPr>
                    </a:p>
                  </a:txBody>
                  <a:tcPr/>
                </a:tc>
                <a:tc>
                  <a:txBody>
                    <a:bodyPr/>
                    <a:lstStyle/>
                    <a:p>
                      <a:pPr algn="just">
                        <a:spcAft>
                          <a:spcPts val="0"/>
                        </a:spcAft>
                      </a:pPr>
                      <a:r>
                        <a:rPr lang="en-US" sz="1050" kern="0" dirty="0">
                          <a:effectLst/>
                        </a:rPr>
                        <a:t> </a:t>
                      </a:r>
                      <a:endParaRPr lang="zh-CN" sz="1050" kern="100" dirty="0">
                        <a:effectLst/>
                        <a:latin typeface="Calibri"/>
                        <a:ea typeface="宋体"/>
                        <a:cs typeface="Times New Roman"/>
                      </a:endParaRPr>
                    </a:p>
                  </a:txBody>
                  <a:tcPr marL="58353" marR="58353" marT="0" marB="0" anchor="ctr">
                    <a:solidFill>
                      <a:schemeClr val="accent1"/>
                    </a:solidFill>
                  </a:tcPr>
                </a:tc>
                <a:tc>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353" marR="58353" marT="0" marB="0" anchor="ctr"/>
                </a:tc>
              </a:tr>
              <a:tr h="129674">
                <a:tc gridSpan="9">
                  <a:txBody>
                    <a:bodyPr/>
                    <a:lstStyle/>
                    <a:p>
                      <a:pPr algn="just">
                        <a:spcAft>
                          <a:spcPts val="0"/>
                        </a:spcAft>
                      </a:pPr>
                      <a:r>
                        <a:rPr lang="en-US" sz="1050" kern="0">
                          <a:effectLst/>
                        </a:rPr>
                        <a:t>3.</a:t>
                      </a:r>
                      <a:r>
                        <a:rPr lang="zh-CN" sz="1050" kern="0">
                          <a:effectLst/>
                        </a:rPr>
                        <a:t>实训过程中是否按照相关原则进行</a:t>
                      </a:r>
                      <a:endParaRPr lang="zh-CN" sz="1050" kern="100">
                        <a:effectLst/>
                        <a:latin typeface="Calibri"/>
                        <a:ea typeface="宋体"/>
                        <a:cs typeface="Times New Roman"/>
                      </a:endParaRPr>
                    </a:p>
                  </a:txBody>
                  <a:tcPr marL="58353" marR="58353"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42101">
                <a:tc gridSpan="9">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353" marR="58353"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59349">
                <a:tc gridSpan="2">
                  <a:txBody>
                    <a:bodyPr/>
                    <a:lstStyle/>
                    <a:p>
                      <a:pPr algn="just">
                        <a:spcAft>
                          <a:spcPts val="0"/>
                        </a:spcAft>
                      </a:pPr>
                      <a:r>
                        <a:rPr lang="zh-CN" sz="1050" kern="0">
                          <a:effectLst/>
                        </a:rPr>
                        <a:t>分值</a:t>
                      </a:r>
                      <a:endParaRPr lang="zh-CN" sz="1050" kern="100">
                        <a:effectLst/>
                        <a:latin typeface="Calibri"/>
                        <a:ea typeface="宋体"/>
                        <a:cs typeface="Times New Roman"/>
                      </a:endParaRPr>
                    </a:p>
                  </a:txBody>
                  <a:tcPr marL="58353" marR="58353" marT="0" marB="0" anchor="ctr"/>
                </a:tc>
                <a:tc hMerge="1">
                  <a:txBody>
                    <a:bodyPr/>
                    <a:lstStyle/>
                    <a:p>
                      <a:endParaRPr lang="zh-CN" altLang="en-US"/>
                    </a:p>
                  </a:txBody>
                  <a:tcPr/>
                </a:tc>
                <a:tc>
                  <a:txBody>
                    <a:bodyPr/>
                    <a:lstStyle/>
                    <a:p>
                      <a:pPr algn="just">
                        <a:spcAft>
                          <a:spcPts val="0"/>
                        </a:spcAft>
                      </a:pPr>
                      <a:r>
                        <a:rPr lang="en-US" sz="1050" kern="0">
                          <a:effectLst/>
                        </a:rPr>
                        <a:t>20</a:t>
                      </a:r>
                      <a:endParaRPr lang="zh-CN" sz="1050" kern="100">
                        <a:effectLst/>
                        <a:latin typeface="Calibri"/>
                        <a:ea typeface="宋体"/>
                        <a:cs typeface="Times New Roman"/>
                      </a:endParaRPr>
                    </a:p>
                  </a:txBody>
                  <a:tcPr marL="58353" marR="58353" marT="0" marB="0" anchor="ctr"/>
                </a:tc>
                <a:tc gridSpan="2">
                  <a:txBody>
                    <a:bodyPr/>
                    <a:lstStyle/>
                    <a:p>
                      <a:pPr algn="just">
                        <a:spcAft>
                          <a:spcPts val="0"/>
                        </a:spcAft>
                      </a:pPr>
                      <a:r>
                        <a:rPr lang="zh-CN" sz="1050" kern="0">
                          <a:effectLst/>
                        </a:rPr>
                        <a:t>评分</a:t>
                      </a:r>
                      <a:endParaRPr lang="zh-CN" sz="1050" kern="100">
                        <a:effectLst/>
                        <a:latin typeface="Calibri"/>
                        <a:ea typeface="宋体"/>
                        <a:cs typeface="Times New Roman"/>
                      </a:endParaRPr>
                    </a:p>
                  </a:txBody>
                  <a:tcPr marL="58353" marR="58353" marT="0" marB="0" anchor="ctr"/>
                </a:tc>
                <a:tc hMerge="1">
                  <a:txBody>
                    <a:bodyPr/>
                    <a:lstStyle/>
                    <a:p>
                      <a:pPr algn="just">
                        <a:spcAft>
                          <a:spcPts val="0"/>
                        </a:spcAft>
                      </a:pPr>
                      <a:endParaRPr lang="zh-CN" sz="900" kern="100">
                        <a:effectLst/>
                        <a:latin typeface="Calibri"/>
                        <a:ea typeface="宋体"/>
                        <a:cs typeface="Times New Roman"/>
                      </a:endParaRPr>
                    </a:p>
                  </a:txBody>
                  <a:tcPr marL="58353" marR="58353" marT="0" marB="0"/>
                </a:tc>
                <a:tc gridSpan="4">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353" marR="58353"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29674">
                <a:tc gridSpan="9">
                  <a:txBody>
                    <a:bodyPr/>
                    <a:lstStyle/>
                    <a:p>
                      <a:pPr algn="just">
                        <a:spcAft>
                          <a:spcPts val="0"/>
                        </a:spcAft>
                      </a:pPr>
                      <a:r>
                        <a:rPr lang="en-US" sz="1050" kern="0">
                          <a:effectLst/>
                        </a:rPr>
                        <a:t>4.</a:t>
                      </a:r>
                      <a:r>
                        <a:rPr lang="zh-CN" sz="1050" kern="0">
                          <a:effectLst/>
                        </a:rPr>
                        <a:t>通过沟通与分析，问题是否得到解决</a:t>
                      </a:r>
                      <a:endParaRPr lang="zh-CN" sz="1050" kern="100">
                        <a:effectLst/>
                        <a:latin typeface="Calibri"/>
                        <a:ea typeface="宋体"/>
                        <a:cs typeface="Times New Roman"/>
                      </a:endParaRPr>
                    </a:p>
                  </a:txBody>
                  <a:tcPr marL="58353" marR="58353"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50206">
                <a:tc gridSpan="9">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353" marR="58353"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59349">
                <a:tc gridSpan="2">
                  <a:txBody>
                    <a:bodyPr/>
                    <a:lstStyle/>
                    <a:p>
                      <a:pPr algn="just">
                        <a:spcAft>
                          <a:spcPts val="0"/>
                        </a:spcAft>
                      </a:pPr>
                      <a:r>
                        <a:rPr lang="zh-CN" sz="1050" kern="0">
                          <a:effectLst/>
                        </a:rPr>
                        <a:t>分值</a:t>
                      </a:r>
                      <a:endParaRPr lang="zh-CN" sz="1050" kern="100">
                        <a:effectLst/>
                        <a:latin typeface="Calibri"/>
                        <a:ea typeface="宋体"/>
                        <a:cs typeface="Times New Roman"/>
                      </a:endParaRPr>
                    </a:p>
                  </a:txBody>
                  <a:tcPr marL="58353" marR="58353" marT="0" marB="0" anchor="ctr"/>
                </a:tc>
                <a:tc hMerge="1">
                  <a:txBody>
                    <a:bodyPr/>
                    <a:lstStyle/>
                    <a:p>
                      <a:endParaRPr lang="zh-CN" altLang="en-US"/>
                    </a:p>
                  </a:txBody>
                  <a:tcPr/>
                </a:tc>
                <a:tc>
                  <a:txBody>
                    <a:bodyPr/>
                    <a:lstStyle/>
                    <a:p>
                      <a:pPr algn="just">
                        <a:spcAft>
                          <a:spcPts val="0"/>
                        </a:spcAft>
                      </a:pPr>
                      <a:r>
                        <a:rPr lang="en-US" sz="1050" kern="0">
                          <a:effectLst/>
                        </a:rPr>
                        <a:t>20</a:t>
                      </a:r>
                      <a:endParaRPr lang="zh-CN" sz="1050" kern="100">
                        <a:effectLst/>
                        <a:latin typeface="Calibri"/>
                        <a:ea typeface="宋体"/>
                        <a:cs typeface="Times New Roman"/>
                      </a:endParaRPr>
                    </a:p>
                  </a:txBody>
                  <a:tcPr marL="58353" marR="58353" marT="0" marB="0" anchor="ctr"/>
                </a:tc>
                <a:tc gridSpan="2">
                  <a:txBody>
                    <a:bodyPr/>
                    <a:lstStyle/>
                    <a:p>
                      <a:pPr algn="just">
                        <a:spcAft>
                          <a:spcPts val="0"/>
                        </a:spcAft>
                      </a:pPr>
                      <a:r>
                        <a:rPr lang="zh-CN" sz="1050" kern="0">
                          <a:effectLst/>
                        </a:rPr>
                        <a:t>评分</a:t>
                      </a:r>
                      <a:endParaRPr lang="zh-CN" sz="1050" kern="100">
                        <a:effectLst/>
                        <a:latin typeface="Calibri"/>
                        <a:ea typeface="宋体"/>
                        <a:cs typeface="Times New Roman"/>
                      </a:endParaRPr>
                    </a:p>
                  </a:txBody>
                  <a:tcPr marL="58353" marR="58353" marT="0" marB="0" anchor="ctr"/>
                </a:tc>
                <a:tc hMerge="1">
                  <a:txBody>
                    <a:bodyPr/>
                    <a:lstStyle/>
                    <a:p>
                      <a:pPr algn="just">
                        <a:spcAft>
                          <a:spcPts val="0"/>
                        </a:spcAft>
                      </a:pPr>
                      <a:endParaRPr lang="zh-CN" sz="900" kern="100">
                        <a:effectLst/>
                        <a:latin typeface="Calibri"/>
                        <a:ea typeface="宋体"/>
                        <a:cs typeface="Times New Roman"/>
                      </a:endParaRPr>
                    </a:p>
                  </a:txBody>
                  <a:tcPr marL="58353" marR="58353" marT="0" marB="0"/>
                </a:tc>
                <a:tc gridSpan="2">
                  <a:txBody>
                    <a:bodyPr/>
                    <a:lstStyle/>
                    <a:p>
                      <a:pPr algn="just">
                        <a:spcAft>
                          <a:spcPts val="0"/>
                        </a:spcAft>
                      </a:pPr>
                      <a:r>
                        <a:rPr lang="en-US" sz="1050" kern="0" dirty="0">
                          <a:effectLst/>
                        </a:rPr>
                        <a:t> </a:t>
                      </a:r>
                      <a:endParaRPr lang="zh-CN" sz="1050" kern="100" dirty="0">
                        <a:effectLst/>
                        <a:latin typeface="Calibri"/>
                        <a:ea typeface="宋体"/>
                        <a:cs typeface="Times New Roman"/>
                      </a:endParaRPr>
                    </a:p>
                  </a:txBody>
                  <a:tcPr marL="58353" marR="58353" marT="0" marB="0" anchor="ctr">
                    <a:solidFill>
                      <a:schemeClr val="accent1"/>
                    </a:solidFill>
                  </a:tcPr>
                </a:tc>
                <a:tc hMerge="1">
                  <a:txBody>
                    <a:bodyPr/>
                    <a:lstStyle/>
                    <a:p>
                      <a:endParaRPr lang="zh-CN" altLang="en-US"/>
                    </a:p>
                  </a:txBody>
                  <a:tcPr/>
                </a:tc>
                <a:tc>
                  <a:txBody>
                    <a:bodyPr/>
                    <a:lstStyle/>
                    <a:p>
                      <a:pPr algn="just">
                        <a:spcAft>
                          <a:spcPts val="0"/>
                        </a:spcAft>
                      </a:pPr>
                      <a:r>
                        <a:rPr lang="en-US" sz="1050" kern="0" dirty="0">
                          <a:effectLst/>
                        </a:rPr>
                        <a:t> </a:t>
                      </a:r>
                      <a:endParaRPr lang="zh-CN" sz="1050" kern="100" dirty="0">
                        <a:effectLst/>
                        <a:latin typeface="Calibri"/>
                        <a:ea typeface="宋体"/>
                        <a:cs typeface="Times New Roman"/>
                      </a:endParaRPr>
                    </a:p>
                  </a:txBody>
                  <a:tcPr marL="58353" marR="58353" marT="0" marB="0" anchor="ctr">
                    <a:solidFill>
                      <a:schemeClr val="accent1"/>
                    </a:solidFill>
                  </a:tcPr>
                </a:tc>
                <a:tc>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353" marR="58353" marT="0" marB="0" anchor="ctr"/>
                </a:tc>
              </a:tr>
              <a:tr h="129674">
                <a:tc gridSpan="9">
                  <a:txBody>
                    <a:bodyPr/>
                    <a:lstStyle/>
                    <a:p>
                      <a:pPr algn="just">
                        <a:spcAft>
                          <a:spcPts val="0"/>
                        </a:spcAft>
                      </a:pPr>
                      <a:r>
                        <a:rPr lang="en-US" sz="1050" kern="0">
                          <a:effectLst/>
                        </a:rPr>
                        <a:t>5.</a:t>
                      </a:r>
                      <a:r>
                        <a:rPr lang="zh-CN" sz="1050" kern="0">
                          <a:effectLst/>
                        </a:rPr>
                        <a:t>给出的解决方案是否合理可行</a:t>
                      </a:r>
                      <a:endParaRPr lang="zh-CN" sz="1050" kern="100">
                        <a:effectLst/>
                        <a:latin typeface="Calibri"/>
                        <a:ea typeface="宋体"/>
                        <a:cs typeface="Times New Roman"/>
                      </a:endParaRPr>
                    </a:p>
                  </a:txBody>
                  <a:tcPr marL="58353" marR="58353"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32818">
                <a:tc gridSpan="9">
                  <a:txBody>
                    <a:bodyPr/>
                    <a:lstStyle/>
                    <a:p>
                      <a:pPr algn="just">
                        <a:spcAft>
                          <a:spcPts val="0"/>
                        </a:spcAft>
                      </a:pPr>
                      <a:endParaRPr lang="zh-CN" sz="1050" kern="100" dirty="0">
                        <a:effectLst/>
                        <a:latin typeface="Calibri"/>
                        <a:ea typeface="宋体"/>
                        <a:cs typeface="Times New Roman"/>
                      </a:endParaRPr>
                    </a:p>
                  </a:txBody>
                  <a:tcPr marL="58353" marR="58353" marT="0" marB="0" anchor="ctr"/>
                </a:tc>
                <a:tc hMerge="1">
                  <a:txBody>
                    <a:bodyPr/>
                    <a:lstStyle/>
                    <a:p>
                      <a:endParaRPr lang="zh-CN" altLang="en-US"/>
                    </a:p>
                  </a:txBody>
                  <a:tcPr/>
                </a:tc>
                <a:tc hMerge="1">
                  <a:txBody>
                    <a:bodyPr/>
                    <a:lstStyle/>
                    <a:p>
                      <a:pPr algn="just">
                        <a:spcAft>
                          <a:spcPts val="0"/>
                        </a:spcAft>
                      </a:pPr>
                      <a:endParaRPr lang="zh-CN" sz="1050" kern="100" dirty="0">
                        <a:effectLst/>
                        <a:latin typeface="Calibri"/>
                        <a:ea typeface="宋体"/>
                        <a:cs typeface="Times New Roman"/>
                      </a:endParaRPr>
                    </a:p>
                  </a:txBody>
                  <a:tcPr marL="58353" marR="58353" marT="0" marB="0" anchor="ctr">
                    <a:solidFill>
                      <a:schemeClr val="accent1"/>
                    </a:solidFill>
                  </a:tcPr>
                </a:tc>
                <a:tc hMerge="1">
                  <a:txBody>
                    <a:bodyPr/>
                    <a:lstStyle/>
                    <a:p>
                      <a:pPr algn="just">
                        <a:spcAft>
                          <a:spcPts val="0"/>
                        </a:spcAft>
                      </a:pPr>
                      <a:endParaRPr lang="zh-CN" sz="1050" kern="100" dirty="0">
                        <a:effectLst/>
                        <a:latin typeface="Calibri"/>
                        <a:ea typeface="宋体"/>
                        <a:cs typeface="Times New Roman"/>
                      </a:endParaRPr>
                    </a:p>
                  </a:txBody>
                  <a:tcPr marL="58353" marR="58353" marT="0" marB="0" anchor="ctr">
                    <a:solidFill>
                      <a:schemeClr val="accent1"/>
                    </a:solidFill>
                  </a:tcPr>
                </a:tc>
                <a:tc hMerge="1">
                  <a:txBody>
                    <a:bodyPr/>
                    <a:lstStyle/>
                    <a:p>
                      <a:pPr algn="just">
                        <a:spcAft>
                          <a:spcPts val="0"/>
                        </a:spcAft>
                      </a:pPr>
                      <a:endParaRPr lang="zh-CN" sz="900" kern="100">
                        <a:effectLst/>
                        <a:latin typeface="Calibri"/>
                        <a:ea typeface="宋体"/>
                        <a:cs typeface="Times New Roman"/>
                      </a:endParaRPr>
                    </a:p>
                  </a:txBody>
                  <a:tcPr marL="58353" marR="58353" marT="0" marB="0"/>
                </a:tc>
                <a:tc hMerge="1">
                  <a:txBody>
                    <a:bodyPr/>
                    <a:lstStyle/>
                    <a:p>
                      <a:pPr algn="just">
                        <a:spcAft>
                          <a:spcPts val="0"/>
                        </a:spcAft>
                      </a:pPr>
                      <a:endParaRPr lang="zh-CN" sz="1050" kern="100" dirty="0">
                        <a:effectLst/>
                        <a:latin typeface="Calibri"/>
                        <a:ea typeface="宋体"/>
                        <a:cs typeface="Times New Roman"/>
                      </a:endParaRPr>
                    </a:p>
                  </a:txBody>
                  <a:tcPr marL="58353" marR="58353" marT="0" marB="0" anchor="ctr">
                    <a:solidFill>
                      <a:schemeClr val="accent1"/>
                    </a:solidFill>
                  </a:tcPr>
                </a:tc>
                <a:tc hMerge="1">
                  <a:txBody>
                    <a:bodyPr/>
                    <a:lstStyle/>
                    <a:p>
                      <a:endParaRPr lang="zh-CN" altLang="en-US"/>
                    </a:p>
                  </a:txBody>
                  <a:tcPr/>
                </a:tc>
                <a:tc hMerge="1">
                  <a:txBody>
                    <a:bodyPr/>
                    <a:lstStyle/>
                    <a:p>
                      <a:pPr algn="just">
                        <a:spcAft>
                          <a:spcPts val="0"/>
                        </a:spcAft>
                      </a:pPr>
                      <a:endParaRPr lang="zh-CN" sz="1050" kern="100" dirty="0">
                        <a:effectLst/>
                        <a:latin typeface="Calibri"/>
                        <a:ea typeface="宋体"/>
                        <a:cs typeface="Times New Roman"/>
                      </a:endParaRPr>
                    </a:p>
                  </a:txBody>
                  <a:tcPr marL="58353" marR="58353" marT="0" marB="0" anchor="ctr">
                    <a:solidFill>
                      <a:schemeClr val="accent1"/>
                    </a:solidFill>
                  </a:tcPr>
                </a:tc>
                <a:tc hMerge="1">
                  <a:txBody>
                    <a:bodyPr/>
                    <a:lstStyle/>
                    <a:p>
                      <a:pPr algn="just">
                        <a:spcAft>
                          <a:spcPts val="0"/>
                        </a:spcAft>
                      </a:pPr>
                      <a:endParaRPr lang="zh-CN" sz="1050" kern="100" dirty="0">
                        <a:effectLst/>
                        <a:latin typeface="Calibri"/>
                        <a:ea typeface="宋体"/>
                        <a:cs typeface="Times New Roman"/>
                      </a:endParaRPr>
                    </a:p>
                  </a:txBody>
                  <a:tcPr marL="58353" marR="58353" marT="0" marB="0" anchor="ctr"/>
                </a:tc>
              </a:tr>
              <a:tr h="259349">
                <a:tc gridSpan="2">
                  <a:txBody>
                    <a:bodyPr/>
                    <a:lstStyle/>
                    <a:p>
                      <a:pPr algn="just">
                        <a:spcAft>
                          <a:spcPts val="0"/>
                        </a:spcAft>
                      </a:pPr>
                      <a:r>
                        <a:rPr lang="zh-CN" sz="1050" kern="0">
                          <a:effectLst/>
                        </a:rPr>
                        <a:t>分值</a:t>
                      </a:r>
                      <a:endParaRPr lang="zh-CN" sz="1050" kern="100">
                        <a:effectLst/>
                        <a:latin typeface="Calibri"/>
                        <a:ea typeface="宋体"/>
                        <a:cs typeface="Times New Roman"/>
                      </a:endParaRPr>
                    </a:p>
                  </a:txBody>
                  <a:tcPr marL="58353" marR="58353" marT="0" marB="0" anchor="ctr"/>
                </a:tc>
                <a:tc hMerge="1">
                  <a:txBody>
                    <a:bodyPr/>
                    <a:lstStyle/>
                    <a:p>
                      <a:endParaRPr lang="zh-CN" altLang="en-US"/>
                    </a:p>
                  </a:txBody>
                  <a:tcPr/>
                </a:tc>
                <a:tc>
                  <a:txBody>
                    <a:bodyPr/>
                    <a:lstStyle/>
                    <a:p>
                      <a:pPr algn="just">
                        <a:spcAft>
                          <a:spcPts val="0"/>
                        </a:spcAft>
                      </a:pPr>
                      <a:r>
                        <a:rPr lang="en-US" sz="1050" kern="0">
                          <a:effectLst/>
                        </a:rPr>
                        <a:t>20</a:t>
                      </a:r>
                      <a:endParaRPr lang="zh-CN" sz="1050" kern="100">
                        <a:effectLst/>
                        <a:latin typeface="Calibri"/>
                        <a:ea typeface="宋体"/>
                        <a:cs typeface="Times New Roman"/>
                      </a:endParaRPr>
                    </a:p>
                  </a:txBody>
                  <a:tcPr marL="58353" marR="58353" marT="0" marB="0" anchor="ctr"/>
                </a:tc>
                <a:tc gridSpan="2">
                  <a:txBody>
                    <a:bodyPr/>
                    <a:lstStyle/>
                    <a:p>
                      <a:pPr algn="just">
                        <a:spcAft>
                          <a:spcPts val="0"/>
                        </a:spcAft>
                      </a:pPr>
                      <a:r>
                        <a:rPr lang="zh-CN" sz="1050" kern="0">
                          <a:effectLst/>
                        </a:rPr>
                        <a:t>评分</a:t>
                      </a:r>
                      <a:endParaRPr lang="zh-CN" sz="1050" kern="100">
                        <a:effectLst/>
                        <a:latin typeface="Calibri"/>
                        <a:ea typeface="宋体"/>
                        <a:cs typeface="Times New Roman"/>
                      </a:endParaRPr>
                    </a:p>
                  </a:txBody>
                  <a:tcPr marL="58353" marR="58353" marT="0" marB="0" anchor="ctr"/>
                </a:tc>
                <a:tc hMerge="1">
                  <a:txBody>
                    <a:bodyPr/>
                    <a:lstStyle/>
                    <a:p>
                      <a:pPr algn="just">
                        <a:spcAft>
                          <a:spcPts val="0"/>
                        </a:spcAft>
                      </a:pPr>
                      <a:endParaRPr lang="zh-CN" sz="900" kern="100">
                        <a:effectLst/>
                        <a:latin typeface="Calibri"/>
                        <a:ea typeface="宋体"/>
                        <a:cs typeface="Times New Roman"/>
                      </a:endParaRPr>
                    </a:p>
                  </a:txBody>
                  <a:tcPr marL="58353" marR="58353" marT="0" marB="0"/>
                </a:tc>
                <a:tc gridSpan="2">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353" marR="58353" marT="0" marB="0" anchor="ctr">
                    <a:solidFill>
                      <a:schemeClr val="accent1"/>
                    </a:solidFill>
                  </a:tcPr>
                </a:tc>
                <a:tc hMerge="1">
                  <a:txBody>
                    <a:bodyPr/>
                    <a:lstStyle/>
                    <a:p>
                      <a:endParaRPr lang="zh-CN" altLang="en-US"/>
                    </a:p>
                  </a:txBody>
                  <a:tcPr/>
                </a:tc>
                <a:tc>
                  <a:txBody>
                    <a:bodyPr/>
                    <a:lstStyle/>
                    <a:p>
                      <a:pPr algn="just">
                        <a:spcAft>
                          <a:spcPts val="0"/>
                        </a:spcAft>
                      </a:pPr>
                      <a:r>
                        <a:rPr lang="en-US" sz="1050" kern="0" dirty="0">
                          <a:effectLst/>
                        </a:rPr>
                        <a:t> </a:t>
                      </a:r>
                      <a:endParaRPr lang="zh-CN" sz="1050" kern="100" dirty="0">
                        <a:effectLst/>
                        <a:latin typeface="Calibri"/>
                        <a:ea typeface="宋体"/>
                        <a:cs typeface="Times New Roman"/>
                      </a:endParaRPr>
                    </a:p>
                  </a:txBody>
                  <a:tcPr marL="58353" marR="58353" marT="0" marB="0" anchor="ctr">
                    <a:solidFill>
                      <a:schemeClr val="accent1"/>
                    </a:solidFill>
                  </a:tcPr>
                </a:tc>
                <a:tc>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353" marR="58353" marT="0" marB="0" anchor="ctr"/>
                </a:tc>
              </a:tr>
              <a:tr h="129674">
                <a:tc gridSpan="9">
                  <a:txBody>
                    <a:bodyPr/>
                    <a:lstStyle/>
                    <a:p>
                      <a:pPr algn="just">
                        <a:spcAft>
                          <a:spcPts val="0"/>
                        </a:spcAft>
                      </a:pPr>
                      <a:r>
                        <a:rPr lang="zh-CN" sz="1050" kern="0">
                          <a:effectLst/>
                        </a:rPr>
                        <a:t>班组长在实训中所存在的优点和缺点</a:t>
                      </a:r>
                      <a:endParaRPr lang="zh-CN" sz="1050" kern="100">
                        <a:effectLst/>
                        <a:latin typeface="Calibri"/>
                        <a:ea typeface="宋体"/>
                        <a:cs typeface="Times New Roman"/>
                      </a:endParaRPr>
                    </a:p>
                  </a:txBody>
                  <a:tcPr marL="58353" marR="58353"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79923">
                <a:tc gridSpan="2">
                  <a:txBody>
                    <a:bodyPr/>
                    <a:lstStyle/>
                    <a:p>
                      <a:pPr marL="190500" algn="just">
                        <a:spcAft>
                          <a:spcPts val="0"/>
                        </a:spcAft>
                      </a:pPr>
                      <a:r>
                        <a:rPr lang="zh-CN" sz="1050" kern="0" dirty="0">
                          <a:effectLst/>
                        </a:rPr>
                        <a:t>优点</a:t>
                      </a:r>
                      <a:endParaRPr lang="zh-CN" sz="1050" kern="100" dirty="0">
                        <a:effectLst/>
                        <a:latin typeface="Calibri"/>
                        <a:ea typeface="宋体"/>
                        <a:cs typeface="Times New Roman"/>
                      </a:endParaRPr>
                    </a:p>
                  </a:txBody>
                  <a:tcPr marL="58353" marR="58353" marT="0" marB="0" anchor="ctr"/>
                </a:tc>
                <a:tc hMerge="1">
                  <a:txBody>
                    <a:bodyPr/>
                    <a:lstStyle/>
                    <a:p>
                      <a:endParaRPr lang="zh-CN" altLang="en-US"/>
                    </a:p>
                  </a:txBody>
                  <a:tcPr/>
                </a:tc>
                <a:tc gridSpan="7">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353" marR="58353"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44263">
                <a:tc gridSpan="2">
                  <a:txBody>
                    <a:bodyPr/>
                    <a:lstStyle/>
                    <a:p>
                      <a:pPr marL="190500" algn="just">
                        <a:spcAft>
                          <a:spcPts val="0"/>
                        </a:spcAft>
                      </a:pPr>
                      <a:r>
                        <a:rPr lang="zh-CN" sz="1050" kern="0">
                          <a:effectLst/>
                        </a:rPr>
                        <a:t>缺点</a:t>
                      </a:r>
                      <a:endParaRPr lang="zh-CN" sz="1050" kern="100">
                        <a:effectLst/>
                        <a:latin typeface="Calibri"/>
                        <a:ea typeface="宋体"/>
                        <a:cs typeface="Times New Roman"/>
                      </a:endParaRPr>
                    </a:p>
                  </a:txBody>
                  <a:tcPr marL="58353" marR="58353" marT="0" marB="0" anchor="ctr"/>
                </a:tc>
                <a:tc hMerge="1">
                  <a:txBody>
                    <a:bodyPr/>
                    <a:lstStyle/>
                    <a:p>
                      <a:endParaRPr lang="zh-CN" altLang="en-US"/>
                    </a:p>
                  </a:txBody>
                  <a:tcPr/>
                </a:tc>
                <a:tc gridSpan="7">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353" marR="58353"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29674">
                <a:tc gridSpan="4">
                  <a:txBody>
                    <a:bodyPr/>
                    <a:lstStyle/>
                    <a:p>
                      <a:pPr algn="just">
                        <a:spcAft>
                          <a:spcPts val="0"/>
                        </a:spcAft>
                      </a:pPr>
                      <a:r>
                        <a:rPr lang="zh-CN" sz="1050" kern="0" dirty="0">
                          <a:effectLst/>
                        </a:rPr>
                        <a:t>总分</a:t>
                      </a:r>
                      <a:endParaRPr lang="zh-CN" sz="1050" kern="100" dirty="0">
                        <a:effectLst/>
                        <a:latin typeface="Calibri"/>
                        <a:ea typeface="宋体"/>
                        <a:cs typeface="Times New Roman"/>
                      </a:endParaRPr>
                    </a:p>
                  </a:txBody>
                  <a:tcPr marL="58353" marR="58353"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5">
                  <a:txBody>
                    <a:bodyPr/>
                    <a:lstStyle/>
                    <a:p>
                      <a:pPr algn="just">
                        <a:spcAft>
                          <a:spcPts val="0"/>
                        </a:spcAft>
                      </a:pPr>
                      <a:r>
                        <a:rPr lang="en-US" sz="1050" kern="0" dirty="0">
                          <a:effectLst/>
                        </a:rPr>
                        <a:t> </a:t>
                      </a:r>
                      <a:endParaRPr lang="zh-CN" sz="1050" kern="100" dirty="0">
                        <a:effectLst/>
                        <a:latin typeface="Calibri"/>
                        <a:ea typeface="宋体"/>
                        <a:cs typeface="Times New Roman"/>
                      </a:endParaRPr>
                    </a:p>
                  </a:txBody>
                  <a:tcPr marL="58353" marR="58353"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89050461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sp>
        <p:nvSpPr>
          <p:cNvPr id="5" name="矩形 23"/>
          <p:cNvSpPr>
            <a:spLocks noChangeArrowheads="1"/>
          </p:cNvSpPr>
          <p:nvPr/>
        </p:nvSpPr>
        <p:spPr bwMode="auto">
          <a:xfrm>
            <a:off x="625475" y="1531897"/>
            <a:ext cx="671338" cy="2651206"/>
          </a:xfrm>
          <a:prstGeom prst="rect">
            <a:avLst/>
          </a:prstGeom>
          <a:solidFill>
            <a:srgbClr val="92D05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6" name="直角三角形 20"/>
          <p:cNvSpPr>
            <a:spLocks noChangeArrowheads="1"/>
          </p:cNvSpPr>
          <p:nvPr/>
        </p:nvSpPr>
        <p:spPr bwMode="auto">
          <a:xfrm>
            <a:off x="1296813" y="1531897"/>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7" name="直角三角形 26"/>
          <p:cNvSpPr>
            <a:spLocks noChangeArrowheads="1"/>
          </p:cNvSpPr>
          <p:nvPr/>
        </p:nvSpPr>
        <p:spPr bwMode="auto">
          <a:xfrm flipV="1">
            <a:off x="1296813" y="4009689"/>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情境任务</a:t>
            </a:r>
            <a:r>
              <a:rPr lang="en-US" altLang="zh-CN" sz="3200" b="1" i="1" dirty="0" smtClean="0">
                <a:solidFill>
                  <a:schemeClr val="bg1"/>
                </a:solidFill>
                <a:latin typeface="华文新魏" pitchFamily="2" charset="-122"/>
                <a:ea typeface="华文新魏" pitchFamily="2" charset="-122"/>
              </a:rPr>
              <a:t>4</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492025" y="2565110"/>
            <a:ext cx="4304111"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消除部门存在的小团体</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a:solidFill>
                  <a:srgbClr val="FF0000"/>
                </a:solidFill>
                <a:latin typeface="黑体" pitchFamily="2" charset="-122"/>
                <a:ea typeface="黑体" pitchFamily="2" charset="-122"/>
              </a:rPr>
              <a:t>模块</a:t>
            </a:r>
            <a:r>
              <a:rPr lang="zh-CN" altLang="en-US" sz="3600" b="1" dirty="0" smtClean="0">
                <a:solidFill>
                  <a:srgbClr val="FF0000"/>
                </a:solidFill>
                <a:latin typeface="黑体" pitchFamily="2" charset="-122"/>
                <a:ea typeface="黑体" pitchFamily="2" charset="-122"/>
              </a:rPr>
              <a:t>一</a:t>
            </a:r>
            <a:r>
              <a:rPr lang="zh-CN" altLang="en-US" sz="3600" b="1" dirty="0" smtClean="0">
                <a:latin typeface="黑体" pitchFamily="2" charset="-122"/>
                <a:ea typeface="黑体" pitchFamily="2" charset="-122"/>
              </a:rPr>
              <a:t>  塑造班组长基本素质及能力</a:t>
            </a:r>
            <a:endParaRPr lang="zh-CN" altLang="en-US" sz="3600" b="1" dirty="0">
              <a:solidFill>
                <a:schemeClr val="accent1">
                  <a:lumMod val="75000"/>
                </a:schemeClr>
              </a:solidFill>
              <a:latin typeface="黑体" pitchFamily="2" charset="-122"/>
              <a:ea typeface="黑体" pitchFamily="2" charset="-122"/>
            </a:endParaRPr>
          </a:p>
        </p:txBody>
      </p:sp>
      <p:sp>
        <p:nvSpPr>
          <p:cNvPr id="14"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265555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250"/>
                                  </p:stCondLst>
                                  <p:iterate type="lt">
                                    <p:tmPct val="10000"/>
                                  </p:iterate>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ppt_x</p:attrName>
                                        </p:attrNameLst>
                                      </p:cBhvr>
                                      <p:tavLst>
                                        <p:tav tm="0">
                                          <p:val>
                                            <p:strVal val="1+#ppt_w/2"/>
                                          </p:val>
                                        </p:tav>
                                        <p:tav tm="100000">
                                          <p:val>
                                            <p:strVal val="#ppt_x"/>
                                          </p:val>
                                        </p:tav>
                                      </p:tavLst>
                                    </p:anim>
                                    <p:anim calcmode="lin" valueType="num">
                                      <p:cBhvr>
                                        <p:cTn id="8"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sp>
        <p:nvSpPr>
          <p:cNvPr id="8" name="矩形 7"/>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13" name="TextBox 28"/>
          <p:cNvSpPr>
            <a:spLocks noChangeArrowheads="1"/>
          </p:cNvSpPr>
          <p:nvPr/>
        </p:nvSpPr>
        <p:spPr bwMode="auto">
          <a:xfrm>
            <a:off x="5637979" y="84605"/>
            <a:ext cx="339851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消除部门存在的小团体</a:t>
            </a:r>
            <a:endParaRPr lang="zh-CN" altLang="en-US" sz="1600" b="1" dirty="0">
              <a:solidFill>
                <a:schemeClr val="accent3">
                  <a:lumMod val="50000"/>
                </a:schemeClr>
              </a:solidFill>
              <a:latin typeface="黑体" pitchFamily="2" charset="-122"/>
              <a:ea typeface="黑体" pitchFamily="2" charset="-122"/>
            </a:endParaRPr>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27" name="TextBox 7177"/>
          <p:cNvSpPr>
            <a:spLocks noChangeArrowheads="1"/>
          </p:cNvSpPr>
          <p:nvPr/>
        </p:nvSpPr>
        <p:spPr bwMode="auto">
          <a:xfrm>
            <a:off x="3609874" y="2173219"/>
            <a:ext cx="885766"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200" b="1" dirty="0" smtClean="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4</a:t>
            </a:r>
            <a:endParaRPr lang="zh-CN" altLang="en-US" dirty="0"/>
          </a:p>
        </p:txBody>
      </p:sp>
      <p:sp>
        <p:nvSpPr>
          <p:cNvPr id="28" name="TextBox 7177"/>
          <p:cNvSpPr>
            <a:spLocks noChangeArrowheads="1"/>
          </p:cNvSpPr>
          <p:nvPr/>
        </p:nvSpPr>
        <p:spPr bwMode="auto">
          <a:xfrm>
            <a:off x="3800702" y="2607985"/>
            <a:ext cx="90500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5</a:t>
            </a:r>
            <a:endParaRPr lang="zh-CN" altLang="en-US" dirty="0"/>
          </a:p>
        </p:txBody>
      </p:sp>
      <p:sp>
        <p:nvSpPr>
          <p:cNvPr id="29" name="TextBox 7177"/>
          <p:cNvSpPr>
            <a:spLocks noChangeArrowheads="1"/>
          </p:cNvSpPr>
          <p:nvPr/>
        </p:nvSpPr>
        <p:spPr bwMode="auto">
          <a:xfrm>
            <a:off x="4010766" y="3042751"/>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6</a:t>
            </a:r>
            <a:endParaRPr lang="zh-CN" altLang="en-US" dirty="0"/>
          </a:p>
        </p:txBody>
      </p:sp>
      <p:sp>
        <p:nvSpPr>
          <p:cNvPr id="30" name="TextBox 7177"/>
          <p:cNvSpPr>
            <a:spLocks noChangeArrowheads="1"/>
          </p:cNvSpPr>
          <p:nvPr/>
        </p:nvSpPr>
        <p:spPr bwMode="auto">
          <a:xfrm>
            <a:off x="3059832" y="868921"/>
            <a:ext cx="879354"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1</a:t>
            </a:r>
            <a:endParaRPr lang="zh-CN" altLang="en-US" dirty="0"/>
          </a:p>
        </p:txBody>
      </p:sp>
      <p:sp>
        <p:nvSpPr>
          <p:cNvPr id="31" name="TextBox 7177"/>
          <p:cNvSpPr>
            <a:spLocks noChangeArrowheads="1"/>
          </p:cNvSpPr>
          <p:nvPr/>
        </p:nvSpPr>
        <p:spPr bwMode="auto">
          <a:xfrm>
            <a:off x="3244248" y="1303687"/>
            <a:ext cx="87294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2</a:t>
            </a:r>
            <a:endParaRPr lang="zh-CN" altLang="en-US" dirty="0"/>
          </a:p>
        </p:txBody>
      </p:sp>
      <p:sp>
        <p:nvSpPr>
          <p:cNvPr id="32" name="TextBox 7177"/>
          <p:cNvSpPr>
            <a:spLocks noChangeArrowheads="1"/>
          </p:cNvSpPr>
          <p:nvPr/>
        </p:nvSpPr>
        <p:spPr bwMode="auto">
          <a:xfrm>
            <a:off x="3422252" y="1738453"/>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3</a:t>
            </a:r>
            <a:endParaRPr lang="zh-CN" altLang="en-US" dirty="0"/>
          </a:p>
        </p:txBody>
      </p:sp>
      <p:sp>
        <p:nvSpPr>
          <p:cNvPr id="33" name="TextBox 7177"/>
          <p:cNvSpPr>
            <a:spLocks noChangeArrowheads="1"/>
          </p:cNvSpPr>
          <p:nvPr/>
        </p:nvSpPr>
        <p:spPr bwMode="auto">
          <a:xfrm>
            <a:off x="4198388" y="3477517"/>
            <a:ext cx="885766"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200" b="1" dirty="0" smtClean="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7</a:t>
            </a:r>
            <a:endParaRPr lang="zh-CN" altLang="en-US" dirty="0"/>
          </a:p>
        </p:txBody>
      </p:sp>
      <p:sp>
        <p:nvSpPr>
          <p:cNvPr id="34" name="TextBox 7177"/>
          <p:cNvSpPr>
            <a:spLocks noChangeArrowheads="1"/>
          </p:cNvSpPr>
          <p:nvPr/>
        </p:nvSpPr>
        <p:spPr bwMode="auto">
          <a:xfrm>
            <a:off x="4389216" y="3912283"/>
            <a:ext cx="90500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8</a:t>
            </a:r>
            <a:endParaRPr lang="zh-CN" altLang="en-US" dirty="0"/>
          </a:p>
        </p:txBody>
      </p:sp>
      <p:sp>
        <p:nvSpPr>
          <p:cNvPr id="35" name="TextBox 7177"/>
          <p:cNvSpPr>
            <a:spLocks noChangeArrowheads="1"/>
          </p:cNvSpPr>
          <p:nvPr/>
        </p:nvSpPr>
        <p:spPr bwMode="auto">
          <a:xfrm>
            <a:off x="4786905" y="4781811"/>
            <a:ext cx="98650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2700" b="1" dirty="0" smtClean="0">
                <a:solidFill>
                  <a:srgbClr val="7F7F7F"/>
                </a:solidFill>
                <a:latin typeface="Broadway" pitchFamily="82" charset="0"/>
                <a:ea typeface="黑体" pitchFamily="2" charset="-122"/>
                <a:sym typeface="Arial" pitchFamily="34" charset="0"/>
              </a:rPr>
              <a:t>10</a:t>
            </a:r>
            <a:endParaRPr lang="zh-CN" altLang="en-US" sz="2700" dirty="0"/>
          </a:p>
        </p:txBody>
      </p:sp>
      <p:sp>
        <p:nvSpPr>
          <p:cNvPr id="36" name="圆角矩形 35">
            <a:hlinkClick r:id="rId4" action="ppaction://hlinksldjump"/>
          </p:cNvPr>
          <p:cNvSpPr/>
          <p:nvPr/>
        </p:nvSpPr>
        <p:spPr>
          <a:xfrm>
            <a:off x="4211960" y="926600"/>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任务背景</a:t>
            </a:r>
            <a:endParaRPr lang="zh-CN" altLang="en-US" b="1" dirty="0">
              <a:latin typeface="黑体" pitchFamily="49" charset="-122"/>
              <a:ea typeface="黑体" pitchFamily="49" charset="-122"/>
            </a:endParaRPr>
          </a:p>
        </p:txBody>
      </p:sp>
      <p:sp>
        <p:nvSpPr>
          <p:cNvPr id="45" name="圆角矩形 44">
            <a:hlinkClick r:id="rId5" action="ppaction://hlinksldjump"/>
          </p:cNvPr>
          <p:cNvSpPr/>
          <p:nvPr/>
        </p:nvSpPr>
        <p:spPr>
          <a:xfrm>
            <a:off x="4415677" y="1361366"/>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实训目的</a:t>
            </a:r>
            <a:endParaRPr lang="zh-CN" altLang="en-US" b="1" dirty="0">
              <a:latin typeface="黑体" pitchFamily="49" charset="-122"/>
              <a:ea typeface="黑体" pitchFamily="49" charset="-122"/>
            </a:endParaRPr>
          </a:p>
        </p:txBody>
      </p:sp>
      <p:sp>
        <p:nvSpPr>
          <p:cNvPr id="54" name="圆角矩形 53">
            <a:hlinkClick r:id="rId6" action="ppaction://hlinksldjump"/>
          </p:cNvPr>
          <p:cNvSpPr/>
          <p:nvPr/>
        </p:nvSpPr>
        <p:spPr>
          <a:xfrm>
            <a:off x="4619394" y="1796132"/>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必备能力点</a:t>
            </a:r>
            <a:endParaRPr lang="zh-CN" altLang="en-US" b="1" dirty="0">
              <a:latin typeface="黑体" pitchFamily="49" charset="-122"/>
              <a:ea typeface="黑体" pitchFamily="49" charset="-122"/>
            </a:endParaRPr>
          </a:p>
        </p:txBody>
      </p:sp>
      <p:sp>
        <p:nvSpPr>
          <p:cNvPr id="57" name="圆角矩形 56">
            <a:hlinkClick r:id="rId7" action="ppaction://hlinksldjump"/>
          </p:cNvPr>
          <p:cNvSpPr/>
          <p:nvPr/>
        </p:nvSpPr>
        <p:spPr>
          <a:xfrm>
            <a:off x="4823111" y="2230898"/>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时间安排</a:t>
            </a:r>
            <a:endParaRPr lang="zh-CN" altLang="en-US" b="1" dirty="0">
              <a:latin typeface="黑体" pitchFamily="49" charset="-122"/>
              <a:ea typeface="黑体" pitchFamily="49" charset="-122"/>
            </a:endParaRPr>
          </a:p>
        </p:txBody>
      </p:sp>
      <p:sp>
        <p:nvSpPr>
          <p:cNvPr id="58" name="圆角矩形 57">
            <a:hlinkClick r:id="rId7" action="ppaction://hlinksldjump"/>
          </p:cNvPr>
          <p:cNvSpPr/>
          <p:nvPr/>
        </p:nvSpPr>
        <p:spPr>
          <a:xfrm>
            <a:off x="5026828" y="2665664"/>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分组方式</a:t>
            </a:r>
            <a:endParaRPr lang="zh-CN" altLang="en-US" b="1" dirty="0">
              <a:latin typeface="黑体" pitchFamily="49" charset="-122"/>
              <a:ea typeface="黑体" pitchFamily="49" charset="-122"/>
            </a:endParaRPr>
          </a:p>
        </p:txBody>
      </p:sp>
      <p:sp>
        <p:nvSpPr>
          <p:cNvPr id="59" name="圆角矩形 58">
            <a:hlinkClick r:id="rId8" action="ppaction://hlinksldjump"/>
          </p:cNvPr>
          <p:cNvSpPr/>
          <p:nvPr/>
        </p:nvSpPr>
        <p:spPr>
          <a:xfrm>
            <a:off x="5230545" y="3100430"/>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角色背景</a:t>
            </a:r>
            <a:endParaRPr lang="zh-CN" altLang="en-US" b="1" dirty="0">
              <a:latin typeface="黑体" pitchFamily="49" charset="-122"/>
              <a:ea typeface="黑体" pitchFamily="49" charset="-122"/>
            </a:endParaRPr>
          </a:p>
        </p:txBody>
      </p:sp>
      <p:sp>
        <p:nvSpPr>
          <p:cNvPr id="60" name="圆角矩形 59">
            <a:hlinkClick r:id="rId9" action="ppaction://hlinksldjump"/>
          </p:cNvPr>
          <p:cNvSpPr/>
          <p:nvPr/>
        </p:nvSpPr>
        <p:spPr>
          <a:xfrm>
            <a:off x="5434262" y="3535196"/>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任务内容</a:t>
            </a:r>
            <a:endParaRPr lang="zh-CN" altLang="en-US" b="1" dirty="0">
              <a:latin typeface="黑体" pitchFamily="49" charset="-122"/>
              <a:ea typeface="黑体" pitchFamily="49" charset="-122"/>
            </a:endParaRPr>
          </a:p>
        </p:txBody>
      </p:sp>
      <p:sp>
        <p:nvSpPr>
          <p:cNvPr id="61" name="圆角矩形 60">
            <a:hlinkClick r:id="rId10" action="ppaction://hlinksldjump"/>
          </p:cNvPr>
          <p:cNvSpPr/>
          <p:nvPr/>
        </p:nvSpPr>
        <p:spPr>
          <a:xfrm>
            <a:off x="5637979" y="3969962"/>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各角色任务安排</a:t>
            </a:r>
            <a:endParaRPr lang="zh-CN" altLang="en-US" b="1" dirty="0">
              <a:latin typeface="黑体" pitchFamily="49" charset="-122"/>
              <a:ea typeface="黑体" pitchFamily="49" charset="-122"/>
            </a:endParaRPr>
          </a:p>
        </p:txBody>
      </p:sp>
      <p:sp>
        <p:nvSpPr>
          <p:cNvPr id="62" name="圆角矩形 61">
            <a:hlinkClick r:id="rId11" action="ppaction://hlinksldjump"/>
          </p:cNvPr>
          <p:cNvSpPr/>
          <p:nvPr/>
        </p:nvSpPr>
        <p:spPr>
          <a:xfrm>
            <a:off x="6046179" y="4839490"/>
            <a:ext cx="2774293"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讨论内容</a:t>
            </a:r>
            <a:endParaRPr lang="zh-CN" altLang="en-US" b="1" dirty="0">
              <a:latin typeface="黑体" pitchFamily="49" charset="-122"/>
              <a:ea typeface="黑体" pitchFamily="49" charset="-122"/>
            </a:endParaRPr>
          </a:p>
        </p:txBody>
      </p:sp>
      <p:sp>
        <p:nvSpPr>
          <p:cNvPr id="63" name="TextBox 7177"/>
          <p:cNvSpPr>
            <a:spLocks noChangeArrowheads="1"/>
          </p:cNvSpPr>
          <p:nvPr/>
        </p:nvSpPr>
        <p:spPr bwMode="auto">
          <a:xfrm>
            <a:off x="4599280" y="4347049"/>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9</a:t>
            </a:r>
            <a:endParaRPr lang="zh-CN" altLang="en-US" dirty="0"/>
          </a:p>
        </p:txBody>
      </p:sp>
      <p:sp>
        <p:nvSpPr>
          <p:cNvPr id="64" name="圆角矩形 63">
            <a:hlinkClick r:id="rId12" action="ppaction://hlinksldjump"/>
          </p:cNvPr>
          <p:cNvSpPr/>
          <p:nvPr/>
        </p:nvSpPr>
        <p:spPr>
          <a:xfrm>
            <a:off x="5841696" y="4404728"/>
            <a:ext cx="2774293"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必备知识</a:t>
            </a:r>
            <a:endParaRPr lang="zh-CN" altLang="en-US" b="1" dirty="0">
              <a:latin typeface="黑体" pitchFamily="49" charset="-122"/>
              <a:ea typeface="黑体" pitchFamily="49" charset="-122"/>
            </a:endParaRPr>
          </a:p>
        </p:txBody>
      </p:sp>
      <p:sp>
        <p:nvSpPr>
          <p:cNvPr id="37" name="圆角矩形 18">
            <a:hlinkClick r:id="rId13"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95918858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20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ppt_x</p:attrName>
                                        </p:attrNameLst>
                                      </p:cBhvr>
                                      <p:tavLst>
                                        <p:tav tm="0">
                                          <p:val>
                                            <p:strVal val="1+#ppt_w/2"/>
                                          </p:val>
                                        </p:tav>
                                        <p:tav tm="100000">
                                          <p:val>
                                            <p:strVal val="#ppt_x"/>
                                          </p:val>
                                        </p:tav>
                                      </p:tavLst>
                                    </p:anim>
                                    <p:anim calcmode="lin" valueType="num">
                                      <p:cBhvr>
                                        <p:cTn id="8" dur="500" fill="hold"/>
                                        <p:tgtEl>
                                          <p:spTgt spid="30"/>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400"/>
                                  </p:stCondLst>
                                  <p:childTnLst>
                                    <p:set>
                                      <p:cBhvr>
                                        <p:cTn id="10" dur="1" fill="hold">
                                          <p:stCondLst>
                                            <p:cond delay="0"/>
                                          </p:stCondLst>
                                        </p:cTn>
                                        <p:tgtEl>
                                          <p:spTgt spid="31"/>
                                        </p:tgtEl>
                                        <p:attrNameLst>
                                          <p:attrName>style.visibility</p:attrName>
                                        </p:attrNameLst>
                                      </p:cBhvr>
                                      <p:to>
                                        <p:strVal val="visible"/>
                                      </p:to>
                                    </p:set>
                                    <p:anim calcmode="lin" valueType="num">
                                      <p:cBhvr>
                                        <p:cTn id="11" dur="500" fill="hold"/>
                                        <p:tgtEl>
                                          <p:spTgt spid="31"/>
                                        </p:tgtEl>
                                        <p:attrNameLst>
                                          <p:attrName>ppt_x</p:attrName>
                                        </p:attrNameLst>
                                      </p:cBhvr>
                                      <p:tavLst>
                                        <p:tav tm="0">
                                          <p:val>
                                            <p:strVal val="1+#ppt_w/2"/>
                                          </p:val>
                                        </p:tav>
                                        <p:tav tm="100000">
                                          <p:val>
                                            <p:strVal val="#ppt_x"/>
                                          </p:val>
                                        </p:tav>
                                      </p:tavLst>
                                    </p:anim>
                                    <p:anim calcmode="lin" valueType="num">
                                      <p:cBhvr>
                                        <p:cTn id="12" dur="500" fill="hold"/>
                                        <p:tgtEl>
                                          <p:spTgt spid="31"/>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600"/>
                                  </p:stCondLst>
                                  <p:childTnLst>
                                    <p:set>
                                      <p:cBhvr>
                                        <p:cTn id="14" dur="1" fill="hold">
                                          <p:stCondLst>
                                            <p:cond delay="0"/>
                                          </p:stCondLst>
                                        </p:cTn>
                                        <p:tgtEl>
                                          <p:spTgt spid="32"/>
                                        </p:tgtEl>
                                        <p:attrNameLst>
                                          <p:attrName>style.visibility</p:attrName>
                                        </p:attrNameLst>
                                      </p:cBhvr>
                                      <p:to>
                                        <p:strVal val="visible"/>
                                      </p:to>
                                    </p:set>
                                    <p:anim calcmode="lin" valueType="num">
                                      <p:cBhvr>
                                        <p:cTn id="15" dur="500" fill="hold"/>
                                        <p:tgtEl>
                                          <p:spTgt spid="32"/>
                                        </p:tgtEl>
                                        <p:attrNameLst>
                                          <p:attrName>ppt_x</p:attrName>
                                        </p:attrNameLst>
                                      </p:cBhvr>
                                      <p:tavLst>
                                        <p:tav tm="0">
                                          <p:val>
                                            <p:strVal val="1+#ppt_w/2"/>
                                          </p:val>
                                        </p:tav>
                                        <p:tav tm="100000">
                                          <p:val>
                                            <p:strVal val="#ppt_x"/>
                                          </p:val>
                                        </p:tav>
                                      </p:tavLst>
                                    </p:anim>
                                    <p:anim calcmode="lin" valueType="num">
                                      <p:cBhvr>
                                        <p:cTn id="16" dur="500" fill="hold"/>
                                        <p:tgtEl>
                                          <p:spTgt spid="32"/>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800"/>
                                  </p:stCondLst>
                                  <p:childTnLst>
                                    <p:set>
                                      <p:cBhvr>
                                        <p:cTn id="18" dur="1" fill="hold">
                                          <p:stCondLst>
                                            <p:cond delay="0"/>
                                          </p:stCondLst>
                                        </p:cTn>
                                        <p:tgtEl>
                                          <p:spTgt spid="27"/>
                                        </p:tgtEl>
                                        <p:attrNameLst>
                                          <p:attrName>style.visibility</p:attrName>
                                        </p:attrNameLst>
                                      </p:cBhvr>
                                      <p:to>
                                        <p:strVal val="visible"/>
                                      </p:to>
                                    </p:set>
                                    <p:anim calcmode="lin" valueType="num">
                                      <p:cBhvr>
                                        <p:cTn id="19" dur="500" fill="hold"/>
                                        <p:tgtEl>
                                          <p:spTgt spid="27"/>
                                        </p:tgtEl>
                                        <p:attrNameLst>
                                          <p:attrName>ppt_x</p:attrName>
                                        </p:attrNameLst>
                                      </p:cBhvr>
                                      <p:tavLst>
                                        <p:tav tm="0">
                                          <p:val>
                                            <p:strVal val="1+#ppt_w/2"/>
                                          </p:val>
                                        </p:tav>
                                        <p:tav tm="100000">
                                          <p:val>
                                            <p:strVal val="#ppt_x"/>
                                          </p:val>
                                        </p:tav>
                                      </p:tavLst>
                                    </p:anim>
                                    <p:anim calcmode="lin" valueType="num">
                                      <p:cBhvr>
                                        <p:cTn id="20" dur="500" fill="hold"/>
                                        <p:tgtEl>
                                          <p:spTgt spid="27"/>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1000"/>
                                  </p:stCondLst>
                                  <p:childTnLst>
                                    <p:set>
                                      <p:cBhvr>
                                        <p:cTn id="22" dur="1" fill="hold">
                                          <p:stCondLst>
                                            <p:cond delay="0"/>
                                          </p:stCondLst>
                                        </p:cTn>
                                        <p:tgtEl>
                                          <p:spTgt spid="28"/>
                                        </p:tgtEl>
                                        <p:attrNameLst>
                                          <p:attrName>style.visibility</p:attrName>
                                        </p:attrNameLst>
                                      </p:cBhvr>
                                      <p:to>
                                        <p:strVal val="visible"/>
                                      </p:to>
                                    </p:set>
                                    <p:anim calcmode="lin" valueType="num">
                                      <p:cBhvr>
                                        <p:cTn id="23" dur="500" fill="hold"/>
                                        <p:tgtEl>
                                          <p:spTgt spid="28"/>
                                        </p:tgtEl>
                                        <p:attrNameLst>
                                          <p:attrName>ppt_x</p:attrName>
                                        </p:attrNameLst>
                                      </p:cBhvr>
                                      <p:tavLst>
                                        <p:tav tm="0">
                                          <p:val>
                                            <p:strVal val="1+#ppt_w/2"/>
                                          </p:val>
                                        </p:tav>
                                        <p:tav tm="100000">
                                          <p:val>
                                            <p:strVal val="#ppt_x"/>
                                          </p:val>
                                        </p:tav>
                                      </p:tavLst>
                                    </p:anim>
                                    <p:anim calcmode="lin" valueType="num">
                                      <p:cBhvr>
                                        <p:cTn id="24" dur="500" fill="hold"/>
                                        <p:tgtEl>
                                          <p:spTgt spid="28"/>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1200"/>
                                  </p:stCondLst>
                                  <p:childTnLst>
                                    <p:set>
                                      <p:cBhvr>
                                        <p:cTn id="26" dur="1" fill="hold">
                                          <p:stCondLst>
                                            <p:cond delay="0"/>
                                          </p:stCondLst>
                                        </p:cTn>
                                        <p:tgtEl>
                                          <p:spTgt spid="29"/>
                                        </p:tgtEl>
                                        <p:attrNameLst>
                                          <p:attrName>style.visibility</p:attrName>
                                        </p:attrNameLst>
                                      </p:cBhvr>
                                      <p:to>
                                        <p:strVal val="visible"/>
                                      </p:to>
                                    </p:set>
                                    <p:anim calcmode="lin" valueType="num">
                                      <p:cBhvr>
                                        <p:cTn id="27" dur="500" fill="hold"/>
                                        <p:tgtEl>
                                          <p:spTgt spid="29"/>
                                        </p:tgtEl>
                                        <p:attrNameLst>
                                          <p:attrName>ppt_x</p:attrName>
                                        </p:attrNameLst>
                                      </p:cBhvr>
                                      <p:tavLst>
                                        <p:tav tm="0">
                                          <p:val>
                                            <p:strVal val="1+#ppt_w/2"/>
                                          </p:val>
                                        </p:tav>
                                        <p:tav tm="100000">
                                          <p:val>
                                            <p:strVal val="#ppt_x"/>
                                          </p:val>
                                        </p:tav>
                                      </p:tavLst>
                                    </p:anim>
                                    <p:anim calcmode="lin" valueType="num">
                                      <p:cBhvr>
                                        <p:cTn id="28" dur="500" fill="hold"/>
                                        <p:tgtEl>
                                          <p:spTgt spid="29"/>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1400"/>
                                  </p:stCondLst>
                                  <p:childTnLst>
                                    <p:set>
                                      <p:cBhvr>
                                        <p:cTn id="30" dur="1" fill="hold">
                                          <p:stCondLst>
                                            <p:cond delay="0"/>
                                          </p:stCondLst>
                                        </p:cTn>
                                        <p:tgtEl>
                                          <p:spTgt spid="33"/>
                                        </p:tgtEl>
                                        <p:attrNameLst>
                                          <p:attrName>style.visibility</p:attrName>
                                        </p:attrNameLst>
                                      </p:cBhvr>
                                      <p:to>
                                        <p:strVal val="visible"/>
                                      </p:to>
                                    </p:set>
                                    <p:anim calcmode="lin" valueType="num">
                                      <p:cBhvr>
                                        <p:cTn id="31" dur="500" fill="hold"/>
                                        <p:tgtEl>
                                          <p:spTgt spid="33"/>
                                        </p:tgtEl>
                                        <p:attrNameLst>
                                          <p:attrName>ppt_x</p:attrName>
                                        </p:attrNameLst>
                                      </p:cBhvr>
                                      <p:tavLst>
                                        <p:tav tm="0">
                                          <p:val>
                                            <p:strVal val="1+#ppt_w/2"/>
                                          </p:val>
                                        </p:tav>
                                        <p:tav tm="100000">
                                          <p:val>
                                            <p:strVal val="#ppt_x"/>
                                          </p:val>
                                        </p:tav>
                                      </p:tavLst>
                                    </p:anim>
                                    <p:anim calcmode="lin" valueType="num">
                                      <p:cBhvr>
                                        <p:cTn id="32" dur="500" fill="hold"/>
                                        <p:tgtEl>
                                          <p:spTgt spid="33"/>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1600"/>
                                  </p:stCondLst>
                                  <p:childTnLst>
                                    <p:set>
                                      <p:cBhvr>
                                        <p:cTn id="34" dur="1" fill="hold">
                                          <p:stCondLst>
                                            <p:cond delay="0"/>
                                          </p:stCondLst>
                                        </p:cTn>
                                        <p:tgtEl>
                                          <p:spTgt spid="34"/>
                                        </p:tgtEl>
                                        <p:attrNameLst>
                                          <p:attrName>style.visibility</p:attrName>
                                        </p:attrNameLst>
                                      </p:cBhvr>
                                      <p:to>
                                        <p:strVal val="visible"/>
                                      </p:to>
                                    </p:set>
                                    <p:anim calcmode="lin" valueType="num">
                                      <p:cBhvr>
                                        <p:cTn id="35" dur="500" fill="hold"/>
                                        <p:tgtEl>
                                          <p:spTgt spid="34"/>
                                        </p:tgtEl>
                                        <p:attrNameLst>
                                          <p:attrName>ppt_x</p:attrName>
                                        </p:attrNameLst>
                                      </p:cBhvr>
                                      <p:tavLst>
                                        <p:tav tm="0">
                                          <p:val>
                                            <p:strVal val="1+#ppt_w/2"/>
                                          </p:val>
                                        </p:tav>
                                        <p:tav tm="100000">
                                          <p:val>
                                            <p:strVal val="#ppt_x"/>
                                          </p:val>
                                        </p:tav>
                                      </p:tavLst>
                                    </p:anim>
                                    <p:anim calcmode="lin" valueType="num">
                                      <p:cBhvr>
                                        <p:cTn id="36" dur="500" fill="hold"/>
                                        <p:tgtEl>
                                          <p:spTgt spid="34"/>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1800"/>
                                  </p:stCondLst>
                                  <p:childTnLst>
                                    <p:set>
                                      <p:cBhvr>
                                        <p:cTn id="38" dur="1" fill="hold">
                                          <p:stCondLst>
                                            <p:cond delay="0"/>
                                          </p:stCondLst>
                                        </p:cTn>
                                        <p:tgtEl>
                                          <p:spTgt spid="35"/>
                                        </p:tgtEl>
                                        <p:attrNameLst>
                                          <p:attrName>style.visibility</p:attrName>
                                        </p:attrNameLst>
                                      </p:cBhvr>
                                      <p:to>
                                        <p:strVal val="visible"/>
                                      </p:to>
                                    </p:set>
                                    <p:anim calcmode="lin" valueType="num">
                                      <p:cBhvr>
                                        <p:cTn id="39" dur="500" fill="hold"/>
                                        <p:tgtEl>
                                          <p:spTgt spid="35"/>
                                        </p:tgtEl>
                                        <p:attrNameLst>
                                          <p:attrName>ppt_x</p:attrName>
                                        </p:attrNameLst>
                                      </p:cBhvr>
                                      <p:tavLst>
                                        <p:tav tm="0">
                                          <p:val>
                                            <p:strVal val="1+#ppt_w/2"/>
                                          </p:val>
                                        </p:tav>
                                        <p:tav tm="100000">
                                          <p:val>
                                            <p:strVal val="#ppt_x"/>
                                          </p:val>
                                        </p:tav>
                                      </p:tavLst>
                                    </p:anim>
                                    <p:anim calcmode="lin" valueType="num">
                                      <p:cBhvr>
                                        <p:cTn id="40" dur="500" fill="hold"/>
                                        <p:tgtEl>
                                          <p:spTgt spid="35"/>
                                        </p:tgtEl>
                                        <p:attrNameLst>
                                          <p:attrName>ppt_y</p:attrName>
                                        </p:attrNameLst>
                                      </p:cBhvr>
                                      <p:tavLst>
                                        <p:tav tm="0">
                                          <p:val>
                                            <p:strVal val="#ppt_y"/>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fade">
                                      <p:cBhvr>
                                        <p:cTn id="43" dur="1000"/>
                                        <p:tgtEl>
                                          <p:spTgt spid="36"/>
                                        </p:tgtEl>
                                      </p:cBhvr>
                                    </p:animEffect>
                                    <p:anim calcmode="lin" valueType="num">
                                      <p:cBhvr>
                                        <p:cTn id="44" dur="1000" fill="hold"/>
                                        <p:tgtEl>
                                          <p:spTgt spid="36"/>
                                        </p:tgtEl>
                                        <p:attrNameLst>
                                          <p:attrName>ppt_x</p:attrName>
                                        </p:attrNameLst>
                                      </p:cBhvr>
                                      <p:tavLst>
                                        <p:tav tm="0">
                                          <p:val>
                                            <p:strVal val="#ppt_x"/>
                                          </p:val>
                                        </p:tav>
                                        <p:tav tm="100000">
                                          <p:val>
                                            <p:strVal val="#ppt_x"/>
                                          </p:val>
                                        </p:tav>
                                      </p:tavLst>
                                    </p:anim>
                                    <p:anim calcmode="lin" valueType="num">
                                      <p:cBhvr>
                                        <p:cTn id="45" dur="1000" fill="hold"/>
                                        <p:tgtEl>
                                          <p:spTgt spid="36"/>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200"/>
                                  </p:stCondLst>
                                  <p:childTnLst>
                                    <p:set>
                                      <p:cBhvr>
                                        <p:cTn id="47" dur="1" fill="hold">
                                          <p:stCondLst>
                                            <p:cond delay="0"/>
                                          </p:stCondLst>
                                        </p:cTn>
                                        <p:tgtEl>
                                          <p:spTgt spid="45"/>
                                        </p:tgtEl>
                                        <p:attrNameLst>
                                          <p:attrName>style.visibility</p:attrName>
                                        </p:attrNameLst>
                                      </p:cBhvr>
                                      <p:to>
                                        <p:strVal val="visible"/>
                                      </p:to>
                                    </p:set>
                                    <p:animEffect transition="in" filter="fade">
                                      <p:cBhvr>
                                        <p:cTn id="48" dur="1000"/>
                                        <p:tgtEl>
                                          <p:spTgt spid="45"/>
                                        </p:tgtEl>
                                      </p:cBhvr>
                                    </p:animEffect>
                                    <p:anim calcmode="lin" valueType="num">
                                      <p:cBhvr>
                                        <p:cTn id="49" dur="1000" fill="hold"/>
                                        <p:tgtEl>
                                          <p:spTgt spid="45"/>
                                        </p:tgtEl>
                                        <p:attrNameLst>
                                          <p:attrName>ppt_x</p:attrName>
                                        </p:attrNameLst>
                                      </p:cBhvr>
                                      <p:tavLst>
                                        <p:tav tm="0">
                                          <p:val>
                                            <p:strVal val="#ppt_x"/>
                                          </p:val>
                                        </p:tav>
                                        <p:tav tm="100000">
                                          <p:val>
                                            <p:strVal val="#ppt_x"/>
                                          </p:val>
                                        </p:tav>
                                      </p:tavLst>
                                    </p:anim>
                                    <p:anim calcmode="lin" valueType="num">
                                      <p:cBhvr>
                                        <p:cTn id="50" dur="1000" fill="hold"/>
                                        <p:tgtEl>
                                          <p:spTgt spid="45"/>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400"/>
                                  </p:stCondLst>
                                  <p:childTnLst>
                                    <p:set>
                                      <p:cBhvr>
                                        <p:cTn id="52" dur="1" fill="hold">
                                          <p:stCondLst>
                                            <p:cond delay="0"/>
                                          </p:stCondLst>
                                        </p:cTn>
                                        <p:tgtEl>
                                          <p:spTgt spid="54"/>
                                        </p:tgtEl>
                                        <p:attrNameLst>
                                          <p:attrName>style.visibility</p:attrName>
                                        </p:attrNameLst>
                                      </p:cBhvr>
                                      <p:to>
                                        <p:strVal val="visible"/>
                                      </p:to>
                                    </p:set>
                                    <p:animEffect transition="in" filter="fade">
                                      <p:cBhvr>
                                        <p:cTn id="53" dur="1000"/>
                                        <p:tgtEl>
                                          <p:spTgt spid="54"/>
                                        </p:tgtEl>
                                      </p:cBhvr>
                                    </p:animEffect>
                                    <p:anim calcmode="lin" valueType="num">
                                      <p:cBhvr>
                                        <p:cTn id="54" dur="1000" fill="hold"/>
                                        <p:tgtEl>
                                          <p:spTgt spid="54"/>
                                        </p:tgtEl>
                                        <p:attrNameLst>
                                          <p:attrName>ppt_x</p:attrName>
                                        </p:attrNameLst>
                                      </p:cBhvr>
                                      <p:tavLst>
                                        <p:tav tm="0">
                                          <p:val>
                                            <p:strVal val="#ppt_x"/>
                                          </p:val>
                                        </p:tav>
                                        <p:tav tm="100000">
                                          <p:val>
                                            <p:strVal val="#ppt_x"/>
                                          </p:val>
                                        </p:tav>
                                      </p:tavLst>
                                    </p:anim>
                                    <p:anim calcmode="lin" valueType="num">
                                      <p:cBhvr>
                                        <p:cTn id="55" dur="1000" fill="hold"/>
                                        <p:tgtEl>
                                          <p:spTgt spid="54"/>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600"/>
                                  </p:stCondLst>
                                  <p:childTnLst>
                                    <p:set>
                                      <p:cBhvr>
                                        <p:cTn id="57" dur="1" fill="hold">
                                          <p:stCondLst>
                                            <p:cond delay="0"/>
                                          </p:stCondLst>
                                        </p:cTn>
                                        <p:tgtEl>
                                          <p:spTgt spid="57"/>
                                        </p:tgtEl>
                                        <p:attrNameLst>
                                          <p:attrName>style.visibility</p:attrName>
                                        </p:attrNameLst>
                                      </p:cBhvr>
                                      <p:to>
                                        <p:strVal val="visible"/>
                                      </p:to>
                                    </p:set>
                                    <p:animEffect transition="in" filter="fade">
                                      <p:cBhvr>
                                        <p:cTn id="58" dur="1000"/>
                                        <p:tgtEl>
                                          <p:spTgt spid="57"/>
                                        </p:tgtEl>
                                      </p:cBhvr>
                                    </p:animEffect>
                                    <p:anim calcmode="lin" valueType="num">
                                      <p:cBhvr>
                                        <p:cTn id="59" dur="1000" fill="hold"/>
                                        <p:tgtEl>
                                          <p:spTgt spid="57"/>
                                        </p:tgtEl>
                                        <p:attrNameLst>
                                          <p:attrName>ppt_x</p:attrName>
                                        </p:attrNameLst>
                                      </p:cBhvr>
                                      <p:tavLst>
                                        <p:tav tm="0">
                                          <p:val>
                                            <p:strVal val="#ppt_x"/>
                                          </p:val>
                                        </p:tav>
                                        <p:tav tm="100000">
                                          <p:val>
                                            <p:strVal val="#ppt_x"/>
                                          </p:val>
                                        </p:tav>
                                      </p:tavLst>
                                    </p:anim>
                                    <p:anim calcmode="lin" valueType="num">
                                      <p:cBhvr>
                                        <p:cTn id="60" dur="1000" fill="hold"/>
                                        <p:tgtEl>
                                          <p:spTgt spid="57"/>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800"/>
                                  </p:stCondLst>
                                  <p:childTnLst>
                                    <p:set>
                                      <p:cBhvr>
                                        <p:cTn id="62" dur="1" fill="hold">
                                          <p:stCondLst>
                                            <p:cond delay="0"/>
                                          </p:stCondLst>
                                        </p:cTn>
                                        <p:tgtEl>
                                          <p:spTgt spid="58"/>
                                        </p:tgtEl>
                                        <p:attrNameLst>
                                          <p:attrName>style.visibility</p:attrName>
                                        </p:attrNameLst>
                                      </p:cBhvr>
                                      <p:to>
                                        <p:strVal val="visible"/>
                                      </p:to>
                                    </p:set>
                                    <p:animEffect transition="in" filter="fade">
                                      <p:cBhvr>
                                        <p:cTn id="63" dur="1000"/>
                                        <p:tgtEl>
                                          <p:spTgt spid="58"/>
                                        </p:tgtEl>
                                      </p:cBhvr>
                                    </p:animEffect>
                                    <p:anim calcmode="lin" valueType="num">
                                      <p:cBhvr>
                                        <p:cTn id="64" dur="1000" fill="hold"/>
                                        <p:tgtEl>
                                          <p:spTgt spid="58"/>
                                        </p:tgtEl>
                                        <p:attrNameLst>
                                          <p:attrName>ppt_x</p:attrName>
                                        </p:attrNameLst>
                                      </p:cBhvr>
                                      <p:tavLst>
                                        <p:tav tm="0">
                                          <p:val>
                                            <p:strVal val="#ppt_x"/>
                                          </p:val>
                                        </p:tav>
                                        <p:tav tm="100000">
                                          <p:val>
                                            <p:strVal val="#ppt_x"/>
                                          </p:val>
                                        </p:tav>
                                      </p:tavLst>
                                    </p:anim>
                                    <p:anim calcmode="lin" valueType="num">
                                      <p:cBhvr>
                                        <p:cTn id="65" dur="1000" fill="hold"/>
                                        <p:tgtEl>
                                          <p:spTgt spid="58"/>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1000"/>
                                  </p:stCondLst>
                                  <p:childTnLst>
                                    <p:set>
                                      <p:cBhvr>
                                        <p:cTn id="67" dur="1" fill="hold">
                                          <p:stCondLst>
                                            <p:cond delay="0"/>
                                          </p:stCondLst>
                                        </p:cTn>
                                        <p:tgtEl>
                                          <p:spTgt spid="59"/>
                                        </p:tgtEl>
                                        <p:attrNameLst>
                                          <p:attrName>style.visibility</p:attrName>
                                        </p:attrNameLst>
                                      </p:cBhvr>
                                      <p:to>
                                        <p:strVal val="visible"/>
                                      </p:to>
                                    </p:set>
                                    <p:animEffect transition="in" filter="fade">
                                      <p:cBhvr>
                                        <p:cTn id="68" dur="1000"/>
                                        <p:tgtEl>
                                          <p:spTgt spid="59"/>
                                        </p:tgtEl>
                                      </p:cBhvr>
                                    </p:animEffect>
                                    <p:anim calcmode="lin" valueType="num">
                                      <p:cBhvr>
                                        <p:cTn id="69" dur="1000" fill="hold"/>
                                        <p:tgtEl>
                                          <p:spTgt spid="59"/>
                                        </p:tgtEl>
                                        <p:attrNameLst>
                                          <p:attrName>ppt_x</p:attrName>
                                        </p:attrNameLst>
                                      </p:cBhvr>
                                      <p:tavLst>
                                        <p:tav tm="0">
                                          <p:val>
                                            <p:strVal val="#ppt_x"/>
                                          </p:val>
                                        </p:tav>
                                        <p:tav tm="100000">
                                          <p:val>
                                            <p:strVal val="#ppt_x"/>
                                          </p:val>
                                        </p:tav>
                                      </p:tavLst>
                                    </p:anim>
                                    <p:anim calcmode="lin" valueType="num">
                                      <p:cBhvr>
                                        <p:cTn id="70" dur="1000" fill="hold"/>
                                        <p:tgtEl>
                                          <p:spTgt spid="59"/>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1200"/>
                                  </p:stCondLst>
                                  <p:childTnLst>
                                    <p:set>
                                      <p:cBhvr>
                                        <p:cTn id="72" dur="1" fill="hold">
                                          <p:stCondLst>
                                            <p:cond delay="0"/>
                                          </p:stCondLst>
                                        </p:cTn>
                                        <p:tgtEl>
                                          <p:spTgt spid="60"/>
                                        </p:tgtEl>
                                        <p:attrNameLst>
                                          <p:attrName>style.visibility</p:attrName>
                                        </p:attrNameLst>
                                      </p:cBhvr>
                                      <p:to>
                                        <p:strVal val="visible"/>
                                      </p:to>
                                    </p:set>
                                    <p:animEffect transition="in" filter="fade">
                                      <p:cBhvr>
                                        <p:cTn id="73" dur="1000"/>
                                        <p:tgtEl>
                                          <p:spTgt spid="60"/>
                                        </p:tgtEl>
                                      </p:cBhvr>
                                    </p:animEffect>
                                    <p:anim calcmode="lin" valueType="num">
                                      <p:cBhvr>
                                        <p:cTn id="74" dur="1000" fill="hold"/>
                                        <p:tgtEl>
                                          <p:spTgt spid="60"/>
                                        </p:tgtEl>
                                        <p:attrNameLst>
                                          <p:attrName>ppt_x</p:attrName>
                                        </p:attrNameLst>
                                      </p:cBhvr>
                                      <p:tavLst>
                                        <p:tav tm="0">
                                          <p:val>
                                            <p:strVal val="#ppt_x"/>
                                          </p:val>
                                        </p:tav>
                                        <p:tav tm="100000">
                                          <p:val>
                                            <p:strVal val="#ppt_x"/>
                                          </p:val>
                                        </p:tav>
                                      </p:tavLst>
                                    </p:anim>
                                    <p:anim calcmode="lin" valueType="num">
                                      <p:cBhvr>
                                        <p:cTn id="75" dur="1000" fill="hold"/>
                                        <p:tgtEl>
                                          <p:spTgt spid="60"/>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1400"/>
                                  </p:stCondLst>
                                  <p:childTnLst>
                                    <p:set>
                                      <p:cBhvr>
                                        <p:cTn id="77" dur="1" fill="hold">
                                          <p:stCondLst>
                                            <p:cond delay="0"/>
                                          </p:stCondLst>
                                        </p:cTn>
                                        <p:tgtEl>
                                          <p:spTgt spid="61"/>
                                        </p:tgtEl>
                                        <p:attrNameLst>
                                          <p:attrName>style.visibility</p:attrName>
                                        </p:attrNameLst>
                                      </p:cBhvr>
                                      <p:to>
                                        <p:strVal val="visible"/>
                                      </p:to>
                                    </p:set>
                                    <p:animEffect transition="in" filter="fade">
                                      <p:cBhvr>
                                        <p:cTn id="78" dur="1000"/>
                                        <p:tgtEl>
                                          <p:spTgt spid="61"/>
                                        </p:tgtEl>
                                      </p:cBhvr>
                                    </p:animEffect>
                                    <p:anim calcmode="lin" valueType="num">
                                      <p:cBhvr>
                                        <p:cTn id="79" dur="1000" fill="hold"/>
                                        <p:tgtEl>
                                          <p:spTgt spid="61"/>
                                        </p:tgtEl>
                                        <p:attrNameLst>
                                          <p:attrName>ppt_x</p:attrName>
                                        </p:attrNameLst>
                                      </p:cBhvr>
                                      <p:tavLst>
                                        <p:tav tm="0">
                                          <p:val>
                                            <p:strVal val="#ppt_x"/>
                                          </p:val>
                                        </p:tav>
                                        <p:tav tm="100000">
                                          <p:val>
                                            <p:strVal val="#ppt_x"/>
                                          </p:val>
                                        </p:tav>
                                      </p:tavLst>
                                    </p:anim>
                                    <p:anim calcmode="lin" valueType="num">
                                      <p:cBhvr>
                                        <p:cTn id="80" dur="1000" fill="hold"/>
                                        <p:tgtEl>
                                          <p:spTgt spid="61"/>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1600"/>
                                  </p:stCondLst>
                                  <p:childTnLst>
                                    <p:set>
                                      <p:cBhvr>
                                        <p:cTn id="82" dur="1" fill="hold">
                                          <p:stCondLst>
                                            <p:cond delay="0"/>
                                          </p:stCondLst>
                                        </p:cTn>
                                        <p:tgtEl>
                                          <p:spTgt spid="62"/>
                                        </p:tgtEl>
                                        <p:attrNameLst>
                                          <p:attrName>style.visibility</p:attrName>
                                        </p:attrNameLst>
                                      </p:cBhvr>
                                      <p:to>
                                        <p:strVal val="visible"/>
                                      </p:to>
                                    </p:set>
                                    <p:animEffect transition="in" filter="fade">
                                      <p:cBhvr>
                                        <p:cTn id="83" dur="1000"/>
                                        <p:tgtEl>
                                          <p:spTgt spid="62"/>
                                        </p:tgtEl>
                                      </p:cBhvr>
                                    </p:animEffect>
                                    <p:anim calcmode="lin" valueType="num">
                                      <p:cBhvr>
                                        <p:cTn id="84" dur="1000" fill="hold"/>
                                        <p:tgtEl>
                                          <p:spTgt spid="62"/>
                                        </p:tgtEl>
                                        <p:attrNameLst>
                                          <p:attrName>ppt_x</p:attrName>
                                        </p:attrNameLst>
                                      </p:cBhvr>
                                      <p:tavLst>
                                        <p:tav tm="0">
                                          <p:val>
                                            <p:strVal val="#ppt_x"/>
                                          </p:val>
                                        </p:tav>
                                        <p:tav tm="100000">
                                          <p:val>
                                            <p:strVal val="#ppt_x"/>
                                          </p:val>
                                        </p:tav>
                                      </p:tavLst>
                                    </p:anim>
                                    <p:anim calcmode="lin" valueType="num">
                                      <p:cBhvr>
                                        <p:cTn id="85" dur="1000" fill="hold"/>
                                        <p:tgtEl>
                                          <p:spTgt spid="62"/>
                                        </p:tgtEl>
                                        <p:attrNameLst>
                                          <p:attrName>ppt_y</p:attrName>
                                        </p:attrNameLst>
                                      </p:cBhvr>
                                      <p:tavLst>
                                        <p:tav tm="0">
                                          <p:val>
                                            <p:strVal val="#ppt_y+.1"/>
                                          </p:val>
                                        </p:tav>
                                        <p:tav tm="100000">
                                          <p:val>
                                            <p:strVal val="#ppt_y"/>
                                          </p:val>
                                        </p:tav>
                                      </p:tavLst>
                                    </p:anim>
                                  </p:childTnLst>
                                </p:cTn>
                              </p:par>
                              <p:par>
                                <p:cTn id="86" presetID="2" presetClass="entr" presetSubtype="2" fill="hold" grpId="0" nodeType="withEffect">
                                  <p:stCondLst>
                                    <p:cond delay="1800"/>
                                  </p:stCondLst>
                                  <p:childTnLst>
                                    <p:set>
                                      <p:cBhvr>
                                        <p:cTn id="87" dur="1" fill="hold">
                                          <p:stCondLst>
                                            <p:cond delay="0"/>
                                          </p:stCondLst>
                                        </p:cTn>
                                        <p:tgtEl>
                                          <p:spTgt spid="63"/>
                                        </p:tgtEl>
                                        <p:attrNameLst>
                                          <p:attrName>style.visibility</p:attrName>
                                        </p:attrNameLst>
                                      </p:cBhvr>
                                      <p:to>
                                        <p:strVal val="visible"/>
                                      </p:to>
                                    </p:set>
                                    <p:anim calcmode="lin" valueType="num">
                                      <p:cBhvr>
                                        <p:cTn id="88" dur="500" fill="hold"/>
                                        <p:tgtEl>
                                          <p:spTgt spid="63"/>
                                        </p:tgtEl>
                                        <p:attrNameLst>
                                          <p:attrName>ppt_x</p:attrName>
                                        </p:attrNameLst>
                                      </p:cBhvr>
                                      <p:tavLst>
                                        <p:tav tm="0">
                                          <p:val>
                                            <p:strVal val="1+#ppt_w/2"/>
                                          </p:val>
                                        </p:tav>
                                        <p:tav tm="100000">
                                          <p:val>
                                            <p:strVal val="#ppt_x"/>
                                          </p:val>
                                        </p:tav>
                                      </p:tavLst>
                                    </p:anim>
                                    <p:anim calcmode="lin" valueType="num">
                                      <p:cBhvr>
                                        <p:cTn id="89" dur="500" fill="hold"/>
                                        <p:tgtEl>
                                          <p:spTgt spid="63"/>
                                        </p:tgtEl>
                                        <p:attrNameLst>
                                          <p:attrName>ppt_y</p:attrName>
                                        </p:attrNameLst>
                                      </p:cBhvr>
                                      <p:tavLst>
                                        <p:tav tm="0">
                                          <p:val>
                                            <p:strVal val="#ppt_y"/>
                                          </p:val>
                                        </p:tav>
                                        <p:tav tm="100000">
                                          <p:val>
                                            <p:strVal val="#ppt_y"/>
                                          </p:val>
                                        </p:tav>
                                      </p:tavLst>
                                    </p:anim>
                                  </p:childTnLst>
                                </p:cTn>
                              </p:par>
                              <p:par>
                                <p:cTn id="90" presetID="42" presetClass="entr" presetSubtype="0" fill="hold" grpId="0" nodeType="withEffect">
                                  <p:stCondLst>
                                    <p:cond delay="1600"/>
                                  </p:stCondLst>
                                  <p:childTnLst>
                                    <p:set>
                                      <p:cBhvr>
                                        <p:cTn id="91" dur="1" fill="hold">
                                          <p:stCondLst>
                                            <p:cond delay="0"/>
                                          </p:stCondLst>
                                        </p:cTn>
                                        <p:tgtEl>
                                          <p:spTgt spid="64"/>
                                        </p:tgtEl>
                                        <p:attrNameLst>
                                          <p:attrName>style.visibility</p:attrName>
                                        </p:attrNameLst>
                                      </p:cBhvr>
                                      <p:to>
                                        <p:strVal val="visible"/>
                                      </p:to>
                                    </p:set>
                                    <p:animEffect transition="in" filter="fade">
                                      <p:cBhvr>
                                        <p:cTn id="92" dur="1000"/>
                                        <p:tgtEl>
                                          <p:spTgt spid="64"/>
                                        </p:tgtEl>
                                      </p:cBhvr>
                                    </p:animEffect>
                                    <p:anim calcmode="lin" valueType="num">
                                      <p:cBhvr>
                                        <p:cTn id="93" dur="1000" fill="hold"/>
                                        <p:tgtEl>
                                          <p:spTgt spid="64"/>
                                        </p:tgtEl>
                                        <p:attrNameLst>
                                          <p:attrName>ppt_x</p:attrName>
                                        </p:attrNameLst>
                                      </p:cBhvr>
                                      <p:tavLst>
                                        <p:tav tm="0">
                                          <p:val>
                                            <p:strVal val="#ppt_x"/>
                                          </p:val>
                                        </p:tav>
                                        <p:tav tm="100000">
                                          <p:val>
                                            <p:strVal val="#ppt_x"/>
                                          </p:val>
                                        </p:tav>
                                      </p:tavLst>
                                    </p:anim>
                                    <p:anim calcmode="lin" valueType="num">
                                      <p:cBhvr>
                                        <p:cTn id="94"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ldLvl="0" autoUpdateAnimBg="0"/>
      <p:bldP spid="28" grpId="0" bldLvl="0" autoUpdateAnimBg="0"/>
      <p:bldP spid="29" grpId="0" bldLvl="0" autoUpdateAnimBg="0"/>
      <p:bldP spid="30" grpId="0" bldLvl="0" autoUpdateAnimBg="0"/>
      <p:bldP spid="31" grpId="0" bldLvl="0" autoUpdateAnimBg="0"/>
      <p:bldP spid="32" grpId="0" bldLvl="0" autoUpdateAnimBg="0"/>
      <p:bldP spid="33" grpId="0" bldLvl="0" autoUpdateAnimBg="0"/>
      <p:bldP spid="34" grpId="0" bldLvl="0" autoUpdateAnimBg="0"/>
      <p:bldP spid="35" grpId="0" bldLvl="0" autoUpdateAnimBg="0"/>
      <p:bldP spid="36" grpId="0" animBg="1"/>
      <p:bldP spid="45" grpId="0" animBg="1"/>
      <p:bldP spid="54" grpId="0" animBg="1"/>
      <p:bldP spid="57" grpId="0" animBg="1"/>
      <p:bldP spid="58" grpId="0" animBg="1"/>
      <p:bldP spid="59" grpId="0" animBg="1"/>
      <p:bldP spid="60" grpId="0" animBg="1"/>
      <p:bldP spid="61" grpId="0" animBg="1"/>
      <p:bldP spid="62" grpId="0" animBg="1"/>
      <p:bldP spid="63" grpId="0" bldLvl="0" autoUpdateAnimBg="0"/>
      <p:bldP spid="64"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67743" y="985292"/>
            <a:ext cx="6768753" cy="3970318"/>
          </a:xfrm>
          <a:prstGeom prst="rect">
            <a:avLst/>
          </a:prstGeom>
          <a:noFill/>
        </p:spPr>
        <p:txBody>
          <a:bodyPr wrap="square" rtlCol="0">
            <a:spAutoFit/>
          </a:bodyPr>
          <a:lstStyle/>
          <a:p>
            <a:pPr indent="457200"/>
            <a:r>
              <a:rPr lang="zh-CN" altLang="zh-CN" sz="1400" b="1" dirty="0"/>
              <a:t>任务</a:t>
            </a:r>
            <a:r>
              <a:rPr lang="zh-CN" altLang="zh-CN" sz="1400" b="1" dirty="0" smtClean="0"/>
              <a:t>背景</a:t>
            </a:r>
            <a:endParaRPr lang="en-US" altLang="zh-CN" sz="1400" b="1" dirty="0" smtClean="0"/>
          </a:p>
          <a:p>
            <a:pPr indent="457200"/>
            <a:endParaRPr lang="zh-CN" altLang="zh-CN" sz="1400" dirty="0"/>
          </a:p>
          <a:p>
            <a:pPr indent="457200"/>
            <a:r>
              <a:rPr lang="zh-CN" altLang="zh-CN" sz="1400" dirty="0"/>
              <a:t>俗话说：物以类聚，人以群分。呼叫中心人员比较密集，每个组人员众多，由于爱好不同、背景不同等，在呼叫中心很容易结成一个个的小团体，这些小团体人数不等，交往深度不一，是非公司正规架构的一种组织方式，在各个公司和企业中都普遍存在。这些小团体中的成员在感情上相互依赖吸引，行为上关系显得比较密切，行动上交往相对较为频繁。如果这类小团体能够以提高工作成绩、相互帮助为目的，那么对公司而言是非常好的一种现象。如果这类小团体经常独立活动，并且相互交流负面消息，就会对整个部门的运营产生较大的影响，这就需要管理者多多重视，并且加以引导，甚至消除这种现象。呼叫中心是一个大家庭，每个小组都是构成这个大家庭的一部分，只有让员工热爱这个小组，热爱本组每位成员，才能营造出小组的凝聚力和战斗力。</a:t>
            </a:r>
          </a:p>
          <a:p>
            <a:pPr indent="457200"/>
            <a:r>
              <a:rPr lang="zh-CN" altLang="zh-CN" sz="1400" dirty="0"/>
              <a:t>呼叫中心的小团体情况较为普遍，有的是部门内部，有的是跨部门。大多数小团体的形成与个人情况和入职时间等相关，这种小团体区别于同事和朋友的友情关系，是由于某种特殊原因联系起来的，而在现实情况中，这种小团体容易产生很多对工作不利的影响，例如负面信息的传播、不满情绪的传播，甚至发生一些群体性的行动如集体离职等。因此，作为管理者，一定要对这种小团体进行及时的正确引导，或者能够消除这种小团体，让员工能够以工作为纽带合理地形成一个具有凝聚力的团队。</a:t>
            </a:r>
          </a:p>
        </p:txBody>
      </p:sp>
      <p:sp>
        <p:nvSpPr>
          <p:cNvPr id="12" name="TextBox 28"/>
          <p:cNvSpPr>
            <a:spLocks noChangeArrowheads="1"/>
          </p:cNvSpPr>
          <p:nvPr/>
        </p:nvSpPr>
        <p:spPr bwMode="auto">
          <a:xfrm>
            <a:off x="5637979" y="84605"/>
            <a:ext cx="339851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消除部门存在的小团体</a:t>
            </a:r>
            <a:endParaRPr lang="zh-CN" altLang="en-US" sz="1600" b="1" dirty="0">
              <a:solidFill>
                <a:schemeClr val="accent3">
                  <a:lumMod val="50000"/>
                </a:schemeClr>
              </a:solidFill>
              <a:latin typeface="黑体" pitchFamily="2" charset="-122"/>
              <a:ea typeface="黑体" pitchFamily="2" charset="-122"/>
            </a:endParaRPr>
          </a:p>
        </p:txBody>
      </p:sp>
      <p:pic>
        <p:nvPicPr>
          <p:cNvPr id="10" name="图片 9"/>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2257279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1200329"/>
          </a:xfrm>
          <a:prstGeom prst="rect">
            <a:avLst/>
          </a:prstGeom>
          <a:noFill/>
        </p:spPr>
        <p:txBody>
          <a:bodyPr wrap="square" rtlCol="0">
            <a:spAutoFit/>
          </a:bodyPr>
          <a:lstStyle/>
          <a:p>
            <a:pPr indent="457200"/>
            <a:r>
              <a:rPr lang="zh-CN" altLang="zh-CN" b="1" dirty="0"/>
              <a:t>实训</a:t>
            </a:r>
            <a:r>
              <a:rPr lang="zh-CN" altLang="zh-CN" b="1" dirty="0" smtClean="0"/>
              <a:t>目的</a:t>
            </a:r>
            <a:endParaRPr lang="en-US" altLang="zh-CN" b="1" dirty="0" smtClean="0"/>
          </a:p>
          <a:p>
            <a:pPr indent="457200"/>
            <a:endParaRPr lang="zh-CN" altLang="zh-CN" dirty="0"/>
          </a:p>
          <a:p>
            <a:pPr indent="457200"/>
            <a:r>
              <a:rPr lang="zh-CN" altLang="zh-CN" dirty="0"/>
              <a:t>分析小团体形成的原因，找到消除小团体的方法。本节主要针对如何消除部门存在的小团体进行实训。</a:t>
            </a:r>
          </a:p>
        </p:txBody>
      </p:sp>
      <p:sp>
        <p:nvSpPr>
          <p:cNvPr id="12" name="TextBox 28"/>
          <p:cNvSpPr>
            <a:spLocks noChangeArrowheads="1"/>
          </p:cNvSpPr>
          <p:nvPr/>
        </p:nvSpPr>
        <p:spPr bwMode="auto">
          <a:xfrm>
            <a:off x="5637979" y="84605"/>
            <a:ext cx="339851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消除部门存在的小团体</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29398787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4185761"/>
          </a:xfrm>
          <a:prstGeom prst="rect">
            <a:avLst/>
          </a:prstGeom>
          <a:noFill/>
        </p:spPr>
        <p:txBody>
          <a:bodyPr wrap="square" rtlCol="0">
            <a:spAutoFit/>
          </a:bodyPr>
          <a:lstStyle/>
          <a:p>
            <a:pPr indent="457200"/>
            <a:r>
              <a:rPr lang="zh-CN" altLang="zh-CN" sz="1400" b="1" dirty="0"/>
              <a:t>必备能</a:t>
            </a:r>
            <a:r>
              <a:rPr lang="zh-CN" altLang="zh-CN" sz="1400" b="1" dirty="0" smtClean="0"/>
              <a:t>力点</a:t>
            </a:r>
            <a:endParaRPr lang="en-US" altLang="zh-CN" sz="1400" b="1" dirty="0" smtClean="0"/>
          </a:p>
          <a:p>
            <a:pPr indent="457200"/>
            <a:endParaRPr lang="zh-CN" altLang="zh-CN" sz="1400" dirty="0"/>
          </a:p>
          <a:p>
            <a:pPr indent="457200"/>
            <a:r>
              <a:rPr lang="en-US" altLang="zh-CN" sz="1400" dirty="0"/>
              <a:t>1</a:t>
            </a:r>
            <a:r>
              <a:rPr lang="zh-CN" altLang="zh-CN" sz="1400" dirty="0"/>
              <a:t>．多角度考虑问题</a:t>
            </a:r>
          </a:p>
          <a:p>
            <a:pPr indent="457200"/>
            <a:r>
              <a:rPr lang="zh-CN" altLang="zh-CN" sz="1400" dirty="0"/>
              <a:t>要避免小团体的形成，就要在人员招聘、工作安排、活动组织等各方面进行充分的考虑、多角度的分析，这样才能有效地消除形成小团体的土境。</a:t>
            </a:r>
          </a:p>
          <a:p>
            <a:pPr indent="457200"/>
            <a:r>
              <a:rPr lang="en-US" altLang="zh-CN" sz="1400" dirty="0"/>
              <a:t>2</a:t>
            </a:r>
            <a:r>
              <a:rPr lang="zh-CN" altLang="zh-CN" sz="1400" dirty="0"/>
              <a:t>．敏锐的观察力</a:t>
            </a:r>
          </a:p>
          <a:p>
            <a:pPr indent="457200"/>
            <a:r>
              <a:rPr lang="zh-CN" altLang="zh-CN" sz="1400" dirty="0"/>
              <a:t>小团体的形成有时候比较明显，有时候比较隐蔽，而对于呼叫中心的班组长，作为基层管理者，通常工作、吃饭、休息和大家都在一起，是否存在小团体，班组长要有敏锐的观察力，第一时间发现小团体是消除小团体的重要一步。</a:t>
            </a:r>
          </a:p>
          <a:p>
            <a:pPr indent="457200"/>
            <a:r>
              <a:rPr lang="en-US" altLang="zh-CN" sz="1400" dirty="0"/>
              <a:t>3</a:t>
            </a:r>
            <a:r>
              <a:rPr lang="zh-CN" altLang="zh-CN" sz="1400" dirty="0"/>
              <a:t>．较强的分析能力</a:t>
            </a:r>
          </a:p>
          <a:p>
            <a:pPr indent="457200"/>
            <a:r>
              <a:rPr lang="zh-CN" altLang="zh-CN" sz="1400" dirty="0"/>
              <a:t>并不是说所有的小团体都是不好的，而是往往小团体形成之后容易产生一些负面的影响。因此，作为班组长，有必要对小团体进行充分的了解，进行分析后，再加以引导或者消除。</a:t>
            </a:r>
          </a:p>
          <a:p>
            <a:pPr indent="457200"/>
            <a:r>
              <a:rPr lang="en-US" altLang="zh-CN" sz="1400" dirty="0"/>
              <a:t>4</a:t>
            </a:r>
            <a:r>
              <a:rPr lang="zh-CN" altLang="zh-CN" sz="1400" dirty="0"/>
              <a:t>．准确的判断能力</a:t>
            </a:r>
          </a:p>
          <a:p>
            <a:pPr indent="457200"/>
            <a:r>
              <a:rPr lang="zh-CN" altLang="zh-CN" sz="1400" dirty="0"/>
              <a:t>如果发现某些小团体的存在对部门的工作有所不利，则需要及时做出准确的判断，消除小团体，以防止出现较大的问题。</a:t>
            </a:r>
          </a:p>
          <a:p>
            <a:pPr indent="457200"/>
            <a:r>
              <a:rPr lang="en-US" altLang="zh-CN" sz="1400" dirty="0"/>
              <a:t>5</a:t>
            </a:r>
            <a:r>
              <a:rPr lang="zh-CN" altLang="zh-CN" sz="1400" dirty="0"/>
              <a:t>．多种处理技巧</a:t>
            </a:r>
          </a:p>
          <a:p>
            <a:pPr indent="457200"/>
            <a:r>
              <a:rPr lang="zh-CN" altLang="zh-CN" sz="1400" dirty="0"/>
              <a:t>对于小团体的引导和消除是需要技巧和策略的，并非通过强制的手段进行，否则会引起更大的不满，事与愿违。</a:t>
            </a:r>
          </a:p>
        </p:txBody>
      </p:sp>
      <p:sp>
        <p:nvSpPr>
          <p:cNvPr id="12" name="TextBox 28"/>
          <p:cNvSpPr>
            <a:spLocks noChangeArrowheads="1"/>
          </p:cNvSpPr>
          <p:nvPr/>
        </p:nvSpPr>
        <p:spPr bwMode="auto">
          <a:xfrm>
            <a:off x="5637979" y="84605"/>
            <a:ext cx="339851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消除部门存在的小团体</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29398787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2585323"/>
          </a:xfrm>
          <a:prstGeom prst="rect">
            <a:avLst/>
          </a:prstGeom>
          <a:noFill/>
        </p:spPr>
        <p:txBody>
          <a:bodyPr wrap="square" rtlCol="0">
            <a:spAutoFit/>
          </a:bodyPr>
          <a:lstStyle/>
          <a:p>
            <a:pPr indent="457200"/>
            <a:r>
              <a:rPr lang="zh-CN" altLang="zh-CN" b="1" dirty="0"/>
              <a:t>时间</a:t>
            </a:r>
            <a:r>
              <a:rPr lang="zh-CN" altLang="zh-CN" b="1" dirty="0" smtClean="0"/>
              <a:t>安排</a:t>
            </a:r>
            <a:endParaRPr lang="en-US" altLang="zh-CN" b="1" dirty="0" smtClean="0"/>
          </a:p>
          <a:p>
            <a:pPr indent="457200"/>
            <a:endParaRPr lang="zh-CN" altLang="zh-CN" dirty="0"/>
          </a:p>
          <a:p>
            <a:pPr indent="457200"/>
            <a:r>
              <a:rPr lang="zh-CN" altLang="zh-CN" dirty="0"/>
              <a:t>建议课时：</a:t>
            </a:r>
            <a:r>
              <a:rPr lang="en-US" altLang="zh-CN" dirty="0"/>
              <a:t>2</a:t>
            </a:r>
            <a:r>
              <a:rPr lang="zh-CN" altLang="zh-CN" dirty="0"/>
              <a:t>课时，第</a:t>
            </a:r>
            <a:r>
              <a:rPr lang="en-US" altLang="zh-CN" dirty="0"/>
              <a:t>1</a:t>
            </a:r>
            <a:r>
              <a:rPr lang="zh-CN" altLang="zh-CN" dirty="0"/>
              <a:t>课时由教师讲解相关知识后，各角色进行准备；</a:t>
            </a:r>
          </a:p>
          <a:p>
            <a:pPr indent="457200"/>
            <a:r>
              <a:rPr lang="zh-CN" altLang="zh-CN" dirty="0"/>
              <a:t>第</a:t>
            </a:r>
            <a:r>
              <a:rPr lang="en-US" altLang="zh-CN" dirty="0"/>
              <a:t>2</a:t>
            </a:r>
            <a:r>
              <a:rPr lang="zh-CN" altLang="zh-CN" dirty="0"/>
              <a:t>课时执行任务和点评总结</a:t>
            </a:r>
            <a:r>
              <a:rPr lang="zh-CN" altLang="zh-CN" dirty="0" smtClean="0"/>
              <a:t>。</a:t>
            </a:r>
            <a:endParaRPr lang="en-US" altLang="zh-CN" dirty="0" smtClean="0"/>
          </a:p>
          <a:p>
            <a:pPr indent="457200"/>
            <a:endParaRPr lang="en-US" altLang="zh-CN" dirty="0"/>
          </a:p>
          <a:p>
            <a:pPr indent="457200"/>
            <a:r>
              <a:rPr lang="zh-CN" altLang="zh-CN" b="1" dirty="0"/>
              <a:t>分组</a:t>
            </a:r>
            <a:r>
              <a:rPr lang="zh-CN" altLang="zh-CN" b="1" dirty="0" smtClean="0"/>
              <a:t>方式</a:t>
            </a:r>
            <a:endParaRPr lang="en-US" altLang="zh-CN" b="1" dirty="0" smtClean="0"/>
          </a:p>
          <a:p>
            <a:pPr indent="457200"/>
            <a:endParaRPr lang="zh-CN" altLang="zh-CN" dirty="0"/>
          </a:p>
          <a:p>
            <a:pPr indent="457200"/>
            <a:r>
              <a:rPr lang="zh-CN" altLang="zh-CN" dirty="0"/>
              <a:t>按默认小组人数执行</a:t>
            </a:r>
            <a:r>
              <a:rPr lang="zh-CN" altLang="zh-CN" dirty="0" smtClean="0"/>
              <a:t>。</a:t>
            </a:r>
            <a:endParaRPr lang="zh-CN" altLang="zh-CN" dirty="0"/>
          </a:p>
        </p:txBody>
      </p:sp>
      <p:sp>
        <p:nvSpPr>
          <p:cNvPr id="12" name="TextBox 28"/>
          <p:cNvSpPr>
            <a:spLocks noChangeArrowheads="1"/>
          </p:cNvSpPr>
          <p:nvPr/>
        </p:nvSpPr>
        <p:spPr bwMode="auto">
          <a:xfrm>
            <a:off x="5637979" y="84605"/>
            <a:ext cx="339851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消除部门存在的小团体</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29398787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0"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班组长竞选演讲</a:t>
            </a:r>
            <a:endParaRPr lang="zh-CN" altLang="en-US" sz="1600" b="1" dirty="0">
              <a:solidFill>
                <a:schemeClr val="accent3">
                  <a:lumMod val="50000"/>
                </a:schemeClr>
              </a:solidFill>
              <a:latin typeface="黑体" pitchFamily="2" charset="-122"/>
              <a:ea typeface="黑体" pitchFamily="2" charset="-122"/>
            </a:endParaRPr>
          </a:p>
        </p:txBody>
      </p:sp>
      <p:sp>
        <p:nvSpPr>
          <p:cNvPr id="11" name="TextBox 10"/>
          <p:cNvSpPr txBox="1"/>
          <p:nvPr/>
        </p:nvSpPr>
        <p:spPr>
          <a:xfrm>
            <a:off x="2200275" y="985292"/>
            <a:ext cx="6836222" cy="4247317"/>
          </a:xfrm>
          <a:prstGeom prst="rect">
            <a:avLst/>
          </a:prstGeom>
          <a:noFill/>
        </p:spPr>
        <p:txBody>
          <a:bodyPr wrap="square" rtlCol="0">
            <a:spAutoFit/>
          </a:bodyPr>
          <a:lstStyle/>
          <a:p>
            <a:pPr indent="457200"/>
            <a:r>
              <a:rPr lang="zh-CN" altLang="zh-CN" b="1" dirty="0"/>
              <a:t>任务</a:t>
            </a:r>
            <a:r>
              <a:rPr lang="zh-CN" altLang="zh-CN" b="1" dirty="0" smtClean="0"/>
              <a:t>背景</a:t>
            </a:r>
            <a:endParaRPr lang="en-US" altLang="zh-CN" b="1" dirty="0" smtClean="0"/>
          </a:p>
          <a:p>
            <a:pPr indent="457200"/>
            <a:endParaRPr lang="zh-CN" altLang="zh-CN" dirty="0"/>
          </a:p>
          <a:p>
            <a:pPr indent="457200"/>
            <a:r>
              <a:rPr lang="zh-CN" altLang="zh-CN" dirty="0"/>
              <a:t>班组长是整个呼叫中心最基层的管理者，又是整个管理架构中最为关键的一环。班组长既是将企业管理和运营理念向客服人员传递的重要纽带，也是将员工心声和工作情况反馈给企业的主要通道，班组长所承担的责任非常重大。</a:t>
            </a:r>
          </a:p>
          <a:p>
            <a:pPr indent="457200"/>
            <a:r>
              <a:rPr lang="zh-CN" altLang="zh-CN" dirty="0"/>
              <a:t>然而从一名普通的客服人员到一个团队的管理者，初步接触管理工作，整个过程中都存在很大的挑战，只有具备了很多必备的素质和能力，才能够承担更多的责任和义务，才能够抓住每次稍纵即逝的机会，为自己的个人发展奠定一个好的基础。</a:t>
            </a:r>
          </a:p>
          <a:p>
            <a:pPr indent="457200"/>
            <a:r>
              <a:rPr lang="zh-CN" altLang="zh-CN" dirty="0"/>
              <a:t>要担任班组长的职位，除了自身需具备优异的工作成绩和良好的个人能力之外，还需要为抓住机遇做好充分的准备。</a:t>
            </a:r>
          </a:p>
          <a:p>
            <a:pPr indent="457200"/>
            <a:r>
              <a:rPr lang="zh-CN" altLang="zh-CN" dirty="0"/>
              <a:t>目前呼叫中心班组长的人员配比大约为</a:t>
            </a:r>
            <a:r>
              <a:rPr lang="en-US" altLang="zh-CN" dirty="0"/>
              <a:t>15</a:t>
            </a:r>
            <a:r>
              <a:rPr lang="zh-CN" altLang="zh-CN" dirty="0"/>
              <a:t>：</a:t>
            </a:r>
            <a:r>
              <a:rPr lang="en-US" altLang="zh-CN" dirty="0"/>
              <a:t>1</a:t>
            </a:r>
            <a:r>
              <a:rPr lang="zh-CN" altLang="zh-CN" dirty="0"/>
              <a:t>，传统的班组长选拔工作均需要通过选定候选人后参加公开竞选角逐产生，需要从众多候选人中脱颖而出，最终获得班组长的职位。</a:t>
            </a: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8864544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4278094"/>
          </a:xfrm>
          <a:prstGeom prst="rect">
            <a:avLst/>
          </a:prstGeom>
          <a:noFill/>
        </p:spPr>
        <p:txBody>
          <a:bodyPr wrap="square" rtlCol="0">
            <a:spAutoFit/>
          </a:bodyPr>
          <a:lstStyle/>
          <a:p>
            <a:pPr indent="457200"/>
            <a:r>
              <a:rPr lang="zh-CN" altLang="zh-CN" sz="1600" b="1" dirty="0"/>
              <a:t>角色</a:t>
            </a:r>
            <a:r>
              <a:rPr lang="zh-CN" altLang="zh-CN" sz="1600" b="1" dirty="0" smtClean="0"/>
              <a:t>背景</a:t>
            </a:r>
            <a:endParaRPr lang="en-US" altLang="zh-CN" sz="1600" b="1" dirty="0" smtClean="0"/>
          </a:p>
          <a:p>
            <a:pPr indent="457200"/>
            <a:endParaRPr lang="zh-CN" altLang="zh-CN" sz="1600" dirty="0"/>
          </a:p>
          <a:p>
            <a:pPr indent="457200"/>
            <a:r>
              <a:rPr lang="en-US" altLang="zh-CN" sz="1600" dirty="0"/>
              <a:t>1</a:t>
            </a:r>
            <a:r>
              <a:rPr lang="zh-CN" altLang="zh-CN" sz="1600" dirty="0"/>
              <a:t>．你的资料</a:t>
            </a:r>
          </a:p>
          <a:p>
            <a:pPr indent="457200"/>
            <a:r>
              <a:rPr lang="zh-CN" altLang="zh-CN" sz="1600" dirty="0"/>
              <a:t>你是联合集团呼叫中心的一名新任班组长，上任时间两个月左右，人职时间一年半。</a:t>
            </a:r>
          </a:p>
          <a:p>
            <a:pPr indent="457200"/>
            <a:r>
              <a:rPr lang="en-US" altLang="zh-CN" sz="1600" dirty="0"/>
              <a:t>2</a:t>
            </a:r>
            <a:r>
              <a:rPr lang="zh-CN" altLang="zh-CN" sz="1600" dirty="0"/>
              <a:t>．该小组资料</a:t>
            </a:r>
          </a:p>
          <a:p>
            <a:pPr indent="457200"/>
            <a:r>
              <a:rPr lang="zh-CN" altLang="zh-CN" sz="1600" dirty="0"/>
              <a:t>你的小组共</a:t>
            </a:r>
            <a:r>
              <a:rPr lang="en-US" altLang="zh-CN" sz="1600" dirty="0"/>
              <a:t>12</a:t>
            </a:r>
            <a:r>
              <a:rPr lang="zh-CN" altLang="zh-CN" sz="1600" dirty="0"/>
              <a:t>人，其中只有</a:t>
            </a:r>
            <a:r>
              <a:rPr lang="en-US" altLang="zh-CN" sz="1600" dirty="0"/>
              <a:t>5</a:t>
            </a:r>
            <a:r>
              <a:rPr lang="zh-CN" altLang="zh-CN" sz="1600" dirty="0"/>
              <a:t>名是老员工，人职时间都在两年左右，其他</a:t>
            </a:r>
            <a:r>
              <a:rPr lang="en-US" altLang="zh-CN" sz="1600" dirty="0"/>
              <a:t>7</a:t>
            </a:r>
            <a:r>
              <a:rPr lang="zh-CN" altLang="zh-CN" sz="1600" dirty="0"/>
              <a:t>名均是新来的员工，该小组自成立以来绩效指标一般。</a:t>
            </a:r>
          </a:p>
          <a:p>
            <a:pPr indent="457200"/>
            <a:r>
              <a:rPr lang="en-US" altLang="zh-CN" sz="1600" dirty="0"/>
              <a:t>3</a:t>
            </a:r>
            <a:r>
              <a:rPr lang="zh-CN" altLang="zh-CN" sz="1600" dirty="0"/>
              <a:t>．本次实训背景</a:t>
            </a:r>
          </a:p>
          <a:p>
            <a:pPr indent="457200"/>
            <a:r>
              <a:rPr lang="zh-CN" altLang="zh-CN" sz="1600" dirty="0"/>
              <a:t>由于该组员工由新、老两部分人员组成，老员工经常一起活动，而新员工则分成两个小团体，其中</a:t>
            </a:r>
            <a:r>
              <a:rPr lang="en-US" altLang="zh-CN" sz="1600" dirty="0"/>
              <a:t>3</a:t>
            </a:r>
            <a:r>
              <a:rPr lang="zh-CN" altLang="zh-CN" sz="1600" dirty="0"/>
              <a:t>个人由于绩效一直比较落后，所以经常在一起活动交流，经常产生无端的抱怨，另外</a:t>
            </a:r>
            <a:r>
              <a:rPr lang="en-US" altLang="zh-CN" sz="1600" dirty="0"/>
              <a:t>3</a:t>
            </a:r>
            <a:r>
              <a:rPr lang="zh-CN" altLang="zh-CN" sz="1600" dirty="0"/>
              <a:t>个人比较喜好乒乓球，只要有休息时间，他们就一直在活动室打球，剩下</a:t>
            </a:r>
            <a:r>
              <a:rPr lang="en-US" altLang="zh-CN" sz="1600" dirty="0"/>
              <a:t>1</a:t>
            </a:r>
            <a:r>
              <a:rPr lang="zh-CN" altLang="zh-CN" sz="1600" dirty="0"/>
              <a:t>名新员工比较内向，不爱与人交流，每天都是独来独往。</a:t>
            </a:r>
          </a:p>
          <a:p>
            <a:pPr indent="457200"/>
            <a:r>
              <a:rPr lang="zh-CN" altLang="zh-CN" sz="1600" dirty="0"/>
              <a:t>由于小组业绩一直不是太好，上次由于产品设计出现问题后，新员工方面产生了很大的抱怨情绪，影响了工作状态，在每次组织的集体活动中，也经常是每个小团体进行活动。</a:t>
            </a:r>
          </a:p>
        </p:txBody>
      </p:sp>
      <p:sp>
        <p:nvSpPr>
          <p:cNvPr id="12" name="TextBox 28"/>
          <p:cNvSpPr>
            <a:spLocks noChangeArrowheads="1"/>
          </p:cNvSpPr>
          <p:nvPr/>
        </p:nvSpPr>
        <p:spPr bwMode="auto">
          <a:xfrm>
            <a:off x="5637979" y="84605"/>
            <a:ext cx="339851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消除部门存在的小团体</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29398787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2585323"/>
          </a:xfrm>
          <a:prstGeom prst="rect">
            <a:avLst/>
          </a:prstGeom>
          <a:noFill/>
        </p:spPr>
        <p:txBody>
          <a:bodyPr wrap="square" rtlCol="0">
            <a:spAutoFit/>
          </a:bodyPr>
          <a:lstStyle/>
          <a:p>
            <a:pPr indent="457200"/>
            <a:r>
              <a:rPr lang="zh-CN" altLang="zh-CN" b="1" dirty="0"/>
              <a:t>任务</a:t>
            </a:r>
            <a:r>
              <a:rPr lang="zh-CN" altLang="zh-CN" b="1" dirty="0" smtClean="0"/>
              <a:t>内容</a:t>
            </a:r>
            <a:endParaRPr lang="en-US" altLang="zh-CN" b="1" dirty="0" smtClean="0"/>
          </a:p>
          <a:p>
            <a:pPr indent="457200"/>
            <a:endParaRPr lang="zh-CN" altLang="zh-CN" dirty="0"/>
          </a:p>
          <a:p>
            <a:pPr indent="457200"/>
            <a:r>
              <a:rPr lang="en-US" altLang="zh-CN" dirty="0"/>
              <a:t>1</a:t>
            </a:r>
            <a:r>
              <a:rPr lang="zh-CN" altLang="zh-CN" dirty="0"/>
              <a:t>．讨论形成小团体的主要原因。</a:t>
            </a:r>
          </a:p>
          <a:p>
            <a:pPr indent="457200"/>
            <a:r>
              <a:rPr lang="en-US" altLang="zh-CN" dirty="0"/>
              <a:t>2</a:t>
            </a:r>
            <a:r>
              <a:rPr lang="zh-CN" altLang="zh-CN" dirty="0"/>
              <a:t>．讨论在公司和企业中如果形成小团体会对工作有哪些影响。</a:t>
            </a:r>
          </a:p>
          <a:p>
            <a:pPr indent="457200"/>
            <a:r>
              <a:rPr lang="en-US" altLang="zh-CN" dirty="0"/>
              <a:t>3</a:t>
            </a:r>
            <a:r>
              <a:rPr lang="zh-CN" altLang="zh-CN" dirty="0"/>
              <a:t>．讨论有什么办法能够消除小团体。</a:t>
            </a:r>
          </a:p>
          <a:p>
            <a:pPr indent="457200"/>
            <a:r>
              <a:rPr lang="en-US" altLang="zh-CN" dirty="0"/>
              <a:t>4</a:t>
            </a:r>
            <a:r>
              <a:rPr lang="zh-CN" altLang="zh-CN" dirty="0"/>
              <a:t>．各组选出代表进行小组观点阐述。</a:t>
            </a:r>
          </a:p>
          <a:p>
            <a:pPr indent="457200"/>
            <a:r>
              <a:rPr lang="en-US" altLang="zh-CN" dirty="0"/>
              <a:t>5</a:t>
            </a:r>
            <a:r>
              <a:rPr lang="zh-CN" altLang="zh-CN" dirty="0"/>
              <a:t>．按照背景资料的内容进行角色划分。</a:t>
            </a:r>
          </a:p>
          <a:p>
            <a:pPr indent="457200"/>
            <a:r>
              <a:rPr lang="en-US" altLang="zh-CN" dirty="0"/>
              <a:t>6</a:t>
            </a:r>
            <a:r>
              <a:rPr lang="zh-CN" altLang="zh-CN" dirty="0"/>
              <a:t>．模拟班组长进行沟通和问题处理。</a:t>
            </a:r>
          </a:p>
          <a:p>
            <a:pPr indent="457200"/>
            <a:r>
              <a:rPr lang="en-US" altLang="zh-CN" dirty="0"/>
              <a:t>7</a:t>
            </a:r>
            <a:r>
              <a:rPr lang="zh-CN" altLang="zh-CN" dirty="0"/>
              <a:t>．班组长对将要做的调整和计划进行公布。</a:t>
            </a:r>
          </a:p>
        </p:txBody>
      </p:sp>
      <p:sp>
        <p:nvSpPr>
          <p:cNvPr id="12" name="TextBox 28"/>
          <p:cNvSpPr>
            <a:spLocks noChangeArrowheads="1"/>
          </p:cNvSpPr>
          <p:nvPr/>
        </p:nvSpPr>
        <p:spPr bwMode="auto">
          <a:xfrm>
            <a:off x="5637979" y="84605"/>
            <a:ext cx="339851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消除部门存在的小团体</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29398787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2308324"/>
          </a:xfrm>
          <a:prstGeom prst="rect">
            <a:avLst/>
          </a:prstGeom>
          <a:noFill/>
        </p:spPr>
        <p:txBody>
          <a:bodyPr wrap="square" rtlCol="0">
            <a:spAutoFit/>
          </a:bodyPr>
          <a:lstStyle/>
          <a:p>
            <a:pPr indent="457200"/>
            <a:r>
              <a:rPr lang="zh-CN" altLang="zh-CN" b="1" dirty="0"/>
              <a:t>各角色任务</a:t>
            </a:r>
            <a:r>
              <a:rPr lang="zh-CN" altLang="zh-CN" b="1" dirty="0" smtClean="0"/>
              <a:t>安排</a:t>
            </a:r>
            <a:endParaRPr lang="en-US" altLang="zh-CN" b="1" dirty="0" smtClean="0"/>
          </a:p>
          <a:p>
            <a:pPr indent="457200"/>
            <a:endParaRPr lang="zh-CN" altLang="zh-CN" dirty="0"/>
          </a:p>
          <a:p>
            <a:pPr indent="457200"/>
            <a:r>
              <a:rPr lang="en-US" altLang="zh-CN" dirty="0"/>
              <a:t>1</a:t>
            </a:r>
            <a:r>
              <a:rPr lang="zh-CN" altLang="zh-CN" dirty="0"/>
              <a:t>．观察员角色</a:t>
            </a:r>
          </a:p>
          <a:p>
            <a:pPr indent="457200"/>
            <a:r>
              <a:rPr lang="zh-CN" altLang="zh-CN" dirty="0"/>
              <a:t>以主管的身份出现，对班组长的表现进行点评和打分。</a:t>
            </a:r>
          </a:p>
          <a:p>
            <a:pPr indent="457200"/>
            <a:r>
              <a:rPr lang="zh-CN" altLang="zh-CN" dirty="0"/>
              <a:t>实训前的准备：你需要做以下内容：</a:t>
            </a:r>
          </a:p>
          <a:p>
            <a:pPr indent="457200"/>
            <a:r>
              <a:rPr lang="en-US" altLang="zh-CN" dirty="0"/>
              <a:t>(1)</a:t>
            </a:r>
            <a:r>
              <a:rPr lang="zh-CN" altLang="zh-CN" dirty="0"/>
              <a:t>熟悉消除小团体的原则和方法；</a:t>
            </a:r>
          </a:p>
          <a:p>
            <a:pPr indent="457200"/>
            <a:r>
              <a:rPr lang="en-US" altLang="zh-CN" dirty="0"/>
              <a:t>(2)</a:t>
            </a:r>
            <a:r>
              <a:rPr lang="zh-CN" altLang="zh-CN" dirty="0"/>
              <a:t>阅读背景资料；</a:t>
            </a:r>
          </a:p>
          <a:p>
            <a:pPr indent="457200"/>
            <a:r>
              <a:rPr lang="en-US" altLang="zh-CN" dirty="0"/>
              <a:t>(3)</a:t>
            </a:r>
            <a:r>
              <a:rPr lang="zh-CN" altLang="zh-CN" dirty="0"/>
              <a:t>了解随后需要完成的班组长工作评分表。</a:t>
            </a:r>
          </a:p>
        </p:txBody>
      </p:sp>
      <p:sp>
        <p:nvSpPr>
          <p:cNvPr id="12" name="TextBox 28"/>
          <p:cNvSpPr>
            <a:spLocks noChangeArrowheads="1"/>
          </p:cNvSpPr>
          <p:nvPr/>
        </p:nvSpPr>
        <p:spPr bwMode="auto">
          <a:xfrm>
            <a:off x="5637979" y="84605"/>
            <a:ext cx="339851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消除部门存在的小团体</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29398787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970318"/>
          </a:xfrm>
          <a:prstGeom prst="rect">
            <a:avLst/>
          </a:prstGeom>
          <a:noFill/>
        </p:spPr>
        <p:txBody>
          <a:bodyPr wrap="square" rtlCol="0">
            <a:spAutoFit/>
          </a:bodyPr>
          <a:lstStyle/>
          <a:p>
            <a:pPr indent="457200"/>
            <a:r>
              <a:rPr lang="en-US" altLang="zh-CN" dirty="0"/>
              <a:t>2</a:t>
            </a:r>
            <a:r>
              <a:rPr lang="zh-CN" altLang="zh-CN" dirty="0"/>
              <a:t>．模拟班组长角色</a:t>
            </a:r>
          </a:p>
          <a:p>
            <a:pPr indent="457200"/>
            <a:r>
              <a:rPr lang="zh-CN" altLang="zh-CN" dirty="0"/>
              <a:t>模拟班组长是该实训内容的主导者，需要对整个实训活动进行准备和构思。</a:t>
            </a:r>
          </a:p>
          <a:p>
            <a:pPr indent="457200"/>
            <a:r>
              <a:rPr lang="zh-CN" altLang="zh-CN" dirty="0"/>
              <a:t>实训前的准备：你需要做以下事情：</a:t>
            </a:r>
          </a:p>
          <a:p>
            <a:pPr indent="457200"/>
            <a:r>
              <a:rPr lang="en-US" altLang="zh-CN" dirty="0"/>
              <a:t>(l)</a:t>
            </a:r>
            <a:r>
              <a:rPr lang="zh-CN" altLang="zh-CN" dirty="0"/>
              <a:t>熟悉各项知识点；</a:t>
            </a:r>
          </a:p>
          <a:p>
            <a:pPr indent="457200"/>
            <a:r>
              <a:rPr lang="en-US" altLang="zh-CN" dirty="0"/>
              <a:t>(2)</a:t>
            </a:r>
            <a:r>
              <a:rPr lang="zh-CN" altLang="zh-CN" dirty="0"/>
              <a:t>熟悉背景资料；</a:t>
            </a:r>
          </a:p>
          <a:p>
            <a:pPr indent="457200"/>
            <a:r>
              <a:rPr lang="en-US" altLang="zh-CN" dirty="0"/>
              <a:t>(3)</a:t>
            </a:r>
            <a:r>
              <a:rPr lang="zh-CN" altLang="zh-CN" dirty="0"/>
              <a:t>做好人物角色分配。</a:t>
            </a:r>
          </a:p>
          <a:p>
            <a:pPr indent="457200"/>
            <a:r>
              <a:rPr lang="zh-CN" altLang="zh-CN" dirty="0"/>
              <a:t>实训过程中：你需要执行以下任务：</a:t>
            </a:r>
          </a:p>
          <a:p>
            <a:pPr indent="457200"/>
            <a:r>
              <a:rPr lang="en-US" altLang="zh-CN" dirty="0"/>
              <a:t>(l)</a:t>
            </a:r>
            <a:r>
              <a:rPr lang="zh-CN" altLang="zh-CN" dirty="0"/>
              <a:t>按照步骤，有条理地处理问题；</a:t>
            </a:r>
          </a:p>
          <a:p>
            <a:pPr indent="457200"/>
            <a:r>
              <a:rPr lang="en-US" altLang="zh-CN" dirty="0"/>
              <a:t>(2)</a:t>
            </a:r>
            <a:r>
              <a:rPr lang="zh-CN" altLang="zh-CN" dirty="0"/>
              <a:t>应用知识点中提到的各种方法；</a:t>
            </a:r>
          </a:p>
          <a:p>
            <a:pPr indent="457200"/>
            <a:r>
              <a:rPr lang="en-US" altLang="zh-CN" dirty="0"/>
              <a:t>(3)</a:t>
            </a:r>
            <a:r>
              <a:rPr lang="zh-CN" altLang="zh-CN" dirty="0"/>
              <a:t>对无法实际操作的部分进行详细的说明。</a:t>
            </a:r>
          </a:p>
          <a:p>
            <a:pPr indent="457200"/>
            <a:r>
              <a:rPr lang="zh-CN" altLang="zh-CN" dirty="0"/>
              <a:t>实训结束后：你需要执行以下任务：</a:t>
            </a:r>
          </a:p>
          <a:p>
            <a:pPr indent="457200"/>
            <a:r>
              <a:rPr lang="en-US" altLang="zh-CN" dirty="0"/>
              <a:t>(1)</a:t>
            </a:r>
            <a:r>
              <a:rPr lang="zh-CN" altLang="zh-CN" dirty="0"/>
              <a:t>组织大家进行讨论，听取大家意见；</a:t>
            </a:r>
          </a:p>
          <a:p>
            <a:pPr indent="457200"/>
            <a:r>
              <a:rPr lang="en-US" altLang="zh-CN" dirty="0"/>
              <a:t>(2)</a:t>
            </a:r>
            <a:r>
              <a:rPr lang="zh-CN" altLang="zh-CN" dirty="0"/>
              <a:t>总结自己的表现。</a:t>
            </a:r>
          </a:p>
        </p:txBody>
      </p:sp>
      <p:sp>
        <p:nvSpPr>
          <p:cNvPr id="12" name="TextBox 28"/>
          <p:cNvSpPr>
            <a:spLocks noChangeArrowheads="1"/>
          </p:cNvSpPr>
          <p:nvPr/>
        </p:nvSpPr>
        <p:spPr bwMode="auto">
          <a:xfrm>
            <a:off x="5637979" y="84605"/>
            <a:ext cx="339851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消除部门存在的小团体</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29398787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4339650"/>
          </a:xfrm>
          <a:prstGeom prst="rect">
            <a:avLst/>
          </a:prstGeom>
          <a:noFill/>
        </p:spPr>
        <p:txBody>
          <a:bodyPr wrap="square" rtlCol="0">
            <a:spAutoFit/>
          </a:bodyPr>
          <a:lstStyle/>
          <a:p>
            <a:pPr indent="457200"/>
            <a:r>
              <a:rPr lang="zh-CN" altLang="zh-CN" sz="1600" b="1" dirty="0"/>
              <a:t>必备知识</a:t>
            </a:r>
            <a:endParaRPr lang="zh-CN" altLang="zh-CN" sz="1600" dirty="0"/>
          </a:p>
          <a:p>
            <a:pPr indent="457200"/>
            <a:r>
              <a:rPr lang="en-US" altLang="zh-CN" sz="1600" dirty="0"/>
              <a:t>1</a:t>
            </a:r>
            <a:r>
              <a:rPr lang="zh-CN" altLang="zh-CN" sz="1600" dirty="0"/>
              <a:t>．小团体产生的原因</a:t>
            </a:r>
          </a:p>
          <a:p>
            <a:pPr indent="457200"/>
            <a:r>
              <a:rPr lang="zh-CN" altLang="zh-CN" sz="1600" dirty="0"/>
              <a:t>呼叫中心的小团体现象比较普遍，那么小团体的形成一般都有哪些原因呢？可以从内因和外因两方面来阐述。</a:t>
            </a:r>
          </a:p>
          <a:p>
            <a:pPr indent="457200"/>
            <a:r>
              <a:rPr lang="zh-CN" altLang="zh-CN" sz="1600" dirty="0"/>
              <a:t>内部原因：</a:t>
            </a:r>
          </a:p>
          <a:p>
            <a:pPr indent="457200"/>
            <a:r>
              <a:rPr lang="en-US" altLang="zh-CN" sz="1600" dirty="0"/>
              <a:t>(1)</a:t>
            </a:r>
            <a:r>
              <a:rPr lang="zh-CN" altLang="zh-CN" sz="1600" dirty="0"/>
              <a:t>兴趣爱好</a:t>
            </a:r>
          </a:p>
          <a:p>
            <a:pPr indent="457200"/>
            <a:r>
              <a:rPr lang="zh-CN" altLang="zh-CN" sz="1600" dirty="0"/>
              <a:t>拥有相同爱好的人容易形成很好的关系，这是人之常情，在呼叫中心也是如此，大家共同工作，共同参加各种活动，很多拥有相同爱好的员工会经常在一起交流，比较常见的兴趣爱好有唱歌、电玩、踢球等。</a:t>
            </a:r>
          </a:p>
          <a:p>
            <a:pPr indent="457200"/>
            <a:r>
              <a:rPr lang="en-US" altLang="zh-CN" sz="1600" dirty="0"/>
              <a:t>(2)</a:t>
            </a:r>
            <a:r>
              <a:rPr lang="zh-CN" altLang="zh-CN" sz="1600" dirty="0"/>
              <a:t>性格差异</a:t>
            </a:r>
          </a:p>
          <a:p>
            <a:pPr indent="457200"/>
            <a:r>
              <a:rPr lang="zh-CN" altLang="zh-CN" sz="1600" dirty="0"/>
              <a:t>性格问题会直接影响人与人之间的关系，并非性格相近的人会经常在一起，而是性格相互适合的人会形成良好的关系。因此，脾气相投的人容易形成</a:t>
            </a:r>
          </a:p>
          <a:p>
            <a:pPr indent="457200"/>
            <a:r>
              <a:rPr lang="zh-CN" altLang="zh-CN" sz="1600" dirty="0"/>
              <a:t>小团体。</a:t>
            </a:r>
          </a:p>
          <a:p>
            <a:pPr indent="457200"/>
            <a:r>
              <a:rPr lang="en-US" altLang="zh-CN" sz="1600" dirty="0"/>
              <a:t>(3)</a:t>
            </a:r>
            <a:r>
              <a:rPr lang="zh-CN" altLang="zh-CN" sz="1600" dirty="0"/>
              <a:t>经历背景</a:t>
            </a:r>
          </a:p>
          <a:p>
            <a:pPr indent="457200"/>
            <a:r>
              <a:rPr lang="zh-CN" altLang="zh-CN" sz="1600" dirty="0"/>
              <a:t>经历相似、背景相似的人容易产生共同语言，对于事物的看法和角度较为一致，这样他们之间就能形成良好的人际关系。</a:t>
            </a:r>
          </a:p>
        </p:txBody>
      </p:sp>
      <p:sp>
        <p:nvSpPr>
          <p:cNvPr id="12" name="TextBox 28"/>
          <p:cNvSpPr>
            <a:spLocks noChangeArrowheads="1"/>
          </p:cNvSpPr>
          <p:nvPr/>
        </p:nvSpPr>
        <p:spPr bwMode="auto">
          <a:xfrm>
            <a:off x="5637979" y="84605"/>
            <a:ext cx="339851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消除部门存在的小团体</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29398787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841276"/>
            <a:ext cx="6836222" cy="4524315"/>
          </a:xfrm>
          <a:prstGeom prst="rect">
            <a:avLst/>
          </a:prstGeom>
          <a:noFill/>
        </p:spPr>
        <p:txBody>
          <a:bodyPr wrap="square" rtlCol="0">
            <a:spAutoFit/>
          </a:bodyPr>
          <a:lstStyle/>
          <a:p>
            <a:pPr indent="457200"/>
            <a:r>
              <a:rPr lang="zh-CN" altLang="zh-CN" sz="1600" dirty="0"/>
              <a:t>外部原因：</a:t>
            </a:r>
          </a:p>
          <a:p>
            <a:pPr indent="457200"/>
            <a:r>
              <a:rPr lang="en-US" altLang="zh-CN" sz="1600" dirty="0"/>
              <a:t>(1)</a:t>
            </a:r>
            <a:r>
              <a:rPr lang="zh-CN" altLang="zh-CN" sz="1600" dirty="0"/>
              <a:t>入职时间</a:t>
            </a:r>
          </a:p>
          <a:p>
            <a:pPr indent="457200"/>
            <a:r>
              <a:rPr lang="zh-CN" altLang="zh-CN" sz="1600" dirty="0"/>
              <a:t>在呼叫中心较为常见的是老员工和新员工的隔阂，老员工会自发地形成一个团体，而新员工由于入职培训则结成了非常深厚的友谊，也会形成新员工团体，入职时间是一个重要因素。</a:t>
            </a:r>
          </a:p>
          <a:p>
            <a:pPr indent="457200"/>
            <a:r>
              <a:rPr lang="en-US" altLang="zh-CN" sz="1600" dirty="0"/>
              <a:t>(2)</a:t>
            </a:r>
            <a:r>
              <a:rPr lang="zh-CN" altLang="zh-CN" sz="1600" dirty="0"/>
              <a:t>籍贯不同</a:t>
            </a:r>
          </a:p>
          <a:p>
            <a:pPr indent="457200"/>
            <a:r>
              <a:rPr lang="zh-CN" altLang="zh-CN" sz="1600" dirty="0"/>
              <a:t>俗话说：老乡见老乡，两眼泪汪汪。呼叫中心的员工都来自于全国各地，老乡这个特殊的关系会把很多人拉在一起。</a:t>
            </a:r>
          </a:p>
          <a:p>
            <a:pPr indent="457200"/>
            <a:r>
              <a:rPr lang="en-US" altLang="zh-CN" sz="1600" dirty="0"/>
              <a:t>(3)</a:t>
            </a:r>
            <a:r>
              <a:rPr lang="zh-CN" altLang="zh-CN" sz="1600" dirty="0"/>
              <a:t>居住地点</a:t>
            </a:r>
          </a:p>
          <a:p>
            <a:pPr indent="457200"/>
            <a:r>
              <a:rPr lang="zh-CN" altLang="zh-CN" sz="1600" dirty="0"/>
              <a:t>有的呼叫中心有自己的宿舍，大多数呼叫中心的员工会在附近共同租房住宿，这样由于天天共同上下班，天天生活在一起，很多员工之间有着非常深厚的友谊。</a:t>
            </a:r>
          </a:p>
          <a:p>
            <a:pPr indent="457200"/>
            <a:r>
              <a:rPr lang="en-US" altLang="zh-CN" sz="1600" dirty="0"/>
              <a:t>(4)</a:t>
            </a:r>
            <a:r>
              <a:rPr lang="zh-CN" altLang="zh-CN" sz="1600" dirty="0"/>
              <a:t>工作任务</a:t>
            </a:r>
          </a:p>
          <a:p>
            <a:pPr indent="457200"/>
            <a:r>
              <a:rPr lang="zh-CN" altLang="zh-CN" sz="1600" dirty="0"/>
              <a:t>虽然呼叫中心的工作比较单一，但是经常会有临时的工作任务需要完成，当工作任务长期由某几名人员共同完成时，就容易形成小团队。</a:t>
            </a:r>
          </a:p>
          <a:p>
            <a:pPr indent="457200"/>
            <a:r>
              <a:rPr lang="en-US" altLang="zh-CN" sz="1600" dirty="0"/>
              <a:t>(5)</a:t>
            </a:r>
            <a:r>
              <a:rPr lang="zh-CN" altLang="zh-CN" sz="1600" dirty="0"/>
              <a:t>其他</a:t>
            </a:r>
          </a:p>
          <a:p>
            <a:pPr indent="457200"/>
            <a:r>
              <a:rPr lang="zh-CN" altLang="zh-CN" sz="1600" dirty="0"/>
              <a:t>除了上述几种比较常见的原因外，也有如年龄不同、身份不同（如实习生）、制度等原因引起人员的划分，从而导致小团体的形成。</a:t>
            </a:r>
          </a:p>
        </p:txBody>
      </p:sp>
      <p:sp>
        <p:nvSpPr>
          <p:cNvPr id="12" name="TextBox 28"/>
          <p:cNvSpPr>
            <a:spLocks noChangeArrowheads="1"/>
          </p:cNvSpPr>
          <p:nvPr/>
        </p:nvSpPr>
        <p:spPr bwMode="auto">
          <a:xfrm>
            <a:off x="5637979" y="84605"/>
            <a:ext cx="339851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消除部门存在的小团体</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29398787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908762"/>
          </a:xfrm>
          <a:prstGeom prst="rect">
            <a:avLst/>
          </a:prstGeom>
          <a:noFill/>
        </p:spPr>
        <p:txBody>
          <a:bodyPr wrap="square" rtlCol="0">
            <a:spAutoFit/>
          </a:bodyPr>
          <a:lstStyle/>
          <a:p>
            <a:pPr indent="457200"/>
            <a:r>
              <a:rPr lang="en-US" altLang="zh-CN" sz="1600" dirty="0"/>
              <a:t>2</a:t>
            </a:r>
            <a:r>
              <a:rPr lang="zh-CN" altLang="zh-CN" sz="1600" dirty="0"/>
              <a:t>．小团体的危害</a:t>
            </a:r>
          </a:p>
          <a:p>
            <a:pPr indent="457200"/>
            <a:r>
              <a:rPr lang="zh-CN" altLang="zh-CN" sz="1600" dirty="0"/>
              <a:t>小团体的形成是一种自然规律，广义的小团体是指一切相互关系好的员工，这里所谈到的小团体大多是狭义上的小团体，即部分员工形成非正式的组织形式，独立于公司正规架构之外。从长期来看，小团体的存在有以下几种无法避免的危害。</a:t>
            </a:r>
          </a:p>
          <a:p>
            <a:pPr indent="457200"/>
            <a:r>
              <a:rPr lang="en-US" altLang="zh-CN" sz="1600" dirty="0"/>
              <a:t>(1)</a:t>
            </a:r>
            <a:r>
              <a:rPr lang="zh-CN" altLang="zh-CN" sz="1600" dirty="0"/>
              <a:t>影响工作效率</a:t>
            </a:r>
          </a:p>
          <a:p>
            <a:pPr indent="457200"/>
            <a:r>
              <a:rPr lang="zh-CN" altLang="zh-CN" sz="1600" dirty="0"/>
              <a:t>在工作过程中，经常会发生小团体的成员聊天、一同休息、一同迟到的情况，这对部门管理产生不好的影响，并且影响了工作效率。</a:t>
            </a:r>
          </a:p>
          <a:p>
            <a:pPr indent="457200"/>
            <a:r>
              <a:rPr lang="en-US" altLang="zh-CN" sz="1600" dirty="0"/>
              <a:t>(2)</a:t>
            </a:r>
            <a:r>
              <a:rPr lang="zh-CN" altLang="zh-CN" sz="1600" dirty="0"/>
              <a:t>影响部门团结，凝聚力降低</a:t>
            </a:r>
          </a:p>
          <a:p>
            <a:pPr indent="457200"/>
            <a:r>
              <a:rPr lang="zh-CN" altLang="zh-CN" sz="1600" dirty="0"/>
              <a:t>通常部门活动都是小组集体活动，如果小团队的人员总是集中在一起，就使大家缺少相互了解的机会，从而无法达到整个团队相互融合的目的。</a:t>
            </a:r>
          </a:p>
          <a:p>
            <a:pPr indent="457200"/>
            <a:r>
              <a:rPr lang="en-US" altLang="zh-CN" sz="1600" dirty="0"/>
              <a:t>(3)</a:t>
            </a:r>
            <a:r>
              <a:rPr lang="zh-CN" altLang="zh-CN" sz="1600" dirty="0"/>
              <a:t>小道消息散播，扩大负面影响</a:t>
            </a:r>
          </a:p>
          <a:p>
            <a:pPr indent="457200"/>
            <a:r>
              <a:rPr lang="zh-CN" altLang="zh-CN" sz="1600" dirty="0"/>
              <a:t>小团体往往是很多小道消息的主要来源，并且往往负面消息更容易在他们中间散播。由于小团体得到的信息不全面，故经常会引起员工不必要的抱怨，影响正常工作的开展。</a:t>
            </a:r>
          </a:p>
        </p:txBody>
      </p:sp>
      <p:sp>
        <p:nvSpPr>
          <p:cNvPr id="12" name="TextBox 28"/>
          <p:cNvSpPr>
            <a:spLocks noChangeArrowheads="1"/>
          </p:cNvSpPr>
          <p:nvPr/>
        </p:nvSpPr>
        <p:spPr bwMode="auto">
          <a:xfrm>
            <a:off x="5637979" y="84605"/>
            <a:ext cx="339851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消除部门存在的小团体</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29398787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416320"/>
          </a:xfrm>
          <a:prstGeom prst="rect">
            <a:avLst/>
          </a:prstGeom>
          <a:noFill/>
        </p:spPr>
        <p:txBody>
          <a:bodyPr wrap="square" rtlCol="0">
            <a:spAutoFit/>
          </a:bodyPr>
          <a:lstStyle/>
          <a:p>
            <a:pPr indent="457200"/>
            <a:r>
              <a:rPr lang="en-US" altLang="zh-CN" dirty="0"/>
              <a:t>(4)</a:t>
            </a:r>
            <a:r>
              <a:rPr lang="zh-CN" altLang="zh-CN" dirty="0"/>
              <a:t>给制度调整、组织变革带来阻力</a:t>
            </a:r>
          </a:p>
          <a:p>
            <a:pPr indent="457200"/>
            <a:r>
              <a:rPr lang="zh-CN" altLang="zh-CN" dirty="0"/>
              <a:t>当工作制度或者人员发生变化时，小团体往往给事情的开展带来不必要的障碍，例如某些职位的民主投票，经常会被小团体的成员以人数的优势影响，导致结果产生不公，使得工作的进展出现问题。</a:t>
            </a:r>
          </a:p>
          <a:p>
            <a:pPr indent="457200"/>
            <a:r>
              <a:rPr lang="en-US" altLang="zh-CN" dirty="0"/>
              <a:t>(5)</a:t>
            </a:r>
            <a:r>
              <a:rPr lang="zh-CN" altLang="zh-CN" dirty="0"/>
              <a:t>给小组管理带来障碍</a:t>
            </a:r>
          </a:p>
          <a:p>
            <a:pPr indent="457200"/>
            <a:r>
              <a:rPr lang="zh-CN" altLang="zh-CN" dirty="0"/>
              <a:t>由于小团队的存在会影响整个团队的管理效果，所以会导致管理制度无法彻底得到落实。</a:t>
            </a:r>
          </a:p>
          <a:p>
            <a:pPr indent="457200"/>
            <a:r>
              <a:rPr lang="en-US" altLang="zh-CN" dirty="0"/>
              <a:t>(6)</a:t>
            </a:r>
            <a:r>
              <a:rPr lang="zh-CN" altLang="zh-CN" dirty="0"/>
              <a:t>容易产生矛盾</a:t>
            </a:r>
          </a:p>
          <a:p>
            <a:pPr indent="457200"/>
            <a:r>
              <a:rPr lang="zh-CN" altLang="zh-CN" dirty="0"/>
              <a:t>工作中谁都难免与同事或者领导产生矛盾，但是小团体的表现往往是以团队的形式来解决问题，这样会导致牵扯过多的人员，不小心就会激化矛盾。</a:t>
            </a:r>
          </a:p>
        </p:txBody>
      </p:sp>
      <p:sp>
        <p:nvSpPr>
          <p:cNvPr id="12" name="TextBox 28"/>
          <p:cNvSpPr>
            <a:spLocks noChangeArrowheads="1"/>
          </p:cNvSpPr>
          <p:nvPr/>
        </p:nvSpPr>
        <p:spPr bwMode="auto">
          <a:xfrm>
            <a:off x="5637979" y="84605"/>
            <a:ext cx="339851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消除部门存在的小团体</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29398787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4278094"/>
          </a:xfrm>
          <a:prstGeom prst="rect">
            <a:avLst/>
          </a:prstGeom>
          <a:noFill/>
        </p:spPr>
        <p:txBody>
          <a:bodyPr wrap="square" rtlCol="0">
            <a:spAutoFit/>
          </a:bodyPr>
          <a:lstStyle/>
          <a:p>
            <a:pPr indent="457200"/>
            <a:r>
              <a:rPr lang="en-US" altLang="zh-CN" sz="1600" dirty="0"/>
              <a:t>3</a:t>
            </a:r>
            <a:r>
              <a:rPr lang="zh-CN" altLang="zh-CN" sz="1600" dirty="0"/>
              <a:t>．消除小团体的原则</a:t>
            </a:r>
          </a:p>
          <a:p>
            <a:pPr indent="457200"/>
            <a:r>
              <a:rPr lang="en-US" altLang="zh-CN" sz="1600" dirty="0"/>
              <a:t>(1)</a:t>
            </a:r>
            <a:r>
              <a:rPr lang="zh-CN" altLang="zh-CN" sz="1600" dirty="0"/>
              <a:t>快速发现，充分了解</a:t>
            </a:r>
          </a:p>
          <a:p>
            <a:pPr indent="457200"/>
            <a:r>
              <a:rPr lang="zh-CN" altLang="zh-CN" sz="1600" dirty="0"/>
              <a:t>对于本组存在的小团体要快速发现，越早发现，越容易处理，并且要进行充分的了解，这样才能够找到有效的方法来解决问题。</a:t>
            </a:r>
          </a:p>
          <a:p>
            <a:pPr indent="457200"/>
            <a:r>
              <a:rPr lang="en-US" altLang="zh-CN" sz="1600" dirty="0"/>
              <a:t>(2)</a:t>
            </a:r>
            <a:r>
              <a:rPr lang="zh-CN" altLang="zh-CN" sz="1600" dirty="0"/>
              <a:t>循序渐进，不能急躁</a:t>
            </a:r>
          </a:p>
          <a:p>
            <a:pPr indent="457200"/>
            <a:r>
              <a:rPr lang="zh-CN" altLang="zh-CN" sz="1600" dirty="0"/>
              <a:t>消除小团体是人与人之间的一项工作，不可采取强硬手段进行。一方面没有必要，正如上文所讲，小团体的形成是人之常情，并没有必要去正面发生冲突；另一方面也没有意义，小团体是一种非正式的组织形式，采取强硬的手段是不可能解决问题的。因此，要消除掉小团体需要一个较长的时间过程。</a:t>
            </a:r>
          </a:p>
          <a:p>
            <a:pPr indent="457200"/>
            <a:r>
              <a:rPr lang="en-US" altLang="zh-CN" sz="1600" dirty="0"/>
              <a:t>(3)</a:t>
            </a:r>
            <a:r>
              <a:rPr lang="zh-CN" altLang="zh-CN" sz="1600" dirty="0"/>
              <a:t>正确引导，淡化观念</a:t>
            </a:r>
          </a:p>
          <a:p>
            <a:pPr indent="457200"/>
            <a:r>
              <a:rPr lang="zh-CN" altLang="zh-CN" sz="1600" dirty="0"/>
              <a:t>由于小团体的形成都有一定的共同基础，使得员工在小团体中找到了一种归属感，所以要解决小团体问题，就要从源头做起，加以引导，逐渐地淡化小团体观念，让每位员工都能融人整个团队中来。</a:t>
            </a:r>
          </a:p>
          <a:p>
            <a:pPr indent="457200"/>
            <a:r>
              <a:rPr lang="en-US" altLang="zh-CN" sz="1600" dirty="0"/>
              <a:t>(4)</a:t>
            </a:r>
            <a:r>
              <a:rPr lang="zh-CN" altLang="zh-CN" sz="1600" dirty="0"/>
              <a:t>做好预防</a:t>
            </a:r>
          </a:p>
          <a:p>
            <a:pPr indent="457200"/>
            <a:r>
              <a:rPr lang="zh-CN" altLang="zh-CN" sz="1600" dirty="0"/>
              <a:t>既然对于形成小团体的原因作了分析研究，那么我们就要在工作中尽量做好预防工作，从员工的招聘到工作的分配都是我们可以控制和调整的。</a:t>
            </a:r>
          </a:p>
        </p:txBody>
      </p:sp>
      <p:sp>
        <p:nvSpPr>
          <p:cNvPr id="12" name="TextBox 28"/>
          <p:cNvSpPr>
            <a:spLocks noChangeArrowheads="1"/>
          </p:cNvSpPr>
          <p:nvPr/>
        </p:nvSpPr>
        <p:spPr bwMode="auto">
          <a:xfrm>
            <a:off x="5637979" y="84605"/>
            <a:ext cx="339851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消除部门存在的小团体</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29398787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4278094"/>
          </a:xfrm>
          <a:prstGeom prst="rect">
            <a:avLst/>
          </a:prstGeom>
          <a:noFill/>
        </p:spPr>
        <p:txBody>
          <a:bodyPr wrap="square" rtlCol="0">
            <a:spAutoFit/>
          </a:bodyPr>
          <a:lstStyle/>
          <a:p>
            <a:pPr indent="457200"/>
            <a:r>
              <a:rPr lang="en-US" altLang="zh-CN" sz="1600" dirty="0"/>
              <a:t>4</a:t>
            </a:r>
            <a:r>
              <a:rPr lang="zh-CN" altLang="zh-CN" sz="1600" dirty="0"/>
              <a:t>．消除小团体的方法</a:t>
            </a:r>
          </a:p>
          <a:p>
            <a:pPr indent="457200"/>
            <a:r>
              <a:rPr lang="en-US" altLang="zh-CN" sz="1600" dirty="0"/>
              <a:t>(1)</a:t>
            </a:r>
            <a:r>
              <a:rPr lang="zh-CN" altLang="zh-CN" sz="1600" dirty="0"/>
              <a:t>调整相关制度和管理方式</a:t>
            </a:r>
          </a:p>
          <a:p>
            <a:pPr indent="457200"/>
            <a:r>
              <a:rPr lang="zh-CN" altLang="zh-CN" sz="1600" dirty="0"/>
              <a:t>由于制度和管理方式的不合理性所导致形成的小团体，相对来说是最值得管理者关注的，因为这类小团体形成的目的就是对抗和抱怨某些制度、管理方式或者某些决策。因此，及时地对制度和管理方式进行调整，增加一定的解释和说明，让员工能够接受和理解，是消除此类小团体的根本所在。</a:t>
            </a:r>
          </a:p>
          <a:p>
            <a:pPr indent="457200"/>
            <a:r>
              <a:rPr lang="en-US" altLang="zh-CN" sz="1600" dirty="0"/>
              <a:t>(2)</a:t>
            </a:r>
            <a:r>
              <a:rPr lang="zh-CN" altLang="zh-CN" sz="1600" dirty="0"/>
              <a:t>增加集体活动的机会</a:t>
            </a:r>
          </a:p>
          <a:p>
            <a:pPr indent="457200"/>
            <a:r>
              <a:rPr lang="zh-CN" altLang="zh-CN" sz="1600" dirty="0"/>
              <a:t>小团体的形成有时候是被动的，呼叫中心没有太多相互沟通交流的机会，很多员工是被迫局限于自己身边的朋友圈子之中。因此，适当的集体活动和沟通机会是让所有组员融合成一个大团队必不可少的内容。</a:t>
            </a:r>
          </a:p>
          <a:p>
            <a:pPr indent="457200"/>
            <a:r>
              <a:rPr lang="en-US" altLang="zh-CN" sz="1600" dirty="0"/>
              <a:t>(3)</a:t>
            </a:r>
            <a:r>
              <a:rPr lang="zh-CN" altLang="zh-CN" sz="1600" dirty="0"/>
              <a:t>对小团体的共同点加以引导和转移</a:t>
            </a:r>
          </a:p>
          <a:p>
            <a:pPr indent="457200"/>
            <a:r>
              <a:rPr lang="zh-CN" altLang="zh-CN" sz="1600" dirty="0"/>
              <a:t>小团体都有自己的共同点，对共同点加以引导和转移，也是相对比较方便的处理办法。例如，某个小团体喜欢玩围棋，那么一方面可以引导他们更多地参加其他一些文娱活动，与其他员工多接触，另一方面也可以由他们主导去组织一些围棋学习班和围棋比赛，将所有人员都融入围棋爱好者的团队中来，这样小团体的形式就变成了大团队。</a:t>
            </a:r>
          </a:p>
        </p:txBody>
      </p:sp>
      <p:sp>
        <p:nvSpPr>
          <p:cNvPr id="12" name="TextBox 28"/>
          <p:cNvSpPr>
            <a:spLocks noChangeArrowheads="1"/>
          </p:cNvSpPr>
          <p:nvPr/>
        </p:nvSpPr>
        <p:spPr bwMode="auto">
          <a:xfrm>
            <a:off x="5637979" y="84605"/>
            <a:ext cx="339851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消除部门存在的小团体</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29398787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0"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班组长竞选演讲</a:t>
            </a:r>
            <a:endParaRPr lang="zh-CN" altLang="en-US" sz="1600" b="1" dirty="0">
              <a:solidFill>
                <a:schemeClr val="accent3">
                  <a:lumMod val="50000"/>
                </a:schemeClr>
              </a:solidFill>
              <a:latin typeface="黑体" pitchFamily="2" charset="-122"/>
              <a:ea typeface="黑体" pitchFamily="2" charset="-122"/>
            </a:endParaRPr>
          </a:p>
        </p:txBody>
      </p:sp>
      <p:sp>
        <p:nvSpPr>
          <p:cNvPr id="11" name="TextBox 10"/>
          <p:cNvSpPr txBox="1"/>
          <p:nvPr/>
        </p:nvSpPr>
        <p:spPr>
          <a:xfrm>
            <a:off x="2200275" y="985292"/>
            <a:ext cx="6836222" cy="1200329"/>
          </a:xfrm>
          <a:prstGeom prst="rect">
            <a:avLst/>
          </a:prstGeom>
          <a:noFill/>
        </p:spPr>
        <p:txBody>
          <a:bodyPr wrap="square" rtlCol="0">
            <a:spAutoFit/>
          </a:bodyPr>
          <a:lstStyle/>
          <a:p>
            <a:pPr indent="457200"/>
            <a:r>
              <a:rPr lang="zh-CN" altLang="zh-CN" b="1" dirty="0"/>
              <a:t>实训</a:t>
            </a:r>
            <a:r>
              <a:rPr lang="zh-CN" altLang="zh-CN" b="1" dirty="0" smtClean="0"/>
              <a:t>目的</a:t>
            </a:r>
            <a:endParaRPr lang="en-US" altLang="zh-CN" b="1" dirty="0" smtClean="0"/>
          </a:p>
          <a:p>
            <a:pPr indent="457200"/>
            <a:endParaRPr lang="zh-CN" altLang="zh-CN" dirty="0"/>
          </a:p>
          <a:p>
            <a:pPr indent="457200"/>
            <a:r>
              <a:rPr lang="zh-CN" altLang="zh-CN" dirty="0"/>
              <a:t>本节主要针对如何进行出色的班组长竞选演讲进行实训，这也是担任班组长职位的第一步。</a:t>
            </a: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24906878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970318"/>
          </a:xfrm>
          <a:prstGeom prst="rect">
            <a:avLst/>
          </a:prstGeom>
          <a:noFill/>
        </p:spPr>
        <p:txBody>
          <a:bodyPr wrap="square" rtlCol="0">
            <a:spAutoFit/>
          </a:bodyPr>
          <a:lstStyle/>
          <a:p>
            <a:pPr indent="457200"/>
            <a:r>
              <a:rPr lang="en-US" altLang="zh-CN" dirty="0" smtClean="0"/>
              <a:t>(</a:t>
            </a:r>
            <a:r>
              <a:rPr lang="en-US" altLang="zh-CN" dirty="0"/>
              <a:t>4)</a:t>
            </a:r>
            <a:r>
              <a:rPr lang="zh-CN" altLang="zh-CN" dirty="0"/>
              <a:t>对人员进行调配</a:t>
            </a:r>
          </a:p>
          <a:p>
            <a:pPr indent="457200"/>
            <a:r>
              <a:rPr lang="zh-CN" altLang="zh-CN" dirty="0"/>
              <a:t>为了让每名员工都能和其他员工有较多的接触了解，工作安排、位置安排、任务安排、活动安排等都是很好的机会，例如，将老员工座位和新员工座位混在一起，活动中将小团体成员打散等，都是很好的方式。</a:t>
            </a:r>
          </a:p>
          <a:p>
            <a:pPr indent="457200"/>
            <a:r>
              <a:rPr lang="en-US" altLang="zh-CN" dirty="0"/>
              <a:t>(5)</a:t>
            </a:r>
            <a:r>
              <a:rPr lang="zh-CN" altLang="zh-CN" dirty="0"/>
              <a:t>做好关键人员工作</a:t>
            </a:r>
          </a:p>
          <a:p>
            <a:pPr indent="457200"/>
            <a:r>
              <a:rPr lang="zh-CN" altLang="zh-CN" dirty="0"/>
              <a:t>小团体一般都有关键人物，对关键人物进行一些引导和改变，往往是消除小团体很有效的办法。对关键人员进行工作调整、工作任务的转变、工作压力的变化等，都能很快看到效果。</a:t>
            </a:r>
          </a:p>
          <a:p>
            <a:pPr indent="457200"/>
            <a:r>
              <a:rPr lang="en-US" altLang="zh-CN" dirty="0"/>
              <a:t>(6)</a:t>
            </a:r>
            <a:r>
              <a:rPr lang="zh-CN" altLang="zh-CN" dirty="0"/>
              <a:t>强化共同的工作目标</a:t>
            </a:r>
          </a:p>
          <a:p>
            <a:pPr indent="457200"/>
            <a:r>
              <a:rPr lang="zh-CN" altLang="zh-CN" dirty="0"/>
              <a:t>呼叫中心有非常明确的工作目标，业绩指标是每个人、每个组唯一的考核标准，不断地强化工作目标，让大家拥有积极向上的心态，用公平合理的考核激励大家，这样就会把大家每天的工作重心都放在一致的目标上，小团体的负面影响就会逐渐淡化。</a:t>
            </a:r>
          </a:p>
        </p:txBody>
      </p:sp>
      <p:sp>
        <p:nvSpPr>
          <p:cNvPr id="12" name="TextBox 28"/>
          <p:cNvSpPr>
            <a:spLocks noChangeArrowheads="1"/>
          </p:cNvSpPr>
          <p:nvPr/>
        </p:nvSpPr>
        <p:spPr bwMode="auto">
          <a:xfrm>
            <a:off x="5637979" y="84605"/>
            <a:ext cx="339851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消除部门存在的小团体</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29398787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2862322"/>
          </a:xfrm>
          <a:prstGeom prst="rect">
            <a:avLst/>
          </a:prstGeom>
          <a:noFill/>
        </p:spPr>
        <p:txBody>
          <a:bodyPr wrap="square" rtlCol="0">
            <a:spAutoFit/>
          </a:bodyPr>
          <a:lstStyle/>
          <a:p>
            <a:pPr indent="457200"/>
            <a:r>
              <a:rPr lang="zh-CN" altLang="zh-CN" b="1" dirty="0"/>
              <a:t>讨论</a:t>
            </a:r>
            <a:r>
              <a:rPr lang="zh-CN" altLang="zh-CN" b="1" dirty="0" smtClean="0"/>
              <a:t>内容</a:t>
            </a:r>
            <a:endParaRPr lang="en-US" altLang="zh-CN" b="1" dirty="0" smtClean="0"/>
          </a:p>
          <a:p>
            <a:pPr indent="457200"/>
            <a:endParaRPr lang="zh-CN" altLang="zh-CN" dirty="0"/>
          </a:p>
          <a:p>
            <a:pPr indent="457200"/>
            <a:r>
              <a:rPr lang="en-US" altLang="zh-CN" dirty="0"/>
              <a:t>1</a:t>
            </a:r>
            <a:r>
              <a:rPr lang="zh-CN" altLang="zh-CN" dirty="0"/>
              <a:t>．形成小团体的主要原因有哪些？</a:t>
            </a:r>
          </a:p>
          <a:p>
            <a:pPr indent="457200"/>
            <a:r>
              <a:rPr lang="en-US" altLang="zh-CN" dirty="0"/>
              <a:t>2</a:t>
            </a:r>
            <a:r>
              <a:rPr lang="zh-CN" altLang="zh-CN" dirty="0"/>
              <a:t>．大家阐述的消除小团体的方法中哪些正确，哪些有问题，会产生什么样的结果？</a:t>
            </a:r>
          </a:p>
          <a:p>
            <a:pPr indent="457200"/>
            <a:r>
              <a:rPr lang="en-US" altLang="zh-CN" dirty="0"/>
              <a:t>3</a:t>
            </a:r>
            <a:r>
              <a:rPr lang="zh-CN" altLang="zh-CN" dirty="0"/>
              <a:t>．讨论自己对于公司企业中存在小团体这一现象的认识（可以结合学校的小团体现象进行分析）。</a:t>
            </a:r>
          </a:p>
          <a:p>
            <a:pPr indent="457200"/>
            <a:r>
              <a:rPr lang="en-US" altLang="zh-CN" dirty="0"/>
              <a:t>4</a:t>
            </a:r>
            <a:r>
              <a:rPr lang="zh-CN" altLang="zh-CN" dirty="0"/>
              <a:t>．讨论消除小组中小团体的重要性。</a:t>
            </a:r>
          </a:p>
          <a:p>
            <a:pPr indent="457200"/>
            <a:r>
              <a:rPr lang="en-US" altLang="zh-CN" dirty="0"/>
              <a:t>5</a:t>
            </a:r>
            <a:r>
              <a:rPr lang="zh-CN" altLang="zh-CN" dirty="0"/>
              <a:t>．是否有更好的办法来防止小团体的形成？</a:t>
            </a:r>
          </a:p>
          <a:p>
            <a:pPr indent="457200"/>
            <a:r>
              <a:rPr lang="en-US" altLang="zh-CN" dirty="0"/>
              <a:t>6</a:t>
            </a:r>
            <a:r>
              <a:rPr lang="zh-CN" altLang="zh-CN" dirty="0"/>
              <a:t>．此次实训中，班组长的工作存在哪些问题？</a:t>
            </a:r>
          </a:p>
        </p:txBody>
      </p:sp>
      <p:sp>
        <p:nvSpPr>
          <p:cNvPr id="12" name="TextBox 28"/>
          <p:cNvSpPr>
            <a:spLocks noChangeArrowheads="1"/>
          </p:cNvSpPr>
          <p:nvPr/>
        </p:nvSpPr>
        <p:spPr bwMode="auto">
          <a:xfrm>
            <a:off x="5637979" y="84605"/>
            <a:ext cx="339851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消除部门存在的小团体</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15096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69332"/>
          </a:xfrm>
          <a:prstGeom prst="rect">
            <a:avLst/>
          </a:prstGeom>
          <a:noFill/>
        </p:spPr>
        <p:txBody>
          <a:bodyPr wrap="square" rtlCol="0">
            <a:spAutoFit/>
          </a:bodyPr>
          <a:lstStyle/>
          <a:p>
            <a:pPr algn="ctr"/>
            <a:r>
              <a:rPr lang="zh-CN" altLang="zh-CN" dirty="0"/>
              <a:t>表</a:t>
            </a:r>
            <a:r>
              <a:rPr lang="en-US" altLang="zh-CN" dirty="0"/>
              <a:t>1-5</a:t>
            </a:r>
            <a:r>
              <a:rPr lang="zh-CN" altLang="zh-CN" dirty="0"/>
              <a:t>班组长工作评分表</a:t>
            </a:r>
          </a:p>
        </p:txBody>
      </p:sp>
      <p:sp>
        <p:nvSpPr>
          <p:cNvPr id="12" name="TextBox 28"/>
          <p:cNvSpPr>
            <a:spLocks noChangeArrowheads="1"/>
          </p:cNvSpPr>
          <p:nvPr/>
        </p:nvSpPr>
        <p:spPr bwMode="auto">
          <a:xfrm>
            <a:off x="5637979" y="84605"/>
            <a:ext cx="339851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消除部门存在的小团体</a:t>
            </a:r>
            <a:endParaRPr lang="zh-CN" altLang="en-US" sz="1600" b="1" dirty="0">
              <a:solidFill>
                <a:schemeClr val="accent3">
                  <a:lumMod val="50000"/>
                </a:schemeClr>
              </a:solidFill>
              <a:latin typeface="黑体" pitchFamily="2" charset="-122"/>
              <a:ea typeface="黑体" pitchFamily="2"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598383687"/>
              </p:ext>
            </p:extLst>
          </p:nvPr>
        </p:nvGraphicFramePr>
        <p:xfrm>
          <a:off x="2843809" y="1422509"/>
          <a:ext cx="5256583" cy="3739247"/>
        </p:xfrm>
        <a:graphic>
          <a:graphicData uri="http://schemas.openxmlformats.org/drawingml/2006/table">
            <a:tbl>
              <a:tblPr firstRow="1" firstCol="1" lastRow="1" lastCol="1" bandRow="1" bandCol="1">
                <a:tableStyleId>{5C22544A-7EE6-4342-B048-85BDC9FD1C3A}</a:tableStyleId>
              </a:tblPr>
              <a:tblGrid>
                <a:gridCol w="1322899"/>
                <a:gridCol w="363268"/>
                <a:gridCol w="153530"/>
                <a:gridCol w="320542"/>
                <a:gridCol w="360040"/>
                <a:gridCol w="398695"/>
                <a:gridCol w="772761"/>
                <a:gridCol w="1564848"/>
              </a:tblGrid>
              <a:tr h="160372">
                <a:tc>
                  <a:txBody>
                    <a:bodyPr/>
                    <a:lstStyle/>
                    <a:p>
                      <a:pPr algn="just">
                        <a:spcAft>
                          <a:spcPts val="0"/>
                        </a:spcAft>
                      </a:pPr>
                      <a:r>
                        <a:rPr lang="zh-CN" sz="1050" kern="0" dirty="0">
                          <a:effectLst/>
                        </a:rPr>
                        <a:t>姓名</a:t>
                      </a:r>
                      <a:endParaRPr lang="zh-CN" sz="1050" kern="100" dirty="0">
                        <a:effectLst/>
                        <a:latin typeface="Calibri"/>
                        <a:ea typeface="宋体"/>
                        <a:cs typeface="Times New Roman"/>
                      </a:endParaRPr>
                    </a:p>
                  </a:txBody>
                  <a:tcPr marL="58732" marR="58732" marT="0" marB="0" anchor="ctr"/>
                </a:tc>
                <a:tc gridSpan="2">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732" marR="58732" marT="0" marB="0" anchor="ctr"/>
                </a:tc>
                <a:tc hMerge="1">
                  <a:txBody>
                    <a:bodyPr/>
                    <a:lstStyle/>
                    <a:p>
                      <a:endParaRPr lang="zh-CN" altLang="en-US"/>
                    </a:p>
                  </a:txBody>
                  <a:tcPr/>
                </a:tc>
                <a:tc gridSpan="2">
                  <a:txBody>
                    <a:bodyPr/>
                    <a:lstStyle/>
                    <a:p>
                      <a:pPr algn="just">
                        <a:spcAft>
                          <a:spcPts val="0"/>
                        </a:spcAft>
                      </a:pPr>
                      <a:r>
                        <a:rPr lang="zh-CN" sz="1050" kern="0">
                          <a:effectLst/>
                        </a:rPr>
                        <a:t>实训课目</a:t>
                      </a:r>
                      <a:endParaRPr lang="zh-CN" sz="1050" kern="100">
                        <a:effectLst/>
                        <a:latin typeface="Calibri"/>
                        <a:ea typeface="宋体"/>
                        <a:cs typeface="Times New Roman"/>
                      </a:endParaRPr>
                    </a:p>
                  </a:txBody>
                  <a:tcPr marL="58732" marR="58732" marT="0" marB="0" anchor="ctr"/>
                </a:tc>
                <a:tc hMerge="1">
                  <a:txBody>
                    <a:bodyPr/>
                    <a:lstStyle/>
                    <a:p>
                      <a:endParaRPr lang="zh-CN" altLang="en-US"/>
                    </a:p>
                  </a:txBody>
                  <a:tcPr/>
                </a:tc>
                <a:tc>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732" marR="58732" marT="0" marB="0" anchor="ctr"/>
                </a:tc>
                <a:tc>
                  <a:txBody>
                    <a:bodyPr/>
                    <a:lstStyle/>
                    <a:p>
                      <a:pPr algn="just">
                        <a:spcAft>
                          <a:spcPts val="0"/>
                        </a:spcAft>
                      </a:pPr>
                      <a:r>
                        <a:rPr lang="zh-CN" sz="1050" kern="0">
                          <a:effectLst/>
                        </a:rPr>
                        <a:t>观察员</a:t>
                      </a:r>
                      <a:endParaRPr lang="zh-CN" sz="1050" kern="100">
                        <a:effectLst/>
                        <a:latin typeface="Calibri"/>
                        <a:ea typeface="宋体"/>
                        <a:cs typeface="Times New Roman"/>
                      </a:endParaRPr>
                    </a:p>
                  </a:txBody>
                  <a:tcPr marL="58732" marR="58732" marT="0" marB="0" anchor="ctr"/>
                </a:tc>
                <a:tc>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732" marR="58732" marT="0" marB="0" anchor="ctr"/>
                </a:tc>
              </a:tr>
              <a:tr h="130516">
                <a:tc gridSpan="8">
                  <a:txBody>
                    <a:bodyPr/>
                    <a:lstStyle/>
                    <a:p>
                      <a:pPr algn="just">
                        <a:spcAft>
                          <a:spcPts val="0"/>
                        </a:spcAft>
                      </a:pPr>
                      <a:r>
                        <a:rPr lang="en-US" sz="1050" kern="0">
                          <a:effectLst/>
                        </a:rPr>
                        <a:t>1.</a:t>
                      </a:r>
                      <a:r>
                        <a:rPr lang="zh-CN" sz="1050" kern="0">
                          <a:effectLst/>
                        </a:rPr>
                        <a:t>整个实训的组织情况</a:t>
                      </a:r>
                      <a:endParaRPr lang="zh-CN" sz="1050" kern="100">
                        <a:effectLst/>
                        <a:latin typeface="Calibri"/>
                        <a:ea typeface="宋体"/>
                        <a:cs typeface="Times New Roman"/>
                      </a:endParaRPr>
                    </a:p>
                  </a:txBody>
                  <a:tcPr marL="58732" marR="58732"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76740">
                <a:tc gridSpan="8">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732" marR="58732"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61031">
                <a:tc>
                  <a:txBody>
                    <a:bodyPr/>
                    <a:lstStyle/>
                    <a:p>
                      <a:pPr algn="just">
                        <a:spcAft>
                          <a:spcPts val="0"/>
                        </a:spcAft>
                      </a:pPr>
                      <a:r>
                        <a:rPr lang="zh-CN" sz="1050" kern="0">
                          <a:effectLst/>
                        </a:rPr>
                        <a:t>分值</a:t>
                      </a:r>
                      <a:endParaRPr lang="zh-CN" sz="1050" kern="100">
                        <a:effectLst/>
                        <a:latin typeface="Calibri"/>
                        <a:ea typeface="宋体"/>
                        <a:cs typeface="Times New Roman"/>
                      </a:endParaRPr>
                    </a:p>
                  </a:txBody>
                  <a:tcPr marL="58732" marR="58732" marT="0" marB="0" anchor="ctr"/>
                </a:tc>
                <a:tc>
                  <a:txBody>
                    <a:bodyPr/>
                    <a:lstStyle/>
                    <a:p>
                      <a:pPr algn="just">
                        <a:spcAft>
                          <a:spcPts val="0"/>
                        </a:spcAft>
                      </a:pPr>
                      <a:r>
                        <a:rPr lang="en-US" sz="1050" kern="0">
                          <a:effectLst/>
                        </a:rPr>
                        <a:t>20</a:t>
                      </a:r>
                      <a:endParaRPr lang="zh-CN" sz="1050" kern="100">
                        <a:effectLst/>
                        <a:latin typeface="Calibri"/>
                        <a:ea typeface="宋体"/>
                        <a:cs typeface="Times New Roman"/>
                      </a:endParaRPr>
                    </a:p>
                  </a:txBody>
                  <a:tcPr marL="58732" marR="58732" marT="0" marB="0" anchor="ctr"/>
                </a:tc>
                <a:tc gridSpan="2">
                  <a:txBody>
                    <a:bodyPr/>
                    <a:lstStyle/>
                    <a:p>
                      <a:pPr algn="just">
                        <a:spcAft>
                          <a:spcPts val="0"/>
                        </a:spcAft>
                      </a:pPr>
                      <a:r>
                        <a:rPr lang="zh-CN" sz="1050" kern="0">
                          <a:effectLst/>
                        </a:rPr>
                        <a:t>评分</a:t>
                      </a:r>
                      <a:endParaRPr lang="zh-CN" sz="1050" kern="100">
                        <a:effectLst/>
                        <a:latin typeface="Calibri"/>
                        <a:ea typeface="宋体"/>
                        <a:cs typeface="Times New Roman"/>
                      </a:endParaRPr>
                    </a:p>
                  </a:txBody>
                  <a:tcPr marL="58732" marR="58732" marT="0" marB="0" anchor="ctr"/>
                </a:tc>
                <a:tc hMerge="1">
                  <a:txBody>
                    <a:bodyPr/>
                    <a:lstStyle/>
                    <a:p>
                      <a:endParaRPr lang="zh-CN" altLang="en-US"/>
                    </a:p>
                  </a:txBody>
                  <a:tcPr/>
                </a:tc>
                <a:tc gridSpan="4">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732" marR="58732"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30516">
                <a:tc gridSpan="8">
                  <a:txBody>
                    <a:bodyPr/>
                    <a:lstStyle/>
                    <a:p>
                      <a:pPr algn="just">
                        <a:spcAft>
                          <a:spcPts val="0"/>
                        </a:spcAft>
                      </a:pPr>
                      <a:r>
                        <a:rPr lang="en-US" sz="1050" kern="0">
                          <a:effectLst/>
                        </a:rPr>
                        <a:t>2.</a:t>
                      </a:r>
                      <a:r>
                        <a:rPr lang="zh-CN" sz="1050" kern="0">
                          <a:effectLst/>
                        </a:rPr>
                        <a:t>是否应用到知识点钟的相关内容</a:t>
                      </a:r>
                      <a:endParaRPr lang="zh-CN" sz="1050" kern="100">
                        <a:effectLst/>
                        <a:latin typeface="Calibri"/>
                        <a:ea typeface="宋体"/>
                        <a:cs typeface="Times New Roman"/>
                      </a:endParaRPr>
                    </a:p>
                  </a:txBody>
                  <a:tcPr marL="58732" marR="58732"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76740">
                <a:tc gridSpan="8">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732" marR="58732"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61031">
                <a:tc>
                  <a:txBody>
                    <a:bodyPr/>
                    <a:lstStyle/>
                    <a:p>
                      <a:pPr algn="just">
                        <a:spcAft>
                          <a:spcPts val="0"/>
                        </a:spcAft>
                      </a:pPr>
                      <a:r>
                        <a:rPr lang="zh-CN" sz="1050" kern="0">
                          <a:effectLst/>
                        </a:rPr>
                        <a:t>分值</a:t>
                      </a:r>
                      <a:endParaRPr lang="zh-CN" sz="1050" kern="100">
                        <a:effectLst/>
                        <a:latin typeface="Calibri"/>
                        <a:ea typeface="宋体"/>
                        <a:cs typeface="Times New Roman"/>
                      </a:endParaRPr>
                    </a:p>
                  </a:txBody>
                  <a:tcPr marL="58732" marR="58732" marT="0" marB="0" anchor="ctr"/>
                </a:tc>
                <a:tc>
                  <a:txBody>
                    <a:bodyPr/>
                    <a:lstStyle/>
                    <a:p>
                      <a:pPr algn="just">
                        <a:spcAft>
                          <a:spcPts val="0"/>
                        </a:spcAft>
                      </a:pPr>
                      <a:r>
                        <a:rPr lang="en-US" sz="1050" kern="0">
                          <a:effectLst/>
                        </a:rPr>
                        <a:t>20</a:t>
                      </a:r>
                      <a:endParaRPr lang="zh-CN" sz="1050" kern="100">
                        <a:effectLst/>
                        <a:latin typeface="Calibri"/>
                        <a:ea typeface="宋体"/>
                        <a:cs typeface="Times New Roman"/>
                      </a:endParaRPr>
                    </a:p>
                  </a:txBody>
                  <a:tcPr marL="58732" marR="58732" marT="0" marB="0" anchor="ctr"/>
                </a:tc>
                <a:tc gridSpan="2">
                  <a:txBody>
                    <a:bodyPr/>
                    <a:lstStyle/>
                    <a:p>
                      <a:pPr algn="just">
                        <a:spcAft>
                          <a:spcPts val="0"/>
                        </a:spcAft>
                      </a:pPr>
                      <a:r>
                        <a:rPr lang="zh-CN" sz="1050" kern="0">
                          <a:effectLst/>
                        </a:rPr>
                        <a:t>评分</a:t>
                      </a:r>
                      <a:endParaRPr lang="zh-CN" sz="1050" kern="100">
                        <a:effectLst/>
                        <a:latin typeface="Calibri"/>
                        <a:ea typeface="宋体"/>
                        <a:cs typeface="Times New Roman"/>
                      </a:endParaRPr>
                    </a:p>
                  </a:txBody>
                  <a:tcPr marL="58732" marR="58732" marT="0" marB="0" anchor="ctr"/>
                </a:tc>
                <a:tc hMerge="1">
                  <a:txBody>
                    <a:bodyPr/>
                    <a:lstStyle/>
                    <a:p>
                      <a:endParaRPr lang="zh-CN" altLang="en-US"/>
                    </a:p>
                  </a:txBody>
                  <a:tcPr/>
                </a:tc>
                <a:tc gridSpan="2">
                  <a:txBody>
                    <a:bodyPr/>
                    <a:lstStyle/>
                    <a:p>
                      <a:pPr algn="just">
                        <a:spcAft>
                          <a:spcPts val="0"/>
                        </a:spcAft>
                      </a:pPr>
                      <a:r>
                        <a:rPr lang="en-US" sz="1050" kern="0" dirty="0">
                          <a:effectLst/>
                        </a:rPr>
                        <a:t> </a:t>
                      </a:r>
                      <a:endParaRPr lang="zh-CN" sz="1050" kern="100" dirty="0">
                        <a:effectLst/>
                        <a:latin typeface="Calibri"/>
                        <a:ea typeface="宋体"/>
                        <a:cs typeface="Times New Roman"/>
                      </a:endParaRPr>
                    </a:p>
                  </a:txBody>
                  <a:tcPr marL="58732" marR="58732" marT="0" marB="0" anchor="ctr">
                    <a:solidFill>
                      <a:schemeClr val="accent1"/>
                    </a:solidFill>
                  </a:tcPr>
                </a:tc>
                <a:tc hMerge="1">
                  <a:txBody>
                    <a:bodyPr/>
                    <a:lstStyle/>
                    <a:p>
                      <a:endParaRPr lang="zh-CN" altLang="en-US"/>
                    </a:p>
                  </a:txBody>
                  <a:tcPr/>
                </a:tc>
                <a:tc>
                  <a:txBody>
                    <a:bodyPr/>
                    <a:lstStyle/>
                    <a:p>
                      <a:pPr algn="just">
                        <a:spcAft>
                          <a:spcPts val="0"/>
                        </a:spcAft>
                      </a:pPr>
                      <a:r>
                        <a:rPr lang="en-US" sz="1050" kern="0" dirty="0">
                          <a:effectLst/>
                        </a:rPr>
                        <a:t> </a:t>
                      </a:r>
                      <a:endParaRPr lang="zh-CN" sz="1050" kern="100" dirty="0">
                        <a:effectLst/>
                        <a:latin typeface="Calibri"/>
                        <a:ea typeface="宋体"/>
                        <a:cs typeface="Times New Roman"/>
                      </a:endParaRPr>
                    </a:p>
                  </a:txBody>
                  <a:tcPr marL="58732" marR="58732" marT="0" marB="0" anchor="ctr">
                    <a:solidFill>
                      <a:schemeClr val="accent1"/>
                    </a:solidFill>
                  </a:tcPr>
                </a:tc>
                <a:tc>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732" marR="58732" marT="0" marB="0" anchor="ctr"/>
                </a:tc>
              </a:tr>
              <a:tr h="130516">
                <a:tc gridSpan="8">
                  <a:txBody>
                    <a:bodyPr/>
                    <a:lstStyle/>
                    <a:p>
                      <a:pPr algn="just">
                        <a:spcAft>
                          <a:spcPts val="0"/>
                        </a:spcAft>
                      </a:pPr>
                      <a:r>
                        <a:rPr lang="en-US" sz="1050" kern="0">
                          <a:effectLst/>
                        </a:rPr>
                        <a:t>3.</a:t>
                      </a:r>
                      <a:r>
                        <a:rPr lang="zh-CN" sz="1050" kern="0">
                          <a:effectLst/>
                        </a:rPr>
                        <a:t>实训过程中是否按照相关原则进行</a:t>
                      </a:r>
                      <a:endParaRPr lang="zh-CN" sz="1050" kern="100">
                        <a:effectLst/>
                        <a:latin typeface="Calibri"/>
                        <a:ea typeface="宋体"/>
                        <a:cs typeface="Times New Roman"/>
                      </a:endParaRPr>
                    </a:p>
                  </a:txBody>
                  <a:tcPr marL="58732" marR="58732"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30516">
                <a:tc gridSpan="8">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732" marR="58732"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61031">
                <a:tc>
                  <a:txBody>
                    <a:bodyPr/>
                    <a:lstStyle/>
                    <a:p>
                      <a:pPr algn="just">
                        <a:spcAft>
                          <a:spcPts val="0"/>
                        </a:spcAft>
                      </a:pPr>
                      <a:r>
                        <a:rPr lang="zh-CN" sz="1050" kern="0">
                          <a:effectLst/>
                        </a:rPr>
                        <a:t>分值</a:t>
                      </a:r>
                      <a:endParaRPr lang="zh-CN" sz="1050" kern="100">
                        <a:effectLst/>
                        <a:latin typeface="Calibri"/>
                        <a:ea typeface="宋体"/>
                        <a:cs typeface="Times New Roman"/>
                      </a:endParaRPr>
                    </a:p>
                  </a:txBody>
                  <a:tcPr marL="58732" marR="58732" marT="0" marB="0" anchor="ctr"/>
                </a:tc>
                <a:tc>
                  <a:txBody>
                    <a:bodyPr/>
                    <a:lstStyle/>
                    <a:p>
                      <a:pPr algn="just">
                        <a:spcAft>
                          <a:spcPts val="0"/>
                        </a:spcAft>
                      </a:pPr>
                      <a:r>
                        <a:rPr lang="en-US" sz="1050" kern="0">
                          <a:effectLst/>
                        </a:rPr>
                        <a:t>20</a:t>
                      </a:r>
                      <a:endParaRPr lang="zh-CN" sz="1050" kern="100">
                        <a:effectLst/>
                        <a:latin typeface="Calibri"/>
                        <a:ea typeface="宋体"/>
                        <a:cs typeface="Times New Roman"/>
                      </a:endParaRPr>
                    </a:p>
                  </a:txBody>
                  <a:tcPr marL="58732" marR="58732" marT="0" marB="0" anchor="ctr"/>
                </a:tc>
                <a:tc gridSpan="2">
                  <a:txBody>
                    <a:bodyPr/>
                    <a:lstStyle/>
                    <a:p>
                      <a:pPr algn="just">
                        <a:spcAft>
                          <a:spcPts val="0"/>
                        </a:spcAft>
                      </a:pPr>
                      <a:r>
                        <a:rPr lang="zh-CN" sz="1050" kern="0">
                          <a:effectLst/>
                        </a:rPr>
                        <a:t>评分</a:t>
                      </a:r>
                      <a:endParaRPr lang="zh-CN" sz="1050" kern="100">
                        <a:effectLst/>
                        <a:latin typeface="Calibri"/>
                        <a:ea typeface="宋体"/>
                        <a:cs typeface="Times New Roman"/>
                      </a:endParaRPr>
                    </a:p>
                  </a:txBody>
                  <a:tcPr marL="58732" marR="58732" marT="0" marB="0" anchor="ctr"/>
                </a:tc>
                <a:tc hMerge="1">
                  <a:txBody>
                    <a:bodyPr/>
                    <a:lstStyle/>
                    <a:p>
                      <a:endParaRPr lang="zh-CN" altLang="en-US"/>
                    </a:p>
                  </a:txBody>
                  <a:tcPr/>
                </a:tc>
                <a:tc gridSpan="4">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732" marR="58732"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30516">
                <a:tc gridSpan="8">
                  <a:txBody>
                    <a:bodyPr/>
                    <a:lstStyle/>
                    <a:p>
                      <a:pPr algn="just">
                        <a:spcAft>
                          <a:spcPts val="0"/>
                        </a:spcAft>
                      </a:pPr>
                      <a:r>
                        <a:rPr lang="en-US" sz="1050" kern="0">
                          <a:effectLst/>
                        </a:rPr>
                        <a:t>4.</a:t>
                      </a:r>
                      <a:r>
                        <a:rPr lang="zh-CN" sz="1050" kern="0">
                          <a:effectLst/>
                        </a:rPr>
                        <a:t>通过沟通分析，问题是否得到解决</a:t>
                      </a:r>
                      <a:endParaRPr lang="zh-CN" sz="1050" kern="100">
                        <a:effectLst/>
                        <a:latin typeface="Calibri"/>
                        <a:ea typeface="宋体"/>
                        <a:cs typeface="Times New Roman"/>
                      </a:endParaRPr>
                    </a:p>
                  </a:txBody>
                  <a:tcPr marL="58732" marR="58732"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30516">
                <a:tc gridSpan="8">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732" marR="58732"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61031">
                <a:tc>
                  <a:txBody>
                    <a:bodyPr/>
                    <a:lstStyle/>
                    <a:p>
                      <a:pPr algn="just">
                        <a:spcAft>
                          <a:spcPts val="0"/>
                        </a:spcAft>
                      </a:pPr>
                      <a:r>
                        <a:rPr lang="zh-CN" sz="1050" kern="0">
                          <a:effectLst/>
                        </a:rPr>
                        <a:t>分值</a:t>
                      </a:r>
                      <a:endParaRPr lang="zh-CN" sz="1050" kern="100">
                        <a:effectLst/>
                        <a:latin typeface="Calibri"/>
                        <a:ea typeface="宋体"/>
                        <a:cs typeface="Times New Roman"/>
                      </a:endParaRPr>
                    </a:p>
                  </a:txBody>
                  <a:tcPr marL="58732" marR="58732" marT="0" marB="0" anchor="ctr"/>
                </a:tc>
                <a:tc>
                  <a:txBody>
                    <a:bodyPr/>
                    <a:lstStyle/>
                    <a:p>
                      <a:pPr algn="just">
                        <a:spcAft>
                          <a:spcPts val="0"/>
                        </a:spcAft>
                      </a:pPr>
                      <a:r>
                        <a:rPr lang="en-US" sz="1050" kern="0">
                          <a:effectLst/>
                        </a:rPr>
                        <a:t>20</a:t>
                      </a:r>
                      <a:endParaRPr lang="zh-CN" sz="1050" kern="100">
                        <a:effectLst/>
                        <a:latin typeface="Calibri"/>
                        <a:ea typeface="宋体"/>
                        <a:cs typeface="Times New Roman"/>
                      </a:endParaRPr>
                    </a:p>
                  </a:txBody>
                  <a:tcPr marL="58732" marR="58732" marT="0" marB="0" anchor="ctr"/>
                </a:tc>
                <a:tc gridSpan="2">
                  <a:txBody>
                    <a:bodyPr/>
                    <a:lstStyle/>
                    <a:p>
                      <a:pPr algn="just">
                        <a:spcAft>
                          <a:spcPts val="0"/>
                        </a:spcAft>
                      </a:pPr>
                      <a:r>
                        <a:rPr lang="zh-CN" sz="1050" kern="0">
                          <a:effectLst/>
                        </a:rPr>
                        <a:t>评分</a:t>
                      </a:r>
                      <a:endParaRPr lang="zh-CN" sz="1050" kern="100">
                        <a:effectLst/>
                        <a:latin typeface="Calibri"/>
                        <a:ea typeface="宋体"/>
                        <a:cs typeface="Times New Roman"/>
                      </a:endParaRPr>
                    </a:p>
                  </a:txBody>
                  <a:tcPr marL="58732" marR="58732" marT="0" marB="0" anchor="ctr"/>
                </a:tc>
                <a:tc hMerge="1">
                  <a:txBody>
                    <a:bodyPr/>
                    <a:lstStyle/>
                    <a:p>
                      <a:endParaRPr lang="zh-CN" altLang="en-US"/>
                    </a:p>
                  </a:txBody>
                  <a:tcPr/>
                </a:tc>
                <a:tc gridSpan="4">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732" marR="58732"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30516">
                <a:tc gridSpan="8">
                  <a:txBody>
                    <a:bodyPr/>
                    <a:lstStyle/>
                    <a:p>
                      <a:pPr algn="just">
                        <a:spcAft>
                          <a:spcPts val="0"/>
                        </a:spcAft>
                      </a:pPr>
                      <a:r>
                        <a:rPr lang="en-US" sz="1050" kern="0">
                          <a:effectLst/>
                        </a:rPr>
                        <a:t>5.</a:t>
                      </a:r>
                      <a:r>
                        <a:rPr lang="zh-CN" sz="1050" kern="0">
                          <a:effectLst/>
                        </a:rPr>
                        <a:t>给出的解决方案是否合理可行</a:t>
                      </a:r>
                      <a:endParaRPr lang="zh-CN" sz="1050" kern="100">
                        <a:effectLst/>
                        <a:latin typeface="Calibri"/>
                        <a:ea typeface="宋体"/>
                        <a:cs typeface="Times New Roman"/>
                      </a:endParaRPr>
                    </a:p>
                  </a:txBody>
                  <a:tcPr marL="58732" marR="58732"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37585">
                <a:tc gridSpan="8">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732" marR="58732"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61031">
                <a:tc>
                  <a:txBody>
                    <a:bodyPr/>
                    <a:lstStyle/>
                    <a:p>
                      <a:pPr algn="just">
                        <a:spcAft>
                          <a:spcPts val="0"/>
                        </a:spcAft>
                      </a:pPr>
                      <a:r>
                        <a:rPr lang="zh-CN" sz="1050" kern="0">
                          <a:effectLst/>
                        </a:rPr>
                        <a:t>分值</a:t>
                      </a:r>
                      <a:endParaRPr lang="zh-CN" sz="1050" kern="100">
                        <a:effectLst/>
                        <a:latin typeface="Calibri"/>
                        <a:ea typeface="宋体"/>
                        <a:cs typeface="Times New Roman"/>
                      </a:endParaRPr>
                    </a:p>
                  </a:txBody>
                  <a:tcPr marL="58732" marR="58732" marT="0" marB="0" anchor="ctr"/>
                </a:tc>
                <a:tc>
                  <a:txBody>
                    <a:bodyPr/>
                    <a:lstStyle/>
                    <a:p>
                      <a:pPr algn="just">
                        <a:spcAft>
                          <a:spcPts val="0"/>
                        </a:spcAft>
                      </a:pPr>
                      <a:r>
                        <a:rPr lang="en-US" sz="1050" kern="0">
                          <a:effectLst/>
                        </a:rPr>
                        <a:t>20</a:t>
                      </a:r>
                      <a:endParaRPr lang="zh-CN" sz="1050" kern="100">
                        <a:effectLst/>
                        <a:latin typeface="Calibri"/>
                        <a:ea typeface="宋体"/>
                        <a:cs typeface="Times New Roman"/>
                      </a:endParaRPr>
                    </a:p>
                  </a:txBody>
                  <a:tcPr marL="58732" marR="58732" marT="0" marB="0" anchor="ctr"/>
                </a:tc>
                <a:tc gridSpan="2">
                  <a:txBody>
                    <a:bodyPr/>
                    <a:lstStyle/>
                    <a:p>
                      <a:pPr algn="just">
                        <a:spcAft>
                          <a:spcPts val="0"/>
                        </a:spcAft>
                      </a:pPr>
                      <a:r>
                        <a:rPr lang="zh-CN" sz="1050" kern="0">
                          <a:effectLst/>
                        </a:rPr>
                        <a:t>评分</a:t>
                      </a:r>
                      <a:endParaRPr lang="zh-CN" sz="1050" kern="100">
                        <a:effectLst/>
                        <a:latin typeface="Calibri"/>
                        <a:ea typeface="宋体"/>
                        <a:cs typeface="Times New Roman"/>
                      </a:endParaRPr>
                    </a:p>
                  </a:txBody>
                  <a:tcPr marL="58732" marR="58732" marT="0" marB="0" anchor="ctr"/>
                </a:tc>
                <a:tc hMerge="1">
                  <a:txBody>
                    <a:bodyPr/>
                    <a:lstStyle/>
                    <a:p>
                      <a:endParaRPr lang="zh-CN" altLang="en-US"/>
                    </a:p>
                  </a:txBody>
                  <a:tcPr/>
                </a:tc>
                <a:tc gridSpan="4">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732" marR="58732"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30516">
                <a:tc gridSpan="8">
                  <a:txBody>
                    <a:bodyPr/>
                    <a:lstStyle/>
                    <a:p>
                      <a:pPr algn="just">
                        <a:spcAft>
                          <a:spcPts val="0"/>
                        </a:spcAft>
                      </a:pPr>
                      <a:r>
                        <a:rPr lang="zh-CN" sz="1050" kern="0">
                          <a:effectLst/>
                        </a:rPr>
                        <a:t>班组长在实训中所存在的优点和缺点</a:t>
                      </a:r>
                      <a:endParaRPr lang="zh-CN" sz="1050" kern="100">
                        <a:effectLst/>
                        <a:latin typeface="Calibri"/>
                        <a:ea typeface="宋体"/>
                        <a:cs typeface="Times New Roman"/>
                      </a:endParaRPr>
                    </a:p>
                  </a:txBody>
                  <a:tcPr marL="58732" marR="58732"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48461">
                <a:tc>
                  <a:txBody>
                    <a:bodyPr/>
                    <a:lstStyle/>
                    <a:p>
                      <a:pPr marL="190500" algn="just">
                        <a:spcAft>
                          <a:spcPts val="0"/>
                        </a:spcAft>
                      </a:pPr>
                      <a:r>
                        <a:rPr lang="zh-CN" sz="1050" kern="0">
                          <a:effectLst/>
                        </a:rPr>
                        <a:t>优点</a:t>
                      </a:r>
                      <a:endParaRPr lang="zh-CN" sz="1050" kern="100">
                        <a:effectLst/>
                        <a:latin typeface="Calibri"/>
                        <a:ea typeface="宋体"/>
                        <a:cs typeface="Times New Roman"/>
                      </a:endParaRPr>
                    </a:p>
                  </a:txBody>
                  <a:tcPr marL="58732" marR="58732" marT="0" marB="0" anchor="ctr"/>
                </a:tc>
                <a:tc gridSpan="7">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732" marR="58732"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30516">
                <a:tc>
                  <a:txBody>
                    <a:bodyPr/>
                    <a:lstStyle/>
                    <a:p>
                      <a:pPr marL="190500" algn="just">
                        <a:spcAft>
                          <a:spcPts val="0"/>
                        </a:spcAft>
                      </a:pPr>
                      <a:r>
                        <a:rPr lang="zh-CN" sz="1050" kern="0">
                          <a:effectLst/>
                        </a:rPr>
                        <a:t>缺点</a:t>
                      </a:r>
                      <a:endParaRPr lang="zh-CN" sz="1050" kern="100">
                        <a:effectLst/>
                        <a:latin typeface="Calibri"/>
                        <a:ea typeface="宋体"/>
                        <a:cs typeface="Times New Roman"/>
                      </a:endParaRPr>
                    </a:p>
                  </a:txBody>
                  <a:tcPr marL="58732" marR="58732" marT="0" marB="0" anchor="ctr"/>
                </a:tc>
                <a:tc gridSpan="7">
                  <a:txBody>
                    <a:bodyPr/>
                    <a:lstStyle/>
                    <a:p>
                      <a:pPr algn="just">
                        <a:spcAft>
                          <a:spcPts val="0"/>
                        </a:spcAft>
                      </a:pPr>
                      <a:r>
                        <a:rPr lang="en-US" sz="1050" kern="0">
                          <a:effectLst/>
                        </a:rPr>
                        <a:t> </a:t>
                      </a:r>
                      <a:endParaRPr lang="zh-CN" sz="1050" kern="100">
                        <a:effectLst/>
                        <a:latin typeface="Calibri"/>
                        <a:ea typeface="宋体"/>
                        <a:cs typeface="Times New Roman"/>
                      </a:endParaRPr>
                    </a:p>
                  </a:txBody>
                  <a:tcPr marL="58732" marR="58732"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30516">
                <a:tc gridSpan="2">
                  <a:txBody>
                    <a:bodyPr/>
                    <a:lstStyle/>
                    <a:p>
                      <a:pPr algn="just">
                        <a:spcAft>
                          <a:spcPts val="0"/>
                        </a:spcAft>
                      </a:pPr>
                      <a:r>
                        <a:rPr lang="zh-CN" sz="1050" kern="0">
                          <a:effectLst/>
                        </a:rPr>
                        <a:t>总分</a:t>
                      </a:r>
                      <a:endParaRPr lang="zh-CN" sz="1050" kern="100">
                        <a:effectLst/>
                        <a:latin typeface="Calibri"/>
                        <a:ea typeface="宋体"/>
                        <a:cs typeface="Times New Roman"/>
                      </a:endParaRPr>
                    </a:p>
                  </a:txBody>
                  <a:tcPr marL="58732" marR="58732" marT="0" marB="0" anchor="ctr"/>
                </a:tc>
                <a:tc hMerge="1">
                  <a:txBody>
                    <a:bodyPr/>
                    <a:lstStyle/>
                    <a:p>
                      <a:endParaRPr lang="zh-CN" altLang="en-US"/>
                    </a:p>
                  </a:txBody>
                  <a:tcPr/>
                </a:tc>
                <a:tc gridSpan="6">
                  <a:txBody>
                    <a:bodyPr/>
                    <a:lstStyle/>
                    <a:p>
                      <a:pPr algn="just">
                        <a:spcAft>
                          <a:spcPts val="0"/>
                        </a:spcAft>
                      </a:pPr>
                      <a:r>
                        <a:rPr lang="en-US" sz="1050" kern="0" dirty="0">
                          <a:effectLst/>
                        </a:rPr>
                        <a:t> </a:t>
                      </a:r>
                      <a:endParaRPr lang="zh-CN" sz="1050" kern="100" dirty="0">
                        <a:effectLst/>
                        <a:latin typeface="Calibri"/>
                        <a:ea typeface="宋体"/>
                        <a:cs typeface="Times New Roman"/>
                      </a:endParaRPr>
                    </a:p>
                  </a:txBody>
                  <a:tcPr marL="58732" marR="58732"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15096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sp>
        <p:nvSpPr>
          <p:cNvPr id="5" name="矩形 23"/>
          <p:cNvSpPr>
            <a:spLocks noChangeArrowheads="1"/>
          </p:cNvSpPr>
          <p:nvPr/>
        </p:nvSpPr>
        <p:spPr bwMode="auto">
          <a:xfrm>
            <a:off x="625475" y="1531897"/>
            <a:ext cx="671338" cy="2651206"/>
          </a:xfrm>
          <a:prstGeom prst="rect">
            <a:avLst/>
          </a:prstGeom>
          <a:solidFill>
            <a:srgbClr val="92D05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6" name="直角三角形 20"/>
          <p:cNvSpPr>
            <a:spLocks noChangeArrowheads="1"/>
          </p:cNvSpPr>
          <p:nvPr/>
        </p:nvSpPr>
        <p:spPr bwMode="auto">
          <a:xfrm>
            <a:off x="1296813" y="1531897"/>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7" name="直角三角形 26"/>
          <p:cNvSpPr>
            <a:spLocks noChangeArrowheads="1"/>
          </p:cNvSpPr>
          <p:nvPr/>
        </p:nvSpPr>
        <p:spPr bwMode="auto">
          <a:xfrm flipV="1">
            <a:off x="1296813" y="4009689"/>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情境任务</a:t>
            </a:r>
            <a:r>
              <a:rPr lang="en-US" altLang="zh-CN" sz="3200" b="1" i="1" dirty="0" smtClean="0">
                <a:solidFill>
                  <a:schemeClr val="bg1"/>
                </a:solidFill>
                <a:latin typeface="华文新魏" pitchFamily="2" charset="-122"/>
                <a:ea typeface="华文新魏" pitchFamily="2" charset="-122"/>
              </a:rPr>
              <a:t>5</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492025" y="2565110"/>
            <a:ext cx="4304111" cy="1077218"/>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帮助落后团队总结近期工作存在的问题</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a:solidFill>
                  <a:srgbClr val="FF0000"/>
                </a:solidFill>
                <a:latin typeface="黑体" pitchFamily="2" charset="-122"/>
                <a:ea typeface="黑体" pitchFamily="2" charset="-122"/>
              </a:rPr>
              <a:t>模块</a:t>
            </a:r>
            <a:r>
              <a:rPr lang="zh-CN" altLang="en-US" sz="3600" b="1" dirty="0" smtClean="0">
                <a:solidFill>
                  <a:srgbClr val="FF0000"/>
                </a:solidFill>
                <a:latin typeface="黑体" pitchFamily="2" charset="-122"/>
                <a:ea typeface="黑体" pitchFamily="2" charset="-122"/>
              </a:rPr>
              <a:t>一</a:t>
            </a:r>
            <a:r>
              <a:rPr lang="zh-CN" altLang="en-US" sz="3600" b="1" dirty="0" smtClean="0">
                <a:latin typeface="黑体" pitchFamily="2" charset="-122"/>
                <a:ea typeface="黑体" pitchFamily="2" charset="-122"/>
              </a:rPr>
              <a:t>  塑造班组长基本素质及能力</a:t>
            </a:r>
            <a:endParaRPr lang="zh-CN" altLang="en-US" sz="3600" b="1" dirty="0">
              <a:solidFill>
                <a:schemeClr val="accent1">
                  <a:lumMod val="75000"/>
                </a:schemeClr>
              </a:solidFill>
              <a:latin typeface="黑体" pitchFamily="2" charset="-122"/>
              <a:ea typeface="黑体" pitchFamily="2" charset="-122"/>
            </a:endParaRPr>
          </a:p>
        </p:txBody>
      </p:sp>
      <p:sp>
        <p:nvSpPr>
          <p:cNvPr id="14"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783489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250"/>
                                  </p:stCondLst>
                                  <p:iterate type="lt">
                                    <p:tmPct val="10000"/>
                                  </p:iterate>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ppt_x</p:attrName>
                                        </p:attrNameLst>
                                      </p:cBhvr>
                                      <p:tavLst>
                                        <p:tav tm="0">
                                          <p:val>
                                            <p:strVal val="1+#ppt_w/2"/>
                                          </p:val>
                                        </p:tav>
                                        <p:tav tm="100000">
                                          <p:val>
                                            <p:strVal val="#ppt_x"/>
                                          </p:val>
                                        </p:tav>
                                      </p:tavLst>
                                    </p:anim>
                                    <p:anim calcmode="lin" valueType="num">
                                      <p:cBhvr>
                                        <p:cTn id="8"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sp>
        <p:nvSpPr>
          <p:cNvPr id="8" name="矩形 7"/>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13" name="TextBox 28"/>
          <p:cNvSpPr>
            <a:spLocks noChangeArrowheads="1"/>
          </p:cNvSpPr>
          <p:nvPr/>
        </p:nvSpPr>
        <p:spPr bwMode="auto">
          <a:xfrm>
            <a:off x="4052758" y="84605"/>
            <a:ext cx="4983742"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5</a:t>
            </a:r>
            <a:r>
              <a:rPr lang="zh-CN" altLang="en-US" sz="1600" b="1" dirty="0" smtClean="0">
                <a:solidFill>
                  <a:schemeClr val="accent3">
                    <a:lumMod val="50000"/>
                  </a:schemeClr>
                </a:solidFill>
                <a:latin typeface="黑体" pitchFamily="2" charset="-122"/>
                <a:ea typeface="黑体" pitchFamily="2" charset="-122"/>
              </a:rPr>
              <a:t>  帮助落后团队总结近期工作存在的问题</a:t>
            </a:r>
            <a:endParaRPr lang="zh-CN" altLang="en-US" sz="1600" b="1" dirty="0">
              <a:solidFill>
                <a:schemeClr val="accent3">
                  <a:lumMod val="50000"/>
                </a:schemeClr>
              </a:solidFill>
              <a:latin typeface="黑体" pitchFamily="2" charset="-122"/>
              <a:ea typeface="黑体" pitchFamily="2" charset="-122"/>
            </a:endParaRPr>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27" name="TextBox 7177"/>
          <p:cNvSpPr>
            <a:spLocks noChangeArrowheads="1"/>
          </p:cNvSpPr>
          <p:nvPr/>
        </p:nvSpPr>
        <p:spPr bwMode="auto">
          <a:xfrm>
            <a:off x="3609874" y="2173219"/>
            <a:ext cx="885766"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200" b="1" dirty="0" smtClean="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4</a:t>
            </a:r>
            <a:endParaRPr lang="zh-CN" altLang="en-US" dirty="0"/>
          </a:p>
        </p:txBody>
      </p:sp>
      <p:sp>
        <p:nvSpPr>
          <p:cNvPr id="28" name="TextBox 7177"/>
          <p:cNvSpPr>
            <a:spLocks noChangeArrowheads="1"/>
          </p:cNvSpPr>
          <p:nvPr/>
        </p:nvSpPr>
        <p:spPr bwMode="auto">
          <a:xfrm>
            <a:off x="3800702" y="2607985"/>
            <a:ext cx="90500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5</a:t>
            </a:r>
            <a:endParaRPr lang="zh-CN" altLang="en-US" dirty="0"/>
          </a:p>
        </p:txBody>
      </p:sp>
      <p:sp>
        <p:nvSpPr>
          <p:cNvPr id="29" name="TextBox 7177"/>
          <p:cNvSpPr>
            <a:spLocks noChangeArrowheads="1"/>
          </p:cNvSpPr>
          <p:nvPr/>
        </p:nvSpPr>
        <p:spPr bwMode="auto">
          <a:xfrm>
            <a:off x="4010766" y="3042751"/>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6</a:t>
            </a:r>
            <a:endParaRPr lang="zh-CN" altLang="en-US" dirty="0"/>
          </a:p>
        </p:txBody>
      </p:sp>
      <p:sp>
        <p:nvSpPr>
          <p:cNvPr id="30" name="TextBox 7177"/>
          <p:cNvSpPr>
            <a:spLocks noChangeArrowheads="1"/>
          </p:cNvSpPr>
          <p:nvPr/>
        </p:nvSpPr>
        <p:spPr bwMode="auto">
          <a:xfrm>
            <a:off x="3059832" y="868921"/>
            <a:ext cx="879354"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1</a:t>
            </a:r>
            <a:endParaRPr lang="zh-CN" altLang="en-US" dirty="0"/>
          </a:p>
        </p:txBody>
      </p:sp>
      <p:sp>
        <p:nvSpPr>
          <p:cNvPr id="31" name="TextBox 7177"/>
          <p:cNvSpPr>
            <a:spLocks noChangeArrowheads="1"/>
          </p:cNvSpPr>
          <p:nvPr/>
        </p:nvSpPr>
        <p:spPr bwMode="auto">
          <a:xfrm>
            <a:off x="3244248" y="1303687"/>
            <a:ext cx="87294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2</a:t>
            </a:r>
            <a:endParaRPr lang="zh-CN" altLang="en-US" dirty="0"/>
          </a:p>
        </p:txBody>
      </p:sp>
      <p:sp>
        <p:nvSpPr>
          <p:cNvPr id="32" name="TextBox 7177"/>
          <p:cNvSpPr>
            <a:spLocks noChangeArrowheads="1"/>
          </p:cNvSpPr>
          <p:nvPr/>
        </p:nvSpPr>
        <p:spPr bwMode="auto">
          <a:xfrm>
            <a:off x="3422252" y="1738453"/>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3</a:t>
            </a:r>
            <a:endParaRPr lang="zh-CN" altLang="en-US" dirty="0"/>
          </a:p>
        </p:txBody>
      </p:sp>
      <p:sp>
        <p:nvSpPr>
          <p:cNvPr id="33" name="TextBox 7177"/>
          <p:cNvSpPr>
            <a:spLocks noChangeArrowheads="1"/>
          </p:cNvSpPr>
          <p:nvPr/>
        </p:nvSpPr>
        <p:spPr bwMode="auto">
          <a:xfrm>
            <a:off x="4198388" y="3477517"/>
            <a:ext cx="885766"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200" b="1" dirty="0" smtClean="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7</a:t>
            </a:r>
            <a:endParaRPr lang="zh-CN" altLang="en-US" dirty="0"/>
          </a:p>
        </p:txBody>
      </p:sp>
      <p:sp>
        <p:nvSpPr>
          <p:cNvPr id="34" name="TextBox 7177"/>
          <p:cNvSpPr>
            <a:spLocks noChangeArrowheads="1"/>
          </p:cNvSpPr>
          <p:nvPr/>
        </p:nvSpPr>
        <p:spPr bwMode="auto">
          <a:xfrm>
            <a:off x="4389216" y="3912283"/>
            <a:ext cx="90500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8</a:t>
            </a:r>
            <a:endParaRPr lang="zh-CN" altLang="en-US" dirty="0"/>
          </a:p>
        </p:txBody>
      </p:sp>
      <p:sp>
        <p:nvSpPr>
          <p:cNvPr id="35" name="TextBox 7177"/>
          <p:cNvSpPr>
            <a:spLocks noChangeArrowheads="1"/>
          </p:cNvSpPr>
          <p:nvPr/>
        </p:nvSpPr>
        <p:spPr bwMode="auto">
          <a:xfrm>
            <a:off x="4786905" y="4781811"/>
            <a:ext cx="98650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2700" b="1" dirty="0" smtClean="0">
                <a:solidFill>
                  <a:srgbClr val="7F7F7F"/>
                </a:solidFill>
                <a:latin typeface="Broadway" pitchFamily="82" charset="0"/>
                <a:ea typeface="黑体" pitchFamily="2" charset="-122"/>
                <a:sym typeface="Arial" pitchFamily="34" charset="0"/>
              </a:rPr>
              <a:t>10</a:t>
            </a:r>
            <a:endParaRPr lang="zh-CN" altLang="en-US" sz="2700" dirty="0"/>
          </a:p>
        </p:txBody>
      </p:sp>
      <p:sp>
        <p:nvSpPr>
          <p:cNvPr id="36" name="圆角矩形 35">
            <a:hlinkClick r:id="rId4" action="ppaction://hlinksldjump"/>
          </p:cNvPr>
          <p:cNvSpPr/>
          <p:nvPr/>
        </p:nvSpPr>
        <p:spPr>
          <a:xfrm>
            <a:off x="4211960" y="926600"/>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任务背景</a:t>
            </a:r>
            <a:endParaRPr lang="zh-CN" altLang="en-US" b="1" dirty="0">
              <a:latin typeface="黑体" pitchFamily="49" charset="-122"/>
              <a:ea typeface="黑体" pitchFamily="49" charset="-122"/>
            </a:endParaRPr>
          </a:p>
        </p:txBody>
      </p:sp>
      <p:sp>
        <p:nvSpPr>
          <p:cNvPr id="45" name="圆角矩形 44">
            <a:hlinkClick r:id="rId5" action="ppaction://hlinksldjump"/>
          </p:cNvPr>
          <p:cNvSpPr/>
          <p:nvPr/>
        </p:nvSpPr>
        <p:spPr>
          <a:xfrm>
            <a:off x="4415677" y="1361366"/>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实训目的</a:t>
            </a:r>
            <a:endParaRPr lang="zh-CN" altLang="en-US" b="1" dirty="0">
              <a:latin typeface="黑体" pitchFamily="49" charset="-122"/>
              <a:ea typeface="黑体" pitchFamily="49" charset="-122"/>
            </a:endParaRPr>
          </a:p>
        </p:txBody>
      </p:sp>
      <p:sp>
        <p:nvSpPr>
          <p:cNvPr id="54" name="圆角矩形 53">
            <a:hlinkClick r:id="rId6" action="ppaction://hlinksldjump"/>
          </p:cNvPr>
          <p:cNvSpPr/>
          <p:nvPr/>
        </p:nvSpPr>
        <p:spPr>
          <a:xfrm>
            <a:off x="4619394" y="1796132"/>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必备能力点</a:t>
            </a:r>
            <a:endParaRPr lang="zh-CN" altLang="en-US" b="1" dirty="0">
              <a:latin typeface="黑体" pitchFamily="49" charset="-122"/>
              <a:ea typeface="黑体" pitchFamily="49" charset="-122"/>
            </a:endParaRPr>
          </a:p>
        </p:txBody>
      </p:sp>
      <p:sp>
        <p:nvSpPr>
          <p:cNvPr id="57" name="圆角矩形 56">
            <a:hlinkClick r:id="rId7" action="ppaction://hlinksldjump"/>
          </p:cNvPr>
          <p:cNvSpPr/>
          <p:nvPr/>
        </p:nvSpPr>
        <p:spPr>
          <a:xfrm>
            <a:off x="4823111" y="2230898"/>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时间安排</a:t>
            </a:r>
            <a:endParaRPr lang="zh-CN" altLang="en-US" b="1" dirty="0">
              <a:latin typeface="黑体" pitchFamily="49" charset="-122"/>
              <a:ea typeface="黑体" pitchFamily="49" charset="-122"/>
            </a:endParaRPr>
          </a:p>
        </p:txBody>
      </p:sp>
      <p:sp>
        <p:nvSpPr>
          <p:cNvPr id="58" name="圆角矩形 57">
            <a:hlinkClick r:id="rId7" action="ppaction://hlinksldjump"/>
          </p:cNvPr>
          <p:cNvSpPr/>
          <p:nvPr/>
        </p:nvSpPr>
        <p:spPr>
          <a:xfrm>
            <a:off x="5026828" y="2665664"/>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分组方式</a:t>
            </a:r>
            <a:endParaRPr lang="zh-CN" altLang="en-US" b="1" dirty="0">
              <a:latin typeface="黑体" pitchFamily="49" charset="-122"/>
              <a:ea typeface="黑体" pitchFamily="49" charset="-122"/>
            </a:endParaRPr>
          </a:p>
        </p:txBody>
      </p:sp>
      <p:sp>
        <p:nvSpPr>
          <p:cNvPr id="59" name="圆角矩形 58">
            <a:hlinkClick r:id="rId8" action="ppaction://hlinksldjump"/>
          </p:cNvPr>
          <p:cNvSpPr/>
          <p:nvPr/>
        </p:nvSpPr>
        <p:spPr>
          <a:xfrm>
            <a:off x="5230545" y="3100430"/>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角色背景</a:t>
            </a:r>
            <a:endParaRPr lang="zh-CN" altLang="en-US" b="1" dirty="0">
              <a:latin typeface="黑体" pitchFamily="49" charset="-122"/>
              <a:ea typeface="黑体" pitchFamily="49" charset="-122"/>
            </a:endParaRPr>
          </a:p>
        </p:txBody>
      </p:sp>
      <p:sp>
        <p:nvSpPr>
          <p:cNvPr id="60" name="圆角矩形 59">
            <a:hlinkClick r:id="rId9" action="ppaction://hlinksldjump"/>
          </p:cNvPr>
          <p:cNvSpPr/>
          <p:nvPr/>
        </p:nvSpPr>
        <p:spPr>
          <a:xfrm>
            <a:off x="5434262" y="3535196"/>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任务内容</a:t>
            </a:r>
            <a:endParaRPr lang="zh-CN" altLang="en-US" b="1" dirty="0">
              <a:latin typeface="黑体" pitchFamily="49" charset="-122"/>
              <a:ea typeface="黑体" pitchFamily="49" charset="-122"/>
            </a:endParaRPr>
          </a:p>
        </p:txBody>
      </p:sp>
      <p:sp>
        <p:nvSpPr>
          <p:cNvPr id="61" name="圆角矩形 60">
            <a:hlinkClick r:id="rId10" action="ppaction://hlinksldjump"/>
          </p:cNvPr>
          <p:cNvSpPr/>
          <p:nvPr/>
        </p:nvSpPr>
        <p:spPr>
          <a:xfrm>
            <a:off x="5637979" y="3969962"/>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各角色任务安排</a:t>
            </a:r>
            <a:endParaRPr lang="zh-CN" altLang="en-US" b="1" dirty="0">
              <a:latin typeface="黑体" pitchFamily="49" charset="-122"/>
              <a:ea typeface="黑体" pitchFamily="49" charset="-122"/>
            </a:endParaRPr>
          </a:p>
        </p:txBody>
      </p:sp>
      <p:sp>
        <p:nvSpPr>
          <p:cNvPr id="62" name="圆角矩形 61">
            <a:hlinkClick r:id="rId11" action="ppaction://hlinksldjump"/>
          </p:cNvPr>
          <p:cNvSpPr/>
          <p:nvPr/>
        </p:nvSpPr>
        <p:spPr>
          <a:xfrm>
            <a:off x="6046179" y="4839490"/>
            <a:ext cx="2774293"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讨论内容</a:t>
            </a:r>
            <a:endParaRPr lang="zh-CN" altLang="en-US" b="1" dirty="0">
              <a:latin typeface="黑体" pitchFamily="49" charset="-122"/>
              <a:ea typeface="黑体" pitchFamily="49" charset="-122"/>
            </a:endParaRPr>
          </a:p>
        </p:txBody>
      </p:sp>
      <p:sp>
        <p:nvSpPr>
          <p:cNvPr id="63" name="TextBox 7177"/>
          <p:cNvSpPr>
            <a:spLocks noChangeArrowheads="1"/>
          </p:cNvSpPr>
          <p:nvPr/>
        </p:nvSpPr>
        <p:spPr bwMode="auto">
          <a:xfrm>
            <a:off x="4599280" y="4347049"/>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9</a:t>
            </a:r>
            <a:endParaRPr lang="zh-CN" altLang="en-US" dirty="0"/>
          </a:p>
        </p:txBody>
      </p:sp>
      <p:sp>
        <p:nvSpPr>
          <p:cNvPr id="64" name="圆角矩形 63">
            <a:hlinkClick r:id="rId12" action="ppaction://hlinksldjump"/>
          </p:cNvPr>
          <p:cNvSpPr/>
          <p:nvPr/>
        </p:nvSpPr>
        <p:spPr>
          <a:xfrm>
            <a:off x="5841696" y="4404728"/>
            <a:ext cx="2774293"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必备知识</a:t>
            </a:r>
            <a:endParaRPr lang="zh-CN" altLang="en-US" b="1" dirty="0">
              <a:latin typeface="黑体" pitchFamily="49" charset="-122"/>
              <a:ea typeface="黑体" pitchFamily="49" charset="-122"/>
            </a:endParaRPr>
          </a:p>
        </p:txBody>
      </p:sp>
      <p:sp>
        <p:nvSpPr>
          <p:cNvPr id="37" name="圆角矩形 18">
            <a:hlinkClick r:id="rId13"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2196407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20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ppt_x</p:attrName>
                                        </p:attrNameLst>
                                      </p:cBhvr>
                                      <p:tavLst>
                                        <p:tav tm="0">
                                          <p:val>
                                            <p:strVal val="1+#ppt_w/2"/>
                                          </p:val>
                                        </p:tav>
                                        <p:tav tm="100000">
                                          <p:val>
                                            <p:strVal val="#ppt_x"/>
                                          </p:val>
                                        </p:tav>
                                      </p:tavLst>
                                    </p:anim>
                                    <p:anim calcmode="lin" valueType="num">
                                      <p:cBhvr>
                                        <p:cTn id="8" dur="500" fill="hold"/>
                                        <p:tgtEl>
                                          <p:spTgt spid="30"/>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400"/>
                                  </p:stCondLst>
                                  <p:childTnLst>
                                    <p:set>
                                      <p:cBhvr>
                                        <p:cTn id="10" dur="1" fill="hold">
                                          <p:stCondLst>
                                            <p:cond delay="0"/>
                                          </p:stCondLst>
                                        </p:cTn>
                                        <p:tgtEl>
                                          <p:spTgt spid="31"/>
                                        </p:tgtEl>
                                        <p:attrNameLst>
                                          <p:attrName>style.visibility</p:attrName>
                                        </p:attrNameLst>
                                      </p:cBhvr>
                                      <p:to>
                                        <p:strVal val="visible"/>
                                      </p:to>
                                    </p:set>
                                    <p:anim calcmode="lin" valueType="num">
                                      <p:cBhvr>
                                        <p:cTn id="11" dur="500" fill="hold"/>
                                        <p:tgtEl>
                                          <p:spTgt spid="31"/>
                                        </p:tgtEl>
                                        <p:attrNameLst>
                                          <p:attrName>ppt_x</p:attrName>
                                        </p:attrNameLst>
                                      </p:cBhvr>
                                      <p:tavLst>
                                        <p:tav tm="0">
                                          <p:val>
                                            <p:strVal val="1+#ppt_w/2"/>
                                          </p:val>
                                        </p:tav>
                                        <p:tav tm="100000">
                                          <p:val>
                                            <p:strVal val="#ppt_x"/>
                                          </p:val>
                                        </p:tav>
                                      </p:tavLst>
                                    </p:anim>
                                    <p:anim calcmode="lin" valueType="num">
                                      <p:cBhvr>
                                        <p:cTn id="12" dur="500" fill="hold"/>
                                        <p:tgtEl>
                                          <p:spTgt spid="31"/>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600"/>
                                  </p:stCondLst>
                                  <p:childTnLst>
                                    <p:set>
                                      <p:cBhvr>
                                        <p:cTn id="14" dur="1" fill="hold">
                                          <p:stCondLst>
                                            <p:cond delay="0"/>
                                          </p:stCondLst>
                                        </p:cTn>
                                        <p:tgtEl>
                                          <p:spTgt spid="32"/>
                                        </p:tgtEl>
                                        <p:attrNameLst>
                                          <p:attrName>style.visibility</p:attrName>
                                        </p:attrNameLst>
                                      </p:cBhvr>
                                      <p:to>
                                        <p:strVal val="visible"/>
                                      </p:to>
                                    </p:set>
                                    <p:anim calcmode="lin" valueType="num">
                                      <p:cBhvr>
                                        <p:cTn id="15" dur="500" fill="hold"/>
                                        <p:tgtEl>
                                          <p:spTgt spid="32"/>
                                        </p:tgtEl>
                                        <p:attrNameLst>
                                          <p:attrName>ppt_x</p:attrName>
                                        </p:attrNameLst>
                                      </p:cBhvr>
                                      <p:tavLst>
                                        <p:tav tm="0">
                                          <p:val>
                                            <p:strVal val="1+#ppt_w/2"/>
                                          </p:val>
                                        </p:tav>
                                        <p:tav tm="100000">
                                          <p:val>
                                            <p:strVal val="#ppt_x"/>
                                          </p:val>
                                        </p:tav>
                                      </p:tavLst>
                                    </p:anim>
                                    <p:anim calcmode="lin" valueType="num">
                                      <p:cBhvr>
                                        <p:cTn id="16" dur="500" fill="hold"/>
                                        <p:tgtEl>
                                          <p:spTgt spid="32"/>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800"/>
                                  </p:stCondLst>
                                  <p:childTnLst>
                                    <p:set>
                                      <p:cBhvr>
                                        <p:cTn id="18" dur="1" fill="hold">
                                          <p:stCondLst>
                                            <p:cond delay="0"/>
                                          </p:stCondLst>
                                        </p:cTn>
                                        <p:tgtEl>
                                          <p:spTgt spid="27"/>
                                        </p:tgtEl>
                                        <p:attrNameLst>
                                          <p:attrName>style.visibility</p:attrName>
                                        </p:attrNameLst>
                                      </p:cBhvr>
                                      <p:to>
                                        <p:strVal val="visible"/>
                                      </p:to>
                                    </p:set>
                                    <p:anim calcmode="lin" valueType="num">
                                      <p:cBhvr>
                                        <p:cTn id="19" dur="500" fill="hold"/>
                                        <p:tgtEl>
                                          <p:spTgt spid="27"/>
                                        </p:tgtEl>
                                        <p:attrNameLst>
                                          <p:attrName>ppt_x</p:attrName>
                                        </p:attrNameLst>
                                      </p:cBhvr>
                                      <p:tavLst>
                                        <p:tav tm="0">
                                          <p:val>
                                            <p:strVal val="1+#ppt_w/2"/>
                                          </p:val>
                                        </p:tav>
                                        <p:tav tm="100000">
                                          <p:val>
                                            <p:strVal val="#ppt_x"/>
                                          </p:val>
                                        </p:tav>
                                      </p:tavLst>
                                    </p:anim>
                                    <p:anim calcmode="lin" valueType="num">
                                      <p:cBhvr>
                                        <p:cTn id="20" dur="500" fill="hold"/>
                                        <p:tgtEl>
                                          <p:spTgt spid="27"/>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1000"/>
                                  </p:stCondLst>
                                  <p:childTnLst>
                                    <p:set>
                                      <p:cBhvr>
                                        <p:cTn id="22" dur="1" fill="hold">
                                          <p:stCondLst>
                                            <p:cond delay="0"/>
                                          </p:stCondLst>
                                        </p:cTn>
                                        <p:tgtEl>
                                          <p:spTgt spid="28"/>
                                        </p:tgtEl>
                                        <p:attrNameLst>
                                          <p:attrName>style.visibility</p:attrName>
                                        </p:attrNameLst>
                                      </p:cBhvr>
                                      <p:to>
                                        <p:strVal val="visible"/>
                                      </p:to>
                                    </p:set>
                                    <p:anim calcmode="lin" valueType="num">
                                      <p:cBhvr>
                                        <p:cTn id="23" dur="500" fill="hold"/>
                                        <p:tgtEl>
                                          <p:spTgt spid="28"/>
                                        </p:tgtEl>
                                        <p:attrNameLst>
                                          <p:attrName>ppt_x</p:attrName>
                                        </p:attrNameLst>
                                      </p:cBhvr>
                                      <p:tavLst>
                                        <p:tav tm="0">
                                          <p:val>
                                            <p:strVal val="1+#ppt_w/2"/>
                                          </p:val>
                                        </p:tav>
                                        <p:tav tm="100000">
                                          <p:val>
                                            <p:strVal val="#ppt_x"/>
                                          </p:val>
                                        </p:tav>
                                      </p:tavLst>
                                    </p:anim>
                                    <p:anim calcmode="lin" valueType="num">
                                      <p:cBhvr>
                                        <p:cTn id="24" dur="500" fill="hold"/>
                                        <p:tgtEl>
                                          <p:spTgt spid="28"/>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1200"/>
                                  </p:stCondLst>
                                  <p:childTnLst>
                                    <p:set>
                                      <p:cBhvr>
                                        <p:cTn id="26" dur="1" fill="hold">
                                          <p:stCondLst>
                                            <p:cond delay="0"/>
                                          </p:stCondLst>
                                        </p:cTn>
                                        <p:tgtEl>
                                          <p:spTgt spid="29"/>
                                        </p:tgtEl>
                                        <p:attrNameLst>
                                          <p:attrName>style.visibility</p:attrName>
                                        </p:attrNameLst>
                                      </p:cBhvr>
                                      <p:to>
                                        <p:strVal val="visible"/>
                                      </p:to>
                                    </p:set>
                                    <p:anim calcmode="lin" valueType="num">
                                      <p:cBhvr>
                                        <p:cTn id="27" dur="500" fill="hold"/>
                                        <p:tgtEl>
                                          <p:spTgt spid="29"/>
                                        </p:tgtEl>
                                        <p:attrNameLst>
                                          <p:attrName>ppt_x</p:attrName>
                                        </p:attrNameLst>
                                      </p:cBhvr>
                                      <p:tavLst>
                                        <p:tav tm="0">
                                          <p:val>
                                            <p:strVal val="1+#ppt_w/2"/>
                                          </p:val>
                                        </p:tav>
                                        <p:tav tm="100000">
                                          <p:val>
                                            <p:strVal val="#ppt_x"/>
                                          </p:val>
                                        </p:tav>
                                      </p:tavLst>
                                    </p:anim>
                                    <p:anim calcmode="lin" valueType="num">
                                      <p:cBhvr>
                                        <p:cTn id="28" dur="500" fill="hold"/>
                                        <p:tgtEl>
                                          <p:spTgt spid="29"/>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1400"/>
                                  </p:stCondLst>
                                  <p:childTnLst>
                                    <p:set>
                                      <p:cBhvr>
                                        <p:cTn id="30" dur="1" fill="hold">
                                          <p:stCondLst>
                                            <p:cond delay="0"/>
                                          </p:stCondLst>
                                        </p:cTn>
                                        <p:tgtEl>
                                          <p:spTgt spid="33"/>
                                        </p:tgtEl>
                                        <p:attrNameLst>
                                          <p:attrName>style.visibility</p:attrName>
                                        </p:attrNameLst>
                                      </p:cBhvr>
                                      <p:to>
                                        <p:strVal val="visible"/>
                                      </p:to>
                                    </p:set>
                                    <p:anim calcmode="lin" valueType="num">
                                      <p:cBhvr>
                                        <p:cTn id="31" dur="500" fill="hold"/>
                                        <p:tgtEl>
                                          <p:spTgt spid="33"/>
                                        </p:tgtEl>
                                        <p:attrNameLst>
                                          <p:attrName>ppt_x</p:attrName>
                                        </p:attrNameLst>
                                      </p:cBhvr>
                                      <p:tavLst>
                                        <p:tav tm="0">
                                          <p:val>
                                            <p:strVal val="1+#ppt_w/2"/>
                                          </p:val>
                                        </p:tav>
                                        <p:tav tm="100000">
                                          <p:val>
                                            <p:strVal val="#ppt_x"/>
                                          </p:val>
                                        </p:tav>
                                      </p:tavLst>
                                    </p:anim>
                                    <p:anim calcmode="lin" valueType="num">
                                      <p:cBhvr>
                                        <p:cTn id="32" dur="500" fill="hold"/>
                                        <p:tgtEl>
                                          <p:spTgt spid="33"/>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1600"/>
                                  </p:stCondLst>
                                  <p:childTnLst>
                                    <p:set>
                                      <p:cBhvr>
                                        <p:cTn id="34" dur="1" fill="hold">
                                          <p:stCondLst>
                                            <p:cond delay="0"/>
                                          </p:stCondLst>
                                        </p:cTn>
                                        <p:tgtEl>
                                          <p:spTgt spid="34"/>
                                        </p:tgtEl>
                                        <p:attrNameLst>
                                          <p:attrName>style.visibility</p:attrName>
                                        </p:attrNameLst>
                                      </p:cBhvr>
                                      <p:to>
                                        <p:strVal val="visible"/>
                                      </p:to>
                                    </p:set>
                                    <p:anim calcmode="lin" valueType="num">
                                      <p:cBhvr>
                                        <p:cTn id="35" dur="500" fill="hold"/>
                                        <p:tgtEl>
                                          <p:spTgt spid="34"/>
                                        </p:tgtEl>
                                        <p:attrNameLst>
                                          <p:attrName>ppt_x</p:attrName>
                                        </p:attrNameLst>
                                      </p:cBhvr>
                                      <p:tavLst>
                                        <p:tav tm="0">
                                          <p:val>
                                            <p:strVal val="1+#ppt_w/2"/>
                                          </p:val>
                                        </p:tav>
                                        <p:tav tm="100000">
                                          <p:val>
                                            <p:strVal val="#ppt_x"/>
                                          </p:val>
                                        </p:tav>
                                      </p:tavLst>
                                    </p:anim>
                                    <p:anim calcmode="lin" valueType="num">
                                      <p:cBhvr>
                                        <p:cTn id="36" dur="500" fill="hold"/>
                                        <p:tgtEl>
                                          <p:spTgt spid="34"/>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1800"/>
                                  </p:stCondLst>
                                  <p:childTnLst>
                                    <p:set>
                                      <p:cBhvr>
                                        <p:cTn id="38" dur="1" fill="hold">
                                          <p:stCondLst>
                                            <p:cond delay="0"/>
                                          </p:stCondLst>
                                        </p:cTn>
                                        <p:tgtEl>
                                          <p:spTgt spid="35"/>
                                        </p:tgtEl>
                                        <p:attrNameLst>
                                          <p:attrName>style.visibility</p:attrName>
                                        </p:attrNameLst>
                                      </p:cBhvr>
                                      <p:to>
                                        <p:strVal val="visible"/>
                                      </p:to>
                                    </p:set>
                                    <p:anim calcmode="lin" valueType="num">
                                      <p:cBhvr>
                                        <p:cTn id="39" dur="500" fill="hold"/>
                                        <p:tgtEl>
                                          <p:spTgt spid="35"/>
                                        </p:tgtEl>
                                        <p:attrNameLst>
                                          <p:attrName>ppt_x</p:attrName>
                                        </p:attrNameLst>
                                      </p:cBhvr>
                                      <p:tavLst>
                                        <p:tav tm="0">
                                          <p:val>
                                            <p:strVal val="1+#ppt_w/2"/>
                                          </p:val>
                                        </p:tav>
                                        <p:tav tm="100000">
                                          <p:val>
                                            <p:strVal val="#ppt_x"/>
                                          </p:val>
                                        </p:tav>
                                      </p:tavLst>
                                    </p:anim>
                                    <p:anim calcmode="lin" valueType="num">
                                      <p:cBhvr>
                                        <p:cTn id="40" dur="500" fill="hold"/>
                                        <p:tgtEl>
                                          <p:spTgt spid="35"/>
                                        </p:tgtEl>
                                        <p:attrNameLst>
                                          <p:attrName>ppt_y</p:attrName>
                                        </p:attrNameLst>
                                      </p:cBhvr>
                                      <p:tavLst>
                                        <p:tav tm="0">
                                          <p:val>
                                            <p:strVal val="#ppt_y"/>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fade">
                                      <p:cBhvr>
                                        <p:cTn id="43" dur="1000"/>
                                        <p:tgtEl>
                                          <p:spTgt spid="36"/>
                                        </p:tgtEl>
                                      </p:cBhvr>
                                    </p:animEffect>
                                    <p:anim calcmode="lin" valueType="num">
                                      <p:cBhvr>
                                        <p:cTn id="44" dur="1000" fill="hold"/>
                                        <p:tgtEl>
                                          <p:spTgt spid="36"/>
                                        </p:tgtEl>
                                        <p:attrNameLst>
                                          <p:attrName>ppt_x</p:attrName>
                                        </p:attrNameLst>
                                      </p:cBhvr>
                                      <p:tavLst>
                                        <p:tav tm="0">
                                          <p:val>
                                            <p:strVal val="#ppt_x"/>
                                          </p:val>
                                        </p:tav>
                                        <p:tav tm="100000">
                                          <p:val>
                                            <p:strVal val="#ppt_x"/>
                                          </p:val>
                                        </p:tav>
                                      </p:tavLst>
                                    </p:anim>
                                    <p:anim calcmode="lin" valueType="num">
                                      <p:cBhvr>
                                        <p:cTn id="45" dur="1000" fill="hold"/>
                                        <p:tgtEl>
                                          <p:spTgt spid="36"/>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200"/>
                                  </p:stCondLst>
                                  <p:childTnLst>
                                    <p:set>
                                      <p:cBhvr>
                                        <p:cTn id="47" dur="1" fill="hold">
                                          <p:stCondLst>
                                            <p:cond delay="0"/>
                                          </p:stCondLst>
                                        </p:cTn>
                                        <p:tgtEl>
                                          <p:spTgt spid="45"/>
                                        </p:tgtEl>
                                        <p:attrNameLst>
                                          <p:attrName>style.visibility</p:attrName>
                                        </p:attrNameLst>
                                      </p:cBhvr>
                                      <p:to>
                                        <p:strVal val="visible"/>
                                      </p:to>
                                    </p:set>
                                    <p:animEffect transition="in" filter="fade">
                                      <p:cBhvr>
                                        <p:cTn id="48" dur="1000"/>
                                        <p:tgtEl>
                                          <p:spTgt spid="45"/>
                                        </p:tgtEl>
                                      </p:cBhvr>
                                    </p:animEffect>
                                    <p:anim calcmode="lin" valueType="num">
                                      <p:cBhvr>
                                        <p:cTn id="49" dur="1000" fill="hold"/>
                                        <p:tgtEl>
                                          <p:spTgt spid="45"/>
                                        </p:tgtEl>
                                        <p:attrNameLst>
                                          <p:attrName>ppt_x</p:attrName>
                                        </p:attrNameLst>
                                      </p:cBhvr>
                                      <p:tavLst>
                                        <p:tav tm="0">
                                          <p:val>
                                            <p:strVal val="#ppt_x"/>
                                          </p:val>
                                        </p:tav>
                                        <p:tav tm="100000">
                                          <p:val>
                                            <p:strVal val="#ppt_x"/>
                                          </p:val>
                                        </p:tav>
                                      </p:tavLst>
                                    </p:anim>
                                    <p:anim calcmode="lin" valueType="num">
                                      <p:cBhvr>
                                        <p:cTn id="50" dur="1000" fill="hold"/>
                                        <p:tgtEl>
                                          <p:spTgt spid="45"/>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400"/>
                                  </p:stCondLst>
                                  <p:childTnLst>
                                    <p:set>
                                      <p:cBhvr>
                                        <p:cTn id="52" dur="1" fill="hold">
                                          <p:stCondLst>
                                            <p:cond delay="0"/>
                                          </p:stCondLst>
                                        </p:cTn>
                                        <p:tgtEl>
                                          <p:spTgt spid="54"/>
                                        </p:tgtEl>
                                        <p:attrNameLst>
                                          <p:attrName>style.visibility</p:attrName>
                                        </p:attrNameLst>
                                      </p:cBhvr>
                                      <p:to>
                                        <p:strVal val="visible"/>
                                      </p:to>
                                    </p:set>
                                    <p:animEffect transition="in" filter="fade">
                                      <p:cBhvr>
                                        <p:cTn id="53" dur="1000"/>
                                        <p:tgtEl>
                                          <p:spTgt spid="54"/>
                                        </p:tgtEl>
                                      </p:cBhvr>
                                    </p:animEffect>
                                    <p:anim calcmode="lin" valueType="num">
                                      <p:cBhvr>
                                        <p:cTn id="54" dur="1000" fill="hold"/>
                                        <p:tgtEl>
                                          <p:spTgt spid="54"/>
                                        </p:tgtEl>
                                        <p:attrNameLst>
                                          <p:attrName>ppt_x</p:attrName>
                                        </p:attrNameLst>
                                      </p:cBhvr>
                                      <p:tavLst>
                                        <p:tav tm="0">
                                          <p:val>
                                            <p:strVal val="#ppt_x"/>
                                          </p:val>
                                        </p:tav>
                                        <p:tav tm="100000">
                                          <p:val>
                                            <p:strVal val="#ppt_x"/>
                                          </p:val>
                                        </p:tav>
                                      </p:tavLst>
                                    </p:anim>
                                    <p:anim calcmode="lin" valueType="num">
                                      <p:cBhvr>
                                        <p:cTn id="55" dur="1000" fill="hold"/>
                                        <p:tgtEl>
                                          <p:spTgt spid="54"/>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600"/>
                                  </p:stCondLst>
                                  <p:childTnLst>
                                    <p:set>
                                      <p:cBhvr>
                                        <p:cTn id="57" dur="1" fill="hold">
                                          <p:stCondLst>
                                            <p:cond delay="0"/>
                                          </p:stCondLst>
                                        </p:cTn>
                                        <p:tgtEl>
                                          <p:spTgt spid="57"/>
                                        </p:tgtEl>
                                        <p:attrNameLst>
                                          <p:attrName>style.visibility</p:attrName>
                                        </p:attrNameLst>
                                      </p:cBhvr>
                                      <p:to>
                                        <p:strVal val="visible"/>
                                      </p:to>
                                    </p:set>
                                    <p:animEffect transition="in" filter="fade">
                                      <p:cBhvr>
                                        <p:cTn id="58" dur="1000"/>
                                        <p:tgtEl>
                                          <p:spTgt spid="57"/>
                                        </p:tgtEl>
                                      </p:cBhvr>
                                    </p:animEffect>
                                    <p:anim calcmode="lin" valueType="num">
                                      <p:cBhvr>
                                        <p:cTn id="59" dur="1000" fill="hold"/>
                                        <p:tgtEl>
                                          <p:spTgt spid="57"/>
                                        </p:tgtEl>
                                        <p:attrNameLst>
                                          <p:attrName>ppt_x</p:attrName>
                                        </p:attrNameLst>
                                      </p:cBhvr>
                                      <p:tavLst>
                                        <p:tav tm="0">
                                          <p:val>
                                            <p:strVal val="#ppt_x"/>
                                          </p:val>
                                        </p:tav>
                                        <p:tav tm="100000">
                                          <p:val>
                                            <p:strVal val="#ppt_x"/>
                                          </p:val>
                                        </p:tav>
                                      </p:tavLst>
                                    </p:anim>
                                    <p:anim calcmode="lin" valueType="num">
                                      <p:cBhvr>
                                        <p:cTn id="60" dur="1000" fill="hold"/>
                                        <p:tgtEl>
                                          <p:spTgt spid="57"/>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800"/>
                                  </p:stCondLst>
                                  <p:childTnLst>
                                    <p:set>
                                      <p:cBhvr>
                                        <p:cTn id="62" dur="1" fill="hold">
                                          <p:stCondLst>
                                            <p:cond delay="0"/>
                                          </p:stCondLst>
                                        </p:cTn>
                                        <p:tgtEl>
                                          <p:spTgt spid="58"/>
                                        </p:tgtEl>
                                        <p:attrNameLst>
                                          <p:attrName>style.visibility</p:attrName>
                                        </p:attrNameLst>
                                      </p:cBhvr>
                                      <p:to>
                                        <p:strVal val="visible"/>
                                      </p:to>
                                    </p:set>
                                    <p:animEffect transition="in" filter="fade">
                                      <p:cBhvr>
                                        <p:cTn id="63" dur="1000"/>
                                        <p:tgtEl>
                                          <p:spTgt spid="58"/>
                                        </p:tgtEl>
                                      </p:cBhvr>
                                    </p:animEffect>
                                    <p:anim calcmode="lin" valueType="num">
                                      <p:cBhvr>
                                        <p:cTn id="64" dur="1000" fill="hold"/>
                                        <p:tgtEl>
                                          <p:spTgt spid="58"/>
                                        </p:tgtEl>
                                        <p:attrNameLst>
                                          <p:attrName>ppt_x</p:attrName>
                                        </p:attrNameLst>
                                      </p:cBhvr>
                                      <p:tavLst>
                                        <p:tav tm="0">
                                          <p:val>
                                            <p:strVal val="#ppt_x"/>
                                          </p:val>
                                        </p:tav>
                                        <p:tav tm="100000">
                                          <p:val>
                                            <p:strVal val="#ppt_x"/>
                                          </p:val>
                                        </p:tav>
                                      </p:tavLst>
                                    </p:anim>
                                    <p:anim calcmode="lin" valueType="num">
                                      <p:cBhvr>
                                        <p:cTn id="65" dur="1000" fill="hold"/>
                                        <p:tgtEl>
                                          <p:spTgt spid="58"/>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1000"/>
                                  </p:stCondLst>
                                  <p:childTnLst>
                                    <p:set>
                                      <p:cBhvr>
                                        <p:cTn id="67" dur="1" fill="hold">
                                          <p:stCondLst>
                                            <p:cond delay="0"/>
                                          </p:stCondLst>
                                        </p:cTn>
                                        <p:tgtEl>
                                          <p:spTgt spid="59"/>
                                        </p:tgtEl>
                                        <p:attrNameLst>
                                          <p:attrName>style.visibility</p:attrName>
                                        </p:attrNameLst>
                                      </p:cBhvr>
                                      <p:to>
                                        <p:strVal val="visible"/>
                                      </p:to>
                                    </p:set>
                                    <p:animEffect transition="in" filter="fade">
                                      <p:cBhvr>
                                        <p:cTn id="68" dur="1000"/>
                                        <p:tgtEl>
                                          <p:spTgt spid="59"/>
                                        </p:tgtEl>
                                      </p:cBhvr>
                                    </p:animEffect>
                                    <p:anim calcmode="lin" valueType="num">
                                      <p:cBhvr>
                                        <p:cTn id="69" dur="1000" fill="hold"/>
                                        <p:tgtEl>
                                          <p:spTgt spid="59"/>
                                        </p:tgtEl>
                                        <p:attrNameLst>
                                          <p:attrName>ppt_x</p:attrName>
                                        </p:attrNameLst>
                                      </p:cBhvr>
                                      <p:tavLst>
                                        <p:tav tm="0">
                                          <p:val>
                                            <p:strVal val="#ppt_x"/>
                                          </p:val>
                                        </p:tav>
                                        <p:tav tm="100000">
                                          <p:val>
                                            <p:strVal val="#ppt_x"/>
                                          </p:val>
                                        </p:tav>
                                      </p:tavLst>
                                    </p:anim>
                                    <p:anim calcmode="lin" valueType="num">
                                      <p:cBhvr>
                                        <p:cTn id="70" dur="1000" fill="hold"/>
                                        <p:tgtEl>
                                          <p:spTgt spid="59"/>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1200"/>
                                  </p:stCondLst>
                                  <p:childTnLst>
                                    <p:set>
                                      <p:cBhvr>
                                        <p:cTn id="72" dur="1" fill="hold">
                                          <p:stCondLst>
                                            <p:cond delay="0"/>
                                          </p:stCondLst>
                                        </p:cTn>
                                        <p:tgtEl>
                                          <p:spTgt spid="60"/>
                                        </p:tgtEl>
                                        <p:attrNameLst>
                                          <p:attrName>style.visibility</p:attrName>
                                        </p:attrNameLst>
                                      </p:cBhvr>
                                      <p:to>
                                        <p:strVal val="visible"/>
                                      </p:to>
                                    </p:set>
                                    <p:animEffect transition="in" filter="fade">
                                      <p:cBhvr>
                                        <p:cTn id="73" dur="1000"/>
                                        <p:tgtEl>
                                          <p:spTgt spid="60"/>
                                        </p:tgtEl>
                                      </p:cBhvr>
                                    </p:animEffect>
                                    <p:anim calcmode="lin" valueType="num">
                                      <p:cBhvr>
                                        <p:cTn id="74" dur="1000" fill="hold"/>
                                        <p:tgtEl>
                                          <p:spTgt spid="60"/>
                                        </p:tgtEl>
                                        <p:attrNameLst>
                                          <p:attrName>ppt_x</p:attrName>
                                        </p:attrNameLst>
                                      </p:cBhvr>
                                      <p:tavLst>
                                        <p:tav tm="0">
                                          <p:val>
                                            <p:strVal val="#ppt_x"/>
                                          </p:val>
                                        </p:tav>
                                        <p:tav tm="100000">
                                          <p:val>
                                            <p:strVal val="#ppt_x"/>
                                          </p:val>
                                        </p:tav>
                                      </p:tavLst>
                                    </p:anim>
                                    <p:anim calcmode="lin" valueType="num">
                                      <p:cBhvr>
                                        <p:cTn id="75" dur="1000" fill="hold"/>
                                        <p:tgtEl>
                                          <p:spTgt spid="60"/>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1400"/>
                                  </p:stCondLst>
                                  <p:childTnLst>
                                    <p:set>
                                      <p:cBhvr>
                                        <p:cTn id="77" dur="1" fill="hold">
                                          <p:stCondLst>
                                            <p:cond delay="0"/>
                                          </p:stCondLst>
                                        </p:cTn>
                                        <p:tgtEl>
                                          <p:spTgt spid="61"/>
                                        </p:tgtEl>
                                        <p:attrNameLst>
                                          <p:attrName>style.visibility</p:attrName>
                                        </p:attrNameLst>
                                      </p:cBhvr>
                                      <p:to>
                                        <p:strVal val="visible"/>
                                      </p:to>
                                    </p:set>
                                    <p:animEffect transition="in" filter="fade">
                                      <p:cBhvr>
                                        <p:cTn id="78" dur="1000"/>
                                        <p:tgtEl>
                                          <p:spTgt spid="61"/>
                                        </p:tgtEl>
                                      </p:cBhvr>
                                    </p:animEffect>
                                    <p:anim calcmode="lin" valueType="num">
                                      <p:cBhvr>
                                        <p:cTn id="79" dur="1000" fill="hold"/>
                                        <p:tgtEl>
                                          <p:spTgt spid="61"/>
                                        </p:tgtEl>
                                        <p:attrNameLst>
                                          <p:attrName>ppt_x</p:attrName>
                                        </p:attrNameLst>
                                      </p:cBhvr>
                                      <p:tavLst>
                                        <p:tav tm="0">
                                          <p:val>
                                            <p:strVal val="#ppt_x"/>
                                          </p:val>
                                        </p:tav>
                                        <p:tav tm="100000">
                                          <p:val>
                                            <p:strVal val="#ppt_x"/>
                                          </p:val>
                                        </p:tav>
                                      </p:tavLst>
                                    </p:anim>
                                    <p:anim calcmode="lin" valueType="num">
                                      <p:cBhvr>
                                        <p:cTn id="80" dur="1000" fill="hold"/>
                                        <p:tgtEl>
                                          <p:spTgt spid="61"/>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1600"/>
                                  </p:stCondLst>
                                  <p:childTnLst>
                                    <p:set>
                                      <p:cBhvr>
                                        <p:cTn id="82" dur="1" fill="hold">
                                          <p:stCondLst>
                                            <p:cond delay="0"/>
                                          </p:stCondLst>
                                        </p:cTn>
                                        <p:tgtEl>
                                          <p:spTgt spid="62"/>
                                        </p:tgtEl>
                                        <p:attrNameLst>
                                          <p:attrName>style.visibility</p:attrName>
                                        </p:attrNameLst>
                                      </p:cBhvr>
                                      <p:to>
                                        <p:strVal val="visible"/>
                                      </p:to>
                                    </p:set>
                                    <p:animEffect transition="in" filter="fade">
                                      <p:cBhvr>
                                        <p:cTn id="83" dur="1000"/>
                                        <p:tgtEl>
                                          <p:spTgt spid="62"/>
                                        </p:tgtEl>
                                      </p:cBhvr>
                                    </p:animEffect>
                                    <p:anim calcmode="lin" valueType="num">
                                      <p:cBhvr>
                                        <p:cTn id="84" dur="1000" fill="hold"/>
                                        <p:tgtEl>
                                          <p:spTgt spid="62"/>
                                        </p:tgtEl>
                                        <p:attrNameLst>
                                          <p:attrName>ppt_x</p:attrName>
                                        </p:attrNameLst>
                                      </p:cBhvr>
                                      <p:tavLst>
                                        <p:tav tm="0">
                                          <p:val>
                                            <p:strVal val="#ppt_x"/>
                                          </p:val>
                                        </p:tav>
                                        <p:tav tm="100000">
                                          <p:val>
                                            <p:strVal val="#ppt_x"/>
                                          </p:val>
                                        </p:tav>
                                      </p:tavLst>
                                    </p:anim>
                                    <p:anim calcmode="lin" valueType="num">
                                      <p:cBhvr>
                                        <p:cTn id="85" dur="1000" fill="hold"/>
                                        <p:tgtEl>
                                          <p:spTgt spid="62"/>
                                        </p:tgtEl>
                                        <p:attrNameLst>
                                          <p:attrName>ppt_y</p:attrName>
                                        </p:attrNameLst>
                                      </p:cBhvr>
                                      <p:tavLst>
                                        <p:tav tm="0">
                                          <p:val>
                                            <p:strVal val="#ppt_y+.1"/>
                                          </p:val>
                                        </p:tav>
                                        <p:tav tm="100000">
                                          <p:val>
                                            <p:strVal val="#ppt_y"/>
                                          </p:val>
                                        </p:tav>
                                      </p:tavLst>
                                    </p:anim>
                                  </p:childTnLst>
                                </p:cTn>
                              </p:par>
                              <p:par>
                                <p:cTn id="86" presetID="2" presetClass="entr" presetSubtype="2" fill="hold" grpId="0" nodeType="withEffect">
                                  <p:stCondLst>
                                    <p:cond delay="1800"/>
                                  </p:stCondLst>
                                  <p:childTnLst>
                                    <p:set>
                                      <p:cBhvr>
                                        <p:cTn id="87" dur="1" fill="hold">
                                          <p:stCondLst>
                                            <p:cond delay="0"/>
                                          </p:stCondLst>
                                        </p:cTn>
                                        <p:tgtEl>
                                          <p:spTgt spid="63"/>
                                        </p:tgtEl>
                                        <p:attrNameLst>
                                          <p:attrName>style.visibility</p:attrName>
                                        </p:attrNameLst>
                                      </p:cBhvr>
                                      <p:to>
                                        <p:strVal val="visible"/>
                                      </p:to>
                                    </p:set>
                                    <p:anim calcmode="lin" valueType="num">
                                      <p:cBhvr>
                                        <p:cTn id="88" dur="500" fill="hold"/>
                                        <p:tgtEl>
                                          <p:spTgt spid="63"/>
                                        </p:tgtEl>
                                        <p:attrNameLst>
                                          <p:attrName>ppt_x</p:attrName>
                                        </p:attrNameLst>
                                      </p:cBhvr>
                                      <p:tavLst>
                                        <p:tav tm="0">
                                          <p:val>
                                            <p:strVal val="1+#ppt_w/2"/>
                                          </p:val>
                                        </p:tav>
                                        <p:tav tm="100000">
                                          <p:val>
                                            <p:strVal val="#ppt_x"/>
                                          </p:val>
                                        </p:tav>
                                      </p:tavLst>
                                    </p:anim>
                                    <p:anim calcmode="lin" valueType="num">
                                      <p:cBhvr>
                                        <p:cTn id="89" dur="500" fill="hold"/>
                                        <p:tgtEl>
                                          <p:spTgt spid="63"/>
                                        </p:tgtEl>
                                        <p:attrNameLst>
                                          <p:attrName>ppt_y</p:attrName>
                                        </p:attrNameLst>
                                      </p:cBhvr>
                                      <p:tavLst>
                                        <p:tav tm="0">
                                          <p:val>
                                            <p:strVal val="#ppt_y"/>
                                          </p:val>
                                        </p:tav>
                                        <p:tav tm="100000">
                                          <p:val>
                                            <p:strVal val="#ppt_y"/>
                                          </p:val>
                                        </p:tav>
                                      </p:tavLst>
                                    </p:anim>
                                  </p:childTnLst>
                                </p:cTn>
                              </p:par>
                              <p:par>
                                <p:cTn id="90" presetID="42" presetClass="entr" presetSubtype="0" fill="hold" grpId="0" nodeType="withEffect">
                                  <p:stCondLst>
                                    <p:cond delay="1600"/>
                                  </p:stCondLst>
                                  <p:childTnLst>
                                    <p:set>
                                      <p:cBhvr>
                                        <p:cTn id="91" dur="1" fill="hold">
                                          <p:stCondLst>
                                            <p:cond delay="0"/>
                                          </p:stCondLst>
                                        </p:cTn>
                                        <p:tgtEl>
                                          <p:spTgt spid="64"/>
                                        </p:tgtEl>
                                        <p:attrNameLst>
                                          <p:attrName>style.visibility</p:attrName>
                                        </p:attrNameLst>
                                      </p:cBhvr>
                                      <p:to>
                                        <p:strVal val="visible"/>
                                      </p:to>
                                    </p:set>
                                    <p:animEffect transition="in" filter="fade">
                                      <p:cBhvr>
                                        <p:cTn id="92" dur="1000"/>
                                        <p:tgtEl>
                                          <p:spTgt spid="64"/>
                                        </p:tgtEl>
                                      </p:cBhvr>
                                    </p:animEffect>
                                    <p:anim calcmode="lin" valueType="num">
                                      <p:cBhvr>
                                        <p:cTn id="93" dur="1000" fill="hold"/>
                                        <p:tgtEl>
                                          <p:spTgt spid="64"/>
                                        </p:tgtEl>
                                        <p:attrNameLst>
                                          <p:attrName>ppt_x</p:attrName>
                                        </p:attrNameLst>
                                      </p:cBhvr>
                                      <p:tavLst>
                                        <p:tav tm="0">
                                          <p:val>
                                            <p:strVal val="#ppt_x"/>
                                          </p:val>
                                        </p:tav>
                                        <p:tav tm="100000">
                                          <p:val>
                                            <p:strVal val="#ppt_x"/>
                                          </p:val>
                                        </p:tav>
                                      </p:tavLst>
                                    </p:anim>
                                    <p:anim calcmode="lin" valueType="num">
                                      <p:cBhvr>
                                        <p:cTn id="94"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ldLvl="0" autoUpdateAnimBg="0"/>
      <p:bldP spid="28" grpId="0" bldLvl="0" autoUpdateAnimBg="0"/>
      <p:bldP spid="29" grpId="0" bldLvl="0" autoUpdateAnimBg="0"/>
      <p:bldP spid="30" grpId="0" bldLvl="0" autoUpdateAnimBg="0"/>
      <p:bldP spid="31" grpId="0" bldLvl="0" autoUpdateAnimBg="0"/>
      <p:bldP spid="32" grpId="0" bldLvl="0" autoUpdateAnimBg="0"/>
      <p:bldP spid="33" grpId="0" bldLvl="0" autoUpdateAnimBg="0"/>
      <p:bldP spid="34" grpId="0" bldLvl="0" autoUpdateAnimBg="0"/>
      <p:bldP spid="35" grpId="0" bldLvl="0" autoUpdateAnimBg="0"/>
      <p:bldP spid="36" grpId="0" animBg="1"/>
      <p:bldP spid="45" grpId="0" animBg="1"/>
      <p:bldP spid="54" grpId="0" animBg="1"/>
      <p:bldP spid="57" grpId="0" animBg="1"/>
      <p:bldP spid="58" grpId="0" animBg="1"/>
      <p:bldP spid="59" grpId="0" animBg="1"/>
      <p:bldP spid="60" grpId="0" animBg="1"/>
      <p:bldP spid="61" grpId="0" animBg="1"/>
      <p:bldP spid="62" grpId="0" animBg="1"/>
      <p:bldP spid="63" grpId="0" bldLvl="0" autoUpdateAnimBg="0"/>
      <p:bldP spid="64"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416320"/>
          </a:xfrm>
          <a:prstGeom prst="rect">
            <a:avLst/>
          </a:prstGeom>
          <a:noFill/>
        </p:spPr>
        <p:txBody>
          <a:bodyPr wrap="square" rtlCol="0">
            <a:spAutoFit/>
          </a:bodyPr>
          <a:lstStyle/>
          <a:p>
            <a:pPr indent="457200"/>
            <a:r>
              <a:rPr lang="zh-CN" altLang="zh-CN" b="1" dirty="0"/>
              <a:t>任务</a:t>
            </a:r>
            <a:r>
              <a:rPr lang="zh-CN" altLang="zh-CN" b="1" dirty="0" smtClean="0"/>
              <a:t>背景</a:t>
            </a:r>
            <a:endParaRPr lang="en-US" altLang="zh-CN" b="1" dirty="0" smtClean="0"/>
          </a:p>
          <a:p>
            <a:pPr indent="457200"/>
            <a:endParaRPr lang="zh-CN" altLang="zh-CN" dirty="0"/>
          </a:p>
          <a:p>
            <a:pPr indent="457200"/>
            <a:r>
              <a:rPr lang="zh-CN" altLang="zh-CN" dirty="0"/>
              <a:t>在任何一个公司企业、任何一个团队中，绩效最好的有</a:t>
            </a:r>
            <a:r>
              <a:rPr lang="en-US" altLang="zh-CN" dirty="0"/>
              <a:t>20%</a:t>
            </a:r>
            <a:r>
              <a:rPr lang="zh-CN" altLang="zh-CN" dirty="0"/>
              <a:t>左右，中间的员工占到</a:t>
            </a:r>
            <a:r>
              <a:rPr lang="en-US" altLang="zh-CN" dirty="0"/>
              <a:t>70%</a:t>
            </a:r>
            <a:r>
              <a:rPr lang="zh-CN" altLang="zh-CN" dirty="0"/>
              <a:t>左右，而其余的</a:t>
            </a:r>
            <a:r>
              <a:rPr lang="en-US" altLang="zh-CN" dirty="0"/>
              <a:t>10%</a:t>
            </a:r>
            <a:r>
              <a:rPr lang="zh-CN" altLang="zh-CN" dirty="0"/>
              <a:t>就是绩效最差的员工。可能有的管理者觉得落后员工比例很小，不必担心，但是恰恰是这</a:t>
            </a:r>
            <a:r>
              <a:rPr lang="en-US" altLang="zh-CN" dirty="0"/>
              <a:t>10%</a:t>
            </a:r>
            <a:r>
              <a:rPr lang="zh-CN" altLang="zh-CN" dirty="0"/>
              <a:t>的员工影响了整个团队的情绪，阻碍了整个团队的发展。</a:t>
            </a:r>
          </a:p>
          <a:p>
            <a:pPr indent="457200"/>
            <a:r>
              <a:rPr lang="zh-CN" altLang="zh-CN" dirty="0"/>
              <a:t>由多块长短不一的木板所构成的木桶，其装水的多少将由最短的一块木板所决定，这就是著名的木桶理论；往往整个部门的业绩水平就被掌握在表现比较落后的员工手中，也就是我们经常说的短板员工，如果短板不解决，整个团队的水平就无法得到提升。</a:t>
            </a:r>
          </a:p>
          <a:p>
            <a:pPr indent="457200"/>
            <a:r>
              <a:rPr lang="zh-CN" altLang="zh-CN" dirty="0"/>
              <a:t>因此，关注落后员工，尽量给予帮助和支持，使其快速成长，既是管理者的责任，也是非常重要的工作内容之一。</a:t>
            </a:r>
          </a:p>
        </p:txBody>
      </p:sp>
      <p:sp>
        <p:nvSpPr>
          <p:cNvPr id="10" name="TextBox 28"/>
          <p:cNvSpPr>
            <a:spLocks noChangeArrowheads="1"/>
          </p:cNvSpPr>
          <p:nvPr/>
        </p:nvSpPr>
        <p:spPr bwMode="auto">
          <a:xfrm>
            <a:off x="4052758" y="84605"/>
            <a:ext cx="4983742"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5</a:t>
            </a:r>
            <a:r>
              <a:rPr lang="zh-CN" altLang="en-US" sz="1600" b="1" dirty="0" smtClean="0">
                <a:solidFill>
                  <a:schemeClr val="accent3">
                    <a:lumMod val="50000"/>
                  </a:schemeClr>
                </a:solidFill>
                <a:latin typeface="黑体" pitchFamily="2" charset="-122"/>
                <a:ea typeface="黑体" pitchFamily="2" charset="-122"/>
              </a:rPr>
              <a:t>  帮助落后团队总结近期工作存在的问题</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3289019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1200329"/>
          </a:xfrm>
          <a:prstGeom prst="rect">
            <a:avLst/>
          </a:prstGeom>
          <a:noFill/>
        </p:spPr>
        <p:txBody>
          <a:bodyPr wrap="square" rtlCol="0">
            <a:spAutoFit/>
          </a:bodyPr>
          <a:lstStyle/>
          <a:p>
            <a:pPr indent="457200"/>
            <a:r>
              <a:rPr lang="zh-CN" altLang="zh-CN" b="1" dirty="0"/>
              <a:t>实训</a:t>
            </a:r>
            <a:r>
              <a:rPr lang="zh-CN" altLang="zh-CN" b="1" dirty="0" smtClean="0"/>
              <a:t>目的</a:t>
            </a:r>
            <a:endParaRPr lang="en-US" altLang="zh-CN" b="1" dirty="0" smtClean="0"/>
          </a:p>
          <a:p>
            <a:pPr indent="457200"/>
            <a:endParaRPr lang="zh-CN" altLang="zh-CN" dirty="0"/>
          </a:p>
          <a:p>
            <a:pPr indent="457200"/>
            <a:r>
              <a:rPr lang="zh-CN" altLang="zh-CN" dirty="0"/>
              <a:t>通过与组员沟通，改进落后员工的工作成绩。本节主要针对帮助落后团队总结近期工作存在问题进行实训。</a:t>
            </a:r>
          </a:p>
        </p:txBody>
      </p:sp>
      <p:sp>
        <p:nvSpPr>
          <p:cNvPr id="10" name="TextBox 28"/>
          <p:cNvSpPr>
            <a:spLocks noChangeArrowheads="1"/>
          </p:cNvSpPr>
          <p:nvPr/>
        </p:nvSpPr>
        <p:spPr bwMode="auto">
          <a:xfrm>
            <a:off x="4052758" y="84605"/>
            <a:ext cx="4983742"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5</a:t>
            </a:r>
            <a:r>
              <a:rPr lang="zh-CN" altLang="en-US" sz="1600" b="1" dirty="0" smtClean="0">
                <a:solidFill>
                  <a:schemeClr val="accent3">
                    <a:lumMod val="50000"/>
                  </a:schemeClr>
                </a:solidFill>
                <a:latin typeface="黑体" pitchFamily="2" charset="-122"/>
                <a:ea typeface="黑体" pitchFamily="2" charset="-122"/>
              </a:rPr>
              <a:t>  帮助落后团队总结近期工作存在的问题</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46208878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841276"/>
            <a:ext cx="6836222" cy="4647426"/>
          </a:xfrm>
          <a:prstGeom prst="rect">
            <a:avLst/>
          </a:prstGeom>
          <a:noFill/>
        </p:spPr>
        <p:txBody>
          <a:bodyPr wrap="square" rtlCol="0">
            <a:spAutoFit/>
          </a:bodyPr>
          <a:lstStyle/>
          <a:p>
            <a:pPr indent="457200"/>
            <a:r>
              <a:rPr lang="zh-CN" altLang="zh-CN" sz="1600" b="1" dirty="0"/>
              <a:t>必备能力点</a:t>
            </a:r>
            <a:endParaRPr lang="zh-CN" altLang="zh-CN" sz="1600" dirty="0"/>
          </a:p>
          <a:p>
            <a:pPr indent="457200"/>
            <a:r>
              <a:rPr lang="zh-CN" altLang="zh-CN" sz="1600" dirty="0"/>
              <a:t>要让落后的员工能够改善自己的工作状态，纠正自身所存在的不足，积极努力地工作，需要管理者具备以下基本能力：</a:t>
            </a:r>
          </a:p>
          <a:p>
            <a:pPr indent="457200"/>
            <a:r>
              <a:rPr lang="en-US" altLang="zh-CN" sz="1600" dirty="0"/>
              <a:t>1</a:t>
            </a:r>
            <a:r>
              <a:rPr lang="zh-CN" altLang="zh-CN" sz="1600" dirty="0"/>
              <a:t>．良好的沟通能力</a:t>
            </a:r>
          </a:p>
          <a:p>
            <a:pPr indent="457200"/>
            <a:r>
              <a:rPr lang="zh-CN" altLang="zh-CN" sz="1600" dirty="0"/>
              <a:t>要帮助落后员工，就要能和落后员工进行平等、无障碍的交流，只有这样，才有可能找到问题的根源。</a:t>
            </a:r>
          </a:p>
          <a:p>
            <a:pPr indent="457200"/>
            <a:r>
              <a:rPr lang="en-US" altLang="zh-CN" sz="1600" dirty="0"/>
              <a:t>2</a:t>
            </a:r>
            <a:r>
              <a:rPr lang="zh-CN" altLang="zh-CN" sz="1600" dirty="0"/>
              <a:t>．综合分析能力</a:t>
            </a:r>
          </a:p>
          <a:p>
            <a:pPr indent="457200"/>
            <a:r>
              <a:rPr lang="zh-CN" altLang="zh-CN" sz="1600" dirty="0"/>
              <a:t>形成员工落后的原因有很多，需要综合起来加以分析，确立正确、有效的改善方法，让员工的工作能力得以提高。</a:t>
            </a:r>
          </a:p>
          <a:p>
            <a:pPr indent="457200"/>
            <a:r>
              <a:rPr lang="en-US" altLang="zh-CN" sz="1600" dirty="0"/>
              <a:t>3</a:t>
            </a:r>
            <a:r>
              <a:rPr lang="zh-CN" altLang="zh-CN" sz="1600" dirty="0"/>
              <a:t>．坚持不懈的耐心</a:t>
            </a:r>
          </a:p>
          <a:p>
            <a:pPr indent="457200"/>
            <a:r>
              <a:rPr lang="zh-CN" altLang="zh-CN" sz="1600" dirty="0"/>
              <a:t>改变一个人的工作方法和提高一个人的工作能力是一个比较漫长的过程，尤其对于某些员工来说，他们宁可工作成绩落后，也希望能坚持自己的方式。因此，要想帮助他们改进工作，就需要有坚持不懈的耐心，维持一个持续的影响力，只有这样，才能看到效果。</a:t>
            </a:r>
          </a:p>
          <a:p>
            <a:pPr indent="457200"/>
            <a:r>
              <a:rPr lang="en-US" altLang="zh-CN" sz="1600" dirty="0"/>
              <a:t>4</a:t>
            </a:r>
            <a:r>
              <a:rPr lang="zh-CN" altLang="zh-CN" sz="1600" dirty="0"/>
              <a:t>．很强的业务能力</a:t>
            </a:r>
          </a:p>
          <a:p>
            <a:pPr indent="457200"/>
            <a:r>
              <a:rPr lang="zh-CN" altLang="zh-CN" sz="1600" dirty="0"/>
              <a:t>因为我们要改变的是员工的工作业绩，所以作为管理者必须具备很强的业务能力，一定能够给予员工有效且专业的指导，让员工能够信服并且看到效果。</a:t>
            </a:r>
          </a:p>
        </p:txBody>
      </p:sp>
      <p:sp>
        <p:nvSpPr>
          <p:cNvPr id="10" name="TextBox 28"/>
          <p:cNvSpPr>
            <a:spLocks noChangeArrowheads="1"/>
          </p:cNvSpPr>
          <p:nvPr/>
        </p:nvSpPr>
        <p:spPr bwMode="auto">
          <a:xfrm>
            <a:off x="4052758" y="84605"/>
            <a:ext cx="4983742"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5</a:t>
            </a:r>
            <a:r>
              <a:rPr lang="zh-CN" altLang="en-US" sz="1600" b="1" dirty="0" smtClean="0">
                <a:solidFill>
                  <a:schemeClr val="accent3">
                    <a:lumMod val="50000"/>
                  </a:schemeClr>
                </a:solidFill>
                <a:latin typeface="黑体" pitchFamily="2" charset="-122"/>
                <a:ea typeface="黑体" pitchFamily="2" charset="-122"/>
              </a:rPr>
              <a:t>  帮助落后团队总结近期工作存在的问题</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46208878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2585323"/>
          </a:xfrm>
          <a:prstGeom prst="rect">
            <a:avLst/>
          </a:prstGeom>
          <a:noFill/>
        </p:spPr>
        <p:txBody>
          <a:bodyPr wrap="square" rtlCol="0">
            <a:spAutoFit/>
          </a:bodyPr>
          <a:lstStyle/>
          <a:p>
            <a:pPr indent="457200"/>
            <a:r>
              <a:rPr lang="zh-CN" altLang="zh-CN" b="1" dirty="0"/>
              <a:t>时间</a:t>
            </a:r>
            <a:r>
              <a:rPr lang="zh-CN" altLang="zh-CN" b="1" dirty="0" smtClean="0"/>
              <a:t>安排</a:t>
            </a:r>
            <a:endParaRPr lang="en-US" altLang="zh-CN" b="1" dirty="0" smtClean="0"/>
          </a:p>
          <a:p>
            <a:pPr indent="457200"/>
            <a:endParaRPr lang="zh-CN" altLang="zh-CN" dirty="0"/>
          </a:p>
          <a:p>
            <a:pPr indent="457200"/>
            <a:r>
              <a:rPr lang="zh-CN" altLang="zh-CN" dirty="0"/>
              <a:t>建议课时：</a:t>
            </a:r>
            <a:r>
              <a:rPr lang="en-US" altLang="zh-CN" dirty="0"/>
              <a:t>2</a:t>
            </a:r>
            <a:r>
              <a:rPr lang="zh-CN" altLang="zh-CN" dirty="0"/>
              <a:t>课时，第</a:t>
            </a:r>
            <a:r>
              <a:rPr lang="en-US" altLang="zh-CN" dirty="0"/>
              <a:t>1</a:t>
            </a:r>
            <a:r>
              <a:rPr lang="zh-CN" altLang="zh-CN" dirty="0"/>
              <a:t>课时由教师讲解相关知识后，各角色进行准备；</a:t>
            </a:r>
          </a:p>
          <a:p>
            <a:pPr indent="457200"/>
            <a:r>
              <a:rPr lang="zh-CN" altLang="zh-CN" dirty="0"/>
              <a:t>第</a:t>
            </a:r>
            <a:r>
              <a:rPr lang="en-US" altLang="zh-CN" dirty="0"/>
              <a:t>2</a:t>
            </a:r>
            <a:r>
              <a:rPr lang="zh-CN" altLang="zh-CN" dirty="0"/>
              <a:t>课时执行任务和点评总结</a:t>
            </a:r>
            <a:r>
              <a:rPr lang="zh-CN" altLang="zh-CN" dirty="0" smtClean="0"/>
              <a:t>。</a:t>
            </a:r>
            <a:endParaRPr lang="en-US" altLang="zh-CN" dirty="0" smtClean="0"/>
          </a:p>
          <a:p>
            <a:pPr indent="457200"/>
            <a:endParaRPr lang="en-US" altLang="zh-CN" dirty="0"/>
          </a:p>
          <a:p>
            <a:pPr indent="457200"/>
            <a:r>
              <a:rPr lang="zh-CN" altLang="zh-CN" b="1" dirty="0"/>
              <a:t>分组</a:t>
            </a:r>
            <a:r>
              <a:rPr lang="zh-CN" altLang="zh-CN" b="1" dirty="0" smtClean="0"/>
              <a:t>方式</a:t>
            </a:r>
            <a:endParaRPr lang="en-US" altLang="zh-CN" b="1" dirty="0" smtClean="0"/>
          </a:p>
          <a:p>
            <a:pPr indent="457200"/>
            <a:endParaRPr lang="zh-CN" altLang="zh-CN" dirty="0"/>
          </a:p>
          <a:p>
            <a:pPr indent="457200"/>
            <a:r>
              <a:rPr lang="zh-CN" altLang="zh-CN" dirty="0"/>
              <a:t>按默认小组人数执行</a:t>
            </a:r>
            <a:r>
              <a:rPr lang="zh-CN" altLang="zh-CN" dirty="0" smtClean="0"/>
              <a:t>。</a:t>
            </a:r>
            <a:endParaRPr lang="zh-CN" altLang="zh-CN" dirty="0"/>
          </a:p>
        </p:txBody>
      </p:sp>
      <p:sp>
        <p:nvSpPr>
          <p:cNvPr id="10" name="TextBox 28"/>
          <p:cNvSpPr>
            <a:spLocks noChangeArrowheads="1"/>
          </p:cNvSpPr>
          <p:nvPr/>
        </p:nvSpPr>
        <p:spPr bwMode="auto">
          <a:xfrm>
            <a:off x="4052758" y="84605"/>
            <a:ext cx="4983742"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5</a:t>
            </a:r>
            <a:r>
              <a:rPr lang="zh-CN" altLang="en-US" sz="1600" b="1" dirty="0" smtClean="0">
                <a:solidFill>
                  <a:schemeClr val="accent3">
                    <a:lumMod val="50000"/>
                  </a:schemeClr>
                </a:solidFill>
                <a:latin typeface="黑体" pitchFamily="2" charset="-122"/>
                <a:ea typeface="黑体" pitchFamily="2" charset="-122"/>
              </a:rPr>
              <a:t>  帮助落后团队总结近期工作存在的问题</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46208878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4278094"/>
          </a:xfrm>
          <a:prstGeom prst="rect">
            <a:avLst/>
          </a:prstGeom>
          <a:noFill/>
        </p:spPr>
        <p:txBody>
          <a:bodyPr wrap="square" rtlCol="0">
            <a:spAutoFit/>
          </a:bodyPr>
          <a:lstStyle/>
          <a:p>
            <a:pPr indent="457200"/>
            <a:r>
              <a:rPr lang="zh-CN" altLang="zh-CN" sz="1600" b="1" dirty="0"/>
              <a:t>角色</a:t>
            </a:r>
            <a:r>
              <a:rPr lang="zh-CN" altLang="zh-CN" sz="1600" b="1" dirty="0" smtClean="0"/>
              <a:t>背景</a:t>
            </a:r>
            <a:endParaRPr lang="en-US" altLang="zh-CN" sz="1600" b="1" dirty="0" smtClean="0"/>
          </a:p>
          <a:p>
            <a:pPr indent="457200"/>
            <a:endParaRPr lang="zh-CN" altLang="zh-CN" sz="1600" dirty="0"/>
          </a:p>
          <a:p>
            <a:pPr indent="457200"/>
            <a:r>
              <a:rPr lang="en-US" altLang="zh-CN" sz="1600" dirty="0"/>
              <a:t>1</a:t>
            </a:r>
            <a:r>
              <a:rPr lang="zh-CN" altLang="zh-CN" sz="1600" dirty="0"/>
              <a:t>．你的资料</a:t>
            </a:r>
          </a:p>
          <a:p>
            <a:pPr indent="457200"/>
            <a:r>
              <a:rPr lang="zh-CN" altLang="zh-CN" sz="1600" dirty="0"/>
              <a:t>你是联合集团呼叫中心的一名新任班组长，上任时间三个月左右，人职时间一年半。</a:t>
            </a:r>
          </a:p>
          <a:p>
            <a:pPr indent="457200"/>
            <a:r>
              <a:rPr lang="en-US" altLang="zh-CN" sz="1600" dirty="0"/>
              <a:t>2</a:t>
            </a:r>
            <a:r>
              <a:rPr lang="zh-CN" altLang="zh-CN" sz="1600" dirty="0"/>
              <a:t>．该小组资料</a:t>
            </a:r>
          </a:p>
          <a:p>
            <a:pPr indent="457200"/>
            <a:r>
              <a:rPr lang="zh-CN" altLang="zh-CN" sz="1600" dirty="0"/>
              <a:t>你的小组共</a:t>
            </a:r>
            <a:r>
              <a:rPr lang="en-US" altLang="zh-CN" sz="1600" dirty="0"/>
              <a:t>12</a:t>
            </a:r>
            <a:r>
              <a:rPr lang="zh-CN" altLang="zh-CN" sz="1600" dirty="0"/>
              <a:t>人，其中只有</a:t>
            </a:r>
            <a:r>
              <a:rPr lang="en-US" altLang="zh-CN" sz="1600" dirty="0"/>
              <a:t>5</a:t>
            </a:r>
            <a:r>
              <a:rPr lang="zh-CN" altLang="zh-CN" sz="1600" dirty="0"/>
              <a:t>名是老员工，入职时间都在两年左右，其他</a:t>
            </a:r>
            <a:r>
              <a:rPr lang="en-US" altLang="zh-CN" sz="1600" dirty="0"/>
              <a:t>7</a:t>
            </a:r>
            <a:r>
              <a:rPr lang="zh-CN" altLang="zh-CN" sz="1600" dirty="0"/>
              <a:t>名均是新来的员工，该小组自建立以来绩效指标一般。</a:t>
            </a:r>
          </a:p>
          <a:p>
            <a:pPr indent="457200"/>
            <a:r>
              <a:rPr lang="zh-CN" altLang="zh-CN" sz="1600" dirty="0"/>
              <a:t>其中有一名老员工已经人职两年多，工作成绩半年以来一直滑坡，目前排在全组最后几名，新员工中有一名员工人职</a:t>
            </a:r>
            <a:r>
              <a:rPr lang="en-US" altLang="zh-CN" sz="1600" dirty="0"/>
              <a:t>5</a:t>
            </a:r>
            <a:r>
              <a:rPr lang="zh-CN" altLang="zh-CN" sz="1600" dirty="0"/>
              <a:t>个月左右，工作成绩一直落后，每次业务考核都排在最后。</a:t>
            </a:r>
          </a:p>
          <a:p>
            <a:pPr indent="457200"/>
            <a:r>
              <a:rPr lang="en-US" altLang="zh-CN" sz="1600" dirty="0"/>
              <a:t>3</a:t>
            </a:r>
            <a:r>
              <a:rPr lang="zh-CN" altLang="zh-CN" sz="1600" dirty="0"/>
              <a:t>．本次实训背景</a:t>
            </a:r>
          </a:p>
          <a:p>
            <a:pPr indent="457200"/>
            <a:r>
              <a:rPr lang="zh-CN" altLang="zh-CN" sz="1600" dirty="0"/>
              <a:t>虽然组里有几名绩效非常好的员工，但是由于受到这两名员工的影响，整个组的工作水平一直上不去，尤其是客户满意度这个指标一直给组里的整个工作拖了后腿。</a:t>
            </a:r>
          </a:p>
          <a:p>
            <a:pPr indent="457200"/>
            <a:r>
              <a:rPr lang="zh-CN" altLang="zh-CN" sz="1600" dirty="0"/>
              <a:t>之前也对这两名员工进行过批评，但是效果并不明显，如果这名新员工的工作成绩近期还无法得到好转，很可能会被部门淘汰。</a:t>
            </a:r>
          </a:p>
        </p:txBody>
      </p:sp>
      <p:sp>
        <p:nvSpPr>
          <p:cNvPr id="10" name="TextBox 28"/>
          <p:cNvSpPr>
            <a:spLocks noChangeArrowheads="1"/>
          </p:cNvSpPr>
          <p:nvPr/>
        </p:nvSpPr>
        <p:spPr bwMode="auto">
          <a:xfrm>
            <a:off x="4052758" y="84605"/>
            <a:ext cx="4983742"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5</a:t>
            </a:r>
            <a:r>
              <a:rPr lang="zh-CN" altLang="en-US" sz="1600" b="1" dirty="0" smtClean="0">
                <a:solidFill>
                  <a:schemeClr val="accent3">
                    <a:lumMod val="50000"/>
                  </a:schemeClr>
                </a:solidFill>
                <a:latin typeface="黑体" pitchFamily="2" charset="-122"/>
                <a:ea typeface="黑体" pitchFamily="2" charset="-122"/>
              </a:rPr>
              <a:t>  帮助落后团队总结近期工作存在的问题</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46208878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0"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班组长竞选演讲</a:t>
            </a:r>
            <a:endParaRPr lang="zh-CN" altLang="en-US" sz="1600" b="1" dirty="0">
              <a:solidFill>
                <a:schemeClr val="accent3">
                  <a:lumMod val="50000"/>
                </a:schemeClr>
              </a:solidFill>
              <a:latin typeface="黑体" pitchFamily="2" charset="-122"/>
              <a:ea typeface="黑体" pitchFamily="2" charset="-122"/>
            </a:endParaRPr>
          </a:p>
        </p:txBody>
      </p:sp>
      <p:sp>
        <p:nvSpPr>
          <p:cNvPr id="11" name="TextBox 10"/>
          <p:cNvSpPr txBox="1"/>
          <p:nvPr/>
        </p:nvSpPr>
        <p:spPr>
          <a:xfrm>
            <a:off x="2200275" y="985292"/>
            <a:ext cx="6836222" cy="4278094"/>
          </a:xfrm>
          <a:prstGeom prst="rect">
            <a:avLst/>
          </a:prstGeom>
          <a:noFill/>
        </p:spPr>
        <p:txBody>
          <a:bodyPr wrap="square" rtlCol="0">
            <a:spAutoFit/>
          </a:bodyPr>
          <a:lstStyle/>
          <a:p>
            <a:pPr indent="457200"/>
            <a:r>
              <a:rPr lang="zh-CN" altLang="zh-CN" sz="1600" b="1" dirty="0"/>
              <a:t>必备能力点</a:t>
            </a:r>
            <a:endParaRPr lang="zh-CN" altLang="zh-CN" sz="1600" dirty="0"/>
          </a:p>
          <a:p>
            <a:pPr indent="457200"/>
            <a:r>
              <a:rPr lang="zh-CN" altLang="zh-CN" sz="1600" dirty="0"/>
              <a:t>要完成一次高质量的竞选演讲并非易事，需要具备较多的能力点，这里将最主要的能力点列举如下：</a:t>
            </a:r>
          </a:p>
          <a:p>
            <a:pPr indent="457200"/>
            <a:r>
              <a:rPr lang="en-US" altLang="zh-CN" sz="1600" dirty="0"/>
              <a:t>1</a:t>
            </a:r>
            <a:r>
              <a:rPr lang="zh-CN" altLang="zh-CN" sz="1600" dirty="0"/>
              <a:t>．敢于在公众场合讲话</a:t>
            </a:r>
          </a:p>
          <a:p>
            <a:pPr indent="457200"/>
            <a:r>
              <a:rPr lang="zh-CN" altLang="zh-CN" sz="1600" dirty="0"/>
              <a:t>竞选演讲的目的就是各位候选人能够将自己的想法表达出来，将自己的优势进行展示，让大家能够了解。要成为管理者，就一定要具有敢于展现自我的勇气。</a:t>
            </a:r>
          </a:p>
          <a:p>
            <a:pPr indent="457200"/>
            <a:r>
              <a:rPr lang="en-US" altLang="zh-CN" sz="1600" dirty="0"/>
              <a:t>2</a:t>
            </a:r>
            <a:r>
              <a:rPr lang="zh-CN" altLang="zh-CN" sz="1600" dirty="0"/>
              <a:t>．良好的语言表达能力，表达清晰流利，富有节奏感</a:t>
            </a:r>
          </a:p>
          <a:p>
            <a:pPr indent="457200"/>
            <a:r>
              <a:rPr lang="zh-CN" altLang="zh-CN" sz="1600" dirty="0"/>
              <a:t>既然是演讲，就要区别于平时的聊天，说话要掷地有声，激情洋溢，发音标准清晰，有起有伏，富有节奏感。</a:t>
            </a:r>
          </a:p>
          <a:p>
            <a:pPr indent="457200"/>
            <a:r>
              <a:rPr lang="en-US" altLang="zh-CN" sz="1600" dirty="0"/>
              <a:t>3</a:t>
            </a:r>
            <a:r>
              <a:rPr lang="zh-CN" altLang="zh-CN" sz="1600" dirty="0"/>
              <a:t>．能够制作美观的</a:t>
            </a:r>
            <a:r>
              <a:rPr lang="en-US" altLang="zh-CN" sz="1600" dirty="0"/>
              <a:t>PPT</a:t>
            </a:r>
            <a:r>
              <a:rPr lang="zh-CN" altLang="zh-CN" sz="1600" dirty="0"/>
              <a:t>课件</a:t>
            </a:r>
          </a:p>
          <a:p>
            <a:pPr indent="457200"/>
            <a:r>
              <a:rPr lang="zh-CN" altLang="zh-CN" sz="1600" dirty="0"/>
              <a:t>对于演讲而言，</a:t>
            </a:r>
            <a:r>
              <a:rPr lang="en-US" altLang="zh-CN" sz="1600" dirty="0"/>
              <a:t>PPT</a:t>
            </a:r>
            <a:r>
              <a:rPr lang="zh-CN" altLang="zh-CN" sz="1600" dirty="0"/>
              <a:t>课件是一个重要的辅助工具，一个好的</a:t>
            </a:r>
            <a:r>
              <a:rPr lang="en-US" altLang="zh-CN" sz="1600" dirty="0"/>
              <a:t>PPT</a:t>
            </a:r>
            <a:r>
              <a:rPr lang="zh-CN" altLang="zh-CN" sz="1600" dirty="0"/>
              <a:t>课件能够吸引大家的眼球，给演讲加分，并且能缓解演讲人员的压力。</a:t>
            </a:r>
          </a:p>
          <a:p>
            <a:pPr indent="457200"/>
            <a:r>
              <a:rPr lang="en-US" altLang="zh-CN" sz="1600" dirty="0"/>
              <a:t>4</a:t>
            </a:r>
            <a:r>
              <a:rPr lang="zh-CN" altLang="zh-CN" sz="1600" dirty="0"/>
              <a:t>．应用演讲技巧，适当使用富有感染力的语言</a:t>
            </a:r>
          </a:p>
          <a:p>
            <a:pPr indent="457200"/>
            <a:r>
              <a:rPr lang="zh-CN" altLang="zh-CN" sz="1600" dirty="0"/>
              <a:t>因为竞职演讲的目标很唯一，就是通过这次演讲提高竞职成功的可能性，所以须合理地应用一些演讲技巧来增加演讲的感染力，例如手势动作的应用、道具的使用等，这样才能打动听众，让大家为你投出宝贵的一票。</a:t>
            </a: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13608205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693319"/>
          </a:xfrm>
          <a:prstGeom prst="rect">
            <a:avLst/>
          </a:prstGeom>
          <a:noFill/>
        </p:spPr>
        <p:txBody>
          <a:bodyPr wrap="square" rtlCol="0">
            <a:spAutoFit/>
          </a:bodyPr>
          <a:lstStyle/>
          <a:p>
            <a:pPr indent="457200"/>
            <a:r>
              <a:rPr lang="zh-CN" altLang="zh-CN" b="1" dirty="0"/>
              <a:t>任务</a:t>
            </a:r>
            <a:r>
              <a:rPr lang="zh-CN" altLang="zh-CN" b="1" dirty="0" smtClean="0"/>
              <a:t>内容</a:t>
            </a:r>
            <a:endParaRPr lang="en-US" altLang="zh-CN" b="1" dirty="0" smtClean="0"/>
          </a:p>
          <a:p>
            <a:pPr indent="457200"/>
            <a:endParaRPr lang="zh-CN" altLang="zh-CN" dirty="0"/>
          </a:p>
          <a:p>
            <a:pPr indent="457200"/>
            <a:r>
              <a:rPr lang="zh-CN" altLang="zh-CN" dirty="0"/>
              <a:t>任务一：</a:t>
            </a:r>
          </a:p>
          <a:p>
            <a:pPr indent="457200"/>
            <a:r>
              <a:rPr lang="en-US" altLang="zh-CN" dirty="0"/>
              <a:t>1</a:t>
            </a:r>
            <a:r>
              <a:rPr lang="zh-CN" altLang="zh-CN" dirty="0"/>
              <a:t>．讨论一般落后员工的表现是什么，什么样的员工叫做落后员工。</a:t>
            </a:r>
          </a:p>
          <a:p>
            <a:pPr indent="457200"/>
            <a:r>
              <a:rPr lang="en-US" altLang="zh-CN" dirty="0"/>
              <a:t>2</a:t>
            </a:r>
            <a:r>
              <a:rPr lang="zh-CN" altLang="zh-CN" dirty="0"/>
              <a:t>．讨论落后员工形成的原因是什么。</a:t>
            </a:r>
          </a:p>
          <a:p>
            <a:pPr indent="457200"/>
            <a:r>
              <a:rPr lang="en-US" altLang="zh-CN" dirty="0"/>
              <a:t>3</a:t>
            </a:r>
            <a:r>
              <a:rPr lang="zh-CN" altLang="zh-CN" dirty="0"/>
              <a:t>．讨论如何帮助落后员工改进工作。</a:t>
            </a:r>
          </a:p>
          <a:p>
            <a:pPr indent="457200"/>
            <a:r>
              <a:rPr lang="en-US" altLang="zh-CN" dirty="0"/>
              <a:t>4</a:t>
            </a:r>
            <a:r>
              <a:rPr lang="zh-CN" altLang="zh-CN" dirty="0"/>
              <a:t>．讨论在帮助落后员工的时候要注意什么。</a:t>
            </a:r>
          </a:p>
          <a:p>
            <a:pPr indent="457200"/>
            <a:r>
              <a:rPr lang="en-US" altLang="zh-CN" dirty="0"/>
              <a:t>5</a:t>
            </a:r>
            <a:r>
              <a:rPr lang="zh-CN" altLang="zh-CN" dirty="0"/>
              <a:t>．各组选一名代表对本组的讨论内容进行表述。</a:t>
            </a:r>
          </a:p>
          <a:p>
            <a:pPr indent="457200"/>
            <a:r>
              <a:rPr lang="zh-CN" altLang="zh-CN" dirty="0"/>
              <a:t>任务二：</a:t>
            </a:r>
          </a:p>
          <a:p>
            <a:pPr indent="457200"/>
            <a:r>
              <a:rPr lang="en-US" altLang="zh-CN" dirty="0"/>
              <a:t>1</a:t>
            </a:r>
            <a:r>
              <a:rPr lang="zh-CN" altLang="zh-CN" dirty="0"/>
              <a:t>．按照背景内容进行角色划分；</a:t>
            </a:r>
          </a:p>
          <a:p>
            <a:pPr indent="457200"/>
            <a:r>
              <a:rPr lang="en-US" altLang="zh-CN" dirty="0"/>
              <a:t>2</a:t>
            </a:r>
            <a:r>
              <a:rPr lang="zh-CN" altLang="zh-CN" dirty="0"/>
              <a:t>．模拟班组长进行沟通和问题处理；</a:t>
            </a:r>
          </a:p>
          <a:p>
            <a:pPr indent="457200"/>
            <a:r>
              <a:rPr lang="en-US" altLang="zh-CN" dirty="0"/>
              <a:t>3</a:t>
            </a:r>
            <a:r>
              <a:rPr lang="zh-CN" altLang="zh-CN" dirty="0"/>
              <a:t>．班组长对将要做的工作和计划进行公布。</a:t>
            </a:r>
          </a:p>
        </p:txBody>
      </p:sp>
      <p:sp>
        <p:nvSpPr>
          <p:cNvPr id="10" name="TextBox 28"/>
          <p:cNvSpPr>
            <a:spLocks noChangeArrowheads="1"/>
          </p:cNvSpPr>
          <p:nvPr/>
        </p:nvSpPr>
        <p:spPr bwMode="auto">
          <a:xfrm>
            <a:off x="4052758" y="84605"/>
            <a:ext cx="4983742"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5</a:t>
            </a:r>
            <a:r>
              <a:rPr lang="zh-CN" altLang="en-US" sz="1600" b="1" dirty="0" smtClean="0">
                <a:solidFill>
                  <a:schemeClr val="accent3">
                    <a:lumMod val="50000"/>
                  </a:schemeClr>
                </a:solidFill>
                <a:latin typeface="黑体" pitchFamily="2" charset="-122"/>
                <a:ea typeface="黑体" pitchFamily="2" charset="-122"/>
              </a:rPr>
              <a:t>  帮助落后团队总结近期工作存在的问题</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46208878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2308324"/>
          </a:xfrm>
          <a:prstGeom prst="rect">
            <a:avLst/>
          </a:prstGeom>
          <a:noFill/>
        </p:spPr>
        <p:txBody>
          <a:bodyPr wrap="square" rtlCol="0">
            <a:spAutoFit/>
          </a:bodyPr>
          <a:lstStyle/>
          <a:p>
            <a:pPr indent="457200"/>
            <a:r>
              <a:rPr lang="zh-CN" altLang="zh-CN" b="1" dirty="0"/>
              <a:t>各角色任务</a:t>
            </a:r>
            <a:r>
              <a:rPr lang="zh-CN" altLang="zh-CN" b="1" dirty="0" smtClean="0"/>
              <a:t>安排</a:t>
            </a:r>
            <a:endParaRPr lang="en-US" altLang="zh-CN" b="1" dirty="0" smtClean="0"/>
          </a:p>
          <a:p>
            <a:pPr indent="457200"/>
            <a:endParaRPr lang="zh-CN" altLang="zh-CN" dirty="0"/>
          </a:p>
          <a:p>
            <a:pPr indent="457200"/>
            <a:r>
              <a:rPr lang="en-US" altLang="zh-CN" dirty="0"/>
              <a:t>1</a:t>
            </a:r>
            <a:r>
              <a:rPr lang="zh-CN" altLang="zh-CN" dirty="0"/>
              <a:t>．观察员角色</a:t>
            </a:r>
          </a:p>
          <a:p>
            <a:pPr indent="457200"/>
            <a:r>
              <a:rPr lang="zh-CN" altLang="zh-CN" dirty="0"/>
              <a:t>以主管的身份出现，对班组长的表现进行点评和打分。</a:t>
            </a:r>
          </a:p>
          <a:p>
            <a:pPr indent="457200"/>
            <a:r>
              <a:rPr lang="zh-CN" altLang="zh-CN" dirty="0"/>
              <a:t>实训前的准备：你需要做以下事情：</a:t>
            </a:r>
          </a:p>
          <a:p>
            <a:pPr indent="457200"/>
            <a:r>
              <a:rPr lang="en-US" altLang="zh-CN" dirty="0"/>
              <a:t>(1)</a:t>
            </a:r>
            <a:r>
              <a:rPr lang="zh-CN" altLang="zh-CN" dirty="0"/>
              <a:t>认真阅读相关知识；</a:t>
            </a:r>
          </a:p>
          <a:p>
            <a:pPr indent="457200"/>
            <a:r>
              <a:rPr lang="en-US" altLang="zh-CN" dirty="0"/>
              <a:t>(2)</a:t>
            </a:r>
            <a:r>
              <a:rPr lang="zh-CN" altLang="zh-CN" dirty="0"/>
              <a:t>阅读背景资料；</a:t>
            </a:r>
          </a:p>
          <a:p>
            <a:pPr indent="457200"/>
            <a:r>
              <a:rPr lang="en-US" altLang="zh-CN" dirty="0"/>
              <a:t>(3)</a:t>
            </a:r>
            <a:r>
              <a:rPr lang="zh-CN" altLang="zh-CN" dirty="0"/>
              <a:t>了解随后需要完成的班组长工作评分表。</a:t>
            </a:r>
          </a:p>
        </p:txBody>
      </p:sp>
      <p:sp>
        <p:nvSpPr>
          <p:cNvPr id="10" name="TextBox 28"/>
          <p:cNvSpPr>
            <a:spLocks noChangeArrowheads="1"/>
          </p:cNvSpPr>
          <p:nvPr/>
        </p:nvSpPr>
        <p:spPr bwMode="auto">
          <a:xfrm>
            <a:off x="4052758" y="84605"/>
            <a:ext cx="4983742"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5</a:t>
            </a:r>
            <a:r>
              <a:rPr lang="zh-CN" altLang="en-US" sz="1600" b="1" dirty="0" smtClean="0">
                <a:solidFill>
                  <a:schemeClr val="accent3">
                    <a:lumMod val="50000"/>
                  </a:schemeClr>
                </a:solidFill>
                <a:latin typeface="黑体" pitchFamily="2" charset="-122"/>
                <a:ea typeface="黑体" pitchFamily="2" charset="-122"/>
              </a:rPr>
              <a:t>  帮助落后团队总结近期工作存在的问题</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46208878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970318"/>
          </a:xfrm>
          <a:prstGeom prst="rect">
            <a:avLst/>
          </a:prstGeom>
          <a:noFill/>
        </p:spPr>
        <p:txBody>
          <a:bodyPr wrap="square" rtlCol="0">
            <a:spAutoFit/>
          </a:bodyPr>
          <a:lstStyle/>
          <a:p>
            <a:pPr indent="457200"/>
            <a:r>
              <a:rPr lang="en-US" altLang="zh-CN" dirty="0"/>
              <a:t>2</a:t>
            </a:r>
            <a:r>
              <a:rPr lang="zh-CN" altLang="zh-CN" dirty="0"/>
              <a:t>．模拟班组长角色</a:t>
            </a:r>
          </a:p>
          <a:p>
            <a:pPr indent="457200"/>
            <a:r>
              <a:rPr lang="zh-CN" altLang="zh-CN" dirty="0"/>
              <a:t>模拟班组长是该情境训练的组织者，主持进行整个过程。</a:t>
            </a:r>
          </a:p>
          <a:p>
            <a:pPr indent="457200"/>
            <a:r>
              <a:rPr lang="zh-CN" altLang="zh-CN" dirty="0"/>
              <a:t>实训前的准备：你需要做以下事情：</a:t>
            </a:r>
          </a:p>
          <a:p>
            <a:pPr indent="457200"/>
            <a:r>
              <a:rPr lang="en-US" altLang="zh-CN" dirty="0"/>
              <a:t>(1)</a:t>
            </a:r>
            <a:r>
              <a:rPr lang="zh-CN" altLang="zh-CN" dirty="0"/>
              <a:t>熟悉各项知识点；</a:t>
            </a:r>
          </a:p>
          <a:p>
            <a:pPr indent="457200"/>
            <a:r>
              <a:rPr lang="en-US" altLang="zh-CN" dirty="0"/>
              <a:t>(2)</a:t>
            </a:r>
            <a:r>
              <a:rPr lang="zh-CN" altLang="zh-CN" dirty="0"/>
              <a:t>熟悉背景资料；</a:t>
            </a:r>
          </a:p>
          <a:p>
            <a:pPr indent="457200"/>
            <a:r>
              <a:rPr lang="en-US" altLang="zh-CN" dirty="0"/>
              <a:t>(3)</a:t>
            </a:r>
            <a:r>
              <a:rPr lang="zh-CN" altLang="zh-CN" dirty="0"/>
              <a:t>做好人物角色分配。</a:t>
            </a:r>
          </a:p>
          <a:p>
            <a:pPr indent="457200"/>
            <a:r>
              <a:rPr lang="zh-CN" altLang="zh-CN" dirty="0"/>
              <a:t>实训过程中：你需要执行以下任务：</a:t>
            </a:r>
          </a:p>
          <a:p>
            <a:pPr indent="457200"/>
            <a:r>
              <a:rPr lang="en-US" altLang="zh-CN" dirty="0"/>
              <a:t>(1)</a:t>
            </a:r>
            <a:r>
              <a:rPr lang="zh-CN" altLang="zh-CN" dirty="0"/>
              <a:t>尽量按照步骤进行；</a:t>
            </a:r>
          </a:p>
          <a:p>
            <a:pPr indent="457200"/>
            <a:r>
              <a:rPr lang="en-US" altLang="zh-CN" dirty="0"/>
              <a:t>(2)</a:t>
            </a:r>
            <a:r>
              <a:rPr lang="zh-CN" altLang="zh-CN" dirty="0"/>
              <a:t>使用知识点中提到的各种方法；</a:t>
            </a:r>
          </a:p>
          <a:p>
            <a:pPr indent="457200"/>
            <a:r>
              <a:rPr lang="en-US" altLang="zh-CN" dirty="0"/>
              <a:t>(3)</a:t>
            </a:r>
            <a:r>
              <a:rPr lang="zh-CN" altLang="zh-CN" dirty="0"/>
              <a:t>与两名落后员工分别进行沟通；</a:t>
            </a:r>
          </a:p>
          <a:p>
            <a:pPr indent="457200"/>
            <a:r>
              <a:rPr lang="en-US" altLang="zh-CN" dirty="0"/>
              <a:t>(4)</a:t>
            </a:r>
            <a:r>
              <a:rPr lang="zh-CN" altLang="zh-CN" dirty="0"/>
              <a:t>制定出帮助落后员工的各项措施，并进行详细的说明。</a:t>
            </a:r>
          </a:p>
          <a:p>
            <a:pPr indent="457200"/>
            <a:r>
              <a:rPr lang="zh-CN" altLang="zh-CN" dirty="0"/>
              <a:t>实训结束后：你需要执行以下任务：</a:t>
            </a:r>
          </a:p>
          <a:p>
            <a:pPr indent="457200"/>
            <a:r>
              <a:rPr lang="en-US" altLang="zh-CN" dirty="0"/>
              <a:t>(1)</a:t>
            </a:r>
            <a:r>
              <a:rPr lang="zh-CN" altLang="zh-CN" dirty="0"/>
              <a:t>组织大家进行讨论，听取大家意见；</a:t>
            </a:r>
          </a:p>
          <a:p>
            <a:pPr indent="457200"/>
            <a:r>
              <a:rPr lang="en-US" altLang="zh-CN" dirty="0"/>
              <a:t>(2)</a:t>
            </a:r>
            <a:r>
              <a:rPr lang="zh-CN" altLang="zh-CN" dirty="0"/>
              <a:t>总结自己的表现。</a:t>
            </a:r>
          </a:p>
        </p:txBody>
      </p:sp>
      <p:sp>
        <p:nvSpPr>
          <p:cNvPr id="10" name="TextBox 28"/>
          <p:cNvSpPr>
            <a:spLocks noChangeArrowheads="1"/>
          </p:cNvSpPr>
          <p:nvPr/>
        </p:nvSpPr>
        <p:spPr bwMode="auto">
          <a:xfrm>
            <a:off x="4052758" y="84605"/>
            <a:ext cx="4983742"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5</a:t>
            </a:r>
            <a:r>
              <a:rPr lang="zh-CN" altLang="en-US" sz="1600" b="1" dirty="0" smtClean="0">
                <a:solidFill>
                  <a:schemeClr val="accent3">
                    <a:lumMod val="50000"/>
                  </a:schemeClr>
                </a:solidFill>
                <a:latin typeface="黑体" pitchFamily="2" charset="-122"/>
                <a:ea typeface="黑体" pitchFamily="2" charset="-122"/>
              </a:rPr>
              <a:t>  帮助落后团队总结近期工作存在的问题</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46208878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970318"/>
          </a:xfrm>
          <a:prstGeom prst="rect">
            <a:avLst/>
          </a:prstGeom>
          <a:noFill/>
        </p:spPr>
        <p:txBody>
          <a:bodyPr wrap="square" rtlCol="0">
            <a:spAutoFit/>
          </a:bodyPr>
          <a:lstStyle/>
          <a:p>
            <a:pPr indent="457200"/>
            <a:r>
              <a:rPr lang="zh-CN" altLang="zh-CN" sz="1400" b="1" dirty="0"/>
              <a:t>必备</a:t>
            </a:r>
            <a:r>
              <a:rPr lang="zh-CN" altLang="zh-CN" sz="1400" b="1" dirty="0" smtClean="0"/>
              <a:t>知识</a:t>
            </a:r>
            <a:endParaRPr lang="en-US" altLang="zh-CN" sz="1400" b="1" dirty="0" smtClean="0"/>
          </a:p>
          <a:p>
            <a:pPr indent="457200"/>
            <a:endParaRPr lang="zh-CN" altLang="zh-CN" sz="1400" dirty="0"/>
          </a:p>
          <a:p>
            <a:pPr indent="457200"/>
            <a:r>
              <a:rPr lang="en-US" altLang="zh-CN" sz="1400" dirty="0"/>
              <a:t>1</a:t>
            </a:r>
            <a:r>
              <a:rPr lang="zh-CN" altLang="zh-CN" sz="1400" dirty="0"/>
              <a:t>．员工工作成绩落后的原因</a:t>
            </a:r>
          </a:p>
          <a:p>
            <a:pPr indent="457200"/>
            <a:r>
              <a:rPr lang="zh-CN" altLang="zh-CN" sz="1400" dirty="0"/>
              <a:t>追求荣誉感，受到他人的尊重和赞美，是每个人的本能。但是在实际工作中，总有个别员工的工作业绩比较差，相对其他员工有一定的差距，那么造成这种情况的原因是什么呢？我们可以从主观因素和客观因素来进行分析。</a:t>
            </a:r>
          </a:p>
          <a:p>
            <a:pPr indent="457200"/>
            <a:r>
              <a:rPr lang="zh-CN" altLang="zh-CN" sz="1400" dirty="0"/>
              <a:t>主观因素：</a:t>
            </a:r>
          </a:p>
          <a:p>
            <a:pPr indent="457200"/>
            <a:r>
              <a:rPr lang="en-US" altLang="zh-CN" sz="1400" dirty="0"/>
              <a:t>(1)</a:t>
            </a:r>
            <a:r>
              <a:rPr lang="zh-CN" altLang="zh-CN" sz="1400" dirty="0"/>
              <a:t>缺乏激情</a:t>
            </a:r>
          </a:p>
          <a:p>
            <a:pPr indent="457200"/>
            <a:r>
              <a:rPr lang="zh-CN" altLang="zh-CN" sz="1400" dirty="0"/>
              <a:t>无论做什么工作都需要有充沛的精力和良好的情绪状态，尤其在呼叫中心，每天都在不断地接听客户电话，还要保持每通电话都要让用户感受到客服人员的热情，这就需要每位员工对这份工作充满激情，保持高昂的工作状态，这是做好工作的基本要求。如果每天工作无精打采，浑浑噩噩，工作成绩是不可能提高的。</a:t>
            </a:r>
          </a:p>
          <a:p>
            <a:pPr indent="457200"/>
            <a:r>
              <a:rPr lang="en-US" altLang="zh-CN" sz="1400" dirty="0"/>
              <a:t>(2)</a:t>
            </a:r>
            <a:r>
              <a:rPr lang="zh-CN" altLang="zh-CN" sz="1400" dirty="0"/>
              <a:t>缺乏学习</a:t>
            </a:r>
          </a:p>
          <a:p>
            <a:pPr indent="457200"/>
            <a:r>
              <a:rPr lang="zh-CN" altLang="zh-CN" sz="1400" dirty="0"/>
              <a:t>俗话说，学习使人进步。要想工作成绩好，不断地学习和提高是不可缺少的，呼叫中心每天都有制度的调整、新业务的上线、话术的更新、知识库的变动等．及时地学习新知识和掌握新技能是提高工作成绩的重要条件。除此之外，更要向优秀员工学习，优秀员工必然有自己的经验和方法，这些对于工作绩效的提高会非常有帮助。因此，如果不能持续地保持学习的状态，也必然无法做好自己的工作。</a:t>
            </a:r>
          </a:p>
        </p:txBody>
      </p:sp>
      <p:sp>
        <p:nvSpPr>
          <p:cNvPr id="10" name="TextBox 28"/>
          <p:cNvSpPr>
            <a:spLocks noChangeArrowheads="1"/>
          </p:cNvSpPr>
          <p:nvPr/>
        </p:nvSpPr>
        <p:spPr bwMode="auto">
          <a:xfrm>
            <a:off x="4052758" y="84605"/>
            <a:ext cx="4983742"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5</a:t>
            </a:r>
            <a:r>
              <a:rPr lang="zh-CN" altLang="en-US" sz="1600" b="1" dirty="0" smtClean="0">
                <a:solidFill>
                  <a:schemeClr val="accent3">
                    <a:lumMod val="50000"/>
                  </a:schemeClr>
                </a:solidFill>
                <a:latin typeface="黑体" pitchFamily="2" charset="-122"/>
                <a:ea typeface="黑体" pitchFamily="2" charset="-122"/>
              </a:rPr>
              <a:t>  帮助落后团队总结近期工作存在的问题</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46208878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4247317"/>
          </a:xfrm>
          <a:prstGeom prst="rect">
            <a:avLst/>
          </a:prstGeom>
          <a:noFill/>
        </p:spPr>
        <p:txBody>
          <a:bodyPr wrap="square" rtlCol="0">
            <a:spAutoFit/>
          </a:bodyPr>
          <a:lstStyle/>
          <a:p>
            <a:pPr indent="457200"/>
            <a:r>
              <a:rPr lang="en-US" altLang="zh-CN" dirty="0"/>
              <a:t>(3)</a:t>
            </a:r>
            <a:r>
              <a:rPr lang="zh-CN" altLang="zh-CN" dirty="0"/>
              <a:t>缺乏责任感</a:t>
            </a:r>
          </a:p>
          <a:p>
            <a:pPr indent="457200"/>
            <a:r>
              <a:rPr lang="zh-CN" altLang="zh-CN" dirty="0"/>
              <a:t>责任感是人在生长的过程中慢慢培养起来的，责任心就是对自己的工作、对他人、对集体、对团队负责的一种态度。如果对待每一位用户、每一条制度、每一位同事都没有责任感，那么不论能力再高，也不会把工作做好。</a:t>
            </a:r>
          </a:p>
          <a:p>
            <a:pPr indent="457200"/>
            <a:r>
              <a:rPr lang="en-US" altLang="zh-CN" dirty="0"/>
              <a:t>(4)</a:t>
            </a:r>
            <a:r>
              <a:rPr lang="zh-CN" altLang="zh-CN" dirty="0"/>
              <a:t>缺乏自信</a:t>
            </a:r>
          </a:p>
          <a:p>
            <a:pPr indent="457200"/>
            <a:r>
              <a:rPr lang="zh-CN" altLang="zh-CN" dirty="0"/>
              <a:t>很多落后员工有一个共同的特点就是缺乏自信心，他们觉得要在众多同事中取得第一名是不可能实现的事情，业绩指标达到最好也是不可能的事情，这可能和传统教育，还有之前的工作或学习经历有关。我们要想办法让员工知道自己身上的优势，只有让员工对工作充满自信心，才能把工作做好。</a:t>
            </a:r>
          </a:p>
          <a:p>
            <a:pPr indent="457200"/>
            <a:r>
              <a:rPr lang="en-US" altLang="zh-CN" dirty="0"/>
              <a:t>(5)</a:t>
            </a:r>
            <a:r>
              <a:rPr lang="zh-CN" altLang="zh-CN" dirty="0"/>
              <a:t>缺乏持续性</a:t>
            </a:r>
          </a:p>
          <a:p>
            <a:pPr indent="457200"/>
            <a:r>
              <a:rPr lang="zh-CN" altLang="zh-CN" dirty="0"/>
              <a:t>大多数员工其实很清楚自己工作落后的原因，也知道改进的方法，但是无法坚持下去，一分汗水一分收获，没有持续的努力和付出，是不可能取得好成绩的。</a:t>
            </a:r>
          </a:p>
        </p:txBody>
      </p:sp>
      <p:sp>
        <p:nvSpPr>
          <p:cNvPr id="10" name="TextBox 28"/>
          <p:cNvSpPr>
            <a:spLocks noChangeArrowheads="1"/>
          </p:cNvSpPr>
          <p:nvPr/>
        </p:nvSpPr>
        <p:spPr bwMode="auto">
          <a:xfrm>
            <a:off x="4052758" y="84605"/>
            <a:ext cx="4983742"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5</a:t>
            </a:r>
            <a:r>
              <a:rPr lang="zh-CN" altLang="en-US" sz="1600" b="1" dirty="0" smtClean="0">
                <a:solidFill>
                  <a:schemeClr val="accent3">
                    <a:lumMod val="50000"/>
                  </a:schemeClr>
                </a:solidFill>
                <a:latin typeface="黑体" pitchFamily="2" charset="-122"/>
                <a:ea typeface="黑体" pitchFamily="2" charset="-122"/>
              </a:rPr>
              <a:t>  帮助落后团队总结近期工作存在的问题</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46208878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4185761"/>
          </a:xfrm>
          <a:prstGeom prst="rect">
            <a:avLst/>
          </a:prstGeom>
          <a:noFill/>
        </p:spPr>
        <p:txBody>
          <a:bodyPr wrap="square" rtlCol="0">
            <a:spAutoFit/>
          </a:bodyPr>
          <a:lstStyle/>
          <a:p>
            <a:pPr indent="457200"/>
            <a:r>
              <a:rPr lang="zh-CN" altLang="zh-CN" sz="1400" dirty="0"/>
              <a:t>客观因素：</a:t>
            </a:r>
          </a:p>
          <a:p>
            <a:pPr indent="457200"/>
            <a:r>
              <a:rPr lang="en-US" altLang="zh-CN" sz="1400" dirty="0"/>
              <a:t>(1)</a:t>
            </a:r>
            <a:r>
              <a:rPr lang="zh-CN" altLang="zh-CN" sz="1400" dirty="0"/>
              <a:t>能力基础差</a:t>
            </a:r>
          </a:p>
          <a:p>
            <a:pPr indent="457200"/>
            <a:r>
              <a:rPr lang="zh-CN" altLang="zh-CN" sz="1400" dirty="0"/>
              <a:t>每个人的能力有高低之分，对于基础比较薄弱、个人能力不是太强的员工来说，他要得到优异的成绩，肯定是比较困难的；尤其是新员工，对于工作流程和业务知识还不是很熟悉，工作绩效方面和老员工一定会有差距。</a:t>
            </a:r>
          </a:p>
          <a:p>
            <a:pPr indent="457200"/>
            <a:r>
              <a:rPr lang="en-US" altLang="zh-CN" sz="1400" dirty="0"/>
              <a:t>(2)</a:t>
            </a:r>
            <a:r>
              <a:rPr lang="zh-CN" altLang="zh-CN" sz="1400" dirty="0"/>
              <a:t>缺少他人指导</a:t>
            </a:r>
          </a:p>
          <a:p>
            <a:pPr indent="457200"/>
            <a:r>
              <a:rPr lang="zh-CN" altLang="zh-CN" sz="1400" dirty="0"/>
              <a:t>有的员工很努力，但是总是得不到很好的工作成绩，主要原因是没有找到正确的工作方法，没有抓住解决问题的重点。因此，没有正确指导下昀努力工作是事倍功半的。</a:t>
            </a:r>
          </a:p>
          <a:p>
            <a:pPr indent="457200"/>
            <a:r>
              <a:rPr lang="en-US" altLang="zh-CN" sz="1400" dirty="0"/>
              <a:t>(3)</a:t>
            </a:r>
            <a:r>
              <a:rPr lang="zh-CN" altLang="zh-CN" sz="1400" dirty="0"/>
              <a:t>管理制度问题</a:t>
            </a:r>
          </a:p>
          <a:p>
            <a:pPr indent="457200"/>
            <a:r>
              <a:rPr lang="zh-CN" altLang="zh-CN" sz="1400" dirty="0"/>
              <a:t>当我们的管理制度、绩效制度无法公平客观地对员工工作给予正确的评价，或者无法给予全面的评价时，都会导致员工的积极性受到打击，导致员工对工作的懈怠，甚至不愿意很好地完成自己的工作。</a:t>
            </a:r>
          </a:p>
          <a:p>
            <a:pPr indent="457200"/>
            <a:r>
              <a:rPr lang="en-US" altLang="zh-CN" sz="1400" dirty="0"/>
              <a:t>(4)</a:t>
            </a:r>
            <a:r>
              <a:rPr lang="zh-CN" altLang="zh-CN" sz="1400" dirty="0"/>
              <a:t>员工个人问题</a:t>
            </a:r>
          </a:p>
          <a:p>
            <a:pPr indent="457200"/>
            <a:r>
              <a:rPr lang="zh-CN" altLang="zh-CN" sz="1400" dirty="0"/>
              <a:t>员工的个人问题也是影响其工作的重要因素，尤其是呼叫中心的员工普遍年龄比较小，情绪容易受到外界的干扰，例如男女朋友的问题、生活条件的问题、家庭矛盾的问题等，都会直接影响正常的工作状态。</a:t>
            </a:r>
          </a:p>
          <a:p>
            <a:pPr indent="457200"/>
            <a:r>
              <a:rPr lang="zh-CN" altLang="zh-CN" sz="1400" dirty="0"/>
              <a:t>落后员工给集体带来的负面影响成绩比较落后的员工，往往给小组整体工作带来很多问题，</a:t>
            </a:r>
            <a:endParaRPr lang="zh-CN" altLang="en-US" sz="1400" dirty="0"/>
          </a:p>
        </p:txBody>
      </p:sp>
      <p:sp>
        <p:nvSpPr>
          <p:cNvPr id="10" name="TextBox 28"/>
          <p:cNvSpPr>
            <a:spLocks noChangeArrowheads="1"/>
          </p:cNvSpPr>
          <p:nvPr/>
        </p:nvSpPr>
        <p:spPr bwMode="auto">
          <a:xfrm>
            <a:off x="4052758" y="84605"/>
            <a:ext cx="4983742"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5</a:t>
            </a:r>
            <a:r>
              <a:rPr lang="zh-CN" altLang="en-US" sz="1600" b="1" dirty="0" smtClean="0">
                <a:solidFill>
                  <a:schemeClr val="accent3">
                    <a:lumMod val="50000"/>
                  </a:schemeClr>
                </a:solidFill>
                <a:latin typeface="黑体" pitchFamily="2" charset="-122"/>
                <a:ea typeface="黑体" pitchFamily="2" charset="-122"/>
              </a:rPr>
              <a:t>  帮助落后团队总结近期工作存在的问题</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46208878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1547664" y="985292"/>
            <a:ext cx="7488833" cy="3970318"/>
          </a:xfrm>
          <a:prstGeom prst="rect">
            <a:avLst/>
          </a:prstGeom>
          <a:noFill/>
        </p:spPr>
        <p:txBody>
          <a:bodyPr wrap="square" rtlCol="0">
            <a:spAutoFit/>
          </a:bodyPr>
          <a:lstStyle/>
          <a:p>
            <a:pPr indent="457200"/>
            <a:r>
              <a:rPr lang="zh-CN" altLang="zh-CN" sz="1400" dirty="0"/>
              <a:t>主要有以下几类：</a:t>
            </a:r>
          </a:p>
          <a:p>
            <a:pPr indent="457200"/>
            <a:r>
              <a:rPr lang="en-US" altLang="zh-CN" sz="1400" dirty="0"/>
              <a:t>(1)</a:t>
            </a:r>
            <a:r>
              <a:rPr lang="zh-CN" altLang="zh-CN" sz="1400" dirty="0"/>
              <a:t>影响全组工作指标</a:t>
            </a:r>
          </a:p>
          <a:p>
            <a:pPr indent="457200"/>
            <a:r>
              <a:rPr lang="zh-CN" altLang="zh-CN" sz="1400" dirty="0"/>
              <a:t>一个团队的工作成绩水平，并不在于优秀的员工有多优秀，而在于落后员工的水平。对于呼叫中心而言，每个指标都非常严格，而员工与员工之间、组与组之间的差别都很细微，但是只要有一名员工的成绩落后较多，那么整个团队的成绩就会受其影响。</a:t>
            </a:r>
          </a:p>
          <a:p>
            <a:pPr indent="457200"/>
            <a:r>
              <a:rPr lang="en-US" altLang="zh-CN" sz="1400" dirty="0"/>
              <a:t>(2)</a:t>
            </a:r>
            <a:r>
              <a:rPr lang="zh-CN" altLang="zh-CN" sz="1400" dirty="0"/>
              <a:t>带来负面言论</a:t>
            </a:r>
          </a:p>
          <a:p>
            <a:pPr indent="457200"/>
            <a:r>
              <a:rPr lang="zh-CN" altLang="zh-CN" sz="1400" dirty="0"/>
              <a:t>无论是在社会还是公司，员工的生活、工作状态越不好，越容易产生抱怨，越希望表达很多负面的东西。因此，如果员工的工作成绩靠后的话，他就会对绩效的评判标准、小组的管理、其他员工的问题等产生很多不满，这就会给团队造成很大的影响。</a:t>
            </a:r>
          </a:p>
          <a:p>
            <a:pPr indent="457200"/>
            <a:r>
              <a:rPr lang="en-US" altLang="zh-CN" sz="1400" dirty="0"/>
              <a:t>(3)</a:t>
            </a:r>
            <a:r>
              <a:rPr lang="zh-CN" altLang="zh-CN" sz="1400" dirty="0"/>
              <a:t>影响团队管理</a:t>
            </a:r>
          </a:p>
          <a:p>
            <a:pPr indent="457200"/>
            <a:r>
              <a:rPr lang="zh-CN" altLang="zh-CN" sz="1400" dirty="0"/>
              <a:t>如果落后员工的工作得不到改进，将会降低员工的工作标准，就像学校一样，如果有人学习成绩非常低，那么大家都不会担心自己会成为最后一名。在公司也是一样，当有员工工作成绩很差的时候，其他员工都会对工作松懈，因为如果公司要处理，也会处理最差的那名员工，这样，整个团队的管理就存在很多障碍，很多工作要求会被打折执行。</a:t>
            </a:r>
          </a:p>
          <a:p>
            <a:pPr indent="457200"/>
            <a:r>
              <a:rPr lang="en-US" altLang="zh-CN" sz="1400" dirty="0"/>
              <a:t>(4)</a:t>
            </a:r>
            <a:r>
              <a:rPr lang="zh-CN" altLang="zh-CN" sz="1400" dirty="0"/>
              <a:t>容易出现意外情况</a:t>
            </a:r>
          </a:p>
          <a:p>
            <a:pPr indent="457200"/>
            <a:r>
              <a:rPr lang="zh-CN" altLang="zh-CN" sz="1400" dirty="0"/>
              <a:t>落后员工由于长期得不到大家的认同和赞扬，在工作上一直处于落后的状态，这会让员工的情绪得不到放松，让员工心理上发生变化，如果以这样的状态持续进行工作，则会很容易出现一些意外的不好情况，例如和用户吵架、与同事争执、工作中出现重大失误等。</a:t>
            </a:r>
          </a:p>
        </p:txBody>
      </p:sp>
      <p:sp>
        <p:nvSpPr>
          <p:cNvPr id="10" name="TextBox 28"/>
          <p:cNvSpPr>
            <a:spLocks noChangeArrowheads="1"/>
          </p:cNvSpPr>
          <p:nvPr/>
        </p:nvSpPr>
        <p:spPr bwMode="auto">
          <a:xfrm>
            <a:off x="4052758" y="84605"/>
            <a:ext cx="4983742"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5</a:t>
            </a:r>
            <a:r>
              <a:rPr lang="zh-CN" altLang="en-US" sz="1600" b="1" dirty="0" smtClean="0">
                <a:solidFill>
                  <a:schemeClr val="accent3">
                    <a:lumMod val="50000"/>
                  </a:schemeClr>
                </a:solidFill>
                <a:latin typeface="黑体" pitchFamily="2" charset="-122"/>
                <a:ea typeface="黑体" pitchFamily="2" charset="-122"/>
              </a:rPr>
              <a:t>  帮助落后团队总结近期工作存在的问题</a:t>
            </a:r>
            <a:endParaRPr lang="zh-CN" altLang="en-US" sz="1600" b="1" dirty="0">
              <a:solidFill>
                <a:schemeClr val="accent3">
                  <a:lumMod val="50000"/>
                </a:schemeClr>
              </a:solidFill>
              <a:latin typeface="黑体" pitchFamily="2" charset="-122"/>
              <a:ea typeface="黑体" pitchFamily="2" charset="-122"/>
            </a:endParaRPr>
          </a:p>
        </p:txBody>
      </p:sp>
      <p:sp>
        <p:nvSpPr>
          <p:cNvPr id="9" name="圆角矩形 18">
            <a:hlinkClick r:id="rId3"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46208878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50826" y="913284"/>
            <a:ext cx="8785672" cy="4401205"/>
          </a:xfrm>
          <a:prstGeom prst="rect">
            <a:avLst/>
          </a:prstGeom>
          <a:noFill/>
        </p:spPr>
        <p:txBody>
          <a:bodyPr wrap="square" rtlCol="0">
            <a:spAutoFit/>
          </a:bodyPr>
          <a:lstStyle/>
          <a:p>
            <a:pPr indent="457200"/>
            <a:r>
              <a:rPr lang="en-US" altLang="zh-CN" sz="1400" dirty="0"/>
              <a:t>3</a:t>
            </a:r>
            <a:r>
              <a:rPr lang="zh-CN" altLang="zh-CN" sz="1400" dirty="0"/>
              <a:t>．改进落后员工工作的原则</a:t>
            </a:r>
          </a:p>
          <a:p>
            <a:pPr indent="457200"/>
            <a:r>
              <a:rPr lang="en-US" altLang="zh-CN" sz="1400" dirty="0"/>
              <a:t>(1)</a:t>
            </a:r>
            <a:r>
              <a:rPr lang="zh-CN" altLang="zh-CN" sz="1400" dirty="0"/>
              <a:t>尊重与认可</a:t>
            </a:r>
          </a:p>
          <a:p>
            <a:pPr indent="457200"/>
            <a:r>
              <a:rPr lang="zh-CN" altLang="zh-CN" sz="1400" dirty="0"/>
              <a:t>要帮助员工改进工作，就一定要以平等尊重为出发点，共同来找到提高成绩的方法。虽然员工可能工作成绩不是很好，但是作为管理者，作为同事，我们要以朋友的身份来帮助他。</a:t>
            </a:r>
          </a:p>
          <a:p>
            <a:pPr indent="457200"/>
            <a:r>
              <a:rPr lang="en-US" altLang="zh-CN" sz="1400" dirty="0"/>
              <a:t>(2)</a:t>
            </a:r>
            <a:r>
              <a:rPr lang="zh-CN" altLang="zh-CN" sz="1400" dirty="0"/>
              <a:t>充分的了解</a:t>
            </a:r>
          </a:p>
          <a:p>
            <a:pPr indent="457200"/>
            <a:r>
              <a:rPr lang="zh-CN" altLang="zh-CN" sz="1400" dirty="0"/>
              <a:t>上面提到了很多导致工作成绩不理想的原因，要想找到改进工作的方法，就必然要先了解真实的原因是什么。因此，在帮助落后员工之前，需要进行大量的沟通和了解。</a:t>
            </a:r>
          </a:p>
          <a:p>
            <a:pPr indent="457200"/>
            <a:r>
              <a:rPr lang="en-US" altLang="zh-CN" sz="1400" dirty="0"/>
              <a:t>(3)</a:t>
            </a:r>
            <a:r>
              <a:rPr lang="zh-CN" altLang="zh-CN" sz="1400" dirty="0"/>
              <a:t>适当的夸奖</a:t>
            </a:r>
          </a:p>
          <a:p>
            <a:pPr indent="457200"/>
            <a:r>
              <a:rPr lang="zh-CN" altLang="zh-CN" sz="1400" dirty="0"/>
              <a:t>当员工已经在努力去提高工作成绩，认真去解决自身所存在的问题时，作为管理者，一定要把员工一点一滴的变化看在眼里，并且表达出对他所取得成</a:t>
            </a:r>
          </a:p>
          <a:p>
            <a:pPr indent="457200"/>
            <a:r>
              <a:rPr lang="zh-CN" altLang="zh-CN" sz="1400" dirty="0"/>
              <a:t>绩的赞赏，以提高员工的积极性和自信心。</a:t>
            </a:r>
          </a:p>
          <a:p>
            <a:pPr indent="457200"/>
            <a:r>
              <a:rPr lang="en-US" altLang="zh-CN" sz="1400" dirty="0"/>
              <a:t>(4)</a:t>
            </a:r>
            <a:r>
              <a:rPr lang="zh-CN" altLang="zh-CN" sz="1400" dirty="0"/>
              <a:t>不要急于求成</a:t>
            </a:r>
          </a:p>
          <a:p>
            <a:pPr indent="457200"/>
            <a:r>
              <a:rPr lang="zh-CN" altLang="zh-CN" sz="1400" dirty="0"/>
              <a:t>工作成绩的提高，工作习惯的改善是个比较漫长的过程，不可能立竿见影、药到病除。因此，我们不能要求员工在很短的时间内工作成绩就发生大的变化，要循序渐进。</a:t>
            </a:r>
          </a:p>
          <a:p>
            <a:pPr indent="457200"/>
            <a:r>
              <a:rPr lang="en-US" altLang="zh-CN" sz="1400" dirty="0"/>
              <a:t>(5)</a:t>
            </a:r>
            <a:r>
              <a:rPr lang="zh-CN" altLang="zh-CN" sz="1400" dirty="0"/>
              <a:t>方法多样</a:t>
            </a:r>
          </a:p>
          <a:p>
            <a:pPr indent="457200"/>
            <a:r>
              <a:rPr lang="zh-CN" altLang="zh-CN" sz="1400" dirty="0"/>
              <a:t>帮助员工提高工作成绩，方法要多种多样，单一的督促和增加压力是不能取得很好的效果的，要根据员工具体情况，采取不同的方法。</a:t>
            </a:r>
          </a:p>
          <a:p>
            <a:pPr indent="457200"/>
            <a:r>
              <a:rPr lang="en-US" altLang="zh-CN" sz="1400" dirty="0"/>
              <a:t>(6)</a:t>
            </a:r>
            <a:r>
              <a:rPr lang="zh-CN" altLang="zh-CN" sz="1400" dirty="0"/>
              <a:t>激发潜力</a:t>
            </a:r>
          </a:p>
          <a:p>
            <a:pPr indent="457200"/>
            <a:r>
              <a:rPr lang="zh-CN" altLang="zh-CN" sz="1400" dirty="0"/>
              <a:t>每个人身上都有自己的优势，只有创造条件加以引导，让员工把自己的优势在工作中得以展现，才能不断激发员工的潜力，使员工在被认可的同时也能取得优异的工作成绩。</a:t>
            </a:r>
          </a:p>
        </p:txBody>
      </p:sp>
      <p:sp>
        <p:nvSpPr>
          <p:cNvPr id="10" name="TextBox 28"/>
          <p:cNvSpPr>
            <a:spLocks noChangeArrowheads="1"/>
          </p:cNvSpPr>
          <p:nvPr/>
        </p:nvSpPr>
        <p:spPr bwMode="auto">
          <a:xfrm>
            <a:off x="4052758" y="84605"/>
            <a:ext cx="4983742"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5</a:t>
            </a:r>
            <a:r>
              <a:rPr lang="zh-CN" altLang="en-US" sz="1600" b="1" dirty="0" smtClean="0">
                <a:solidFill>
                  <a:schemeClr val="accent3">
                    <a:lumMod val="50000"/>
                  </a:schemeClr>
                </a:solidFill>
                <a:latin typeface="黑体" pitchFamily="2" charset="-122"/>
                <a:ea typeface="黑体" pitchFamily="2" charset="-122"/>
              </a:rPr>
              <a:t>  帮助落后团队总结近期工作存在的问题</a:t>
            </a:r>
            <a:endParaRPr lang="zh-CN" altLang="en-US" sz="1600" b="1" dirty="0">
              <a:solidFill>
                <a:schemeClr val="accent3">
                  <a:lumMod val="50000"/>
                </a:schemeClr>
              </a:solidFill>
              <a:latin typeface="黑体" pitchFamily="2" charset="-122"/>
              <a:ea typeface="黑体" pitchFamily="2" charset="-122"/>
            </a:endParaRPr>
          </a:p>
        </p:txBody>
      </p:sp>
      <p:sp>
        <p:nvSpPr>
          <p:cNvPr id="9" name="圆角矩形 18">
            <a:hlinkClick r:id="rId3"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46208878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50826" y="985292"/>
            <a:ext cx="8785672" cy="4185761"/>
          </a:xfrm>
          <a:prstGeom prst="rect">
            <a:avLst/>
          </a:prstGeom>
          <a:noFill/>
        </p:spPr>
        <p:txBody>
          <a:bodyPr wrap="square" rtlCol="0">
            <a:spAutoFit/>
          </a:bodyPr>
          <a:lstStyle/>
          <a:p>
            <a:pPr indent="457200"/>
            <a:r>
              <a:rPr lang="en-US" altLang="zh-CN" sz="1400" dirty="0"/>
              <a:t>4</a:t>
            </a:r>
            <a:r>
              <a:rPr lang="zh-CN" altLang="zh-CN" sz="1400" dirty="0"/>
              <a:t>．帮助落后员工的方法</a:t>
            </a:r>
          </a:p>
          <a:p>
            <a:pPr indent="457200"/>
            <a:r>
              <a:rPr lang="en-US" altLang="zh-CN" sz="1400" dirty="0"/>
              <a:t>(1)</a:t>
            </a:r>
            <a:r>
              <a:rPr lang="zh-CN" altLang="zh-CN" sz="1400" dirty="0"/>
              <a:t>优秀员工协助</a:t>
            </a:r>
          </a:p>
          <a:p>
            <a:pPr indent="457200"/>
            <a:r>
              <a:rPr lang="zh-CN" altLang="zh-CN" sz="1400" dirty="0"/>
              <a:t>对于员工来说，榜样的力量远远大于说教，尤其是身边的榜样，员工不会产生距离感，安排一名他身边的优秀员工进行“一帮一”的帮带，在日常工作中提供支持，是带动落后员工非常有效的方法。这也能让落后的员工体会到一分付出、一分收获，看到优秀员工的背后有着很多努力和付出。</a:t>
            </a:r>
          </a:p>
          <a:p>
            <a:pPr indent="457200"/>
            <a:r>
              <a:rPr lang="en-US" altLang="zh-CN" sz="1400" dirty="0"/>
              <a:t>(2)</a:t>
            </a:r>
            <a:r>
              <a:rPr lang="zh-CN" altLang="zh-CN" sz="1400" dirty="0"/>
              <a:t>帮助进行业绩情况分析</a:t>
            </a:r>
          </a:p>
          <a:p>
            <a:pPr indent="457200"/>
            <a:r>
              <a:rPr lang="zh-CN" altLang="zh-CN" sz="1400" dirty="0"/>
              <a:t>因为员工大多只看绩效结果，很少关注各个指标的情况，更谈不上对各项数据进行分析和总结，所以我们要多与员工一起对绩效成绩和日常数据进行综合分析，客观合理地找到工作不尽如人意的真实原因，让员工发现自身所存在的一些问题，并给予正确的解决方法。</a:t>
            </a:r>
          </a:p>
          <a:p>
            <a:pPr indent="457200"/>
            <a:r>
              <a:rPr lang="en-US" altLang="zh-CN" sz="1400" dirty="0"/>
              <a:t>(3)</a:t>
            </a:r>
            <a:r>
              <a:rPr lang="zh-CN" altLang="zh-CN" sz="1400" dirty="0"/>
              <a:t>制定阶段性切实可行的工作目标</a:t>
            </a:r>
          </a:p>
          <a:p>
            <a:pPr indent="457200"/>
            <a:r>
              <a:rPr lang="zh-CN" altLang="zh-CN" sz="1400" dirty="0"/>
              <a:t>根据员工具体情况，制定出切实可行的工作目标，让员工在每个工作阶段都有一个既不难达到，又非常明确的目标；如果一下子把目标定得过高，反而会打击员工的积极性。</a:t>
            </a:r>
          </a:p>
          <a:p>
            <a:pPr indent="457200"/>
            <a:r>
              <a:rPr lang="en-US" altLang="zh-CN" sz="1400" dirty="0"/>
              <a:t>(4)</a:t>
            </a:r>
            <a:r>
              <a:rPr lang="zh-CN" altLang="zh-CN" sz="1400" dirty="0"/>
              <a:t>提供持续的关注和反馈</a:t>
            </a:r>
          </a:p>
          <a:p>
            <a:pPr indent="457200"/>
            <a:r>
              <a:rPr lang="zh-CN" altLang="zh-CN" sz="1400" dirty="0"/>
              <a:t>员工工作改进、成绩提高是一个循序渐进的过程。在这个过程中，作为管理者一定要保持持续关注的状态，让员工得到持续的动力，并且对于员工的工作情况阶段性地给予反馈，及时了解工作成绩的变化情况。</a:t>
            </a:r>
          </a:p>
          <a:p>
            <a:pPr indent="457200"/>
            <a:r>
              <a:rPr lang="en-US" altLang="zh-CN" sz="1400" dirty="0"/>
              <a:t>(5)</a:t>
            </a:r>
            <a:r>
              <a:rPr lang="zh-CN" altLang="zh-CN" sz="1400" dirty="0"/>
              <a:t>工作内容可适当调整</a:t>
            </a:r>
          </a:p>
          <a:p>
            <a:pPr indent="457200"/>
            <a:r>
              <a:rPr lang="zh-CN" altLang="zh-CN" sz="1400" dirty="0"/>
              <a:t>对于呼叫中心而言，虽然其主要工作内容是基本统一的，但是也有很多临时性工作和职能性工作需要安排员工去处理，可以依据落后员工的能力和特点多给他安排一些这样的工作，这样他既能感受到大家给予他的信任，又能让他有机会发挥特长，得到大家的认可和称赞，帮助他树立自信心。</a:t>
            </a:r>
          </a:p>
        </p:txBody>
      </p:sp>
      <p:sp>
        <p:nvSpPr>
          <p:cNvPr id="10" name="TextBox 28"/>
          <p:cNvSpPr>
            <a:spLocks noChangeArrowheads="1"/>
          </p:cNvSpPr>
          <p:nvPr/>
        </p:nvSpPr>
        <p:spPr bwMode="auto">
          <a:xfrm>
            <a:off x="4052758" y="84605"/>
            <a:ext cx="4983742"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5</a:t>
            </a:r>
            <a:r>
              <a:rPr lang="zh-CN" altLang="en-US" sz="1600" b="1" dirty="0" smtClean="0">
                <a:solidFill>
                  <a:schemeClr val="accent3">
                    <a:lumMod val="50000"/>
                  </a:schemeClr>
                </a:solidFill>
                <a:latin typeface="黑体" pitchFamily="2" charset="-122"/>
                <a:ea typeface="黑体" pitchFamily="2" charset="-122"/>
              </a:rPr>
              <a:t>  帮助落后团队总结近期工作存在的问题</a:t>
            </a:r>
            <a:endParaRPr lang="zh-CN" altLang="en-US" sz="1600" b="1" dirty="0">
              <a:solidFill>
                <a:schemeClr val="accent3">
                  <a:lumMod val="50000"/>
                </a:schemeClr>
              </a:solidFill>
              <a:latin typeface="黑体" pitchFamily="2" charset="-122"/>
              <a:ea typeface="黑体" pitchFamily="2" charset="-122"/>
            </a:endParaRPr>
          </a:p>
        </p:txBody>
      </p:sp>
      <p:sp>
        <p:nvSpPr>
          <p:cNvPr id="9" name="圆角矩形 18">
            <a:hlinkClick r:id="rId3"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46208878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16"/>
          <p:cNvPicPr>
            <a:picLocks noChangeAspect="1"/>
          </p:cNvPicPr>
          <p:nvPr/>
        </p:nvPicPr>
        <p:blipFill rotWithShape="1">
          <a:blip r:embed="rId3">
            <a:extLst>
              <a:ext uri="{28A0092B-C50C-407E-A947-70E740481C1C}">
                <a14:useLocalDpi xmlns:a14="http://schemas.microsoft.com/office/drawing/2010/main" val="0"/>
              </a:ext>
            </a:extLst>
          </a:blip>
          <a:srcRect l="3892" r="8003"/>
          <a:stretch/>
        </p:blipFill>
        <p:spPr>
          <a:xfrm>
            <a:off x="0" y="2137419"/>
            <a:ext cx="2166457" cy="3138107"/>
          </a:xfrm>
          <a:prstGeom prst="rect">
            <a:avLst/>
          </a:prstGeom>
        </p:spPr>
      </p:pic>
      <p:sp>
        <p:nvSpPr>
          <p:cNvPr id="19" name="TextBox 28"/>
          <p:cNvSpPr>
            <a:spLocks noChangeArrowheads="1"/>
          </p:cNvSpPr>
          <p:nvPr/>
        </p:nvSpPr>
        <p:spPr bwMode="auto">
          <a:xfrm>
            <a:off x="107503" y="5345113"/>
            <a:ext cx="432048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模块一  塑造班组长基本素质及能力</a:t>
            </a:r>
            <a:endParaRPr lang="zh-CN" altLang="en-US" dirty="0">
              <a:solidFill>
                <a:schemeClr val="bg1"/>
              </a:solidFill>
            </a:endParaRPr>
          </a:p>
        </p:txBody>
      </p:sp>
      <p:sp>
        <p:nvSpPr>
          <p:cNvPr id="11" name="TextBox 10"/>
          <p:cNvSpPr txBox="1"/>
          <p:nvPr/>
        </p:nvSpPr>
        <p:spPr>
          <a:xfrm>
            <a:off x="2200275" y="985292"/>
            <a:ext cx="6836222" cy="3139321"/>
          </a:xfrm>
          <a:prstGeom prst="rect">
            <a:avLst/>
          </a:prstGeom>
          <a:noFill/>
        </p:spPr>
        <p:txBody>
          <a:bodyPr wrap="square" rtlCol="0">
            <a:spAutoFit/>
          </a:bodyPr>
          <a:lstStyle/>
          <a:p>
            <a:pPr indent="457200"/>
            <a:r>
              <a:rPr lang="zh-CN" altLang="zh-CN" b="1" dirty="0"/>
              <a:t>讨论</a:t>
            </a:r>
            <a:r>
              <a:rPr lang="zh-CN" altLang="zh-CN" b="1" dirty="0" smtClean="0"/>
              <a:t>内容</a:t>
            </a:r>
            <a:endParaRPr lang="en-US" altLang="zh-CN" b="1" dirty="0" smtClean="0"/>
          </a:p>
          <a:p>
            <a:pPr indent="457200"/>
            <a:endParaRPr lang="zh-CN" altLang="zh-CN" dirty="0"/>
          </a:p>
          <a:p>
            <a:pPr indent="457200"/>
            <a:r>
              <a:rPr lang="zh-CN" altLang="zh-CN" dirty="0"/>
              <a:t>任务一讨论内容：</a:t>
            </a:r>
          </a:p>
          <a:p>
            <a:pPr indent="457200"/>
            <a:r>
              <a:rPr lang="en-US" altLang="zh-CN" dirty="0"/>
              <a:t>1</a:t>
            </a:r>
            <a:r>
              <a:rPr lang="zh-CN" altLang="zh-CN" dirty="0"/>
              <a:t>．对各组的讨论结果进行合并，找到形成落后员工的最主要原因，以及帮助落后员工的最主要方法。</a:t>
            </a:r>
          </a:p>
          <a:p>
            <a:pPr indent="457200"/>
            <a:r>
              <a:rPr lang="en-US" altLang="zh-CN" dirty="0"/>
              <a:t>2</a:t>
            </a:r>
            <a:r>
              <a:rPr lang="zh-CN" altLang="zh-CN" dirty="0"/>
              <a:t>．作为班组长，在帮助落后员工时会有哪些障碍？</a:t>
            </a:r>
          </a:p>
          <a:p>
            <a:pPr indent="457200"/>
            <a:r>
              <a:rPr lang="en-US" altLang="zh-CN" dirty="0"/>
              <a:t>3</a:t>
            </a:r>
            <a:r>
              <a:rPr lang="zh-CN" altLang="zh-CN" dirty="0"/>
              <a:t>．对落后员工是淘汰还是帮助？</a:t>
            </a:r>
          </a:p>
          <a:p>
            <a:pPr indent="457200"/>
            <a:r>
              <a:rPr lang="zh-CN" altLang="zh-CN" dirty="0"/>
              <a:t>任务二讨论内容：</a:t>
            </a:r>
          </a:p>
          <a:p>
            <a:pPr indent="457200"/>
            <a:r>
              <a:rPr lang="en-US" altLang="zh-CN" dirty="0"/>
              <a:t>1</a:t>
            </a:r>
            <a:r>
              <a:rPr lang="zh-CN" altLang="zh-CN" dirty="0"/>
              <a:t>．落后员工可以直接开除吗？</a:t>
            </a:r>
          </a:p>
          <a:p>
            <a:pPr indent="457200"/>
            <a:r>
              <a:rPr lang="en-US" altLang="zh-CN" dirty="0"/>
              <a:t>2</a:t>
            </a:r>
            <a:r>
              <a:rPr lang="zh-CN" altLang="zh-CN" dirty="0"/>
              <a:t>．落后员工的工作积极性怎样才能激发出来？</a:t>
            </a:r>
          </a:p>
          <a:p>
            <a:pPr indent="457200"/>
            <a:r>
              <a:rPr lang="en-US" altLang="zh-CN" dirty="0"/>
              <a:t>3</a:t>
            </a:r>
            <a:r>
              <a:rPr lang="zh-CN" altLang="zh-CN" dirty="0"/>
              <a:t>．此次实训中，班组长的工作存在哪些问题？</a:t>
            </a:r>
          </a:p>
        </p:txBody>
      </p:sp>
      <p:sp>
        <p:nvSpPr>
          <p:cNvPr id="10" name="TextBox 28"/>
          <p:cNvSpPr>
            <a:spLocks noChangeArrowheads="1"/>
          </p:cNvSpPr>
          <p:nvPr/>
        </p:nvSpPr>
        <p:spPr bwMode="auto">
          <a:xfrm>
            <a:off x="4052758" y="84605"/>
            <a:ext cx="4983742"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5</a:t>
            </a:r>
            <a:r>
              <a:rPr lang="zh-CN" altLang="en-US" sz="1600" b="1" dirty="0" smtClean="0">
                <a:solidFill>
                  <a:schemeClr val="accent3">
                    <a:lumMod val="50000"/>
                  </a:schemeClr>
                </a:solidFill>
                <a:latin typeface="黑体" pitchFamily="2" charset="-122"/>
                <a:ea typeface="黑体" pitchFamily="2" charset="-122"/>
              </a:rPr>
              <a:t>  帮助落后团队总结近期工作存在的问题</a:t>
            </a:r>
            <a:endParaRPr lang="zh-CN" altLang="en-US" sz="1600" b="1" dirty="0">
              <a:solidFill>
                <a:schemeClr val="accent3">
                  <a:lumMod val="50000"/>
                </a:schemeClr>
              </a:solidFill>
              <a:latin typeface="黑体" pitchFamily="2" charset="-122"/>
              <a:ea typeface="黑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46208878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825</TotalTime>
  <Words>19679</Words>
  <Application>Microsoft Office PowerPoint</Application>
  <PresentationFormat>全屏显示(16:10)</PresentationFormat>
  <Paragraphs>1735</Paragraphs>
  <Slides>125</Slides>
  <Notes>0</Notes>
  <HiddenSlides>0</HiddenSlides>
  <MMClips>0</MMClips>
  <ScaleCrop>false</ScaleCrop>
  <HeadingPairs>
    <vt:vector size="4" baseType="variant">
      <vt:variant>
        <vt:lpstr>主题</vt:lpstr>
      </vt:variant>
      <vt:variant>
        <vt:i4>1</vt:i4>
      </vt:variant>
      <vt:variant>
        <vt:lpstr>幻灯片标题</vt:lpstr>
      </vt:variant>
      <vt:variant>
        <vt:i4>125</vt:i4>
      </vt:variant>
    </vt:vector>
  </HeadingPairs>
  <TitlesOfParts>
    <vt:vector size="126"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LeExOyO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usmsn</dc:creator>
  <cp:lastModifiedBy>usmsn</cp:lastModifiedBy>
  <cp:revision>45</cp:revision>
  <dcterms:created xsi:type="dcterms:W3CDTF">2013-05-08T02:22:59Z</dcterms:created>
  <dcterms:modified xsi:type="dcterms:W3CDTF">2013-05-15T07:13:43Z</dcterms:modified>
</cp:coreProperties>
</file>