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1" r:id="rId6"/>
    <p:sldId id="263" r:id="rId7"/>
    <p:sldId id="270" r:id="rId8"/>
    <p:sldId id="280" r:id="rId9"/>
    <p:sldId id="281" r:id="rId10"/>
    <p:sldId id="282" r:id="rId11"/>
    <p:sldId id="283" r:id="rId12"/>
    <p:sldId id="284" r:id="rId13"/>
    <p:sldId id="285" r:id="rId14"/>
    <p:sldId id="286" r:id="rId15"/>
    <p:sldId id="287" r:id="rId16"/>
    <p:sldId id="288" r:id="rId17"/>
    <p:sldId id="290" r:id="rId18"/>
    <p:sldId id="291" r:id="rId19"/>
    <p:sldId id="292" r:id="rId20"/>
  </p:sldIdLst>
  <p:sldSz cx="9144000" cy="5715000" type="screen16x1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94714" autoAdjust="0"/>
  </p:normalViewPr>
  <p:slideViewPr>
    <p:cSldViewPr>
      <p:cViewPr>
        <p:scale>
          <a:sx n="90" d="100"/>
          <a:sy n="90" d="100"/>
        </p:scale>
        <p:origin x="-996" y="-318"/>
      </p:cViewPr>
      <p:guideLst>
        <p:guide orient="horz" pos="180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5355"/>
            <a:ext cx="77724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9357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109897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0500"/>
            <a:ext cx="20574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0500"/>
            <a:ext cx="6019800"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99238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954549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2417"/>
            <a:ext cx="77724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50295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10080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865"/>
            <a:ext cx="82296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124483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2054690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32677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27542"/>
            <a:ext cx="3008313"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423160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B6C94DA-FE8B-4C62-8B45-39EF9299D5AA}" type="datetimeFigureOut">
              <a:rPr lang="zh-CN" altLang="en-US" smtClean="0"/>
              <a:t>2013-5-15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32266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0B6C94DA-FE8B-4C62-8B45-39EF9299D5AA}" type="datetimeFigureOut">
              <a:rPr lang="zh-CN" altLang="en-US" smtClean="0"/>
              <a:t>2013-5-15</a:t>
            </a:fld>
            <a:endParaRPr lang="zh-CN" altLang="en-US"/>
          </a:p>
        </p:txBody>
      </p:sp>
      <p:sp>
        <p:nvSpPr>
          <p:cNvPr id="5" name="页脚占位符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54FE93BD-0163-4CD2-891F-06A1FD4A5977}" type="slidenum">
              <a:rPr lang="zh-CN" altLang="en-US" smtClean="0"/>
              <a:t>‹#›</a:t>
            </a:fld>
            <a:endParaRPr lang="zh-CN" altLang="en-US"/>
          </a:p>
        </p:txBody>
      </p:sp>
    </p:spTree>
    <p:extLst>
      <p:ext uri="{BB962C8B-B14F-4D97-AF65-F5344CB8AC3E}">
        <p14:creationId xmlns:p14="http://schemas.microsoft.com/office/powerpoint/2010/main" val="9623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image" Target="../media/image5.jpg"/><Relationship Id="rId4" Type="http://schemas.openxmlformats.org/officeDocument/2006/relationships/hyperlink" Target="http://wpa.qq.com/msgrd?V=1&amp;Uin=452850016&amp;Exe=QQ&amp;Site=im.qq.com&amp;Menu=No"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24066;&#22330;&#33829;&#38144;&#23454;&#21153;&#39033;&#30446;&#22235;.pps" TargetMode="External"/><Relationship Id="rId3" Type="http://schemas.microsoft.com/office/2007/relationships/hdphoto" Target="../media/hdphoto1.wdp"/><Relationship Id="rId7" Type="http://schemas.openxmlformats.org/officeDocument/2006/relationships/hyperlink" Target="&#24066;&#22330;&#33829;&#38144;&#23454;&#21153;&#39033;&#30446;&#19977;.pps"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24066;&#22330;&#33829;&#38144;&#23454;&#21153;&#39033;&#30446;&#20108;.pps" TargetMode="External"/><Relationship Id="rId5" Type="http://schemas.openxmlformats.org/officeDocument/2006/relationships/hyperlink" Target="&#24066;&#22330;&#33829;&#38144;&#23454;&#21153;&#39033;&#30446;&#20845;.pps" TargetMode="External"/><Relationship Id="rId10" Type="http://schemas.openxmlformats.org/officeDocument/2006/relationships/hyperlink" Target="&#24066;&#22330;&#33829;&#38144;&#23454;&#21153;&#39033;&#30446;&#19968;.pps" TargetMode="External"/><Relationship Id="rId4" Type="http://schemas.openxmlformats.org/officeDocument/2006/relationships/image" Target="../media/image2.png"/><Relationship Id="rId9" Type="http://schemas.openxmlformats.org/officeDocument/2006/relationships/hyperlink" Target="&#24066;&#22330;&#33829;&#38144;&#23454;&#21153;&#39033;&#30446;&#20116;.pps" TargetMode="Externa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5.xml"/><Relationship Id="rId3" Type="http://schemas.openxmlformats.org/officeDocument/2006/relationships/image" Target="../media/image4.jpg"/><Relationship Id="rId7" Type="http://schemas.openxmlformats.org/officeDocument/2006/relationships/slide" Target="slide10.xml"/><Relationship Id="rId12" Type="http://schemas.openxmlformats.org/officeDocument/2006/relationships/slide" Target="slide14.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 Target="slide9.xml"/><Relationship Id="rId11" Type="http://schemas.openxmlformats.org/officeDocument/2006/relationships/slide" Target="slide15.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sp>
        <p:nvSpPr>
          <p:cNvPr id="8" name="TextBox 7"/>
          <p:cNvSpPr txBox="1"/>
          <p:nvPr/>
        </p:nvSpPr>
        <p:spPr>
          <a:xfrm>
            <a:off x="1658382" y="769268"/>
            <a:ext cx="5827236" cy="2800767"/>
          </a:xfrm>
          <a:prstGeom prst="rect">
            <a:avLst/>
          </a:prstGeom>
          <a:noFill/>
          <a:effectLst>
            <a:glow>
              <a:schemeClr val="accent1"/>
            </a:glow>
            <a:outerShdw blurRad="50800" dist="38100" dir="5400000" algn="t" rotWithShape="0">
              <a:schemeClr val="accent5">
                <a:lumMod val="50000"/>
                <a:alpha val="58000"/>
              </a:schemeClr>
            </a:outerShdw>
            <a:reflection blurRad="6350" stA="50000" endPos="55500" dist="50800" dir="5400000" sy="-100000" algn="bl" rotWithShape="0"/>
            <a:softEdge rad="0"/>
          </a:effectLst>
        </p:spPr>
        <p:txBody>
          <a:bodyPr wrap="none" rtlCol="0">
            <a:spAutoFit/>
          </a:bodyPr>
          <a:lstStyle/>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a:t>
            </a:r>
            <a:endParaRPr lang="en-US" altLang="zh-CN"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a:p>
            <a:pPr algn="ctr"/>
            <a:r>
              <a:rPr lang="zh-CN" altLang="en-US" sz="88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班组长管理</a:t>
            </a:r>
            <a:endParaRPr lang="zh-CN" altLang="en-US" sz="88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0" name="矩形 9"/>
          <p:cNvSpPr/>
          <p:nvPr/>
        </p:nvSpPr>
        <p:spPr>
          <a:xfrm>
            <a:off x="4479635" y="2395835"/>
            <a:ext cx="184730" cy="923330"/>
          </a:xfrm>
          <a:prstGeom prst="rect">
            <a:avLst/>
          </a:prstGeom>
          <a:noFill/>
        </p:spPr>
        <p:txBody>
          <a:bodyPr wrap="none" lIns="91440" tIns="45720" rIns="91440" bIns="45720">
            <a:spAutoFit/>
          </a:bodyPr>
          <a:lstStyle/>
          <a:p>
            <a:pPr algn="ctr"/>
            <a:endParaRPr lang="zh-CN" alt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1" name="TextBox 10"/>
          <p:cNvSpPr txBox="1"/>
          <p:nvPr/>
        </p:nvSpPr>
        <p:spPr>
          <a:xfrm>
            <a:off x="1043608" y="4081636"/>
            <a:ext cx="7056784" cy="584775"/>
          </a:xfrm>
          <a:prstGeom prst="rect">
            <a:avLst/>
          </a:prstGeom>
          <a:noFill/>
        </p:spPr>
        <p:txBody>
          <a:bodyPr wrap="square" rtlCol="0">
            <a:spAutoFit/>
          </a:bodyPr>
          <a:lstStyle/>
          <a:p>
            <a:pPr algn="ctr"/>
            <a:r>
              <a:rPr lang="en-US" altLang="zh-CN" sz="3200" dirty="0" smtClean="0">
                <a:latin typeface="黑体" pitchFamily="2" charset="-122"/>
                <a:ea typeface="黑体" pitchFamily="2" charset="-122"/>
              </a:rPr>
              <a:t>HUJIAO ZHONGXIN BANZUZHANG GUANLI</a:t>
            </a:r>
            <a:endParaRPr lang="zh-CN" altLang="en-US" sz="3200" dirty="0">
              <a:latin typeface="黑体" pitchFamily="2" charset="-122"/>
              <a:ea typeface="黑体" pitchFamily="2" charset="-122"/>
            </a:endParaRPr>
          </a:p>
        </p:txBody>
      </p:sp>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74331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308324"/>
          </a:xfrm>
          <a:prstGeom prst="rect">
            <a:avLst/>
          </a:prstGeom>
          <a:noFill/>
        </p:spPr>
        <p:txBody>
          <a:bodyPr wrap="square" rtlCol="0">
            <a:spAutoFit/>
          </a:bodyPr>
          <a:lstStyle/>
          <a:p>
            <a:pPr indent="457200"/>
            <a:r>
              <a:rPr lang="zh-CN" altLang="zh-CN" b="1" dirty="0"/>
              <a:t>时间</a:t>
            </a:r>
            <a:r>
              <a:rPr lang="zh-CN" altLang="zh-CN" b="1" dirty="0" smtClean="0"/>
              <a:t>安排</a:t>
            </a:r>
            <a:endParaRPr lang="en-US" altLang="zh-CN" b="1" dirty="0" smtClean="0"/>
          </a:p>
          <a:p>
            <a:pPr indent="457200"/>
            <a:endParaRPr lang="zh-CN" altLang="zh-CN" dirty="0"/>
          </a:p>
          <a:p>
            <a:pPr indent="457200"/>
            <a:r>
              <a:rPr lang="zh-CN" altLang="zh-CN" dirty="0"/>
              <a:t>建议</a:t>
            </a:r>
            <a:r>
              <a:rPr lang="en-US" altLang="zh-CN" dirty="0"/>
              <a:t>2</a:t>
            </a:r>
            <a:r>
              <a:rPr lang="zh-CN" altLang="zh-CN" dirty="0"/>
              <a:t>课时，第</a:t>
            </a:r>
            <a:r>
              <a:rPr lang="en-US" altLang="zh-CN" dirty="0"/>
              <a:t>1</a:t>
            </a:r>
            <a:r>
              <a:rPr lang="zh-CN" altLang="zh-CN" dirty="0"/>
              <a:t>课时由教师讲解相关知识；第</a:t>
            </a:r>
            <a:r>
              <a:rPr lang="en-US" altLang="zh-CN" dirty="0"/>
              <a:t>2</a:t>
            </a:r>
            <a:r>
              <a:rPr lang="zh-CN" altLang="zh-CN" dirty="0"/>
              <a:t>课时对数据资料进行详细的分析，之后进行点评总结。</a:t>
            </a:r>
          </a:p>
          <a:p>
            <a:pPr indent="457200"/>
            <a:r>
              <a:rPr lang="en-US" altLang="zh-CN" b="1" dirty="0"/>
              <a:t> </a:t>
            </a:r>
            <a:endParaRPr lang="zh-CN" altLang="zh-CN" dirty="0"/>
          </a:p>
          <a:p>
            <a:pPr indent="457200"/>
            <a:r>
              <a:rPr lang="zh-CN" altLang="zh-CN" b="1" dirty="0"/>
              <a:t>分组</a:t>
            </a:r>
            <a:r>
              <a:rPr lang="zh-CN" altLang="zh-CN" b="1" dirty="0" smtClean="0"/>
              <a:t>方式</a:t>
            </a:r>
            <a:endParaRPr lang="en-US" altLang="zh-CN" b="1" dirty="0" smtClean="0"/>
          </a:p>
          <a:p>
            <a:pPr indent="457200"/>
            <a:endParaRPr lang="zh-CN" altLang="zh-CN" dirty="0"/>
          </a:p>
          <a:p>
            <a:pPr indent="457200"/>
            <a:r>
              <a:rPr lang="zh-CN" altLang="zh-CN" dirty="0"/>
              <a:t>以默认小组人数执行。</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754874"/>
          </a:xfrm>
          <a:prstGeom prst="rect">
            <a:avLst/>
          </a:prstGeom>
          <a:noFill/>
        </p:spPr>
        <p:txBody>
          <a:bodyPr wrap="square" rtlCol="0">
            <a:spAutoFit/>
          </a:bodyPr>
          <a:lstStyle/>
          <a:p>
            <a:pPr indent="457200"/>
            <a:r>
              <a:rPr lang="zh-CN" altLang="zh-CN" sz="1400" b="1" dirty="0"/>
              <a:t>角色背景</a:t>
            </a:r>
            <a:endParaRPr lang="zh-CN" altLang="zh-CN" sz="1400" dirty="0"/>
          </a:p>
          <a:p>
            <a:pPr indent="457200"/>
            <a:r>
              <a:rPr lang="en-US" altLang="zh-CN" sz="1400" dirty="0"/>
              <a:t>1</a:t>
            </a:r>
            <a:r>
              <a:rPr lang="zh-CN" altLang="zh-CN" sz="1400" dirty="0"/>
              <a:t>．你的资料</a:t>
            </a:r>
          </a:p>
          <a:p>
            <a:pPr indent="457200"/>
            <a:r>
              <a:rPr lang="zh-CN" altLang="zh-CN" sz="1400" dirty="0"/>
              <a:t>你是联合集团呼叫中心的一名班组长，上任时间四个月左右，人职时间一年半。</a:t>
            </a:r>
          </a:p>
          <a:p>
            <a:pPr indent="457200"/>
            <a:r>
              <a:rPr lang="en-US" altLang="zh-CN" sz="1400" dirty="0"/>
              <a:t>2</a:t>
            </a:r>
            <a:r>
              <a:rPr lang="zh-CN" altLang="zh-CN" sz="1400" dirty="0"/>
              <a:t>．该小组资料</a:t>
            </a:r>
          </a:p>
          <a:p>
            <a:pPr indent="457200"/>
            <a:r>
              <a:rPr lang="zh-CN" altLang="zh-CN" sz="1400" dirty="0"/>
              <a:t>你的小组共</a:t>
            </a:r>
            <a:r>
              <a:rPr lang="en-US" altLang="zh-CN" sz="1400" dirty="0"/>
              <a:t>12</a:t>
            </a:r>
            <a:r>
              <a:rPr lang="zh-CN" altLang="zh-CN" sz="1400" dirty="0"/>
              <a:t>人，其中只有</a:t>
            </a:r>
            <a:r>
              <a:rPr lang="en-US" altLang="zh-CN" sz="1400" dirty="0"/>
              <a:t>5</a:t>
            </a:r>
            <a:r>
              <a:rPr lang="zh-CN" altLang="zh-CN" sz="1400" dirty="0"/>
              <a:t>名是老员工，入职时间都在两年左右，其他</a:t>
            </a:r>
            <a:r>
              <a:rPr lang="en-US" altLang="zh-CN" sz="1400" dirty="0"/>
              <a:t>7</a:t>
            </a:r>
            <a:r>
              <a:rPr lang="zh-CN" altLang="zh-CN" sz="1400" dirty="0"/>
              <a:t>名均是新来的员工。该小组自建立以来绩效指标一般，近期通过大家的努力，各项工作都有了很明显的进步，整个小组的业绩也有了提升。</a:t>
            </a:r>
          </a:p>
          <a:p>
            <a:pPr indent="457200"/>
            <a:r>
              <a:rPr lang="en-US" altLang="zh-CN" sz="1400" dirty="0"/>
              <a:t>3</a:t>
            </a:r>
            <a:r>
              <a:rPr lang="zh-CN" altLang="zh-CN" sz="1400" dirty="0"/>
              <a:t>．本次实训背景</a:t>
            </a:r>
          </a:p>
          <a:p>
            <a:pPr indent="457200"/>
            <a:r>
              <a:rPr lang="zh-CN" altLang="zh-CN" sz="1400" dirty="0"/>
              <a:t>近期小组工作整体来说比较顺利，但是在近期一段时间里，小组成绩一直停滞不前，从日常工作来看并没有比较明显的问题，所以必须对逅期的数据进行分析，找出目前工作中所存在的问题和能够改进的地方，争取小组工作业绩</a:t>
            </a:r>
          </a:p>
          <a:p>
            <a:pPr indent="457200"/>
            <a:r>
              <a:rPr lang="zh-CN" altLang="zh-CN" sz="1400" dirty="0"/>
              <a:t>能有进一步的提高。</a:t>
            </a:r>
          </a:p>
          <a:p>
            <a:pPr indent="457200"/>
            <a:r>
              <a:rPr lang="en-US" altLang="zh-CN" sz="1400" dirty="0"/>
              <a:t>(1)</a:t>
            </a:r>
            <a:r>
              <a:rPr lang="zh-CN" altLang="zh-CN" sz="1400" dirty="0"/>
              <a:t>依据目前小组的</a:t>
            </a:r>
            <a:r>
              <a:rPr lang="en-US" altLang="zh-CN" sz="1400" dirty="0"/>
              <a:t>KPI</a:t>
            </a:r>
            <a:r>
              <a:rPr lang="zh-CN" altLang="zh-CN" sz="1400" dirty="0"/>
              <a:t>数据进行图表制作；</a:t>
            </a:r>
          </a:p>
          <a:p>
            <a:pPr indent="457200"/>
            <a:r>
              <a:rPr lang="en-US" altLang="zh-CN" sz="1400" dirty="0"/>
              <a:t>(2)</a:t>
            </a:r>
            <a:r>
              <a:rPr lang="zh-CN" altLang="zh-CN" sz="1400" dirty="0"/>
              <a:t>对</a:t>
            </a:r>
            <a:r>
              <a:rPr lang="en-US" altLang="zh-CN" sz="1400" dirty="0"/>
              <a:t>KPI</a:t>
            </a:r>
            <a:r>
              <a:rPr lang="zh-CN" altLang="zh-CN" sz="1400" dirty="0"/>
              <a:t>数据进行分析；</a:t>
            </a:r>
          </a:p>
          <a:p>
            <a:pPr indent="457200"/>
            <a:r>
              <a:rPr lang="en-US" altLang="zh-CN" sz="1400" dirty="0"/>
              <a:t>(3)</a:t>
            </a:r>
            <a:r>
              <a:rPr lang="zh-CN" altLang="zh-CN" sz="1400" dirty="0"/>
              <a:t>表述</a:t>
            </a:r>
            <a:r>
              <a:rPr lang="en-US" altLang="zh-CN" sz="1400" dirty="0"/>
              <a:t>KPI</a:t>
            </a:r>
            <a:r>
              <a:rPr lang="zh-CN" altLang="zh-CN" sz="1400" dirty="0"/>
              <a:t>分析的结果，并从中发现问题；</a:t>
            </a:r>
          </a:p>
          <a:p>
            <a:pPr indent="457200"/>
            <a:r>
              <a:rPr lang="en-US" altLang="zh-CN" sz="1400" dirty="0"/>
              <a:t>(4)</a:t>
            </a:r>
            <a:r>
              <a:rPr lang="zh-CN" altLang="zh-CN" sz="1400" dirty="0"/>
              <a:t>制定解决问题的方法和步骤；</a:t>
            </a:r>
          </a:p>
          <a:p>
            <a:pPr indent="457200"/>
            <a:r>
              <a:rPr lang="en-US" altLang="zh-CN" sz="1400" dirty="0"/>
              <a:t>(5)</a:t>
            </a:r>
            <a:r>
              <a:rPr lang="zh-CN" altLang="zh-CN" sz="1400" dirty="0"/>
              <a:t>确定下一步工作的重点。</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754326"/>
          </a:xfrm>
          <a:prstGeom prst="rect">
            <a:avLst/>
          </a:prstGeom>
          <a:noFill/>
        </p:spPr>
        <p:txBody>
          <a:bodyPr wrap="square" rtlCol="0">
            <a:spAutoFit/>
          </a:bodyPr>
          <a:lstStyle/>
          <a:p>
            <a:pPr indent="457200"/>
            <a:r>
              <a:rPr lang="zh-CN" altLang="zh-CN" b="1" dirty="0"/>
              <a:t>任务</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．了解近期的各项</a:t>
            </a:r>
            <a:r>
              <a:rPr lang="en-US" altLang="zh-CN" dirty="0"/>
              <a:t>KPI</a:t>
            </a:r>
            <a:r>
              <a:rPr lang="zh-CN" altLang="zh-CN" dirty="0"/>
              <a:t>数据情况。</a:t>
            </a:r>
          </a:p>
          <a:p>
            <a:pPr indent="457200"/>
            <a:r>
              <a:rPr lang="en-US" altLang="zh-CN" dirty="0"/>
              <a:t>2</a:t>
            </a:r>
            <a:r>
              <a:rPr lang="zh-CN" altLang="zh-CN" dirty="0"/>
              <a:t>．对</a:t>
            </a:r>
            <a:r>
              <a:rPr lang="en-US" altLang="zh-CN" dirty="0"/>
              <a:t>KPI</a:t>
            </a:r>
            <a:r>
              <a:rPr lang="zh-CN" altLang="zh-CN" dirty="0"/>
              <a:t>数据进行分析后，将结果进行说明。</a:t>
            </a:r>
          </a:p>
          <a:p>
            <a:pPr indent="457200"/>
            <a:r>
              <a:rPr lang="en-US" altLang="zh-CN" dirty="0"/>
              <a:t>3</a:t>
            </a:r>
            <a:r>
              <a:rPr lang="zh-CN" altLang="zh-CN" dirty="0"/>
              <a:t>．阐述通过</a:t>
            </a:r>
            <a:r>
              <a:rPr lang="en-US" altLang="zh-CN" dirty="0"/>
              <a:t>KPI</a:t>
            </a:r>
            <a:r>
              <a:rPr lang="zh-CN" altLang="zh-CN" dirty="0"/>
              <a:t>指标分析发现的问题以及可能的原因。</a:t>
            </a:r>
          </a:p>
          <a:p>
            <a:pPr indent="457200"/>
            <a:r>
              <a:rPr lang="en-US" altLang="zh-CN" dirty="0"/>
              <a:t>4</a:t>
            </a:r>
            <a:r>
              <a:rPr lang="zh-CN" altLang="zh-CN" dirty="0"/>
              <a:t>．与大家进行沟通，对后续工作进行安排。</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769268"/>
            <a:ext cx="6836222" cy="4616648"/>
          </a:xfrm>
          <a:prstGeom prst="rect">
            <a:avLst/>
          </a:prstGeom>
          <a:noFill/>
        </p:spPr>
        <p:txBody>
          <a:bodyPr wrap="square" rtlCol="0">
            <a:spAutoFit/>
          </a:bodyPr>
          <a:lstStyle/>
          <a:p>
            <a:pPr indent="457200"/>
            <a:r>
              <a:rPr lang="zh-CN" altLang="zh-CN" sz="1400" b="1" dirty="0"/>
              <a:t>各角色任务安排</a:t>
            </a:r>
            <a:endParaRPr lang="zh-CN" altLang="zh-CN" sz="1400" dirty="0"/>
          </a:p>
          <a:p>
            <a:pPr indent="457200"/>
            <a:r>
              <a:rPr lang="en-US" altLang="zh-CN" sz="1400" dirty="0"/>
              <a:t>1</a:t>
            </a:r>
            <a:r>
              <a:rPr lang="zh-CN" altLang="zh-CN" sz="1400" dirty="0"/>
              <a:t>．观察员角色</a:t>
            </a:r>
          </a:p>
          <a:p>
            <a:pPr indent="457200"/>
            <a:r>
              <a:rPr lang="zh-CN" altLang="zh-CN" sz="1400" dirty="0"/>
              <a:t>对班组长的表现进行点评和打分。</a:t>
            </a:r>
          </a:p>
          <a:p>
            <a:pPr indent="457200"/>
            <a:r>
              <a:rPr lang="zh-CN" altLang="zh-CN" sz="1400" dirty="0"/>
              <a:t>实训前的准备：你需要做以下事情：</a:t>
            </a:r>
          </a:p>
          <a:p>
            <a:pPr indent="457200"/>
            <a:r>
              <a:rPr lang="en-US" altLang="zh-CN" sz="1400" dirty="0"/>
              <a:t>(1)</a:t>
            </a:r>
            <a:r>
              <a:rPr lang="zh-CN" altLang="zh-CN" sz="1400" dirty="0"/>
              <a:t>熟悉关于</a:t>
            </a:r>
            <a:r>
              <a:rPr lang="en-US" altLang="zh-CN" sz="1400" dirty="0"/>
              <a:t>KPI</a:t>
            </a:r>
            <a:r>
              <a:rPr lang="zh-CN" altLang="zh-CN" sz="1400" dirty="0"/>
              <a:t>的相关知识；</a:t>
            </a:r>
          </a:p>
          <a:p>
            <a:pPr indent="457200"/>
            <a:r>
              <a:rPr lang="en-US" altLang="zh-CN" sz="1400" dirty="0"/>
              <a:t>(2)</a:t>
            </a:r>
            <a:r>
              <a:rPr lang="zh-CN" altLang="zh-CN" sz="1400" dirty="0"/>
              <a:t>认真阅读背景资料；</a:t>
            </a:r>
          </a:p>
          <a:p>
            <a:pPr indent="457200"/>
            <a:r>
              <a:rPr lang="en-US" altLang="zh-CN" sz="1400" dirty="0"/>
              <a:t>(3)</a:t>
            </a:r>
            <a:r>
              <a:rPr lang="zh-CN" altLang="zh-CN" sz="1400" dirty="0"/>
              <a:t>了解随后需要完成的</a:t>
            </a:r>
            <a:r>
              <a:rPr lang="en-US" altLang="zh-CN" sz="1400" dirty="0"/>
              <a:t>KPI</a:t>
            </a:r>
            <a:r>
              <a:rPr lang="zh-CN" altLang="zh-CN" sz="1400" dirty="0"/>
              <a:t>管理工作评分表。</a:t>
            </a:r>
          </a:p>
          <a:p>
            <a:pPr indent="457200"/>
            <a:r>
              <a:rPr lang="en-US" altLang="zh-CN" sz="1400" dirty="0"/>
              <a:t>2</a:t>
            </a:r>
            <a:r>
              <a:rPr lang="zh-CN" altLang="zh-CN" sz="1400" dirty="0"/>
              <a:t>．模拟班组长角色</a:t>
            </a:r>
          </a:p>
          <a:p>
            <a:pPr indent="457200"/>
            <a:r>
              <a:rPr lang="zh-CN" altLang="zh-CN" sz="1400" dirty="0"/>
              <a:t>模拟班组长是该情境训练的主持人。</a:t>
            </a:r>
          </a:p>
          <a:p>
            <a:pPr indent="457200"/>
            <a:r>
              <a:rPr lang="zh-CN" altLang="zh-CN" sz="1400" dirty="0"/>
              <a:t>实训前的准备：你需要做以下事情：</a:t>
            </a:r>
          </a:p>
          <a:p>
            <a:pPr indent="457200"/>
            <a:r>
              <a:rPr lang="en-US" altLang="zh-CN" sz="1400" dirty="0"/>
              <a:t>(1)</a:t>
            </a:r>
            <a:r>
              <a:rPr lang="zh-CN" altLang="zh-CN" sz="1400" dirty="0"/>
              <a:t>熟悉知识点；</a:t>
            </a:r>
          </a:p>
          <a:p>
            <a:pPr indent="457200"/>
            <a:r>
              <a:rPr lang="en-US" altLang="zh-CN" sz="1400" dirty="0"/>
              <a:t>(2)</a:t>
            </a:r>
            <a:r>
              <a:rPr lang="zh-CN" altLang="zh-CN" sz="1400" dirty="0"/>
              <a:t>熟悉背景资料；</a:t>
            </a:r>
          </a:p>
          <a:p>
            <a:pPr indent="457200"/>
            <a:r>
              <a:rPr lang="en-US" altLang="zh-CN" sz="1400" dirty="0"/>
              <a:t>(3)</a:t>
            </a:r>
            <a:r>
              <a:rPr lang="zh-CN" altLang="zh-CN" sz="1400" dirty="0"/>
              <a:t>查看</a:t>
            </a:r>
            <a:r>
              <a:rPr lang="en-US" altLang="zh-CN" sz="1400" dirty="0"/>
              <a:t>KPI</a:t>
            </a:r>
            <a:r>
              <a:rPr lang="zh-CN" altLang="zh-CN" sz="1400" dirty="0"/>
              <a:t>数据资料；</a:t>
            </a:r>
          </a:p>
          <a:p>
            <a:pPr indent="457200"/>
            <a:r>
              <a:rPr lang="en-US" altLang="zh-CN" sz="1400" dirty="0"/>
              <a:t>(4)</a:t>
            </a:r>
            <a:r>
              <a:rPr lang="zh-CN" altLang="zh-CN" sz="1400" dirty="0"/>
              <a:t>提前做好图表，并进行数据分析。</a:t>
            </a:r>
          </a:p>
          <a:p>
            <a:pPr indent="457200"/>
            <a:r>
              <a:rPr lang="zh-CN" altLang="zh-CN" sz="1400" dirty="0"/>
              <a:t>实训过程中：你需要执行以下任务：</a:t>
            </a:r>
          </a:p>
          <a:p>
            <a:pPr indent="457200"/>
            <a:r>
              <a:rPr lang="en-US" altLang="zh-CN" sz="1400" dirty="0"/>
              <a:t>(1)</a:t>
            </a:r>
            <a:r>
              <a:rPr lang="zh-CN" altLang="zh-CN" sz="1400" dirty="0"/>
              <a:t>对小组的</a:t>
            </a:r>
            <a:r>
              <a:rPr lang="en-US" altLang="zh-CN" sz="1400" dirty="0"/>
              <a:t>KPI</a:t>
            </a:r>
            <a:r>
              <a:rPr lang="zh-CN" altLang="zh-CN" sz="1400" dirty="0"/>
              <a:t>情况进行阐述；</a:t>
            </a:r>
          </a:p>
          <a:p>
            <a:pPr indent="457200"/>
            <a:r>
              <a:rPr lang="en-US" altLang="zh-CN" sz="1400" dirty="0"/>
              <a:t>(2)</a:t>
            </a:r>
            <a:r>
              <a:rPr lang="zh-CN" altLang="zh-CN" sz="1400" dirty="0"/>
              <a:t>以数据为依据与大家一同探讨本组存在的问题和可以改进的地方；</a:t>
            </a:r>
          </a:p>
          <a:p>
            <a:pPr indent="457200"/>
            <a:r>
              <a:rPr lang="en-US" altLang="zh-CN" sz="1400" dirty="0"/>
              <a:t>(3)</a:t>
            </a:r>
            <a:r>
              <a:rPr lang="zh-CN" altLang="zh-CN" sz="1400" dirty="0"/>
              <a:t>制定后续的工作目标和实施计划。</a:t>
            </a:r>
          </a:p>
          <a:p>
            <a:pPr indent="457200"/>
            <a:r>
              <a:rPr lang="zh-CN" altLang="zh-CN" sz="1400" dirty="0"/>
              <a:t>实训结束后：你需要执行以下任务：</a:t>
            </a:r>
          </a:p>
          <a:p>
            <a:pPr indent="457200"/>
            <a:r>
              <a:rPr lang="en-US" altLang="zh-CN" sz="1400" dirty="0" smtClean="0"/>
              <a:t>(1)</a:t>
            </a:r>
            <a:r>
              <a:rPr lang="zh-CN" altLang="zh-CN" sz="1400" dirty="0"/>
              <a:t>与大家沟通本次</a:t>
            </a:r>
            <a:r>
              <a:rPr lang="en-US" altLang="zh-CN" sz="1400" dirty="0"/>
              <a:t>KPI</a:t>
            </a:r>
            <a:r>
              <a:rPr lang="zh-CN" altLang="zh-CN" sz="1400" dirty="0"/>
              <a:t>数据分析存在哪些问题；</a:t>
            </a:r>
          </a:p>
          <a:p>
            <a:pPr indent="457200"/>
            <a:r>
              <a:rPr lang="en-US" altLang="zh-CN" sz="1400" dirty="0"/>
              <a:t>(2)</a:t>
            </a:r>
            <a:r>
              <a:rPr lang="zh-CN" altLang="zh-CN" sz="1400" dirty="0"/>
              <a:t>总结自己在会议中的表现。</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4401205"/>
          </a:xfrm>
          <a:prstGeom prst="rect">
            <a:avLst/>
          </a:prstGeom>
          <a:noFill/>
        </p:spPr>
        <p:txBody>
          <a:bodyPr wrap="square" rtlCol="0">
            <a:spAutoFit/>
          </a:bodyPr>
          <a:lstStyle/>
          <a:p>
            <a:pPr indent="457200"/>
            <a:r>
              <a:rPr lang="zh-CN" altLang="zh-CN" sz="1400" b="1" dirty="0"/>
              <a:t>必备知识</a:t>
            </a:r>
            <a:endParaRPr lang="zh-CN" altLang="zh-CN" sz="1400" dirty="0"/>
          </a:p>
          <a:p>
            <a:pPr indent="457200"/>
            <a:r>
              <a:rPr lang="en-US" altLang="zh-CN" sz="1400" dirty="0"/>
              <a:t>1</a:t>
            </a:r>
            <a:r>
              <a:rPr lang="zh-CN" altLang="zh-CN" sz="1400" dirty="0"/>
              <a:t>．</a:t>
            </a:r>
            <a:r>
              <a:rPr lang="en-US" altLang="zh-CN" sz="1400" dirty="0"/>
              <a:t>KPI</a:t>
            </a:r>
            <a:r>
              <a:rPr lang="zh-CN" altLang="zh-CN" sz="1400" dirty="0"/>
              <a:t>管理的意义</a:t>
            </a:r>
          </a:p>
          <a:p>
            <a:pPr indent="457200"/>
            <a:r>
              <a:rPr lang="en-US" altLang="zh-CN" sz="1400" dirty="0"/>
              <a:t>(1)</a:t>
            </a:r>
            <a:r>
              <a:rPr lang="zh-CN" altLang="zh-CN" sz="1400" dirty="0"/>
              <a:t>职责更加明确</a:t>
            </a:r>
          </a:p>
          <a:p>
            <a:pPr indent="457200"/>
            <a:r>
              <a:rPr lang="en-US" altLang="zh-CN" sz="1400" dirty="0"/>
              <a:t>KPI</a:t>
            </a:r>
            <a:r>
              <a:rPr lang="zh-CN" altLang="zh-CN" sz="1400" dirty="0"/>
              <a:t>体系的主要功能就是让管理者和员工都能够职责明确、责任到位，如果出现问题，能够快速找到原因，明确责任人。</a:t>
            </a:r>
          </a:p>
          <a:p>
            <a:pPr indent="457200"/>
            <a:r>
              <a:rPr lang="en-US" altLang="zh-CN" sz="1400" dirty="0"/>
              <a:t>(2)</a:t>
            </a:r>
            <a:r>
              <a:rPr lang="zh-CN" altLang="zh-CN" sz="1400" dirty="0"/>
              <a:t>目标更加统一</a:t>
            </a:r>
          </a:p>
          <a:p>
            <a:pPr indent="457200"/>
            <a:r>
              <a:rPr lang="zh-CN" altLang="zh-CN" sz="1400" dirty="0"/>
              <a:t>由于</a:t>
            </a:r>
            <a:r>
              <a:rPr lang="en-US" altLang="zh-CN" sz="1400" dirty="0"/>
              <a:t>KPI</a:t>
            </a:r>
            <a:r>
              <a:rPr lang="zh-CN" altLang="zh-CN" sz="1400" dirty="0"/>
              <a:t>是依据公司企业的战略目标而制定的，所以通过</a:t>
            </a:r>
            <a:r>
              <a:rPr lang="en-US" altLang="zh-CN" sz="1400" dirty="0"/>
              <a:t>KPI</a:t>
            </a:r>
            <a:r>
              <a:rPr lang="zh-CN" altLang="zh-CN" sz="1400" dirty="0"/>
              <a:t>体系的带动，会使个人的目标、部门的目标和公司企业的目标相互一致，有利于公司整体的长期发展。</a:t>
            </a:r>
          </a:p>
          <a:p>
            <a:pPr indent="457200"/>
            <a:r>
              <a:rPr lang="en-US" altLang="zh-CN" sz="1400" dirty="0"/>
              <a:t>(3)</a:t>
            </a:r>
            <a:r>
              <a:rPr lang="zh-CN" altLang="zh-CN" sz="1400" dirty="0"/>
              <a:t>竞争更加客观</a:t>
            </a:r>
          </a:p>
          <a:p>
            <a:pPr indent="457200"/>
            <a:r>
              <a:rPr lang="zh-CN" altLang="zh-CN" sz="1400" dirty="0"/>
              <a:t>量化的管理方式会建立良好的竞争机制。由于所有的绩效指标都公开透明，数据客观公正，所以会督促大家努力做好工作，不断地提升整体水平。</a:t>
            </a:r>
          </a:p>
          <a:p>
            <a:pPr indent="457200"/>
            <a:r>
              <a:rPr lang="en-US" altLang="zh-CN" sz="1400" dirty="0"/>
              <a:t>(4)</a:t>
            </a:r>
            <a:r>
              <a:rPr lang="zh-CN" altLang="zh-CN" sz="1400" dirty="0"/>
              <a:t>管理更加有效</a:t>
            </a:r>
          </a:p>
          <a:p>
            <a:pPr indent="457200"/>
            <a:r>
              <a:rPr lang="zh-CN" altLang="zh-CN" sz="1400" dirty="0"/>
              <a:t>公平、公开、透明的量化管理，减少了管理者的压力，能够让管理者更加有效地掌握工作重点，更加准确地确立工作目标，更加及时地掌握工作状况。通过对绩效指标的统计分析，还能够对工作中可能会出现的问题进行预测，制定相应措施。</a:t>
            </a:r>
          </a:p>
          <a:p>
            <a:pPr indent="457200"/>
            <a:r>
              <a:rPr lang="en-US" altLang="zh-CN" sz="1400" dirty="0"/>
              <a:t>(5)</a:t>
            </a:r>
            <a:r>
              <a:rPr lang="zh-CN" altLang="zh-CN" sz="1400" dirty="0"/>
              <a:t>考核更加方便</a:t>
            </a:r>
          </a:p>
          <a:p>
            <a:pPr indent="457200"/>
            <a:r>
              <a:rPr lang="zh-CN" altLang="zh-CN" sz="1400" dirty="0"/>
              <a:t>有了统一公开的绩效指标后，工作的考核、’员工的考核都会变得非常方便。工作成绩的量化可以直观地反映某项工作的完成情况、某位员工的工作能力，可以看到工作变化的规律和趋势。通过这种相对科学合理的考核方式，能够使得公司和员工达到“双赢”。</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970318"/>
          </a:xfrm>
          <a:prstGeom prst="rect">
            <a:avLst/>
          </a:prstGeom>
          <a:noFill/>
        </p:spPr>
        <p:txBody>
          <a:bodyPr wrap="square" rtlCol="0">
            <a:spAutoFit/>
          </a:bodyPr>
          <a:lstStyle/>
          <a:p>
            <a:pPr indent="457200"/>
            <a:r>
              <a:rPr lang="en-US" altLang="zh-CN" sz="1400" dirty="0"/>
              <a:t>2</a:t>
            </a:r>
            <a:r>
              <a:rPr lang="zh-CN" altLang="zh-CN" sz="1400" dirty="0"/>
              <a:t>．呼叫中心最常见的</a:t>
            </a:r>
            <a:r>
              <a:rPr lang="en-US" altLang="zh-CN" sz="1400" dirty="0"/>
              <a:t>KPI</a:t>
            </a:r>
            <a:r>
              <a:rPr lang="zh-CN" altLang="zh-CN" sz="1400" dirty="0"/>
              <a:t>指标</a:t>
            </a:r>
          </a:p>
          <a:p>
            <a:pPr indent="457200"/>
            <a:r>
              <a:rPr lang="zh-CN" altLang="zh-CN" sz="1400" dirty="0"/>
              <a:t>呼叫中心的</a:t>
            </a:r>
            <a:r>
              <a:rPr lang="en-US" altLang="zh-CN" sz="1400" dirty="0"/>
              <a:t>KPI</a:t>
            </a:r>
            <a:r>
              <a:rPr lang="zh-CN" altLang="zh-CN" sz="1400" dirty="0"/>
              <a:t>指标很多，基础的指标也有上百项之多，其中一部分是系统直接提供的，我们一般叫做系统</a:t>
            </a:r>
            <a:r>
              <a:rPr lang="en-US" altLang="zh-CN" sz="1400" dirty="0"/>
              <a:t>KPI</a:t>
            </a:r>
            <a:r>
              <a:rPr lang="zh-CN" altLang="zh-CN" sz="1400" dirty="0"/>
              <a:t>，有的是管理者根据需要专门设置的，我们叫做运营</a:t>
            </a:r>
            <a:r>
              <a:rPr lang="en-US" altLang="zh-CN" sz="1400" dirty="0"/>
              <a:t>KPI</a:t>
            </a:r>
            <a:r>
              <a:rPr lang="zh-CN" altLang="zh-CN" sz="1400" dirty="0"/>
              <a:t>。在这里，针对大家经常接触而且也是比较重要的指标作一</a:t>
            </a:r>
          </a:p>
          <a:p>
            <a:pPr indent="457200"/>
            <a:r>
              <a:rPr lang="zh-CN" altLang="zh-CN" sz="1400" dirty="0"/>
              <a:t>简单的介绍。</a:t>
            </a:r>
          </a:p>
          <a:p>
            <a:pPr indent="457200"/>
            <a:r>
              <a:rPr lang="en-US" altLang="zh-CN" sz="1400" dirty="0"/>
              <a:t>(1)</a:t>
            </a:r>
            <a:r>
              <a:rPr lang="zh-CN" altLang="zh-CN" sz="1400" dirty="0"/>
              <a:t>服务水平</a:t>
            </a:r>
          </a:p>
          <a:p>
            <a:pPr indent="457200"/>
            <a:r>
              <a:rPr lang="zh-CN" altLang="zh-CN" sz="1400" dirty="0"/>
              <a:t>服务水平</a:t>
            </a:r>
            <a:r>
              <a:rPr lang="en-US" altLang="zh-CN" sz="1400" dirty="0"/>
              <a:t>(</a:t>
            </a:r>
            <a:r>
              <a:rPr lang="en-US" altLang="zh-CN" sz="1400" dirty="0" err="1"/>
              <a:t>ServiceLevel</a:t>
            </a:r>
            <a:r>
              <a:rPr lang="zh-CN" altLang="zh-CN" sz="1400" dirty="0"/>
              <a:t>，</a:t>
            </a:r>
            <a:r>
              <a:rPr lang="en-US" altLang="zh-CN" sz="1400" dirty="0"/>
              <a:t>SL)</a:t>
            </a:r>
            <a:r>
              <a:rPr lang="zh-CN" altLang="zh-CN" sz="1400" dirty="0"/>
              <a:t>的概念经常被人误解为客户满意度水平，其实服务水平的概念很单一，就是指在一定的时限内接起的电话量和总接起电话量的比值。行业内常见的时限为</a:t>
            </a:r>
            <a:r>
              <a:rPr lang="en-US" altLang="zh-CN" sz="1400" dirty="0"/>
              <a:t>15</a:t>
            </a:r>
            <a:r>
              <a:rPr lang="zh-CN" altLang="zh-CN" sz="1400" dirty="0"/>
              <a:t>秒和</a:t>
            </a:r>
            <a:r>
              <a:rPr lang="en-US" altLang="zh-CN" sz="1400" dirty="0"/>
              <a:t>20</a:t>
            </a:r>
            <a:r>
              <a:rPr lang="zh-CN" altLang="zh-CN" sz="1400" dirty="0"/>
              <a:t>秒，有的呼叫中心会比较直白地表示为振铃三声内接起电话。</a:t>
            </a:r>
          </a:p>
          <a:p>
            <a:pPr indent="457200"/>
            <a:r>
              <a:rPr lang="zh-CN" altLang="zh-CN" sz="1400" dirty="0"/>
              <a:t>设置该指标主要是为了衡量呼叫中心的运营能力，让用户的来电能够及时地被接通。如果用户的电话在短时间内未被接通，则用户会丧失耐心，对该公司的服务产生怀疑，通常行业标准在</a:t>
            </a:r>
            <a:r>
              <a:rPr lang="en-US" altLang="zh-CN" sz="1400" dirty="0"/>
              <a:t>80%-95%</a:t>
            </a:r>
            <a:r>
              <a:rPr lang="zh-CN" altLang="zh-CN" sz="1400" dirty="0"/>
              <a:t>。</a:t>
            </a:r>
          </a:p>
          <a:p>
            <a:pPr indent="457200"/>
            <a:r>
              <a:rPr lang="zh-CN" altLang="zh-CN" sz="1400" dirty="0"/>
              <a:t>关联因素：</a:t>
            </a:r>
          </a:p>
          <a:p>
            <a:pPr indent="457200"/>
            <a:r>
              <a:rPr lang="zh-CN" altLang="zh-CN" sz="1400" dirty="0"/>
              <a:t>①人员排班是否符合来电变化规律；</a:t>
            </a:r>
          </a:p>
          <a:p>
            <a:pPr indent="457200"/>
            <a:r>
              <a:rPr lang="zh-CN" altLang="zh-CN" sz="1400" dirty="0"/>
              <a:t>②坐席人员的数量；</a:t>
            </a:r>
          </a:p>
          <a:p>
            <a:pPr indent="457200"/>
            <a:r>
              <a:rPr lang="zh-CN" altLang="zh-CN" sz="1400" dirty="0"/>
              <a:t>③坐席人员的工作效率，即平均处理时长；</a:t>
            </a:r>
          </a:p>
          <a:p>
            <a:pPr indent="457200"/>
            <a:r>
              <a:rPr lang="zh-CN" altLang="zh-CN" sz="1400" dirty="0"/>
              <a:t>④系统软硬件性能。</a:t>
            </a:r>
          </a:p>
          <a:p>
            <a:pPr indent="457200"/>
            <a:r>
              <a:rPr lang="zh-CN" altLang="zh-CN" sz="1400" dirty="0"/>
              <a:t>计算公式：服务水平</a:t>
            </a:r>
            <a:r>
              <a:rPr lang="en-US" altLang="zh-CN" sz="1400" dirty="0"/>
              <a:t>=</a:t>
            </a:r>
            <a:r>
              <a:rPr lang="zh-CN" altLang="zh-CN" sz="1400" dirty="0"/>
              <a:t>（规定时间内电话接起量／电话接起总量）×</a:t>
            </a:r>
            <a:r>
              <a:rPr lang="en-US" altLang="zh-CN" sz="1400" dirty="0"/>
              <a:t>100%</a:t>
            </a:r>
            <a:endParaRPr lang="zh-CN" altLang="zh-CN" sz="1400" dirty="0"/>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841276"/>
            <a:ext cx="6836222" cy="4524315"/>
          </a:xfrm>
          <a:prstGeom prst="rect">
            <a:avLst/>
          </a:prstGeom>
          <a:noFill/>
        </p:spPr>
        <p:txBody>
          <a:bodyPr wrap="square" rtlCol="0">
            <a:spAutoFit/>
          </a:bodyPr>
          <a:lstStyle/>
          <a:p>
            <a:pPr indent="457200"/>
            <a:r>
              <a:rPr lang="en-US" altLang="zh-CN" dirty="0"/>
              <a:t>(2)</a:t>
            </a:r>
            <a:r>
              <a:rPr lang="zh-CN" altLang="zh-CN" dirty="0"/>
              <a:t>电话接通率</a:t>
            </a:r>
          </a:p>
          <a:p>
            <a:pPr indent="457200"/>
            <a:r>
              <a:rPr lang="zh-CN" altLang="zh-CN" dirty="0"/>
              <a:t>电话接通率（</a:t>
            </a:r>
            <a:r>
              <a:rPr lang="en-US" altLang="zh-CN" dirty="0" smtClean="0"/>
              <a:t>Call Capture Rate</a:t>
            </a:r>
            <a:r>
              <a:rPr lang="zh-CN" altLang="zh-CN" dirty="0"/>
              <a:t>，</a:t>
            </a:r>
            <a:r>
              <a:rPr lang="en-US" altLang="zh-CN" dirty="0"/>
              <a:t>CCR</a:t>
            </a:r>
            <a:r>
              <a:rPr lang="zh-CN" altLang="zh-CN" dirty="0"/>
              <a:t>）的概念很明确，就是在一个时间段内，所有来电接通的比例。电话接通率对呼叫中心来说，也体现了其运营能力。</a:t>
            </a:r>
          </a:p>
          <a:p>
            <a:pPr indent="457200"/>
            <a:r>
              <a:rPr lang="zh-CN" altLang="zh-CN" dirty="0"/>
              <a:t>该指标的行业标准基本都会超过</a:t>
            </a:r>
            <a:r>
              <a:rPr lang="en-US" altLang="zh-CN" dirty="0"/>
              <a:t>90%</a:t>
            </a:r>
            <a:r>
              <a:rPr lang="zh-CN" altLang="zh-CN" dirty="0"/>
              <a:t>，但是现在每家公司通过对客户群的细分、对产品线的细分，也有低于</a:t>
            </a:r>
            <a:r>
              <a:rPr lang="en-US" altLang="zh-CN" dirty="0"/>
              <a:t>90%</a:t>
            </a:r>
            <a:r>
              <a:rPr lang="zh-CN" altLang="zh-CN" dirty="0"/>
              <a:t>的情况。</a:t>
            </a:r>
          </a:p>
          <a:p>
            <a:pPr indent="457200"/>
            <a:r>
              <a:rPr lang="zh-CN" altLang="zh-CN" dirty="0"/>
              <a:t>关联因素：与服务水平相同。</a:t>
            </a:r>
          </a:p>
          <a:p>
            <a:pPr indent="457200"/>
            <a:r>
              <a:rPr lang="zh-CN" altLang="zh-CN" dirty="0"/>
              <a:t>计算公式：电话接通率</a:t>
            </a:r>
            <a:r>
              <a:rPr lang="en-US" altLang="zh-CN" dirty="0"/>
              <a:t>=</a:t>
            </a:r>
            <a:r>
              <a:rPr lang="zh-CN" altLang="zh-CN" dirty="0"/>
              <a:t>（接起电话总量／有效来电总量）×</a:t>
            </a:r>
            <a:r>
              <a:rPr lang="en-US" altLang="zh-CN" dirty="0"/>
              <a:t>100%</a:t>
            </a:r>
            <a:endParaRPr lang="zh-CN" altLang="zh-CN" dirty="0"/>
          </a:p>
          <a:p>
            <a:pPr indent="457200"/>
            <a:r>
              <a:rPr lang="en-US" altLang="zh-CN" dirty="0"/>
              <a:t>(3)</a:t>
            </a:r>
            <a:r>
              <a:rPr lang="zh-CN" altLang="zh-CN" dirty="0"/>
              <a:t>平均排队时长</a:t>
            </a:r>
          </a:p>
          <a:p>
            <a:pPr indent="457200"/>
            <a:r>
              <a:rPr lang="zh-CN" altLang="zh-CN" dirty="0"/>
              <a:t>平均排队时长</a:t>
            </a:r>
            <a:r>
              <a:rPr lang="en-US" altLang="zh-CN" dirty="0"/>
              <a:t>(Ave</a:t>
            </a:r>
            <a:r>
              <a:rPr lang="zh-CN" altLang="zh-CN" dirty="0" smtClean="0"/>
              <a:t>。</a:t>
            </a:r>
            <a:r>
              <a:rPr lang="en-US" altLang="zh-CN" dirty="0" smtClean="0"/>
              <a:t>Age Delay to Handle</a:t>
            </a:r>
            <a:r>
              <a:rPr lang="zh-CN" altLang="zh-CN" dirty="0"/>
              <a:t>，</a:t>
            </a:r>
            <a:r>
              <a:rPr lang="en-US" altLang="zh-CN" dirty="0"/>
              <a:t>ADH)</a:t>
            </a:r>
            <a:r>
              <a:rPr lang="zh-CN" altLang="zh-CN" dirty="0"/>
              <a:t>主要表示某段时间内，客户电话被接入</a:t>
            </a:r>
            <a:r>
              <a:rPr lang="en-US" altLang="zh-CN" dirty="0"/>
              <a:t>ACD</a:t>
            </a:r>
            <a:r>
              <a:rPr lang="zh-CN" altLang="zh-CN" dirty="0"/>
              <a:t>（</a:t>
            </a:r>
            <a:r>
              <a:rPr lang="en-US" altLang="zh-CN" dirty="0" smtClean="0"/>
              <a:t>Automatic Call Distributor</a:t>
            </a:r>
            <a:r>
              <a:rPr lang="zh-CN" altLang="zh-CN" dirty="0"/>
              <a:t>，自动呼叫分配系统）队列等待直至客服人员将电话接起之间的时长。</a:t>
            </a:r>
          </a:p>
          <a:p>
            <a:pPr indent="457200"/>
            <a:r>
              <a:rPr lang="zh-CN" altLang="zh-CN" dirty="0"/>
              <a:t>该项指标和服务水平指标接近，都是反映呼叫中心的运营能力。</a:t>
            </a:r>
          </a:p>
          <a:p>
            <a:pPr indent="457200"/>
            <a:r>
              <a:rPr lang="zh-CN" altLang="zh-CN" dirty="0"/>
              <a:t>关联因素：与服务水平相同。</a:t>
            </a:r>
          </a:p>
          <a:p>
            <a:pPr indent="457200"/>
            <a:r>
              <a:rPr lang="zh-CN" altLang="zh-CN" dirty="0"/>
              <a:t>计算公式：平均排队时长</a:t>
            </a:r>
            <a:r>
              <a:rPr lang="en-US" altLang="zh-CN" dirty="0"/>
              <a:t>=</a:t>
            </a:r>
            <a:r>
              <a:rPr lang="zh-CN" altLang="zh-CN" dirty="0"/>
              <a:t>单通电话排队时长之和／来电总量</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2031325"/>
          </a:xfrm>
          <a:prstGeom prst="rect">
            <a:avLst/>
          </a:prstGeom>
          <a:noFill/>
        </p:spPr>
        <p:txBody>
          <a:bodyPr wrap="square" rtlCol="0">
            <a:spAutoFit/>
          </a:bodyPr>
          <a:lstStyle/>
          <a:p>
            <a:pPr indent="457200"/>
            <a:r>
              <a:rPr lang="zh-CN" altLang="zh-CN" b="1" dirty="0"/>
              <a:t>讨论</a:t>
            </a:r>
            <a:r>
              <a:rPr lang="zh-CN" altLang="zh-CN" b="1" dirty="0" smtClean="0"/>
              <a:t>内容</a:t>
            </a:r>
            <a:endParaRPr lang="en-US" altLang="zh-CN" b="1" dirty="0" smtClean="0"/>
          </a:p>
          <a:p>
            <a:pPr indent="457200"/>
            <a:endParaRPr lang="zh-CN" altLang="zh-CN" dirty="0"/>
          </a:p>
          <a:p>
            <a:pPr indent="457200"/>
            <a:r>
              <a:rPr lang="en-US" altLang="zh-CN" dirty="0"/>
              <a:t>1</a:t>
            </a:r>
            <a:r>
              <a:rPr lang="zh-CN" altLang="zh-CN" dirty="0"/>
              <a:t>．关键绩效指标分析对班组长管理能起到哪些作用？</a:t>
            </a:r>
          </a:p>
          <a:p>
            <a:pPr indent="457200"/>
            <a:r>
              <a:rPr lang="en-US" altLang="zh-CN" dirty="0"/>
              <a:t>2</a:t>
            </a:r>
            <a:r>
              <a:rPr lang="zh-CN" altLang="zh-CN" dirty="0"/>
              <a:t>．要完成关键绩效指标分析需要具备哪些知识？</a:t>
            </a:r>
          </a:p>
          <a:p>
            <a:pPr indent="457200"/>
            <a:r>
              <a:rPr lang="en-US" altLang="zh-CN" dirty="0"/>
              <a:t>3</a:t>
            </a:r>
            <a:r>
              <a:rPr lang="zh-CN" altLang="zh-CN" dirty="0"/>
              <a:t>．如何让组员充分认识到关键绩效指标的重要性？</a:t>
            </a:r>
          </a:p>
          <a:p>
            <a:pPr indent="457200"/>
            <a:r>
              <a:rPr lang="en-US" altLang="zh-CN" dirty="0"/>
              <a:t>4</a:t>
            </a:r>
            <a:r>
              <a:rPr lang="zh-CN" altLang="zh-CN" dirty="0"/>
              <a:t>．描述此次活动中的收获以及得到的锻炼。</a:t>
            </a:r>
          </a:p>
          <a:p>
            <a:pPr indent="457200"/>
            <a:r>
              <a:rPr lang="en-US" altLang="zh-CN" dirty="0"/>
              <a:t>5</a:t>
            </a:r>
            <a:r>
              <a:rPr lang="zh-CN" altLang="zh-CN" dirty="0"/>
              <a:t>．由教师对整体情况进行总结。</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69332"/>
          </a:xfrm>
          <a:prstGeom prst="rect">
            <a:avLst/>
          </a:prstGeom>
          <a:noFill/>
        </p:spPr>
        <p:txBody>
          <a:bodyPr wrap="square" rtlCol="0">
            <a:spAutoFit/>
          </a:bodyPr>
          <a:lstStyle/>
          <a:p>
            <a:pPr algn="ctr"/>
            <a:r>
              <a:rPr lang="zh-CN" altLang="zh-CN" dirty="0"/>
              <a:t>表</a:t>
            </a:r>
            <a:r>
              <a:rPr lang="en-US" altLang="zh-CN" dirty="0"/>
              <a:t>4-4  KPI</a:t>
            </a:r>
            <a:r>
              <a:rPr lang="zh-CN" altLang="zh-CN" dirty="0"/>
              <a:t>管理工作评分表</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graphicFrame>
        <p:nvGraphicFramePr>
          <p:cNvPr id="3" name="表格 2"/>
          <p:cNvGraphicFramePr>
            <a:graphicFrameLocks noGrp="1"/>
          </p:cNvGraphicFramePr>
          <p:nvPr>
            <p:extLst>
              <p:ext uri="{D42A27DB-BD31-4B8C-83A1-F6EECF244321}">
                <p14:modId xmlns:p14="http://schemas.microsoft.com/office/powerpoint/2010/main" val="1290082377"/>
              </p:ext>
            </p:extLst>
          </p:nvPr>
        </p:nvGraphicFramePr>
        <p:xfrm>
          <a:off x="2976954" y="1417340"/>
          <a:ext cx="5411470" cy="3663315"/>
        </p:xfrm>
        <a:graphic>
          <a:graphicData uri="http://schemas.openxmlformats.org/drawingml/2006/table">
            <a:tbl>
              <a:tblPr firstRow="1" firstCol="1" lastRow="1" lastCol="1" bandRow="1" bandCol="1">
                <a:tableStyleId>{5C22544A-7EE6-4342-B048-85BDC9FD1C3A}</a:tableStyleId>
              </a:tblPr>
              <a:tblGrid>
                <a:gridCol w="901700"/>
                <a:gridCol w="901700"/>
                <a:gridCol w="901700"/>
                <a:gridCol w="901700"/>
                <a:gridCol w="902335"/>
                <a:gridCol w="902335"/>
              </a:tblGrid>
              <a:tr h="0">
                <a:tc>
                  <a:txBody>
                    <a:bodyPr/>
                    <a:lstStyle/>
                    <a:p>
                      <a:pPr algn="ctr">
                        <a:spcAft>
                          <a:spcPts val="0"/>
                        </a:spcAft>
                      </a:pPr>
                      <a:r>
                        <a:rPr lang="zh-CN" sz="1200" kern="0" dirty="0">
                          <a:effectLst/>
                        </a:rPr>
                        <a:t>姓名</a:t>
                      </a:r>
                      <a:endParaRPr lang="zh-CN" sz="1200" kern="100" dirty="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实训课目</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观察员</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en-US" sz="1200" kern="0">
                          <a:effectLst/>
                        </a:rPr>
                        <a:t>1.KPI</a:t>
                      </a:r>
                      <a:r>
                        <a:rPr lang="zh-CN" sz="1200" kern="0">
                          <a:effectLst/>
                        </a:rPr>
                        <a:t>数据的整理是否清晰</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38430">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20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评分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en-US" sz="1200" kern="0">
                          <a:effectLst/>
                        </a:rPr>
                        <a:t>2.</a:t>
                      </a:r>
                      <a:r>
                        <a:rPr lang="zh-CN" sz="1200" kern="0">
                          <a:effectLst/>
                        </a:rPr>
                        <a:t>图标制作是否合理</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47320">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20</a:t>
                      </a:r>
                      <a:endParaRPr lang="zh-CN" sz="1200" kern="100" dirty="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评分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en-US" sz="1200" kern="0">
                          <a:effectLst/>
                        </a:rPr>
                        <a:t>3.</a:t>
                      </a:r>
                      <a:r>
                        <a:rPr lang="zh-CN" sz="1200" kern="0">
                          <a:effectLst/>
                        </a:rPr>
                        <a:t>数据的分析是否到位</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29540">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20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评分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en-US" sz="1200" kern="0">
                          <a:effectLst/>
                        </a:rPr>
                        <a:t>4.</a:t>
                      </a:r>
                      <a:r>
                        <a:rPr lang="zh-CN" sz="1200" kern="0">
                          <a:effectLst/>
                        </a:rPr>
                        <a:t>问题的挖掘是否准确</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81280">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20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评分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en-US" sz="1200" kern="0">
                          <a:effectLst/>
                        </a:rPr>
                        <a:t>5.</a:t>
                      </a:r>
                      <a:r>
                        <a:rPr lang="zh-CN" sz="1200" kern="0">
                          <a:effectLst/>
                        </a:rPr>
                        <a:t>给出的解决方案是否可行</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8595">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a:txBody>
                    <a:bodyPr/>
                    <a:lstStyle/>
                    <a:p>
                      <a:pPr algn="ctr">
                        <a:spcAft>
                          <a:spcPts val="0"/>
                        </a:spcAft>
                      </a:pPr>
                      <a:r>
                        <a:rPr lang="zh-CN" sz="1200" kern="0">
                          <a:effectLst/>
                        </a:rPr>
                        <a:t>分值</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20</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zh-CN" sz="1200" kern="0">
                          <a:effectLst/>
                        </a:rPr>
                        <a:t>评分</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r>
              <a:tr h="0">
                <a:tc gridSpan="6">
                  <a:txBody>
                    <a:bodyPr/>
                    <a:lstStyle/>
                    <a:p>
                      <a:pPr algn="ctr">
                        <a:spcAft>
                          <a:spcPts val="0"/>
                        </a:spcAft>
                      </a:pPr>
                      <a:r>
                        <a:rPr lang="zh-CN" sz="1200" kern="0">
                          <a:effectLst/>
                        </a:rPr>
                        <a:t>班组长在实训中所存在的优点和缺点</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16205">
                <a:tc>
                  <a:txBody>
                    <a:bodyPr/>
                    <a:lstStyle/>
                    <a:p>
                      <a:pPr algn="ctr">
                        <a:spcAft>
                          <a:spcPts val="0"/>
                        </a:spcAft>
                      </a:pPr>
                      <a:r>
                        <a:rPr lang="zh-CN" sz="1200" kern="0">
                          <a:effectLst/>
                        </a:rPr>
                        <a:t>优点</a:t>
                      </a:r>
                      <a:endParaRPr lang="zh-CN" sz="1200" kern="100">
                        <a:effectLst/>
                        <a:latin typeface="Calibri"/>
                        <a:ea typeface="宋体"/>
                        <a:cs typeface="Times New Roman"/>
                      </a:endParaRPr>
                    </a:p>
                  </a:txBody>
                  <a:tcPr marL="68580" marR="68580" marT="0" marB="0" anchor="ctr"/>
                </a:tc>
                <a:tc gridSpan="5">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73990">
                <a:tc>
                  <a:txBody>
                    <a:bodyPr/>
                    <a:lstStyle/>
                    <a:p>
                      <a:pPr algn="ctr">
                        <a:spcAft>
                          <a:spcPts val="0"/>
                        </a:spcAft>
                      </a:pPr>
                      <a:r>
                        <a:rPr lang="zh-CN" sz="1200" kern="0">
                          <a:effectLst/>
                        </a:rPr>
                        <a:t>缺点</a:t>
                      </a:r>
                      <a:endParaRPr lang="zh-CN" sz="1200" kern="100">
                        <a:effectLst/>
                        <a:latin typeface="Calibri"/>
                        <a:ea typeface="宋体"/>
                        <a:cs typeface="Times New Roman"/>
                      </a:endParaRPr>
                    </a:p>
                  </a:txBody>
                  <a:tcPr marL="68580" marR="68580" marT="0" marB="0" anchor="ctr"/>
                </a:tc>
                <a:tc gridSpan="5">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gridSpan="2">
                  <a:txBody>
                    <a:bodyPr/>
                    <a:lstStyle/>
                    <a:p>
                      <a:pPr algn="ctr">
                        <a:spcAft>
                          <a:spcPts val="0"/>
                        </a:spcAft>
                      </a:pPr>
                      <a:r>
                        <a:rPr lang="zh-CN" sz="1200" kern="0">
                          <a:effectLst/>
                        </a:rPr>
                        <a:t>总分</a:t>
                      </a:r>
                      <a:endParaRPr lang="zh-CN" sz="1200" kern="100">
                        <a:effectLst/>
                        <a:latin typeface="Calibri"/>
                        <a:ea typeface="宋体"/>
                        <a:cs typeface="Times New Roman"/>
                      </a:endParaRPr>
                    </a:p>
                  </a:txBody>
                  <a:tcPr marL="68580" marR="68580" marT="0" marB="0" anchor="ctr"/>
                </a:tc>
                <a:tc hMerge="1">
                  <a:txBody>
                    <a:bodyPr/>
                    <a:lstStyle/>
                    <a:p>
                      <a:endParaRPr lang="zh-CN" altLang="en-US"/>
                    </a:p>
                  </a:txBody>
                  <a:tcP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a:effectLst/>
                        </a:rPr>
                        <a:t> </a:t>
                      </a:r>
                      <a:endParaRPr lang="zh-CN" sz="1200" kern="100">
                        <a:effectLst/>
                        <a:latin typeface="Calibri"/>
                        <a:ea typeface="宋体"/>
                        <a:cs typeface="Times New Roman"/>
                      </a:endParaRPr>
                    </a:p>
                  </a:txBody>
                  <a:tcPr marL="68580" marR="68580" marT="0" marB="0" anchor="ctr"/>
                </a:tc>
                <a:tc>
                  <a:txBody>
                    <a:bodyPr/>
                    <a:lstStyle/>
                    <a:p>
                      <a:pPr algn="ctr">
                        <a:spcAft>
                          <a:spcPts val="0"/>
                        </a:spcAft>
                      </a:pPr>
                      <a:r>
                        <a:rPr lang="en-US" sz="1200" kern="0" dirty="0">
                          <a:effectLst/>
                        </a:rPr>
                        <a:t> </a:t>
                      </a:r>
                      <a:endParaRPr lang="zh-CN" sz="1200" kern="100" dirty="0">
                        <a:effectLst/>
                        <a:latin typeface="Calibri"/>
                        <a:ea typeface="宋体"/>
                        <a:cs typeface="Times New Roman"/>
                      </a:endParaRPr>
                    </a:p>
                  </a:txBody>
                  <a:tcPr marL="68580" marR="68580" marT="0" marB="0" anchor="ctr"/>
                </a:tc>
              </a:tr>
            </a:tbl>
          </a:graphicData>
        </a:graphic>
      </p:graphicFrame>
      <p:sp>
        <p:nvSpPr>
          <p:cNvPr id="14"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4" name="TextBox 13"/>
          <p:cNvSpPr txBox="1"/>
          <p:nvPr/>
        </p:nvSpPr>
        <p:spPr>
          <a:xfrm>
            <a:off x="3131369" y="1633364"/>
            <a:ext cx="4392488" cy="646331"/>
          </a:xfrm>
          <a:prstGeom prst="rect">
            <a:avLst/>
          </a:prstGeom>
          <a:noFill/>
        </p:spPr>
        <p:txBody>
          <a:bodyPr wrap="square" rtlCol="0">
            <a:spAutoFit/>
          </a:bodyPr>
          <a:lstStyle/>
          <a:p>
            <a:r>
              <a:rPr lang="zh-CN" altLang="en-US" sz="3600" b="1" dirty="0" smtClean="0">
                <a:latin typeface="黑体" pitchFamily="49" charset="-122"/>
                <a:ea typeface="黑体" pitchFamily="49" charset="-122"/>
              </a:rPr>
              <a:t>本</a:t>
            </a:r>
            <a:r>
              <a:rPr lang="zh-CN" altLang="en-US" sz="3600" b="1" dirty="0">
                <a:latin typeface="黑体" pitchFamily="49" charset="-122"/>
                <a:ea typeface="黑体" pitchFamily="49" charset="-122"/>
              </a:rPr>
              <a:t>模块</a:t>
            </a:r>
            <a:r>
              <a:rPr lang="zh-CN" altLang="en-US" sz="3600" b="1" dirty="0" smtClean="0">
                <a:latin typeface="黑体" pitchFamily="49" charset="-122"/>
                <a:ea typeface="黑体" pitchFamily="49" charset="-122"/>
              </a:rPr>
              <a:t>内容</a:t>
            </a:r>
            <a:r>
              <a:rPr lang="zh-CN" altLang="en-US" sz="3600" b="1" dirty="0" smtClean="0">
                <a:latin typeface="黑体" pitchFamily="49" charset="-122"/>
                <a:ea typeface="黑体" pitchFamily="49" charset="-122"/>
              </a:rPr>
              <a:t>学习结束！</a:t>
            </a:r>
            <a:endParaRPr lang="zh-CN" altLang="en-US" sz="3600" b="1" dirty="0">
              <a:latin typeface="黑体" pitchFamily="49" charset="-122"/>
              <a:ea typeface="黑体" pitchFamily="49" charset="-122"/>
            </a:endParaRPr>
          </a:p>
        </p:txBody>
      </p:sp>
      <p:sp>
        <p:nvSpPr>
          <p:cNvPr id="16" name="圆角矩形 15"/>
          <p:cNvSpPr/>
          <p:nvPr/>
        </p:nvSpPr>
        <p:spPr>
          <a:xfrm>
            <a:off x="2627313" y="2857500"/>
            <a:ext cx="5400600" cy="864096"/>
          </a:xfrm>
          <a:prstGeom prst="roundRect">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smtClean="0">
                <a:latin typeface="黑体" pitchFamily="49" charset="-122"/>
                <a:ea typeface="黑体" pitchFamily="49" charset="-122"/>
              </a:rPr>
              <a:t>请同学们继续努力学习</a:t>
            </a:r>
            <a:endParaRPr lang="zh-CN" altLang="en-US" sz="4000" dirty="0">
              <a:latin typeface="黑体" pitchFamily="49" charset="-122"/>
              <a:ea typeface="黑体" pitchFamily="49" charset="-122"/>
            </a:endParaRPr>
          </a:p>
        </p:txBody>
      </p:sp>
      <p:pic>
        <p:nvPicPr>
          <p:cNvPr id="17" name="图片 16">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8313" y="4313237"/>
            <a:ext cx="609600" cy="619125"/>
          </a:xfrm>
          <a:prstGeom prst="rect">
            <a:avLst/>
          </a:prstGeom>
        </p:spPr>
      </p:pic>
      <p:sp>
        <p:nvSpPr>
          <p:cNvPr id="18" name="圆角矩形 18">
            <a:hlinkClick r:id="rId6"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37128846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0" y="0"/>
            <a:ext cx="9144000" cy="5715000"/>
          </a:xfrm>
          <a:prstGeom prst="rect">
            <a:avLst/>
          </a:prstGeom>
          <a:effectLst/>
          <a:scene3d>
            <a:camera prst="orthographicFront"/>
            <a:lightRig rig="threePt" dir="t"/>
          </a:scene3d>
          <a:sp3d>
            <a:bevelT w="254000" h="254000" prst="slope"/>
          </a:sp3d>
        </p:spPr>
      </p:pic>
      <p:pic>
        <p:nvPicPr>
          <p:cNvPr id="9" name="图片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48" y="259421"/>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4283968" y="122937"/>
            <a:ext cx="4666483" cy="646331"/>
          </a:xfrm>
          <a:prstGeom prst="rect">
            <a:avLst/>
          </a:prstGeom>
          <a:noFill/>
          <a:effectLst>
            <a:glow>
              <a:schemeClr val="accent1"/>
            </a:glow>
            <a:outerShdw blurRad="50800" dist="38100" dir="5400000" algn="t" rotWithShape="0">
              <a:prstClr val="black">
                <a:alpha val="58000"/>
              </a:prstClr>
            </a:outerShdw>
            <a:reflection blurRad="6350" stA="50000" endPos="55500" dist="50800" dir="5400000" sy="-100000" algn="bl" rotWithShape="0"/>
            <a:softEdge rad="0"/>
          </a:effectLst>
        </p:spPr>
        <p:txBody>
          <a:bodyPr wrap="square" rtlCol="0">
            <a:spAutoFit/>
          </a:bodyPr>
          <a:lstStyle/>
          <a:p>
            <a:pPr algn="r"/>
            <a:r>
              <a:rPr lang="zh-CN" altLang="en-US" sz="3600" dirty="0" smtClean="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rPr>
              <a:t>呼叫中心班组长管理</a:t>
            </a:r>
            <a:endParaRPr lang="zh-CN" altLang="en-US" sz="3600" dirty="0">
              <a:solidFill>
                <a:schemeClr val="tx1">
                  <a:alpha val="60000"/>
                </a:schemeClr>
              </a:solidFill>
              <a:effectLst>
                <a:outerShdw blurRad="38100" dist="38100" dir="2700000" algn="tl">
                  <a:srgbClr val="0070C0">
                    <a:alpha val="92000"/>
                  </a:srgbClr>
                </a:outerShdw>
              </a:effectLst>
              <a:latin typeface="黑体" pitchFamily="2" charset="-122"/>
              <a:ea typeface="黑体" pitchFamily="2" charset="-122"/>
            </a:endParaRPr>
          </a:p>
        </p:txBody>
      </p:sp>
      <p:sp>
        <p:nvSpPr>
          <p:cNvPr id="11" name="圆角矩形 10">
            <a:hlinkClick r:id="rId5" action="ppaction://hlinkpres?slideindex=1&amp;slidetitle="/>
          </p:cNvPr>
          <p:cNvSpPr/>
          <p:nvPr/>
        </p:nvSpPr>
        <p:spPr>
          <a:xfrm>
            <a:off x="4664365" y="4801716"/>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solidFill>
                  <a:srgbClr val="FFFFFF"/>
                </a:solidFill>
                <a:latin typeface="黑体" pitchFamily="2" charset="-122"/>
                <a:ea typeface="黑体" pitchFamily="2" charset="-122"/>
              </a:rPr>
              <a:t>附  录  </a:t>
            </a:r>
            <a:endParaRPr lang="zh-CN" altLang="en-US" b="1" dirty="0">
              <a:solidFill>
                <a:srgbClr val="FFFFFF"/>
              </a:solidFill>
              <a:latin typeface="黑体" pitchFamily="2" charset="-122"/>
              <a:ea typeface="黑体" pitchFamily="2" charset="-122"/>
            </a:endParaRPr>
          </a:p>
        </p:txBody>
      </p:sp>
      <p:sp>
        <p:nvSpPr>
          <p:cNvPr id="18" name="圆角矩形 17">
            <a:hlinkClick r:id="rId6" action="ppaction://hlinkpres?slideindex=1&amp;slidetitle="/>
          </p:cNvPr>
          <p:cNvSpPr/>
          <p:nvPr/>
        </p:nvSpPr>
        <p:spPr>
          <a:xfrm>
            <a:off x="1281166" y="182999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二  执行会议</a:t>
            </a:r>
            <a:endParaRPr lang="zh-CN" altLang="en-US" b="1" dirty="0">
              <a:solidFill>
                <a:srgbClr val="FFFFFF"/>
              </a:solidFill>
              <a:latin typeface="黑体" pitchFamily="2" charset="-122"/>
              <a:ea typeface="黑体" pitchFamily="2" charset="-122"/>
            </a:endParaRPr>
          </a:p>
        </p:txBody>
      </p:sp>
      <p:sp>
        <p:nvSpPr>
          <p:cNvPr id="19" name="圆角矩形 18">
            <a:hlinkClick r:id="rId7" action="ppaction://hlinkpres?slideindex=1&amp;slidetitle="/>
          </p:cNvPr>
          <p:cNvSpPr/>
          <p:nvPr/>
        </p:nvSpPr>
        <p:spPr>
          <a:xfrm>
            <a:off x="2126966" y="257292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三  现场管理</a:t>
            </a:r>
            <a:endParaRPr lang="zh-CN" altLang="en-US" b="1" dirty="0">
              <a:solidFill>
                <a:srgbClr val="FFFFFF"/>
              </a:solidFill>
              <a:latin typeface="黑体" pitchFamily="2" charset="-122"/>
              <a:ea typeface="黑体" pitchFamily="2" charset="-122"/>
            </a:endParaRPr>
          </a:p>
        </p:txBody>
      </p:sp>
      <p:sp>
        <p:nvSpPr>
          <p:cNvPr id="20" name="圆角矩形 19">
            <a:hlinkClick r:id="rId8" action="ppaction://hlinkpres?slideindex=1&amp;slidetitle="/>
          </p:cNvPr>
          <p:cNvSpPr/>
          <p:nvPr/>
        </p:nvSpPr>
        <p:spPr>
          <a:xfrm>
            <a:off x="2972766" y="331585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四  </a:t>
            </a:r>
            <a:r>
              <a:rPr lang="en-US" altLang="zh-CN" b="1" dirty="0" smtClean="0">
                <a:solidFill>
                  <a:srgbClr val="FFFFFF"/>
                </a:solidFill>
                <a:latin typeface="黑体" pitchFamily="2" charset="-122"/>
                <a:ea typeface="黑体" pitchFamily="2" charset="-122"/>
              </a:rPr>
              <a:t>KPI</a:t>
            </a:r>
            <a:r>
              <a:rPr lang="zh-CN" altLang="en-US" b="1" dirty="0" smtClean="0">
                <a:solidFill>
                  <a:srgbClr val="FFFFFF"/>
                </a:solidFill>
                <a:latin typeface="黑体" pitchFamily="2" charset="-122"/>
                <a:ea typeface="黑体" pitchFamily="2" charset="-122"/>
              </a:rPr>
              <a:t>管理</a:t>
            </a:r>
            <a:endParaRPr lang="zh-CN" altLang="en-US" b="1" dirty="0">
              <a:solidFill>
                <a:srgbClr val="FFFFFF"/>
              </a:solidFill>
              <a:latin typeface="黑体" pitchFamily="2" charset="-122"/>
              <a:ea typeface="黑体" pitchFamily="2" charset="-122"/>
            </a:endParaRPr>
          </a:p>
        </p:txBody>
      </p:sp>
      <p:sp>
        <p:nvSpPr>
          <p:cNvPr id="21" name="圆角矩形 20">
            <a:hlinkClick r:id="rId9" action="ppaction://hlinkpres?slideindex=1&amp;slidetitle="/>
          </p:cNvPr>
          <p:cNvSpPr/>
          <p:nvPr/>
        </p:nvSpPr>
        <p:spPr>
          <a:xfrm>
            <a:off x="3818566" y="405878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solidFill>
                  <a:srgbClr val="FFFFFF"/>
                </a:solidFill>
                <a:latin typeface="黑体" pitchFamily="2" charset="-122"/>
                <a:ea typeface="黑体" pitchFamily="2" charset="-122"/>
              </a:rPr>
              <a:t>模块</a:t>
            </a:r>
            <a:r>
              <a:rPr lang="zh-CN" altLang="en-US" b="1" dirty="0" smtClean="0">
                <a:solidFill>
                  <a:srgbClr val="FFFFFF"/>
                </a:solidFill>
                <a:latin typeface="黑体" pitchFamily="2" charset="-122"/>
                <a:ea typeface="黑体" pitchFamily="2" charset="-122"/>
              </a:rPr>
              <a:t>五  新员工辅导</a:t>
            </a:r>
            <a:endParaRPr lang="zh-CN" altLang="en-US" b="1" dirty="0">
              <a:solidFill>
                <a:srgbClr val="FFFFFF"/>
              </a:solidFill>
              <a:latin typeface="黑体" pitchFamily="2" charset="-122"/>
              <a:ea typeface="黑体" pitchFamily="2" charset="-122"/>
            </a:endParaRPr>
          </a:p>
        </p:txBody>
      </p:sp>
      <p:sp>
        <p:nvSpPr>
          <p:cNvPr id="22" name="圆角矩形 21">
            <a:hlinkClick r:id="rId10" action="ppaction://hlinkpres?slideindex=1&amp;slidetitle="/>
          </p:cNvPr>
          <p:cNvSpPr/>
          <p:nvPr/>
        </p:nvSpPr>
        <p:spPr>
          <a:xfrm>
            <a:off x="435366" y="1087067"/>
            <a:ext cx="4084099" cy="504056"/>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a:latin typeface="黑体" pitchFamily="2" charset="-122"/>
                <a:ea typeface="黑体" pitchFamily="2" charset="-122"/>
              </a:rPr>
              <a:t>模块</a:t>
            </a:r>
            <a:r>
              <a:rPr lang="zh-CN" altLang="en-US" b="1" dirty="0" smtClean="0">
                <a:latin typeface="黑体" pitchFamily="2" charset="-122"/>
                <a:ea typeface="黑体" pitchFamily="2" charset="-122"/>
              </a:rPr>
              <a:t>一  塑造班组长基本素质及能力</a:t>
            </a:r>
            <a:endParaRPr lang="zh-CN" altLang="en-US" b="1" dirty="0">
              <a:latin typeface="黑体" pitchFamily="2" charset="-122"/>
              <a:ea typeface="黑体" pitchFamily="2" charset="-122"/>
            </a:endParaRPr>
          </a:p>
        </p:txBody>
      </p:sp>
    </p:spTree>
    <p:extLst>
      <p:ext uri="{BB962C8B-B14F-4D97-AF65-F5344CB8AC3E}">
        <p14:creationId xmlns:p14="http://schemas.microsoft.com/office/powerpoint/2010/main" val="272755926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模块四</a:t>
            </a:r>
            <a:r>
              <a:rPr lang="zh-CN" altLang="en-US" sz="3600" b="1" dirty="0" smtClean="0">
                <a:latin typeface="黑体" pitchFamily="2" charset="-122"/>
                <a:ea typeface="黑体" pitchFamily="2" charset="-122"/>
              </a:rPr>
              <a:t>  </a:t>
            </a:r>
            <a:r>
              <a:rPr lang="en-US" altLang="zh-CN" sz="3600" b="1" dirty="0" smtClean="0">
                <a:latin typeface="黑体" pitchFamily="2" charset="-122"/>
                <a:ea typeface="黑体" pitchFamily="2" charset="-122"/>
              </a:rPr>
              <a:t>KPI</a:t>
            </a:r>
            <a:r>
              <a:rPr lang="zh-CN" altLang="en-US" sz="3600" b="1" dirty="0" smtClean="0">
                <a:latin typeface="黑体" pitchFamily="2" charset="-122"/>
                <a:ea typeface="黑体" pitchFamily="2" charset="-122"/>
              </a:rPr>
              <a:t>管理</a:t>
            </a:r>
            <a:endParaRPr lang="zh-CN" altLang="en-US" sz="3600" b="1" dirty="0">
              <a:solidFill>
                <a:schemeClr val="accent1">
                  <a:lumMod val="75000"/>
                </a:schemeClr>
              </a:solidFill>
              <a:latin typeface="黑体" pitchFamily="2" charset="-122"/>
              <a:ea typeface="黑体" pitchFamily="2" charset="-122"/>
            </a:endParaRPr>
          </a:p>
        </p:txBody>
      </p:sp>
      <p:sp>
        <p:nvSpPr>
          <p:cNvPr id="13" name="圆角矩形 12">
            <a:hlinkClick r:id="rId3" action="ppaction://hlinksldjump"/>
          </p:cNvPr>
          <p:cNvSpPr/>
          <p:nvPr/>
        </p:nvSpPr>
        <p:spPr>
          <a:xfrm>
            <a:off x="1173222" y="2382248"/>
            <a:ext cx="4500500" cy="360040"/>
          </a:xfrm>
          <a:prstGeom prst="roundRect">
            <a:avLst/>
          </a:prstGeom>
          <a:solidFill>
            <a:schemeClr val="accent5">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zh-CN" altLang="en-US" dirty="0" smtClean="0">
                <a:latin typeface="华文新魏" pitchFamily="2" charset="-122"/>
                <a:ea typeface="华文新魏" pitchFamily="2" charset="-122"/>
              </a:rPr>
              <a:t>情境任务</a:t>
            </a:r>
            <a:r>
              <a:rPr lang="en-US" altLang="zh-CN" dirty="0" smtClean="0">
                <a:latin typeface="华文新魏" pitchFamily="2" charset="-122"/>
                <a:ea typeface="华文新魏" pitchFamily="2" charset="-122"/>
              </a:rPr>
              <a:t>  </a:t>
            </a:r>
            <a:r>
              <a:rPr lang="zh-CN" altLang="en-US" dirty="0" smtClean="0">
                <a:latin typeface="华文新魏" pitchFamily="2" charset="-122"/>
                <a:ea typeface="华文新魏" pitchFamily="2" charset="-122"/>
              </a:rPr>
              <a:t>呼叫中心的</a:t>
            </a:r>
            <a:r>
              <a:rPr lang="en-US" altLang="zh-CN" dirty="0" smtClean="0">
                <a:latin typeface="华文新魏" pitchFamily="2" charset="-122"/>
                <a:ea typeface="华文新魏" pitchFamily="2" charset="-122"/>
              </a:rPr>
              <a:t>KPI</a:t>
            </a:r>
            <a:r>
              <a:rPr lang="zh-CN" altLang="en-US" dirty="0" smtClean="0">
                <a:latin typeface="华文新魏" pitchFamily="2" charset="-122"/>
                <a:ea typeface="华文新魏" pitchFamily="2" charset="-122"/>
              </a:rPr>
              <a:t>管理</a:t>
            </a:r>
            <a:endParaRPr lang="zh-CN" altLang="en-US" dirty="0">
              <a:latin typeface="华文新魏" pitchFamily="2" charset="-122"/>
              <a:ea typeface="华文新魏" pitchFamily="2" charset="-122"/>
            </a:endParaRPr>
          </a:p>
        </p:txBody>
      </p:sp>
      <p:sp>
        <p:nvSpPr>
          <p:cNvPr id="17"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返回目录</a:t>
            </a:r>
            <a:endParaRPr lang="zh-CN" altLang="en-US" sz="1200" dirty="0">
              <a:solidFill>
                <a:srgbClr val="FFFFFF"/>
              </a:solidFill>
              <a:latin typeface="黑体" pitchFamily="2" charset="-122"/>
              <a:ea typeface="黑体" pitchFamily="2" charset="-122"/>
            </a:endParaRPr>
          </a:p>
        </p:txBody>
      </p:sp>
      <p:pic>
        <p:nvPicPr>
          <p:cNvPr id="19" name="图片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240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1+#ppt_w/2"/>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childTnLst>
                                </p:cTn>
                              </p:par>
                              <p:par>
                                <p:cTn id="9" presetID="26" presetClass="emph" presetSubtype="0" fill="hold" grpId="0" nodeType="withEffect">
                                  <p:stCondLst>
                                    <p:cond delay="500"/>
                                  </p:stCondLst>
                                  <p:childTnLst>
                                    <p:animEffect transition="out" filter="fade">
                                      <p:cBhvr>
                                        <p:cTn id="10" dur="500" tmFilter="0, 0; .2, .5; .8, .5; 1, 0"/>
                                        <p:tgtEl>
                                          <p:spTgt spid="13"/>
                                        </p:tgtEl>
                                      </p:cBhvr>
                                    </p:animEffect>
                                    <p:animScale>
                                      <p:cBhvr>
                                        <p:cTn id="11" dur="250" autoRev="1" fill="hold"/>
                                        <p:tgtEl>
                                          <p:spTgt spid="1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utoUpdateAnimBg="0"/>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23" name="圆角矩形 18">
            <a:hlinkClick r:id="rId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pic>
        <p:nvPicPr>
          <p:cNvPr id="11" name="图片 10"/>
          <p:cNvPicPr>
            <a:picLocks noChangeAspect="1"/>
          </p:cNvPicPr>
          <p:nvPr/>
        </p:nvPicPr>
        <p:blipFill rotWithShape="1">
          <a:blip r:embed="rId4">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2" name="TextBox 11"/>
          <p:cNvSpPr txBox="1"/>
          <p:nvPr/>
        </p:nvSpPr>
        <p:spPr>
          <a:xfrm>
            <a:off x="2200275" y="985292"/>
            <a:ext cx="6836222" cy="3970318"/>
          </a:xfrm>
          <a:prstGeom prst="rect">
            <a:avLst/>
          </a:prstGeom>
          <a:noFill/>
        </p:spPr>
        <p:txBody>
          <a:bodyPr wrap="square" rtlCol="0">
            <a:spAutoFit/>
          </a:bodyPr>
          <a:lstStyle/>
          <a:p>
            <a:pPr algn="ctr"/>
            <a:r>
              <a:rPr lang="en-US" altLang="zh-CN" b="1" dirty="0"/>
              <a:t>KPI</a:t>
            </a:r>
            <a:r>
              <a:rPr lang="zh-CN" altLang="zh-CN" b="1" dirty="0"/>
              <a:t>管理能力</a:t>
            </a:r>
            <a:r>
              <a:rPr lang="zh-CN" altLang="zh-CN" b="1" dirty="0" smtClean="0"/>
              <a:t>描述</a:t>
            </a:r>
            <a:endParaRPr lang="en-US" altLang="zh-CN" b="1" dirty="0" smtClean="0"/>
          </a:p>
          <a:p>
            <a:endParaRPr lang="en-US" altLang="zh-CN" b="1" dirty="0"/>
          </a:p>
          <a:p>
            <a:endParaRPr lang="en-US" altLang="zh-CN" b="1" dirty="0" smtClean="0"/>
          </a:p>
          <a:p>
            <a:endParaRPr lang="en-US" altLang="zh-CN" b="1" dirty="0"/>
          </a:p>
          <a:p>
            <a:endParaRPr lang="en-US" altLang="zh-CN" b="1" dirty="0" smtClean="0"/>
          </a:p>
          <a:p>
            <a:endParaRPr lang="en-US" altLang="zh-CN" b="1" dirty="0"/>
          </a:p>
          <a:p>
            <a:endParaRPr lang="en-US" altLang="zh-CN" b="1" dirty="0" smtClean="0"/>
          </a:p>
          <a:p>
            <a:endParaRPr lang="en-US" altLang="zh-CN" b="1" dirty="0"/>
          </a:p>
          <a:p>
            <a:endParaRPr lang="en-US" altLang="zh-CN" b="1" dirty="0" smtClean="0"/>
          </a:p>
          <a:p>
            <a:endParaRPr lang="en-US" altLang="zh-CN" b="1" dirty="0"/>
          </a:p>
          <a:p>
            <a:endParaRPr lang="en-US" altLang="zh-CN" b="1" dirty="0" smtClean="0"/>
          </a:p>
          <a:p>
            <a:pPr indent="457200"/>
            <a:r>
              <a:rPr lang="zh-CN" altLang="zh-CN" b="1" dirty="0"/>
              <a:t>实训目标：</a:t>
            </a:r>
            <a:r>
              <a:rPr lang="zh-CN" altLang="zh-CN" dirty="0"/>
              <a:t>通过该项练习，加强班组长对呼叫中心</a:t>
            </a:r>
            <a:r>
              <a:rPr lang="en-US" altLang="zh-CN" dirty="0"/>
              <a:t>KPI</a:t>
            </a:r>
            <a:r>
              <a:rPr lang="zh-CN" altLang="zh-CN" dirty="0"/>
              <a:t>的理解，班组长能够依据</a:t>
            </a:r>
            <a:r>
              <a:rPr lang="en-US" altLang="zh-CN" dirty="0"/>
              <a:t>KPI</a:t>
            </a:r>
            <a:r>
              <a:rPr lang="zh-CN" altLang="zh-CN" dirty="0"/>
              <a:t>数据的情况做好管理工作。情境任务呼叫中心的</a:t>
            </a:r>
            <a:r>
              <a:rPr lang="en-US" altLang="zh-CN" dirty="0"/>
              <a:t>KPI</a:t>
            </a:r>
            <a:r>
              <a:rPr lang="zh-CN" altLang="zh-CN" dirty="0" smtClean="0"/>
              <a:t>管理</a:t>
            </a:r>
            <a:endParaRPr lang="zh-CN" altLang="zh-CN" dirty="0"/>
          </a:p>
        </p:txBody>
      </p:sp>
      <p:graphicFrame>
        <p:nvGraphicFramePr>
          <p:cNvPr id="3" name="表格 2"/>
          <p:cNvGraphicFramePr>
            <a:graphicFrameLocks noGrp="1"/>
          </p:cNvGraphicFramePr>
          <p:nvPr>
            <p:extLst>
              <p:ext uri="{D42A27DB-BD31-4B8C-83A1-F6EECF244321}">
                <p14:modId xmlns:p14="http://schemas.microsoft.com/office/powerpoint/2010/main" val="3717581338"/>
              </p:ext>
            </p:extLst>
          </p:nvPr>
        </p:nvGraphicFramePr>
        <p:xfrm>
          <a:off x="2992758" y="1724901"/>
          <a:ext cx="5000305" cy="1872208"/>
        </p:xfrm>
        <a:graphic>
          <a:graphicData uri="http://schemas.openxmlformats.org/drawingml/2006/table">
            <a:tbl>
              <a:tblPr firstRow="1" firstCol="1" lastRow="1" lastCol="1" bandRow="1" bandCol="1">
                <a:tableStyleId>{5C22544A-7EE6-4342-B048-85BDC9FD1C3A}</a:tableStyleId>
              </a:tblPr>
              <a:tblGrid>
                <a:gridCol w="5000305"/>
              </a:tblGrid>
              <a:tr h="792088">
                <a:tc>
                  <a:txBody>
                    <a:bodyPr/>
                    <a:lstStyle/>
                    <a:p>
                      <a:pPr algn="just">
                        <a:spcAft>
                          <a:spcPts val="0"/>
                        </a:spcAft>
                      </a:pPr>
                      <a:r>
                        <a:rPr lang="en-US" sz="1200" kern="0" dirty="0">
                          <a:effectLst/>
                        </a:rPr>
                        <a:t>KPI</a:t>
                      </a:r>
                      <a:r>
                        <a:rPr lang="zh-CN" sz="1200" kern="0" dirty="0">
                          <a:effectLst/>
                        </a:rPr>
                        <a:t>管理能力：主要是指掌握呼叫中心的</a:t>
                      </a:r>
                      <a:r>
                        <a:rPr lang="en-US" sz="1200" kern="0" dirty="0">
                          <a:effectLst/>
                        </a:rPr>
                        <a:t>KPI</a:t>
                      </a:r>
                      <a:r>
                        <a:rPr lang="zh-CN" sz="1200" kern="0" dirty="0">
                          <a:effectLst/>
                        </a:rPr>
                        <a:t>计算原理，了解各个指标之间的关联，以</a:t>
                      </a:r>
                      <a:r>
                        <a:rPr lang="en-US" sz="1200" kern="0" dirty="0">
                          <a:effectLst/>
                        </a:rPr>
                        <a:t>KPI</a:t>
                      </a:r>
                      <a:endParaRPr lang="zh-CN" sz="1200" kern="100" dirty="0">
                        <a:effectLst/>
                      </a:endParaRPr>
                    </a:p>
                    <a:p>
                      <a:pPr algn="just">
                        <a:spcAft>
                          <a:spcPts val="0"/>
                        </a:spcAft>
                      </a:pPr>
                      <a:r>
                        <a:rPr lang="zh-CN" sz="1200" kern="0" dirty="0">
                          <a:effectLst/>
                        </a:rPr>
                        <a:t>数据为基础来指导小组日常工作的能力</a:t>
                      </a:r>
                      <a:endParaRPr lang="zh-CN" sz="1200" kern="100" dirty="0">
                        <a:effectLst/>
                        <a:latin typeface="Calibri"/>
                        <a:ea typeface="宋体"/>
                        <a:cs typeface="Times New Roman"/>
                      </a:endParaRPr>
                    </a:p>
                  </a:txBody>
                  <a:tcPr marL="68580" marR="68580" marT="0" marB="0" anchor="ctr"/>
                </a:tc>
              </a:tr>
              <a:tr h="1080120">
                <a:tc>
                  <a:txBody>
                    <a:bodyPr/>
                    <a:lstStyle/>
                    <a:p>
                      <a:pPr algn="just">
                        <a:spcAft>
                          <a:spcPts val="0"/>
                        </a:spcAft>
                      </a:pPr>
                      <a:r>
                        <a:rPr lang="zh-CN" sz="1200" kern="0" dirty="0">
                          <a:effectLst/>
                        </a:rPr>
                        <a:t>√历史数据整理，按需求进行分类</a:t>
                      </a:r>
                      <a:endParaRPr lang="zh-CN" sz="1200" kern="100" dirty="0">
                        <a:effectLst/>
                      </a:endParaRPr>
                    </a:p>
                    <a:p>
                      <a:pPr algn="just">
                        <a:spcAft>
                          <a:spcPts val="0"/>
                        </a:spcAft>
                      </a:pPr>
                      <a:r>
                        <a:rPr lang="zh-CN" sz="1200" kern="0" dirty="0">
                          <a:effectLst/>
                        </a:rPr>
                        <a:t>√数据分析，通过简单的计算方法进行图表制作</a:t>
                      </a:r>
                      <a:endParaRPr lang="zh-CN" sz="1200" kern="100" dirty="0">
                        <a:effectLst/>
                      </a:endParaRPr>
                    </a:p>
                    <a:p>
                      <a:pPr algn="just">
                        <a:spcAft>
                          <a:spcPts val="0"/>
                        </a:spcAft>
                      </a:pPr>
                      <a:r>
                        <a:rPr lang="zh-CN" sz="1200" kern="0" dirty="0">
                          <a:effectLst/>
                        </a:rPr>
                        <a:t>√数据翻译，将数据中存在的问题和工作情况进行关联</a:t>
                      </a:r>
                      <a:endParaRPr lang="zh-CN" sz="1200" kern="100" dirty="0">
                        <a:effectLst/>
                      </a:endParaRPr>
                    </a:p>
                    <a:p>
                      <a:pPr algn="just">
                        <a:spcAft>
                          <a:spcPts val="0"/>
                        </a:spcAft>
                      </a:pPr>
                      <a:r>
                        <a:rPr lang="zh-CN" sz="1200" kern="0" dirty="0">
                          <a:effectLst/>
                        </a:rPr>
                        <a:t>√工作安排，根据分析结果对工作重点进行安排和调整</a:t>
                      </a:r>
                      <a:endParaRPr lang="zh-CN" sz="12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568048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1"/>
          <p:cNvSpPr>
            <a:spLocks noChangeArrowheads="1"/>
          </p:cNvSpPr>
          <p:nvPr/>
        </p:nvSpPr>
        <p:spPr bwMode="auto">
          <a:xfrm>
            <a:off x="1" y="1705310"/>
            <a:ext cx="9144000" cy="2304380"/>
          </a:xfrm>
          <a:prstGeom prst="rect">
            <a:avLst/>
          </a:prstGeom>
          <a:solidFill>
            <a:srgbClr val="000000">
              <a:alpha val="5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endParaRPr lang="zh-CN" altLang="en-US" dirty="0">
              <a:solidFill>
                <a:srgbClr val="FFFFFF"/>
              </a:solidFill>
              <a:latin typeface="Calibri" pitchFamily="34" charset="0"/>
              <a:sym typeface="Calibri" pitchFamily="34" charset="0"/>
            </a:endParaRPr>
          </a:p>
        </p:txBody>
      </p:sp>
      <p:sp>
        <p:nvSpPr>
          <p:cNvPr id="5" name="矩形 23"/>
          <p:cNvSpPr>
            <a:spLocks noChangeArrowheads="1"/>
          </p:cNvSpPr>
          <p:nvPr/>
        </p:nvSpPr>
        <p:spPr bwMode="auto">
          <a:xfrm>
            <a:off x="625475" y="1531897"/>
            <a:ext cx="671338" cy="2651206"/>
          </a:xfrm>
          <a:prstGeom prst="rect">
            <a:avLst/>
          </a:prstGeom>
          <a:solidFill>
            <a:srgbClr val="92D050">
              <a:alpha val="64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6" name="直角三角形 20"/>
          <p:cNvSpPr>
            <a:spLocks noChangeArrowheads="1"/>
          </p:cNvSpPr>
          <p:nvPr/>
        </p:nvSpPr>
        <p:spPr bwMode="auto">
          <a:xfrm>
            <a:off x="1296813" y="1531897"/>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sp>
        <p:nvSpPr>
          <p:cNvPr id="7" name="直角三角形 26"/>
          <p:cNvSpPr>
            <a:spLocks noChangeArrowheads="1"/>
          </p:cNvSpPr>
          <p:nvPr/>
        </p:nvSpPr>
        <p:spPr bwMode="auto">
          <a:xfrm flipV="1">
            <a:off x="1296813" y="4009689"/>
            <a:ext cx="195212" cy="173413"/>
          </a:xfrm>
          <a:prstGeom prst="rtTriangle">
            <a:avLst/>
          </a:prstGeom>
          <a:solidFill>
            <a:srgbClr val="92D050">
              <a:alpha val="62999"/>
            </a:srgbClr>
          </a:solidFill>
          <a:ln>
            <a:noFill/>
          </a:ln>
        </p:spPr>
        <p:txBody>
          <a:bodyPr anchor="ctr"/>
          <a:lstStyle/>
          <a:p>
            <a:endParaRPr lang="zh-CN" altLang="en-US">
              <a:solidFill>
                <a:srgbClr val="FFFFFF"/>
              </a:solidFill>
              <a:latin typeface="Calibri" pitchFamily="34" charset="0"/>
              <a:sym typeface="Calibri" pitchFamily="34" charset="0"/>
            </a:endParaRPr>
          </a:p>
        </p:txBody>
      </p:sp>
      <p:pic>
        <p:nvPicPr>
          <p:cNvPr id="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6808" y="876932"/>
            <a:ext cx="3181759" cy="396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1691680" y="1849388"/>
            <a:ext cx="2232248" cy="584775"/>
          </a:xfrm>
          <a:prstGeom prst="rect">
            <a:avLst/>
          </a:prstGeom>
          <a:noFill/>
        </p:spPr>
        <p:txBody>
          <a:bodyPr wrap="square" rtlCol="0">
            <a:spAutoFit/>
          </a:bodyPr>
          <a:lstStyle/>
          <a:p>
            <a:r>
              <a:rPr lang="zh-CN" altLang="en-US" sz="3200" b="1" i="1" dirty="0" smtClean="0">
                <a:solidFill>
                  <a:schemeClr val="bg1"/>
                </a:solidFill>
                <a:latin typeface="华文新魏" pitchFamily="2" charset="-122"/>
                <a:ea typeface="华文新魏" pitchFamily="2" charset="-122"/>
              </a:rPr>
              <a:t>情境任务</a:t>
            </a:r>
            <a:endParaRPr lang="zh-CN" altLang="en-US" sz="3200" b="1" i="1" dirty="0">
              <a:solidFill>
                <a:schemeClr val="bg1"/>
              </a:solidFill>
              <a:latin typeface="华文新魏" pitchFamily="2" charset="-122"/>
              <a:ea typeface="华文新魏" pitchFamily="2" charset="-122"/>
            </a:endParaRPr>
          </a:p>
        </p:txBody>
      </p:sp>
      <p:sp>
        <p:nvSpPr>
          <p:cNvPr id="12" name="TextBox 11"/>
          <p:cNvSpPr txBox="1"/>
          <p:nvPr/>
        </p:nvSpPr>
        <p:spPr>
          <a:xfrm>
            <a:off x="1691680" y="2565110"/>
            <a:ext cx="4104456" cy="584775"/>
          </a:xfrm>
          <a:prstGeom prst="rect">
            <a:avLst/>
          </a:prstGeom>
          <a:noFill/>
        </p:spPr>
        <p:txBody>
          <a:bodyPr wrap="square" rtlCol="0">
            <a:spAutoFit/>
          </a:bodyPr>
          <a:lstStyle/>
          <a:p>
            <a:pPr algn="r"/>
            <a:r>
              <a:rPr lang="zh-CN" altLang="en-US" sz="3200" dirty="0" smtClean="0">
                <a:solidFill>
                  <a:schemeClr val="bg1">
                    <a:lumMod val="95000"/>
                  </a:schemeClr>
                </a:solidFill>
                <a:latin typeface="华文新魏" pitchFamily="2" charset="-122"/>
                <a:ea typeface="华文新魏" pitchFamily="2" charset="-122"/>
              </a:rPr>
              <a:t>呼叫中心的</a:t>
            </a:r>
            <a:r>
              <a:rPr lang="en-US" altLang="zh-CN" sz="3200" dirty="0" smtClean="0">
                <a:solidFill>
                  <a:schemeClr val="bg1">
                    <a:lumMod val="95000"/>
                  </a:schemeClr>
                </a:solidFill>
                <a:latin typeface="华文新魏" pitchFamily="2" charset="-122"/>
                <a:ea typeface="华文新魏" pitchFamily="2" charset="-122"/>
              </a:rPr>
              <a:t>KPI</a:t>
            </a:r>
            <a:r>
              <a:rPr lang="zh-CN" altLang="en-US" sz="3200" dirty="0" smtClean="0">
                <a:solidFill>
                  <a:schemeClr val="bg1">
                    <a:lumMod val="95000"/>
                  </a:schemeClr>
                </a:solidFill>
                <a:latin typeface="华文新魏" pitchFamily="2" charset="-122"/>
                <a:ea typeface="华文新魏" pitchFamily="2" charset="-122"/>
              </a:rPr>
              <a:t>管理</a:t>
            </a:r>
            <a:endParaRPr lang="zh-CN" altLang="en-US" sz="3200" dirty="0">
              <a:solidFill>
                <a:schemeClr val="bg1">
                  <a:lumMod val="95000"/>
                </a:schemeClr>
              </a:solidFill>
              <a:latin typeface="华文新魏" pitchFamily="2" charset="-122"/>
              <a:ea typeface="华文新魏" pitchFamily="2" charset="-122"/>
            </a:endParaRPr>
          </a:p>
        </p:txBody>
      </p:sp>
      <p:pic>
        <p:nvPicPr>
          <p:cNvPr id="13" name="图片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867933"/>
            <a:ext cx="2952000" cy="65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4"/>
          <p:cNvSpPr>
            <a:spLocks noChangeArrowheads="1"/>
          </p:cNvSpPr>
          <p:nvPr/>
        </p:nvSpPr>
        <p:spPr bwMode="auto">
          <a:xfrm>
            <a:off x="143508" y="266953"/>
            <a:ext cx="885698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zh-CN" altLang="en-US" sz="3600" b="1" dirty="0" smtClean="0">
                <a:solidFill>
                  <a:srgbClr val="FF0000"/>
                </a:solidFill>
                <a:latin typeface="黑体" pitchFamily="2" charset="-122"/>
                <a:ea typeface="黑体" pitchFamily="2" charset="-122"/>
              </a:rPr>
              <a:t>模块四</a:t>
            </a:r>
            <a:r>
              <a:rPr lang="zh-CN" altLang="en-US" sz="3600" b="1" dirty="0" smtClean="0">
                <a:latin typeface="黑体" pitchFamily="2" charset="-122"/>
                <a:ea typeface="黑体" pitchFamily="2" charset="-122"/>
              </a:rPr>
              <a:t>  </a:t>
            </a:r>
            <a:r>
              <a:rPr lang="en-US" altLang="zh-CN" sz="3600" b="1" dirty="0" smtClean="0">
                <a:latin typeface="黑体" pitchFamily="2" charset="-122"/>
                <a:ea typeface="黑体" pitchFamily="2" charset="-122"/>
              </a:rPr>
              <a:t>KPI</a:t>
            </a:r>
            <a:r>
              <a:rPr lang="zh-CN" altLang="en-US" sz="3600" b="1" dirty="0" smtClean="0">
                <a:latin typeface="黑体" pitchFamily="2" charset="-122"/>
                <a:ea typeface="黑体" pitchFamily="2" charset="-122"/>
              </a:rPr>
              <a:t>管理</a:t>
            </a:r>
            <a:endParaRPr lang="zh-CN" altLang="en-US" sz="3600" b="1" dirty="0">
              <a:solidFill>
                <a:schemeClr val="accent1">
                  <a:lumMod val="75000"/>
                </a:schemeClr>
              </a:solidFill>
              <a:latin typeface="黑体" pitchFamily="2" charset="-122"/>
              <a:ea typeface="黑体" pitchFamily="2" charset="-122"/>
            </a:endParaRPr>
          </a:p>
        </p:txBody>
      </p:sp>
      <p:sp>
        <p:nvSpPr>
          <p:cNvPr id="15"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12026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250"/>
                                  </p:stCondLst>
                                  <p:iterate type="lt">
                                    <p:tmPct val="10000"/>
                                  </p:iterate>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ppt_x</p:attrName>
                                        </p:attrNameLst>
                                      </p:cBhvr>
                                      <p:tavLst>
                                        <p:tav tm="0">
                                          <p:val>
                                            <p:strVal val="1+#ppt_w/2"/>
                                          </p:val>
                                        </p:tav>
                                        <p:tav tm="100000">
                                          <p:val>
                                            <p:strVal val="#ppt_x"/>
                                          </p:val>
                                        </p:tav>
                                      </p:tavLst>
                                    </p:anim>
                                    <p:anim calcmode="lin" valueType="num">
                                      <p:cBhvr>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sp>
        <p:nvSpPr>
          <p:cNvPr id="8" name="矩形 7"/>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pic>
        <p:nvPicPr>
          <p:cNvPr id="38" name="图片 37"/>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39" name="TextBox 7177"/>
          <p:cNvSpPr>
            <a:spLocks noChangeArrowheads="1"/>
          </p:cNvSpPr>
          <p:nvPr/>
        </p:nvSpPr>
        <p:spPr bwMode="auto">
          <a:xfrm>
            <a:off x="3609874" y="2173219"/>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4</a:t>
            </a:r>
            <a:endParaRPr lang="zh-CN" altLang="en-US" dirty="0"/>
          </a:p>
        </p:txBody>
      </p:sp>
      <p:sp>
        <p:nvSpPr>
          <p:cNvPr id="40" name="TextBox 7177"/>
          <p:cNvSpPr>
            <a:spLocks noChangeArrowheads="1"/>
          </p:cNvSpPr>
          <p:nvPr/>
        </p:nvSpPr>
        <p:spPr bwMode="auto">
          <a:xfrm>
            <a:off x="3800702" y="2607985"/>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5</a:t>
            </a:r>
            <a:endParaRPr lang="zh-CN" altLang="en-US" dirty="0"/>
          </a:p>
        </p:txBody>
      </p:sp>
      <p:sp>
        <p:nvSpPr>
          <p:cNvPr id="41" name="TextBox 7177"/>
          <p:cNvSpPr>
            <a:spLocks noChangeArrowheads="1"/>
          </p:cNvSpPr>
          <p:nvPr/>
        </p:nvSpPr>
        <p:spPr bwMode="auto">
          <a:xfrm>
            <a:off x="4010766" y="3042751"/>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6</a:t>
            </a:r>
            <a:endParaRPr lang="zh-CN" altLang="en-US" dirty="0"/>
          </a:p>
        </p:txBody>
      </p:sp>
      <p:sp>
        <p:nvSpPr>
          <p:cNvPr id="42" name="TextBox 7177"/>
          <p:cNvSpPr>
            <a:spLocks noChangeArrowheads="1"/>
          </p:cNvSpPr>
          <p:nvPr/>
        </p:nvSpPr>
        <p:spPr bwMode="auto">
          <a:xfrm>
            <a:off x="3059832" y="868921"/>
            <a:ext cx="879354"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1</a:t>
            </a:r>
            <a:endParaRPr lang="zh-CN" altLang="en-US" dirty="0"/>
          </a:p>
        </p:txBody>
      </p:sp>
      <p:sp>
        <p:nvSpPr>
          <p:cNvPr id="43" name="TextBox 7177"/>
          <p:cNvSpPr>
            <a:spLocks noChangeArrowheads="1"/>
          </p:cNvSpPr>
          <p:nvPr/>
        </p:nvSpPr>
        <p:spPr bwMode="auto">
          <a:xfrm>
            <a:off x="3244248" y="1303687"/>
            <a:ext cx="87294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2</a:t>
            </a:r>
            <a:endParaRPr lang="zh-CN" altLang="en-US" dirty="0"/>
          </a:p>
        </p:txBody>
      </p:sp>
      <p:sp>
        <p:nvSpPr>
          <p:cNvPr id="44" name="TextBox 7177"/>
          <p:cNvSpPr>
            <a:spLocks noChangeArrowheads="1"/>
          </p:cNvSpPr>
          <p:nvPr/>
        </p:nvSpPr>
        <p:spPr bwMode="auto">
          <a:xfrm>
            <a:off x="3422252" y="1738453"/>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3</a:t>
            </a:r>
            <a:endParaRPr lang="zh-CN" altLang="en-US" dirty="0"/>
          </a:p>
        </p:txBody>
      </p:sp>
      <p:sp>
        <p:nvSpPr>
          <p:cNvPr id="45" name="TextBox 7177"/>
          <p:cNvSpPr>
            <a:spLocks noChangeArrowheads="1"/>
          </p:cNvSpPr>
          <p:nvPr/>
        </p:nvSpPr>
        <p:spPr bwMode="auto">
          <a:xfrm>
            <a:off x="4198388" y="3477517"/>
            <a:ext cx="885766"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200" b="1" dirty="0" smtClean="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7</a:t>
            </a:r>
            <a:endParaRPr lang="zh-CN" altLang="en-US" dirty="0"/>
          </a:p>
        </p:txBody>
      </p:sp>
      <p:sp>
        <p:nvSpPr>
          <p:cNvPr id="46" name="TextBox 7177"/>
          <p:cNvSpPr>
            <a:spLocks noChangeArrowheads="1"/>
          </p:cNvSpPr>
          <p:nvPr/>
        </p:nvSpPr>
        <p:spPr bwMode="auto">
          <a:xfrm>
            <a:off x="4389216" y="3912283"/>
            <a:ext cx="905002"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000" b="1" dirty="0">
                <a:solidFill>
                  <a:srgbClr val="7F7F7F"/>
                </a:solidFill>
                <a:latin typeface="Broadway" pitchFamily="82" charset="0"/>
                <a:ea typeface="黑体" pitchFamily="2" charset="-122"/>
                <a:sym typeface="Arial" pitchFamily="34" charset="0"/>
              </a:rPr>
              <a:t>  </a:t>
            </a:r>
            <a:r>
              <a:rPr lang="en-US" sz="10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8</a:t>
            </a:r>
            <a:endParaRPr lang="zh-CN" altLang="en-US" dirty="0"/>
          </a:p>
        </p:txBody>
      </p:sp>
      <p:sp>
        <p:nvSpPr>
          <p:cNvPr id="47" name="TextBox 7177"/>
          <p:cNvSpPr>
            <a:spLocks noChangeArrowheads="1"/>
          </p:cNvSpPr>
          <p:nvPr/>
        </p:nvSpPr>
        <p:spPr bwMode="auto">
          <a:xfrm>
            <a:off x="4786905" y="4781811"/>
            <a:ext cx="98650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2700" b="1" dirty="0" smtClean="0">
                <a:solidFill>
                  <a:srgbClr val="7F7F7F"/>
                </a:solidFill>
                <a:latin typeface="Broadway" pitchFamily="82" charset="0"/>
                <a:ea typeface="黑体" pitchFamily="2" charset="-122"/>
                <a:sym typeface="Arial" pitchFamily="34" charset="0"/>
              </a:rPr>
              <a:t>10</a:t>
            </a:r>
            <a:endParaRPr lang="zh-CN" altLang="en-US" sz="2700" dirty="0"/>
          </a:p>
        </p:txBody>
      </p:sp>
      <p:sp>
        <p:nvSpPr>
          <p:cNvPr id="48" name="圆角矩形 47">
            <a:hlinkClick r:id="rId4" action="ppaction://hlinksldjump"/>
          </p:cNvPr>
          <p:cNvSpPr/>
          <p:nvPr/>
        </p:nvSpPr>
        <p:spPr>
          <a:xfrm>
            <a:off x="4211960" y="92660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任务背景</a:t>
            </a:r>
            <a:endParaRPr lang="zh-CN" altLang="en-US" b="1" dirty="0">
              <a:latin typeface="黑体" pitchFamily="49" charset="-122"/>
              <a:ea typeface="黑体" pitchFamily="49" charset="-122"/>
            </a:endParaRPr>
          </a:p>
        </p:txBody>
      </p:sp>
      <p:sp>
        <p:nvSpPr>
          <p:cNvPr id="49" name="圆角矩形 48">
            <a:hlinkClick r:id="rId5" action="ppaction://hlinksldjump"/>
          </p:cNvPr>
          <p:cNvSpPr/>
          <p:nvPr/>
        </p:nvSpPr>
        <p:spPr>
          <a:xfrm>
            <a:off x="4415677" y="136136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实训目的</a:t>
            </a:r>
            <a:endParaRPr lang="zh-CN" altLang="en-US" b="1" dirty="0">
              <a:latin typeface="黑体" pitchFamily="49" charset="-122"/>
              <a:ea typeface="黑体" pitchFamily="49" charset="-122"/>
            </a:endParaRPr>
          </a:p>
        </p:txBody>
      </p:sp>
      <p:sp>
        <p:nvSpPr>
          <p:cNvPr id="50" name="圆角矩形 49">
            <a:hlinkClick r:id="rId6" action="ppaction://hlinksldjump"/>
          </p:cNvPr>
          <p:cNvSpPr/>
          <p:nvPr/>
        </p:nvSpPr>
        <p:spPr>
          <a:xfrm>
            <a:off x="4619394" y="179613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必备能力点</a:t>
            </a:r>
            <a:endParaRPr lang="zh-CN" altLang="en-US" b="1" dirty="0">
              <a:latin typeface="黑体" pitchFamily="49" charset="-122"/>
              <a:ea typeface="黑体" pitchFamily="49" charset="-122"/>
            </a:endParaRPr>
          </a:p>
        </p:txBody>
      </p:sp>
      <p:sp>
        <p:nvSpPr>
          <p:cNvPr id="51" name="圆角矩形 50">
            <a:hlinkClick r:id="rId7" action="ppaction://hlinksldjump"/>
          </p:cNvPr>
          <p:cNvSpPr/>
          <p:nvPr/>
        </p:nvSpPr>
        <p:spPr>
          <a:xfrm>
            <a:off x="4823111" y="2230898"/>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时间安排</a:t>
            </a:r>
            <a:endParaRPr lang="zh-CN" altLang="en-US" b="1" dirty="0">
              <a:latin typeface="黑体" pitchFamily="49" charset="-122"/>
              <a:ea typeface="黑体" pitchFamily="49" charset="-122"/>
            </a:endParaRPr>
          </a:p>
        </p:txBody>
      </p:sp>
      <p:sp>
        <p:nvSpPr>
          <p:cNvPr id="52" name="圆角矩形 51">
            <a:hlinkClick r:id="rId7" action="ppaction://hlinksldjump"/>
          </p:cNvPr>
          <p:cNvSpPr/>
          <p:nvPr/>
        </p:nvSpPr>
        <p:spPr>
          <a:xfrm>
            <a:off x="5026828" y="2665664"/>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分组方式</a:t>
            </a:r>
            <a:endParaRPr lang="zh-CN" altLang="en-US" b="1" dirty="0">
              <a:latin typeface="黑体" pitchFamily="49" charset="-122"/>
              <a:ea typeface="黑体" pitchFamily="49" charset="-122"/>
            </a:endParaRPr>
          </a:p>
        </p:txBody>
      </p:sp>
      <p:sp>
        <p:nvSpPr>
          <p:cNvPr id="53" name="圆角矩形 52">
            <a:hlinkClick r:id="rId8" action="ppaction://hlinksldjump"/>
          </p:cNvPr>
          <p:cNvSpPr/>
          <p:nvPr/>
        </p:nvSpPr>
        <p:spPr>
          <a:xfrm>
            <a:off x="5230545" y="3100430"/>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角色背景</a:t>
            </a:r>
            <a:endParaRPr lang="zh-CN" altLang="en-US" b="1" dirty="0">
              <a:latin typeface="黑体" pitchFamily="49" charset="-122"/>
              <a:ea typeface="黑体" pitchFamily="49" charset="-122"/>
            </a:endParaRPr>
          </a:p>
        </p:txBody>
      </p:sp>
      <p:sp>
        <p:nvSpPr>
          <p:cNvPr id="54" name="圆角矩形 53">
            <a:hlinkClick r:id="rId9" action="ppaction://hlinksldjump"/>
          </p:cNvPr>
          <p:cNvSpPr/>
          <p:nvPr/>
        </p:nvSpPr>
        <p:spPr>
          <a:xfrm>
            <a:off x="5434262" y="3535196"/>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任务内容</a:t>
            </a:r>
            <a:endParaRPr lang="zh-CN" altLang="en-US" b="1" dirty="0">
              <a:latin typeface="黑体" pitchFamily="49" charset="-122"/>
              <a:ea typeface="黑体" pitchFamily="49" charset="-122"/>
            </a:endParaRPr>
          </a:p>
        </p:txBody>
      </p:sp>
      <p:sp>
        <p:nvSpPr>
          <p:cNvPr id="55" name="圆角矩形 54">
            <a:hlinkClick r:id="rId10" action="ppaction://hlinksldjump"/>
          </p:cNvPr>
          <p:cNvSpPr/>
          <p:nvPr/>
        </p:nvSpPr>
        <p:spPr>
          <a:xfrm>
            <a:off x="5637979" y="3969962"/>
            <a:ext cx="2773530"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各角色任务安排</a:t>
            </a:r>
            <a:endParaRPr lang="zh-CN" altLang="en-US" b="1" dirty="0">
              <a:latin typeface="黑体" pitchFamily="49" charset="-122"/>
              <a:ea typeface="黑体" pitchFamily="49" charset="-122"/>
            </a:endParaRPr>
          </a:p>
        </p:txBody>
      </p:sp>
      <p:sp>
        <p:nvSpPr>
          <p:cNvPr id="56" name="圆角矩形 55">
            <a:hlinkClick r:id="rId11" action="ppaction://hlinksldjump"/>
          </p:cNvPr>
          <p:cNvSpPr/>
          <p:nvPr/>
        </p:nvSpPr>
        <p:spPr>
          <a:xfrm>
            <a:off x="6046179" y="4839490"/>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讨论内容</a:t>
            </a:r>
            <a:endParaRPr lang="zh-CN" altLang="en-US" b="1" dirty="0">
              <a:latin typeface="黑体" pitchFamily="49" charset="-122"/>
              <a:ea typeface="黑体" pitchFamily="49" charset="-122"/>
            </a:endParaRPr>
          </a:p>
        </p:txBody>
      </p:sp>
      <p:sp>
        <p:nvSpPr>
          <p:cNvPr id="57" name="TextBox 7177"/>
          <p:cNvSpPr>
            <a:spLocks noChangeArrowheads="1"/>
          </p:cNvSpPr>
          <p:nvPr/>
        </p:nvSpPr>
        <p:spPr bwMode="auto">
          <a:xfrm>
            <a:off x="4599280" y="4347049"/>
            <a:ext cx="882560" cy="48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22" tIns="34261" rIns="68522" bIns="34261">
            <a:spAutoFit/>
          </a:bodyPr>
          <a:lstStyle/>
          <a:p>
            <a:r>
              <a:rPr lang="en-US" sz="1200" b="1" dirty="0">
                <a:solidFill>
                  <a:srgbClr val="7F7F7F"/>
                </a:solidFill>
                <a:latin typeface="Broadway" pitchFamily="82" charset="0"/>
                <a:ea typeface="黑体" pitchFamily="2" charset="-122"/>
                <a:sym typeface="Arial" pitchFamily="34" charset="0"/>
              </a:rPr>
              <a:t>Part </a:t>
            </a:r>
            <a:r>
              <a:rPr lang="en-US" sz="1100" b="1" dirty="0">
                <a:solidFill>
                  <a:srgbClr val="7F7F7F"/>
                </a:solidFill>
                <a:latin typeface="Broadway" pitchFamily="82" charset="0"/>
                <a:ea typeface="黑体" pitchFamily="2" charset="-122"/>
                <a:sym typeface="Arial" pitchFamily="34" charset="0"/>
              </a:rPr>
              <a:t> </a:t>
            </a:r>
            <a:r>
              <a:rPr lang="en-US" sz="1100" b="1" dirty="0" smtClean="0">
                <a:solidFill>
                  <a:srgbClr val="7F7F7F"/>
                </a:solidFill>
                <a:latin typeface="Broadway" pitchFamily="82" charset="0"/>
                <a:ea typeface="黑体" pitchFamily="2" charset="-122"/>
                <a:sym typeface="Arial" pitchFamily="34" charset="0"/>
              </a:rPr>
              <a:t>  </a:t>
            </a:r>
            <a:r>
              <a:rPr lang="en-US" sz="2700" b="1" dirty="0" smtClean="0">
                <a:solidFill>
                  <a:srgbClr val="7F7F7F"/>
                </a:solidFill>
                <a:latin typeface="Broadway" pitchFamily="82" charset="0"/>
                <a:ea typeface="黑体" pitchFamily="2" charset="-122"/>
                <a:sym typeface="Arial" pitchFamily="34" charset="0"/>
              </a:rPr>
              <a:t>9</a:t>
            </a:r>
            <a:endParaRPr lang="zh-CN" altLang="en-US" dirty="0"/>
          </a:p>
        </p:txBody>
      </p:sp>
      <p:sp>
        <p:nvSpPr>
          <p:cNvPr id="58" name="圆角矩形 57">
            <a:hlinkClick r:id="rId12" action="ppaction://hlinksldjump"/>
          </p:cNvPr>
          <p:cNvSpPr/>
          <p:nvPr/>
        </p:nvSpPr>
        <p:spPr>
          <a:xfrm>
            <a:off x="5841696" y="4404728"/>
            <a:ext cx="2774293" cy="369332"/>
          </a:xfrm>
          <a:prstGeom prst="roundRect">
            <a:avLst/>
          </a:prstGeom>
          <a:solidFill>
            <a:schemeClr val="accent5">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r>
              <a:rPr lang="zh-CN" altLang="en-US" b="1" dirty="0" smtClean="0">
                <a:latin typeface="黑体" pitchFamily="49" charset="-122"/>
                <a:ea typeface="黑体" pitchFamily="49" charset="-122"/>
              </a:rPr>
              <a:t>必备知识</a:t>
            </a:r>
            <a:endParaRPr lang="zh-CN" altLang="en-US" b="1" dirty="0">
              <a:latin typeface="黑体" pitchFamily="49" charset="-122"/>
              <a:ea typeface="黑体" pitchFamily="49" charset="-122"/>
            </a:endParaRPr>
          </a:p>
        </p:txBody>
      </p:sp>
      <p:sp>
        <p:nvSpPr>
          <p:cNvPr id="29" name="圆角矩形 18">
            <a:hlinkClick r:id="rId13"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196963500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200"/>
                                  </p:stCondLst>
                                  <p:childTnLst>
                                    <p:set>
                                      <p:cBhvr>
                                        <p:cTn id="6" dur="1" fill="hold">
                                          <p:stCondLst>
                                            <p:cond delay="0"/>
                                          </p:stCondLst>
                                        </p:cTn>
                                        <p:tgtEl>
                                          <p:spTgt spid="42"/>
                                        </p:tgtEl>
                                        <p:attrNameLst>
                                          <p:attrName>style.visibility</p:attrName>
                                        </p:attrNameLst>
                                      </p:cBhvr>
                                      <p:to>
                                        <p:strVal val="visible"/>
                                      </p:to>
                                    </p:set>
                                    <p:anim calcmode="lin" valueType="num">
                                      <p:cBhvr>
                                        <p:cTn id="7" dur="500" fill="hold"/>
                                        <p:tgtEl>
                                          <p:spTgt spid="42"/>
                                        </p:tgtEl>
                                        <p:attrNameLst>
                                          <p:attrName>ppt_x</p:attrName>
                                        </p:attrNameLst>
                                      </p:cBhvr>
                                      <p:tavLst>
                                        <p:tav tm="0">
                                          <p:val>
                                            <p:strVal val="1+#ppt_w/2"/>
                                          </p:val>
                                        </p:tav>
                                        <p:tav tm="100000">
                                          <p:val>
                                            <p:strVal val="#ppt_x"/>
                                          </p:val>
                                        </p:tav>
                                      </p:tavLst>
                                    </p:anim>
                                    <p:anim calcmode="lin" valueType="num">
                                      <p:cBhvr>
                                        <p:cTn id="8" dur="500" fill="hold"/>
                                        <p:tgtEl>
                                          <p:spTgt spid="42"/>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40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ppt_x</p:attrName>
                                        </p:attrNameLst>
                                      </p:cBhvr>
                                      <p:tavLst>
                                        <p:tav tm="0">
                                          <p:val>
                                            <p:strVal val="1+#ppt_w/2"/>
                                          </p:val>
                                        </p:tav>
                                        <p:tav tm="100000">
                                          <p:val>
                                            <p:strVal val="#ppt_x"/>
                                          </p:val>
                                        </p:tav>
                                      </p:tavLst>
                                    </p:anim>
                                    <p:anim calcmode="lin" valueType="num">
                                      <p:cBhvr>
                                        <p:cTn id="12" dur="500" fill="hold"/>
                                        <p:tgtEl>
                                          <p:spTgt spid="4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60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ppt_x</p:attrName>
                                        </p:attrNameLst>
                                      </p:cBhvr>
                                      <p:tavLst>
                                        <p:tav tm="0">
                                          <p:val>
                                            <p:strVal val="1+#ppt_w/2"/>
                                          </p:val>
                                        </p:tav>
                                        <p:tav tm="100000">
                                          <p:val>
                                            <p:strVal val="#ppt_x"/>
                                          </p:val>
                                        </p:tav>
                                      </p:tavLst>
                                    </p:anim>
                                    <p:anim calcmode="lin" valueType="num">
                                      <p:cBhvr>
                                        <p:cTn id="16" dur="500" fill="hold"/>
                                        <p:tgtEl>
                                          <p:spTgt spid="44"/>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800"/>
                                  </p:stCondLst>
                                  <p:childTnLst>
                                    <p:set>
                                      <p:cBhvr>
                                        <p:cTn id="18" dur="1" fill="hold">
                                          <p:stCondLst>
                                            <p:cond delay="0"/>
                                          </p:stCondLst>
                                        </p:cTn>
                                        <p:tgtEl>
                                          <p:spTgt spid="39"/>
                                        </p:tgtEl>
                                        <p:attrNameLst>
                                          <p:attrName>style.visibility</p:attrName>
                                        </p:attrNameLst>
                                      </p:cBhvr>
                                      <p:to>
                                        <p:strVal val="visible"/>
                                      </p:to>
                                    </p:set>
                                    <p:anim calcmode="lin" valueType="num">
                                      <p:cBhvr>
                                        <p:cTn id="19" dur="500" fill="hold"/>
                                        <p:tgtEl>
                                          <p:spTgt spid="39"/>
                                        </p:tgtEl>
                                        <p:attrNameLst>
                                          <p:attrName>ppt_x</p:attrName>
                                        </p:attrNameLst>
                                      </p:cBhvr>
                                      <p:tavLst>
                                        <p:tav tm="0">
                                          <p:val>
                                            <p:strVal val="1+#ppt_w/2"/>
                                          </p:val>
                                        </p:tav>
                                        <p:tav tm="100000">
                                          <p:val>
                                            <p:strVal val="#ppt_x"/>
                                          </p:val>
                                        </p:tav>
                                      </p:tavLst>
                                    </p:anim>
                                    <p:anim calcmode="lin" valueType="num">
                                      <p:cBhvr>
                                        <p:cTn id="20" dur="500" fill="hold"/>
                                        <p:tgtEl>
                                          <p:spTgt spid="3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00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ppt_x</p:attrName>
                                        </p:attrNameLst>
                                      </p:cBhvr>
                                      <p:tavLst>
                                        <p:tav tm="0">
                                          <p:val>
                                            <p:strVal val="1+#ppt_w/2"/>
                                          </p:val>
                                        </p:tav>
                                        <p:tav tm="100000">
                                          <p:val>
                                            <p:strVal val="#ppt_x"/>
                                          </p:val>
                                        </p:tav>
                                      </p:tavLst>
                                    </p:anim>
                                    <p:anim calcmode="lin" valueType="num">
                                      <p:cBhvr>
                                        <p:cTn id="24" dur="500" fill="hold"/>
                                        <p:tgtEl>
                                          <p:spTgt spid="4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1200"/>
                                  </p:stCondLst>
                                  <p:childTnLst>
                                    <p:set>
                                      <p:cBhvr>
                                        <p:cTn id="26" dur="1" fill="hold">
                                          <p:stCondLst>
                                            <p:cond delay="0"/>
                                          </p:stCondLst>
                                        </p:cTn>
                                        <p:tgtEl>
                                          <p:spTgt spid="41"/>
                                        </p:tgtEl>
                                        <p:attrNameLst>
                                          <p:attrName>style.visibility</p:attrName>
                                        </p:attrNameLst>
                                      </p:cBhvr>
                                      <p:to>
                                        <p:strVal val="visible"/>
                                      </p:to>
                                    </p:set>
                                    <p:anim calcmode="lin" valueType="num">
                                      <p:cBhvr>
                                        <p:cTn id="27" dur="500" fill="hold"/>
                                        <p:tgtEl>
                                          <p:spTgt spid="41"/>
                                        </p:tgtEl>
                                        <p:attrNameLst>
                                          <p:attrName>ppt_x</p:attrName>
                                        </p:attrNameLst>
                                      </p:cBhvr>
                                      <p:tavLst>
                                        <p:tav tm="0">
                                          <p:val>
                                            <p:strVal val="1+#ppt_w/2"/>
                                          </p:val>
                                        </p:tav>
                                        <p:tav tm="100000">
                                          <p:val>
                                            <p:strVal val="#ppt_x"/>
                                          </p:val>
                                        </p:tav>
                                      </p:tavLst>
                                    </p:anim>
                                    <p:anim calcmode="lin" valueType="num">
                                      <p:cBhvr>
                                        <p:cTn id="28" dur="500" fill="hold"/>
                                        <p:tgtEl>
                                          <p:spTgt spid="4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140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ppt_x</p:attrName>
                                        </p:attrNameLst>
                                      </p:cBhvr>
                                      <p:tavLst>
                                        <p:tav tm="0">
                                          <p:val>
                                            <p:strVal val="1+#ppt_w/2"/>
                                          </p:val>
                                        </p:tav>
                                        <p:tav tm="100000">
                                          <p:val>
                                            <p:strVal val="#ppt_x"/>
                                          </p:val>
                                        </p:tav>
                                      </p:tavLst>
                                    </p:anim>
                                    <p:anim calcmode="lin" valueType="num">
                                      <p:cBhvr>
                                        <p:cTn id="32" dur="500" fill="hold"/>
                                        <p:tgtEl>
                                          <p:spTgt spid="45"/>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1600"/>
                                  </p:stCondLst>
                                  <p:childTnLst>
                                    <p:set>
                                      <p:cBhvr>
                                        <p:cTn id="34" dur="1" fill="hold">
                                          <p:stCondLst>
                                            <p:cond delay="0"/>
                                          </p:stCondLst>
                                        </p:cTn>
                                        <p:tgtEl>
                                          <p:spTgt spid="46"/>
                                        </p:tgtEl>
                                        <p:attrNameLst>
                                          <p:attrName>style.visibility</p:attrName>
                                        </p:attrNameLst>
                                      </p:cBhvr>
                                      <p:to>
                                        <p:strVal val="visible"/>
                                      </p:to>
                                    </p:set>
                                    <p:anim calcmode="lin" valueType="num">
                                      <p:cBhvr>
                                        <p:cTn id="35" dur="500" fill="hold"/>
                                        <p:tgtEl>
                                          <p:spTgt spid="46"/>
                                        </p:tgtEl>
                                        <p:attrNameLst>
                                          <p:attrName>ppt_x</p:attrName>
                                        </p:attrNameLst>
                                      </p:cBhvr>
                                      <p:tavLst>
                                        <p:tav tm="0">
                                          <p:val>
                                            <p:strVal val="1+#ppt_w/2"/>
                                          </p:val>
                                        </p:tav>
                                        <p:tav tm="100000">
                                          <p:val>
                                            <p:strVal val="#ppt_x"/>
                                          </p:val>
                                        </p:tav>
                                      </p:tavLst>
                                    </p:anim>
                                    <p:anim calcmode="lin" valueType="num">
                                      <p:cBhvr>
                                        <p:cTn id="36" dur="500" fill="hold"/>
                                        <p:tgtEl>
                                          <p:spTgt spid="4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1800"/>
                                  </p:stCondLst>
                                  <p:childTnLst>
                                    <p:set>
                                      <p:cBhvr>
                                        <p:cTn id="38" dur="1" fill="hold">
                                          <p:stCondLst>
                                            <p:cond delay="0"/>
                                          </p:stCondLst>
                                        </p:cTn>
                                        <p:tgtEl>
                                          <p:spTgt spid="47"/>
                                        </p:tgtEl>
                                        <p:attrNameLst>
                                          <p:attrName>style.visibility</p:attrName>
                                        </p:attrNameLst>
                                      </p:cBhvr>
                                      <p:to>
                                        <p:strVal val="visible"/>
                                      </p:to>
                                    </p:set>
                                    <p:anim calcmode="lin" valueType="num">
                                      <p:cBhvr>
                                        <p:cTn id="39" dur="500" fill="hold"/>
                                        <p:tgtEl>
                                          <p:spTgt spid="47"/>
                                        </p:tgtEl>
                                        <p:attrNameLst>
                                          <p:attrName>ppt_x</p:attrName>
                                        </p:attrNameLst>
                                      </p:cBhvr>
                                      <p:tavLst>
                                        <p:tav tm="0">
                                          <p:val>
                                            <p:strVal val="1+#ppt_w/2"/>
                                          </p:val>
                                        </p:tav>
                                        <p:tav tm="100000">
                                          <p:val>
                                            <p:strVal val="#ppt_x"/>
                                          </p:val>
                                        </p:tav>
                                      </p:tavLst>
                                    </p:anim>
                                    <p:anim calcmode="lin" valueType="num">
                                      <p:cBhvr>
                                        <p:cTn id="40" dur="500" fill="hold"/>
                                        <p:tgtEl>
                                          <p:spTgt spid="47"/>
                                        </p:tgtEl>
                                        <p:attrNameLst>
                                          <p:attrName>ppt_y</p:attrName>
                                        </p:attrNameLst>
                                      </p:cBhvr>
                                      <p:tavLst>
                                        <p:tav tm="0">
                                          <p:val>
                                            <p:strVal val="#ppt_y"/>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000"/>
                                        <p:tgtEl>
                                          <p:spTgt spid="48"/>
                                        </p:tgtEl>
                                      </p:cBhvr>
                                    </p:animEffect>
                                    <p:anim calcmode="lin" valueType="num">
                                      <p:cBhvr>
                                        <p:cTn id="44" dur="1000" fill="hold"/>
                                        <p:tgtEl>
                                          <p:spTgt spid="48"/>
                                        </p:tgtEl>
                                        <p:attrNameLst>
                                          <p:attrName>ppt_x</p:attrName>
                                        </p:attrNameLst>
                                      </p:cBhvr>
                                      <p:tavLst>
                                        <p:tav tm="0">
                                          <p:val>
                                            <p:strVal val="#ppt_x"/>
                                          </p:val>
                                        </p:tav>
                                        <p:tav tm="100000">
                                          <p:val>
                                            <p:strVal val="#ppt_x"/>
                                          </p:val>
                                        </p:tav>
                                      </p:tavLst>
                                    </p:anim>
                                    <p:anim calcmode="lin" valueType="num">
                                      <p:cBhvr>
                                        <p:cTn id="45" dur="1000" fill="hold"/>
                                        <p:tgtEl>
                                          <p:spTgt spid="4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20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000"/>
                                        <p:tgtEl>
                                          <p:spTgt spid="49"/>
                                        </p:tgtEl>
                                      </p:cBhvr>
                                    </p:animEffect>
                                    <p:anim calcmode="lin" valueType="num">
                                      <p:cBhvr>
                                        <p:cTn id="49" dur="1000" fill="hold"/>
                                        <p:tgtEl>
                                          <p:spTgt spid="49"/>
                                        </p:tgtEl>
                                        <p:attrNameLst>
                                          <p:attrName>ppt_x</p:attrName>
                                        </p:attrNameLst>
                                      </p:cBhvr>
                                      <p:tavLst>
                                        <p:tav tm="0">
                                          <p:val>
                                            <p:strVal val="#ppt_x"/>
                                          </p:val>
                                        </p:tav>
                                        <p:tav tm="100000">
                                          <p:val>
                                            <p:strVal val="#ppt_x"/>
                                          </p:val>
                                        </p:tav>
                                      </p:tavLst>
                                    </p:anim>
                                    <p:anim calcmode="lin" valueType="num">
                                      <p:cBhvr>
                                        <p:cTn id="50" dur="1000" fill="hold"/>
                                        <p:tgtEl>
                                          <p:spTgt spid="4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400"/>
                                  </p:stCondLst>
                                  <p:childTnLst>
                                    <p:set>
                                      <p:cBhvr>
                                        <p:cTn id="52" dur="1" fill="hold">
                                          <p:stCondLst>
                                            <p:cond delay="0"/>
                                          </p:stCondLst>
                                        </p:cTn>
                                        <p:tgtEl>
                                          <p:spTgt spid="50"/>
                                        </p:tgtEl>
                                        <p:attrNameLst>
                                          <p:attrName>style.visibility</p:attrName>
                                        </p:attrNameLst>
                                      </p:cBhvr>
                                      <p:to>
                                        <p:strVal val="visible"/>
                                      </p:to>
                                    </p:set>
                                    <p:animEffect transition="in" filter="fade">
                                      <p:cBhvr>
                                        <p:cTn id="53" dur="1000"/>
                                        <p:tgtEl>
                                          <p:spTgt spid="50"/>
                                        </p:tgtEl>
                                      </p:cBhvr>
                                    </p:animEffect>
                                    <p:anim calcmode="lin" valueType="num">
                                      <p:cBhvr>
                                        <p:cTn id="54" dur="1000" fill="hold"/>
                                        <p:tgtEl>
                                          <p:spTgt spid="50"/>
                                        </p:tgtEl>
                                        <p:attrNameLst>
                                          <p:attrName>ppt_x</p:attrName>
                                        </p:attrNameLst>
                                      </p:cBhvr>
                                      <p:tavLst>
                                        <p:tav tm="0">
                                          <p:val>
                                            <p:strVal val="#ppt_x"/>
                                          </p:val>
                                        </p:tav>
                                        <p:tav tm="100000">
                                          <p:val>
                                            <p:strVal val="#ppt_x"/>
                                          </p:val>
                                        </p:tav>
                                      </p:tavLst>
                                    </p:anim>
                                    <p:anim calcmode="lin" valueType="num">
                                      <p:cBhvr>
                                        <p:cTn id="55" dur="1000" fill="hold"/>
                                        <p:tgtEl>
                                          <p:spTgt spid="50"/>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60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000"/>
                                        <p:tgtEl>
                                          <p:spTgt spid="51"/>
                                        </p:tgtEl>
                                      </p:cBhvr>
                                    </p:animEffect>
                                    <p:anim calcmode="lin" valueType="num">
                                      <p:cBhvr>
                                        <p:cTn id="59" dur="1000" fill="hold"/>
                                        <p:tgtEl>
                                          <p:spTgt spid="51"/>
                                        </p:tgtEl>
                                        <p:attrNameLst>
                                          <p:attrName>ppt_x</p:attrName>
                                        </p:attrNameLst>
                                      </p:cBhvr>
                                      <p:tavLst>
                                        <p:tav tm="0">
                                          <p:val>
                                            <p:strVal val="#ppt_x"/>
                                          </p:val>
                                        </p:tav>
                                        <p:tav tm="100000">
                                          <p:val>
                                            <p:strVal val="#ppt_x"/>
                                          </p:val>
                                        </p:tav>
                                      </p:tavLst>
                                    </p:anim>
                                    <p:anim calcmode="lin" valueType="num">
                                      <p:cBhvr>
                                        <p:cTn id="60" dur="1000" fill="hold"/>
                                        <p:tgtEl>
                                          <p:spTgt spid="51"/>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800"/>
                                  </p:stCondLst>
                                  <p:childTnLst>
                                    <p:set>
                                      <p:cBhvr>
                                        <p:cTn id="62" dur="1" fill="hold">
                                          <p:stCondLst>
                                            <p:cond delay="0"/>
                                          </p:stCondLst>
                                        </p:cTn>
                                        <p:tgtEl>
                                          <p:spTgt spid="52"/>
                                        </p:tgtEl>
                                        <p:attrNameLst>
                                          <p:attrName>style.visibility</p:attrName>
                                        </p:attrNameLst>
                                      </p:cBhvr>
                                      <p:to>
                                        <p:strVal val="visible"/>
                                      </p:to>
                                    </p:set>
                                    <p:animEffect transition="in" filter="fade">
                                      <p:cBhvr>
                                        <p:cTn id="63" dur="1000"/>
                                        <p:tgtEl>
                                          <p:spTgt spid="52"/>
                                        </p:tgtEl>
                                      </p:cBhvr>
                                    </p:animEffect>
                                    <p:anim calcmode="lin" valueType="num">
                                      <p:cBhvr>
                                        <p:cTn id="64" dur="1000" fill="hold"/>
                                        <p:tgtEl>
                                          <p:spTgt spid="52"/>
                                        </p:tgtEl>
                                        <p:attrNameLst>
                                          <p:attrName>ppt_x</p:attrName>
                                        </p:attrNameLst>
                                      </p:cBhvr>
                                      <p:tavLst>
                                        <p:tav tm="0">
                                          <p:val>
                                            <p:strVal val="#ppt_x"/>
                                          </p:val>
                                        </p:tav>
                                        <p:tav tm="100000">
                                          <p:val>
                                            <p:strVal val="#ppt_x"/>
                                          </p:val>
                                        </p:tav>
                                      </p:tavLst>
                                    </p:anim>
                                    <p:anim calcmode="lin" valueType="num">
                                      <p:cBhvr>
                                        <p:cTn id="65" dur="1000" fill="hold"/>
                                        <p:tgtEl>
                                          <p:spTgt spid="52"/>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1000"/>
                                  </p:stCondLst>
                                  <p:childTnLst>
                                    <p:set>
                                      <p:cBhvr>
                                        <p:cTn id="67" dur="1" fill="hold">
                                          <p:stCondLst>
                                            <p:cond delay="0"/>
                                          </p:stCondLst>
                                        </p:cTn>
                                        <p:tgtEl>
                                          <p:spTgt spid="53"/>
                                        </p:tgtEl>
                                        <p:attrNameLst>
                                          <p:attrName>style.visibility</p:attrName>
                                        </p:attrNameLst>
                                      </p:cBhvr>
                                      <p:to>
                                        <p:strVal val="visible"/>
                                      </p:to>
                                    </p:set>
                                    <p:animEffect transition="in" filter="fade">
                                      <p:cBhvr>
                                        <p:cTn id="68" dur="1000"/>
                                        <p:tgtEl>
                                          <p:spTgt spid="53"/>
                                        </p:tgtEl>
                                      </p:cBhvr>
                                    </p:animEffect>
                                    <p:anim calcmode="lin" valueType="num">
                                      <p:cBhvr>
                                        <p:cTn id="69" dur="1000" fill="hold"/>
                                        <p:tgtEl>
                                          <p:spTgt spid="53"/>
                                        </p:tgtEl>
                                        <p:attrNameLst>
                                          <p:attrName>ppt_x</p:attrName>
                                        </p:attrNameLst>
                                      </p:cBhvr>
                                      <p:tavLst>
                                        <p:tav tm="0">
                                          <p:val>
                                            <p:strVal val="#ppt_x"/>
                                          </p:val>
                                        </p:tav>
                                        <p:tav tm="100000">
                                          <p:val>
                                            <p:strVal val="#ppt_x"/>
                                          </p:val>
                                        </p:tav>
                                      </p:tavLst>
                                    </p:anim>
                                    <p:anim calcmode="lin" valueType="num">
                                      <p:cBhvr>
                                        <p:cTn id="70" dur="1000" fill="hold"/>
                                        <p:tgtEl>
                                          <p:spTgt spid="53"/>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1200"/>
                                  </p:stCondLst>
                                  <p:childTnLst>
                                    <p:set>
                                      <p:cBhvr>
                                        <p:cTn id="72" dur="1" fill="hold">
                                          <p:stCondLst>
                                            <p:cond delay="0"/>
                                          </p:stCondLst>
                                        </p:cTn>
                                        <p:tgtEl>
                                          <p:spTgt spid="54"/>
                                        </p:tgtEl>
                                        <p:attrNameLst>
                                          <p:attrName>style.visibility</p:attrName>
                                        </p:attrNameLst>
                                      </p:cBhvr>
                                      <p:to>
                                        <p:strVal val="visible"/>
                                      </p:to>
                                    </p:set>
                                    <p:animEffect transition="in" filter="fade">
                                      <p:cBhvr>
                                        <p:cTn id="73" dur="1000"/>
                                        <p:tgtEl>
                                          <p:spTgt spid="54"/>
                                        </p:tgtEl>
                                      </p:cBhvr>
                                    </p:animEffect>
                                    <p:anim calcmode="lin" valueType="num">
                                      <p:cBhvr>
                                        <p:cTn id="74" dur="1000" fill="hold"/>
                                        <p:tgtEl>
                                          <p:spTgt spid="54"/>
                                        </p:tgtEl>
                                        <p:attrNameLst>
                                          <p:attrName>ppt_x</p:attrName>
                                        </p:attrNameLst>
                                      </p:cBhvr>
                                      <p:tavLst>
                                        <p:tav tm="0">
                                          <p:val>
                                            <p:strVal val="#ppt_x"/>
                                          </p:val>
                                        </p:tav>
                                        <p:tav tm="100000">
                                          <p:val>
                                            <p:strVal val="#ppt_x"/>
                                          </p:val>
                                        </p:tav>
                                      </p:tavLst>
                                    </p:anim>
                                    <p:anim calcmode="lin" valueType="num">
                                      <p:cBhvr>
                                        <p:cTn id="75" dur="1000" fill="hold"/>
                                        <p:tgtEl>
                                          <p:spTgt spid="54"/>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140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1000" fill="hold"/>
                                        <p:tgtEl>
                                          <p:spTgt spid="55"/>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1600"/>
                                  </p:stCondLst>
                                  <p:childTnLst>
                                    <p:set>
                                      <p:cBhvr>
                                        <p:cTn id="82" dur="1" fill="hold">
                                          <p:stCondLst>
                                            <p:cond delay="0"/>
                                          </p:stCondLst>
                                        </p:cTn>
                                        <p:tgtEl>
                                          <p:spTgt spid="56"/>
                                        </p:tgtEl>
                                        <p:attrNameLst>
                                          <p:attrName>style.visibility</p:attrName>
                                        </p:attrNameLst>
                                      </p:cBhvr>
                                      <p:to>
                                        <p:strVal val="visible"/>
                                      </p:to>
                                    </p:set>
                                    <p:animEffect transition="in" filter="fade">
                                      <p:cBhvr>
                                        <p:cTn id="83" dur="1000"/>
                                        <p:tgtEl>
                                          <p:spTgt spid="56"/>
                                        </p:tgtEl>
                                      </p:cBhvr>
                                    </p:animEffect>
                                    <p:anim calcmode="lin" valueType="num">
                                      <p:cBhvr>
                                        <p:cTn id="84" dur="1000" fill="hold"/>
                                        <p:tgtEl>
                                          <p:spTgt spid="56"/>
                                        </p:tgtEl>
                                        <p:attrNameLst>
                                          <p:attrName>ppt_x</p:attrName>
                                        </p:attrNameLst>
                                      </p:cBhvr>
                                      <p:tavLst>
                                        <p:tav tm="0">
                                          <p:val>
                                            <p:strVal val="#ppt_x"/>
                                          </p:val>
                                        </p:tav>
                                        <p:tav tm="100000">
                                          <p:val>
                                            <p:strVal val="#ppt_x"/>
                                          </p:val>
                                        </p:tav>
                                      </p:tavLst>
                                    </p:anim>
                                    <p:anim calcmode="lin" valueType="num">
                                      <p:cBhvr>
                                        <p:cTn id="85" dur="1000" fill="hold"/>
                                        <p:tgtEl>
                                          <p:spTgt spid="56"/>
                                        </p:tgtEl>
                                        <p:attrNameLst>
                                          <p:attrName>ppt_y</p:attrName>
                                        </p:attrNameLst>
                                      </p:cBhvr>
                                      <p:tavLst>
                                        <p:tav tm="0">
                                          <p:val>
                                            <p:strVal val="#ppt_y+.1"/>
                                          </p:val>
                                        </p:tav>
                                        <p:tav tm="100000">
                                          <p:val>
                                            <p:strVal val="#ppt_y"/>
                                          </p:val>
                                        </p:tav>
                                      </p:tavLst>
                                    </p:anim>
                                  </p:childTnLst>
                                </p:cTn>
                              </p:par>
                              <p:par>
                                <p:cTn id="86" presetID="2" presetClass="entr" presetSubtype="2" fill="hold" grpId="0" nodeType="withEffect">
                                  <p:stCondLst>
                                    <p:cond delay="1800"/>
                                  </p:stCondLst>
                                  <p:childTnLst>
                                    <p:set>
                                      <p:cBhvr>
                                        <p:cTn id="87" dur="1" fill="hold">
                                          <p:stCondLst>
                                            <p:cond delay="0"/>
                                          </p:stCondLst>
                                        </p:cTn>
                                        <p:tgtEl>
                                          <p:spTgt spid="57"/>
                                        </p:tgtEl>
                                        <p:attrNameLst>
                                          <p:attrName>style.visibility</p:attrName>
                                        </p:attrNameLst>
                                      </p:cBhvr>
                                      <p:to>
                                        <p:strVal val="visible"/>
                                      </p:to>
                                    </p:set>
                                    <p:anim calcmode="lin" valueType="num">
                                      <p:cBhvr>
                                        <p:cTn id="88" dur="500" fill="hold"/>
                                        <p:tgtEl>
                                          <p:spTgt spid="57"/>
                                        </p:tgtEl>
                                        <p:attrNameLst>
                                          <p:attrName>ppt_x</p:attrName>
                                        </p:attrNameLst>
                                      </p:cBhvr>
                                      <p:tavLst>
                                        <p:tav tm="0">
                                          <p:val>
                                            <p:strVal val="1+#ppt_w/2"/>
                                          </p:val>
                                        </p:tav>
                                        <p:tav tm="100000">
                                          <p:val>
                                            <p:strVal val="#ppt_x"/>
                                          </p:val>
                                        </p:tav>
                                      </p:tavLst>
                                    </p:anim>
                                    <p:anim calcmode="lin" valueType="num">
                                      <p:cBhvr>
                                        <p:cTn id="89" dur="500" fill="hold"/>
                                        <p:tgtEl>
                                          <p:spTgt spid="57"/>
                                        </p:tgtEl>
                                        <p:attrNameLst>
                                          <p:attrName>ppt_y</p:attrName>
                                        </p:attrNameLst>
                                      </p:cBhvr>
                                      <p:tavLst>
                                        <p:tav tm="0">
                                          <p:val>
                                            <p:strVal val="#ppt_y"/>
                                          </p:val>
                                        </p:tav>
                                        <p:tav tm="100000">
                                          <p:val>
                                            <p:strVal val="#ppt_y"/>
                                          </p:val>
                                        </p:tav>
                                      </p:tavLst>
                                    </p:anim>
                                  </p:childTnLst>
                                </p:cTn>
                              </p:par>
                              <p:par>
                                <p:cTn id="90" presetID="42" presetClass="entr" presetSubtype="0" fill="hold" grpId="0" nodeType="withEffect">
                                  <p:stCondLst>
                                    <p:cond delay="1600"/>
                                  </p:stCondLst>
                                  <p:childTnLst>
                                    <p:set>
                                      <p:cBhvr>
                                        <p:cTn id="91" dur="1" fill="hold">
                                          <p:stCondLst>
                                            <p:cond delay="0"/>
                                          </p:stCondLst>
                                        </p:cTn>
                                        <p:tgtEl>
                                          <p:spTgt spid="58"/>
                                        </p:tgtEl>
                                        <p:attrNameLst>
                                          <p:attrName>style.visibility</p:attrName>
                                        </p:attrNameLst>
                                      </p:cBhvr>
                                      <p:to>
                                        <p:strVal val="visible"/>
                                      </p:to>
                                    </p:set>
                                    <p:animEffect transition="in" filter="fade">
                                      <p:cBhvr>
                                        <p:cTn id="92" dur="1000"/>
                                        <p:tgtEl>
                                          <p:spTgt spid="58"/>
                                        </p:tgtEl>
                                      </p:cBhvr>
                                    </p:animEffect>
                                    <p:anim calcmode="lin" valueType="num">
                                      <p:cBhvr>
                                        <p:cTn id="93" dur="1000" fill="hold"/>
                                        <p:tgtEl>
                                          <p:spTgt spid="58"/>
                                        </p:tgtEl>
                                        <p:attrNameLst>
                                          <p:attrName>ppt_x</p:attrName>
                                        </p:attrNameLst>
                                      </p:cBhvr>
                                      <p:tavLst>
                                        <p:tav tm="0">
                                          <p:val>
                                            <p:strVal val="#ppt_x"/>
                                          </p:val>
                                        </p:tav>
                                        <p:tav tm="100000">
                                          <p:val>
                                            <p:strVal val="#ppt_x"/>
                                          </p:val>
                                        </p:tav>
                                      </p:tavLst>
                                    </p:anim>
                                    <p:anim calcmode="lin" valueType="num">
                                      <p:cBhvr>
                                        <p:cTn id="94"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ldLvl="0" autoUpdateAnimBg="0"/>
      <p:bldP spid="40" grpId="0" bldLvl="0" autoUpdateAnimBg="0"/>
      <p:bldP spid="41" grpId="0" bldLvl="0" autoUpdateAnimBg="0"/>
      <p:bldP spid="42" grpId="0" bldLvl="0" autoUpdateAnimBg="0"/>
      <p:bldP spid="43" grpId="0" bldLvl="0" autoUpdateAnimBg="0"/>
      <p:bldP spid="44" grpId="0" bldLvl="0" autoUpdateAnimBg="0"/>
      <p:bldP spid="45" grpId="0" bldLvl="0" autoUpdateAnimBg="0"/>
      <p:bldP spid="46" grpId="0" bldLvl="0" autoUpdateAnimBg="0"/>
      <p:bldP spid="47" grpId="0" bldLvl="0" autoUpdateAnimBg="0"/>
      <p:bldP spid="48" grpId="0" animBg="1"/>
      <p:bldP spid="49" grpId="0" animBg="1"/>
      <p:bldP spid="50" grpId="0" animBg="1"/>
      <p:bldP spid="51" grpId="0" animBg="1"/>
      <p:bldP spid="52" grpId="0" animBg="1"/>
      <p:bldP spid="53" grpId="0" animBg="1"/>
      <p:bldP spid="54" grpId="0" animBg="1"/>
      <p:bldP spid="55" grpId="0" animBg="1"/>
      <p:bldP spid="56" grpId="0" animBg="1"/>
      <p:bldP spid="57" grpId="0" bldLvl="0" autoUpdateAnimBg="0"/>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769268"/>
            <a:ext cx="6836222" cy="4616648"/>
          </a:xfrm>
          <a:prstGeom prst="rect">
            <a:avLst/>
          </a:prstGeom>
          <a:noFill/>
        </p:spPr>
        <p:txBody>
          <a:bodyPr wrap="square" rtlCol="0">
            <a:spAutoFit/>
          </a:bodyPr>
          <a:lstStyle/>
          <a:p>
            <a:pPr indent="457200"/>
            <a:r>
              <a:rPr lang="zh-CN" altLang="zh-CN" sz="1400" b="1" dirty="0"/>
              <a:t>任务</a:t>
            </a:r>
            <a:r>
              <a:rPr lang="zh-CN" altLang="zh-CN" sz="1400" b="1" dirty="0" smtClean="0"/>
              <a:t>背景</a:t>
            </a:r>
            <a:endParaRPr lang="en-US" altLang="zh-CN" sz="1400" b="1" dirty="0" smtClean="0"/>
          </a:p>
          <a:p>
            <a:pPr indent="457200"/>
            <a:r>
              <a:rPr lang="en-US" altLang="zh-CN" sz="1400" dirty="0" smtClean="0"/>
              <a:t>KPI(Key Performance Indicator</a:t>
            </a:r>
            <a:r>
              <a:rPr lang="en-US" altLang="zh-CN" sz="1400" dirty="0"/>
              <a:t>)</a:t>
            </a:r>
            <a:r>
              <a:rPr lang="zh-CN" altLang="zh-CN" sz="1400" dirty="0"/>
              <a:t>就是关键绩效指标，将工作的各项关键指标提炼出来，对其进行设置、采样、计算、统计、分析，以此来进行量化管理，这些指标也用于对工作情况的评估。通过对关键绩效指标的统计分析，也能直接反映出一个团队、一名员工的工作状态。</a:t>
            </a:r>
          </a:p>
          <a:p>
            <a:pPr indent="457200"/>
            <a:r>
              <a:rPr lang="en-US" altLang="zh-CN" sz="1400" dirty="0"/>
              <a:t>KPI</a:t>
            </a:r>
            <a:r>
              <a:rPr lang="zh-CN" altLang="zh-CN" sz="1400" dirty="0"/>
              <a:t>管理是呼叫中心管理工作的灵魂，</a:t>
            </a:r>
            <a:r>
              <a:rPr lang="en-US" altLang="zh-CN" sz="1400" dirty="0"/>
              <a:t>KPI</a:t>
            </a:r>
            <a:r>
              <a:rPr lang="zh-CN" altLang="zh-CN" sz="1400" dirty="0"/>
              <a:t>管理概念在呼叫中心行业得到了充分的表现，是数字化、精细化、目标化管理的一种有效形式。</a:t>
            </a:r>
            <a:r>
              <a:rPr lang="en-US" altLang="zh-CN" sz="1400" dirty="0"/>
              <a:t>KPI</a:t>
            </a:r>
            <a:r>
              <a:rPr lang="zh-CN" altLang="zh-CN" sz="1400" dirty="0"/>
              <a:t>的出现解决了由于工作内容多样、工作关系复杂而导致工作情况无法掌握的问题，让复杂的工作变得易于理解。</a:t>
            </a:r>
          </a:p>
          <a:p>
            <a:pPr indent="457200"/>
            <a:r>
              <a:rPr lang="zh-CN" altLang="zh-CN" sz="1400" dirty="0"/>
              <a:t>多种多样的数据指标组成了呼叫中心工作的经纬线，将整个呼叫中心的所有工作内容紧密联系在一起，通过一个数据就能反映出整个呼叫中心管理中所存在的问题，而对关键数据的分析和预测，也是呼叫中心最基础的工作之一。</a:t>
            </a:r>
          </a:p>
          <a:p>
            <a:pPr indent="457200"/>
            <a:r>
              <a:rPr lang="zh-CN" altLang="zh-CN" sz="1400" dirty="0"/>
              <a:t>作为呼叫中心的管理者，上自公司领导，下至一名班组长，都要具备较强的数据分析能力，因为呼叫中心的运营管理，很大程度上都依赖于这些数据。</a:t>
            </a:r>
          </a:p>
          <a:p>
            <a:pPr indent="457200"/>
            <a:r>
              <a:rPr lang="zh-CN" altLang="zh-CN" sz="1400" dirty="0"/>
              <a:t>随着呼叫中心技术的不断发展，系统平台所能够提供的数据种类越来越多，甚至达到几百种之多，作为管理者是不可能逐一进行关注和分析的，所以就要通过关键绩效指标，也就是</a:t>
            </a:r>
            <a:r>
              <a:rPr lang="en-US" altLang="zh-CN" sz="1400" dirty="0"/>
              <a:t>KPI</a:t>
            </a:r>
            <a:r>
              <a:rPr lang="zh-CN" altLang="zh-CN" sz="1400" dirty="0"/>
              <a:t>来指导日常的工作。经过了很多年的实践经验积累，大部分的呼叫中心都慢慢提炼出一些大家所公认的绩效指标，成为这个行业的标准，并且这些指标也同时形成了员工工作成绩的判断依据，来引导员工行为，实现统一的运营目标。</a:t>
            </a:r>
          </a:p>
          <a:p>
            <a:pPr indent="457200"/>
            <a:r>
              <a:rPr lang="zh-CN" altLang="zh-CN" sz="1400" dirty="0"/>
              <a:t>虽然也有不同的声音表示过多追求</a:t>
            </a:r>
            <a:r>
              <a:rPr lang="en-US" altLang="zh-CN" sz="1400" dirty="0"/>
              <a:t>KPI</a:t>
            </a:r>
            <a:r>
              <a:rPr lang="zh-CN" altLang="zh-CN" sz="1400" dirty="0"/>
              <a:t>指标也会存在负面效应，但是就当前呼叫中心的发展阶段和国内的呼叫中心现状而言，呼叫中心采用</a:t>
            </a:r>
            <a:r>
              <a:rPr lang="en-US" altLang="zh-CN" sz="1400" dirty="0"/>
              <a:t>KPI</a:t>
            </a:r>
            <a:r>
              <a:rPr lang="zh-CN" altLang="zh-CN" sz="1400" dirty="0"/>
              <a:t>管理模式是相对合理并且得到大家共同认可的</a:t>
            </a:r>
            <a:r>
              <a:rPr lang="zh-CN" altLang="zh-CN" sz="1400" dirty="0" smtClean="0"/>
              <a:t>。</a:t>
            </a:r>
            <a:endParaRPr lang="zh-CN" altLang="zh-CN" sz="1400" dirty="0"/>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22490687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1477328"/>
          </a:xfrm>
          <a:prstGeom prst="rect">
            <a:avLst/>
          </a:prstGeom>
          <a:noFill/>
        </p:spPr>
        <p:txBody>
          <a:bodyPr wrap="square" rtlCol="0">
            <a:spAutoFit/>
          </a:bodyPr>
          <a:lstStyle/>
          <a:p>
            <a:pPr indent="457200"/>
            <a:r>
              <a:rPr lang="zh-CN" altLang="zh-CN" b="1" dirty="0"/>
              <a:t>实训</a:t>
            </a:r>
            <a:r>
              <a:rPr lang="zh-CN" altLang="zh-CN" b="1" dirty="0" smtClean="0"/>
              <a:t>目的</a:t>
            </a:r>
            <a:endParaRPr lang="en-US" altLang="zh-CN" b="1" dirty="0" smtClean="0"/>
          </a:p>
          <a:p>
            <a:pPr indent="457200"/>
            <a:endParaRPr lang="zh-CN" altLang="zh-CN" dirty="0"/>
          </a:p>
          <a:p>
            <a:pPr indent="457200"/>
            <a:r>
              <a:rPr lang="zh-CN" altLang="zh-CN" dirty="0"/>
              <a:t>本节就是要让大家清楚呼叫中心的各项</a:t>
            </a:r>
            <a:r>
              <a:rPr lang="en-US" altLang="zh-CN" dirty="0"/>
              <a:t>KPI</a:t>
            </a:r>
            <a:r>
              <a:rPr lang="zh-CN" altLang="zh-CN" dirty="0"/>
              <a:t>指标，理解它们的概念，了解它们的关联性，学会如何通过</a:t>
            </a:r>
            <a:r>
              <a:rPr lang="en-US" altLang="zh-CN" dirty="0"/>
              <a:t>KPI</a:t>
            </a:r>
            <a:r>
              <a:rPr lang="zh-CN" altLang="zh-CN" dirty="0"/>
              <a:t>来进行团队的管理工作。</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a:spLocks noChangeArrowheads="1"/>
          </p:cNvSpPr>
          <p:nvPr/>
        </p:nvSpPr>
        <p:spPr bwMode="auto">
          <a:xfrm>
            <a:off x="0" y="5272822"/>
            <a:ext cx="9144000" cy="439208"/>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4" name="矩形 6"/>
          <p:cNvSpPr>
            <a:spLocks noChangeArrowheads="1"/>
          </p:cNvSpPr>
          <p:nvPr/>
        </p:nvSpPr>
        <p:spPr bwMode="auto">
          <a:xfrm>
            <a:off x="0" y="1"/>
            <a:ext cx="9144000" cy="877094"/>
          </a:xfrm>
          <a:prstGeom prst="rect">
            <a:avLst/>
          </a:prstGeom>
          <a:solidFill>
            <a:srgbClr val="92D050"/>
          </a:solidFill>
          <a:ln>
            <a:noFill/>
          </a:ln>
          <a:extLst/>
        </p:spPr>
        <p:txBody>
          <a:bodyPr lIns="71305" tIns="35652" rIns="71305" bIns="35652" anchor="ctr"/>
          <a:lstStyle/>
          <a:p>
            <a:endParaRPr lang="zh-CN" altLang="zh-CN">
              <a:solidFill>
                <a:srgbClr val="FFFFFF"/>
              </a:solidFill>
              <a:latin typeface="Calibri" pitchFamily="34" charset="0"/>
              <a:cs typeface="Calibri" pitchFamily="34" charset="0"/>
              <a:sym typeface="Calibri" pitchFamily="34" charset="0"/>
            </a:endParaRPr>
          </a:p>
        </p:txBody>
      </p:sp>
      <p:sp>
        <p:nvSpPr>
          <p:cNvPr id="5" name="直接连接符 12"/>
          <p:cNvSpPr>
            <a:spLocks noChangeShapeType="1"/>
          </p:cNvSpPr>
          <p:nvPr/>
        </p:nvSpPr>
        <p:spPr bwMode="auto">
          <a:xfrm>
            <a:off x="198783" y="517261"/>
            <a:ext cx="8746435" cy="0"/>
          </a:xfrm>
          <a:prstGeom prst="line">
            <a:avLst/>
          </a:prstGeom>
          <a:noFill/>
          <a:ln w="9525" cap="flat" cmpd="sng">
            <a:solidFill>
              <a:srgbClr val="D8D8D8"/>
            </a:solidFill>
            <a:round/>
            <a:headEnd/>
            <a:tailEnd/>
          </a:ln>
          <a:extLst>
            <a:ext uri="{909E8E84-426E-40DD-AFC4-6F175D3DCCD1}">
              <a14:hiddenFill xmlns:a14="http://schemas.microsoft.com/office/drawing/2010/main">
                <a:noFill/>
              </a14:hiddenFill>
            </a:ext>
          </a:extLst>
        </p:spPr>
        <p:txBody>
          <a:bodyPr lIns="71305" tIns="35652" rIns="71305" bIns="35652"/>
          <a:lstStyle/>
          <a:p>
            <a:endParaRPr lang="zh-CN" altLang="en-US"/>
          </a:p>
        </p:txBody>
      </p:sp>
      <p:pic>
        <p:nvPicPr>
          <p:cNvPr id="15" name="图片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22250"/>
            <a:ext cx="19494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2200275" y="985292"/>
            <a:ext cx="6836222" cy="3754874"/>
          </a:xfrm>
          <a:prstGeom prst="rect">
            <a:avLst/>
          </a:prstGeom>
          <a:noFill/>
        </p:spPr>
        <p:txBody>
          <a:bodyPr wrap="square" rtlCol="0">
            <a:spAutoFit/>
          </a:bodyPr>
          <a:lstStyle/>
          <a:p>
            <a:pPr indent="457200"/>
            <a:r>
              <a:rPr lang="zh-CN" altLang="zh-CN" sz="1400" b="1" dirty="0"/>
              <a:t>必备能力点</a:t>
            </a:r>
            <a:endParaRPr lang="zh-CN" altLang="zh-CN" sz="1400" dirty="0"/>
          </a:p>
          <a:p>
            <a:pPr indent="457200"/>
            <a:r>
              <a:rPr lang="en-US" altLang="zh-CN" sz="1400" dirty="0"/>
              <a:t>1</a:t>
            </a:r>
            <a:r>
              <a:rPr lang="zh-CN" altLang="zh-CN" sz="1400" dirty="0"/>
              <a:t>．数据整理</a:t>
            </a:r>
          </a:p>
          <a:p>
            <a:pPr indent="457200"/>
            <a:r>
              <a:rPr lang="zh-CN" altLang="zh-CN" sz="1400" dirty="0"/>
              <a:t>呼叫中心的数据项目较多，需要针对当前的工作和上级的要求对现有的数据进行梳理，并且能够针对某些问题来整理数据以便分析使用，这是一项较为繁杂的工作。</a:t>
            </a:r>
          </a:p>
          <a:p>
            <a:pPr indent="457200"/>
            <a:r>
              <a:rPr lang="en-US" altLang="zh-CN" sz="1400" dirty="0"/>
              <a:t>2</a:t>
            </a:r>
            <a:r>
              <a:rPr lang="zh-CN" altLang="zh-CN" sz="1400" dirty="0"/>
              <a:t>．数据分析</a:t>
            </a:r>
          </a:p>
          <a:p>
            <a:pPr indent="457200"/>
            <a:r>
              <a:rPr lang="zh-CN" altLang="zh-CN" sz="1400" dirty="0"/>
              <a:t>对整理出来的数据进行基本的分析，才能够表现出数据的变化规律和当前的数据情况，并且将这些数据通过各种形式直观地表现出来，以便进行研究。</a:t>
            </a:r>
          </a:p>
          <a:p>
            <a:pPr indent="457200"/>
            <a:r>
              <a:rPr lang="en-US" altLang="zh-CN" sz="1400" dirty="0"/>
              <a:t>3</a:t>
            </a:r>
            <a:r>
              <a:rPr lang="zh-CN" altLang="zh-CN" sz="1400" dirty="0"/>
              <a:t>．数据翻译</a:t>
            </a:r>
          </a:p>
          <a:p>
            <a:pPr indent="457200"/>
            <a:r>
              <a:rPr lang="zh-CN" altLang="zh-CN" sz="1400" dirty="0"/>
              <a:t>分析数据是为了发现问题、了解工作情况，通过发现的问题来指导日常的管理工作。因此，只有将大量枯燥的数据变成对实际工作的要求，才能够真正发挥</a:t>
            </a:r>
            <a:r>
              <a:rPr lang="en-US" altLang="zh-CN" sz="1400" dirty="0"/>
              <a:t>KPI</a:t>
            </a:r>
            <a:r>
              <a:rPr lang="zh-CN" altLang="zh-CN" sz="1400" dirty="0"/>
              <a:t>指标的作用。</a:t>
            </a:r>
          </a:p>
          <a:p>
            <a:pPr indent="457200"/>
            <a:r>
              <a:rPr lang="en-US" altLang="zh-CN" sz="1400" dirty="0"/>
              <a:t>4</a:t>
            </a:r>
            <a:r>
              <a:rPr lang="zh-CN" altLang="zh-CN" sz="1400" dirty="0"/>
              <a:t>．计划制订</a:t>
            </a:r>
          </a:p>
          <a:p>
            <a:pPr indent="457200"/>
            <a:r>
              <a:rPr lang="zh-CN" altLang="zh-CN" sz="1400" dirty="0"/>
              <a:t>为了改善</a:t>
            </a:r>
            <a:r>
              <a:rPr lang="en-US" altLang="zh-CN" sz="1400" dirty="0"/>
              <a:t>KPI</a:t>
            </a:r>
            <a:r>
              <a:rPr lang="zh-CN" altLang="zh-CN" sz="1400" dirty="0"/>
              <a:t>指标，就要针对问题制定相应的解决方法，通过准确的定位和切实可行的计划来对员工的工作情况进行督促和管理。</a:t>
            </a:r>
          </a:p>
          <a:p>
            <a:pPr indent="457200"/>
            <a:r>
              <a:rPr lang="en-US" altLang="zh-CN" sz="1400" dirty="0"/>
              <a:t>5</a:t>
            </a:r>
            <a:r>
              <a:rPr lang="zh-CN" altLang="zh-CN" sz="1400" dirty="0"/>
              <a:t>．工作安排和调整</a:t>
            </a:r>
          </a:p>
          <a:p>
            <a:pPr indent="457200"/>
            <a:r>
              <a:rPr lang="zh-CN" altLang="zh-CN" sz="1400" dirty="0"/>
              <a:t>根据</a:t>
            </a:r>
            <a:r>
              <a:rPr lang="en-US" altLang="zh-CN" sz="1400" dirty="0"/>
              <a:t>KPI</a:t>
            </a:r>
            <a:r>
              <a:rPr lang="zh-CN" altLang="zh-CN" sz="1400" dirty="0"/>
              <a:t>数据所反映出来的问题，我们除了对员工提出要求之外，也要进行一些相应的工作安排，例如培训、工作内容调整、工作制度调整等。</a:t>
            </a:r>
          </a:p>
        </p:txBody>
      </p:sp>
      <p:sp>
        <p:nvSpPr>
          <p:cNvPr id="12" name="TextBox 28"/>
          <p:cNvSpPr>
            <a:spLocks noChangeArrowheads="1"/>
          </p:cNvSpPr>
          <p:nvPr/>
        </p:nvSpPr>
        <p:spPr bwMode="auto">
          <a:xfrm>
            <a:off x="107503" y="5345113"/>
            <a:ext cx="1800201"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r>
              <a:rPr lang="zh-CN" altLang="en-US" sz="1600" b="1" dirty="0" smtClean="0">
                <a:solidFill>
                  <a:schemeClr val="bg1"/>
                </a:solidFill>
                <a:latin typeface="黑体" pitchFamily="2" charset="-122"/>
                <a:ea typeface="黑体" pitchFamily="2" charset="-122"/>
              </a:rPr>
              <a:t>模块四  </a:t>
            </a:r>
            <a:r>
              <a:rPr lang="en-US" altLang="zh-CN" sz="1600" b="1" dirty="0" smtClean="0">
                <a:solidFill>
                  <a:schemeClr val="bg1"/>
                </a:solidFill>
                <a:latin typeface="黑体" pitchFamily="2" charset="-122"/>
                <a:ea typeface="黑体" pitchFamily="2" charset="-122"/>
              </a:rPr>
              <a:t>KPI</a:t>
            </a:r>
            <a:r>
              <a:rPr lang="zh-CN" altLang="en-US" sz="1600" b="1" dirty="0" smtClean="0">
                <a:solidFill>
                  <a:schemeClr val="bg1"/>
                </a:solidFill>
                <a:latin typeface="黑体" pitchFamily="2" charset="-122"/>
                <a:ea typeface="黑体" pitchFamily="2" charset="-122"/>
              </a:rPr>
              <a:t>管理</a:t>
            </a:r>
            <a:endParaRPr lang="zh-CN" altLang="en-US" dirty="0">
              <a:solidFill>
                <a:schemeClr val="bg1"/>
              </a:solidFill>
            </a:endParaRPr>
          </a:p>
        </p:txBody>
      </p:sp>
      <p:sp>
        <p:nvSpPr>
          <p:cNvPr id="13" name="TextBox 28"/>
          <p:cNvSpPr>
            <a:spLocks noChangeArrowheads="1"/>
          </p:cNvSpPr>
          <p:nvPr/>
        </p:nvSpPr>
        <p:spPr bwMode="auto">
          <a:xfrm>
            <a:off x="6103164" y="84605"/>
            <a:ext cx="2933334" cy="315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52" tIns="34276" rIns="68552" bIns="34276">
            <a:spAutoFit/>
          </a:bodyPr>
          <a:lstStyle/>
          <a:p>
            <a:pPr algn="r"/>
            <a:r>
              <a:rPr lang="zh-CN" altLang="en-US" sz="1600" b="1" dirty="0" smtClean="0">
                <a:solidFill>
                  <a:schemeClr val="accent3">
                    <a:lumMod val="50000"/>
                  </a:schemeClr>
                </a:solidFill>
                <a:latin typeface="黑体" pitchFamily="2" charset="-122"/>
                <a:ea typeface="黑体" pitchFamily="2" charset="-122"/>
              </a:rPr>
              <a:t>情境任务  呼叫中心的</a:t>
            </a:r>
            <a:r>
              <a:rPr lang="en-US" altLang="zh-CN" sz="1600" b="1" dirty="0" smtClean="0">
                <a:solidFill>
                  <a:schemeClr val="accent3">
                    <a:lumMod val="50000"/>
                  </a:schemeClr>
                </a:solidFill>
                <a:latin typeface="黑体" pitchFamily="2" charset="-122"/>
                <a:ea typeface="黑体" pitchFamily="2" charset="-122"/>
              </a:rPr>
              <a:t>KPI</a:t>
            </a:r>
            <a:r>
              <a:rPr lang="zh-CN" altLang="en-US" sz="1600" b="1" dirty="0" smtClean="0">
                <a:solidFill>
                  <a:schemeClr val="accent3">
                    <a:lumMod val="50000"/>
                  </a:schemeClr>
                </a:solidFill>
                <a:latin typeface="黑体" pitchFamily="2" charset="-122"/>
                <a:ea typeface="黑体" pitchFamily="2" charset="-122"/>
              </a:rPr>
              <a:t>管理</a:t>
            </a:r>
            <a:endParaRPr lang="zh-CN" altLang="en-US" sz="1600" b="1" dirty="0">
              <a:solidFill>
                <a:schemeClr val="accent3">
                  <a:lumMod val="50000"/>
                </a:schemeClr>
              </a:solidFill>
              <a:latin typeface="黑体" pitchFamily="2" charset="-122"/>
              <a:ea typeface="黑体" pitchFamily="2" charset="-122"/>
            </a:endParaRPr>
          </a:p>
        </p:txBody>
      </p:sp>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9107" r="42893"/>
          <a:stretch/>
        </p:blipFill>
        <p:spPr>
          <a:xfrm>
            <a:off x="0" y="1921396"/>
            <a:ext cx="2142715" cy="3351426"/>
          </a:xfrm>
          <a:prstGeom prst="rect">
            <a:avLst/>
          </a:prstGeom>
        </p:spPr>
      </p:pic>
      <p:sp>
        <p:nvSpPr>
          <p:cNvPr id="10" name="圆角矩形 18">
            <a:hlinkClick r:id="rId4" action="ppaction://hlinksldjump"/>
          </p:cNvPr>
          <p:cNvSpPr>
            <a:spLocks noChangeArrowheads="1"/>
          </p:cNvSpPr>
          <p:nvPr/>
        </p:nvSpPr>
        <p:spPr bwMode="auto">
          <a:xfrm>
            <a:off x="7993063" y="5324475"/>
            <a:ext cx="1081087" cy="333375"/>
          </a:xfrm>
          <a:prstGeom prst="roundRect">
            <a:avLst>
              <a:gd name="adj" fmla="val 16667"/>
            </a:avLst>
          </a:prstGeom>
          <a:ln>
            <a:headEnd/>
            <a:tailEnd/>
          </a:ln>
        </p:spPr>
        <p:style>
          <a:lnRef idx="0">
            <a:schemeClr val="accent6"/>
          </a:lnRef>
          <a:fillRef idx="3">
            <a:schemeClr val="accent6"/>
          </a:fillRef>
          <a:effectRef idx="3">
            <a:schemeClr val="accent6"/>
          </a:effectRef>
          <a:fontRef idx="minor">
            <a:schemeClr val="lt1"/>
          </a:fontRef>
        </p:style>
        <p:txBody>
          <a:bodyPr anchor="ctr"/>
          <a:lstStyle/>
          <a:p>
            <a:pPr algn="ctr"/>
            <a:r>
              <a:rPr lang="zh-CN" altLang="en-US" sz="1200" dirty="0" smtClean="0">
                <a:solidFill>
                  <a:srgbClr val="FFFFFF"/>
                </a:solidFill>
                <a:latin typeface="黑体" pitchFamily="2" charset="-122"/>
                <a:ea typeface="黑体" pitchFamily="2" charset="-122"/>
              </a:rPr>
              <a:t>返回上一级</a:t>
            </a:r>
            <a:endParaRPr lang="zh-CN" altLang="en-US" sz="1200" dirty="0">
              <a:solidFill>
                <a:srgbClr val="FFFFFF"/>
              </a:solidFill>
              <a:latin typeface="黑体" pitchFamily="2" charset="-122"/>
              <a:ea typeface="黑体" pitchFamily="2" charset="-122"/>
            </a:endParaRPr>
          </a:p>
        </p:txBody>
      </p:sp>
    </p:spTree>
    <p:extLst>
      <p:ext uri="{BB962C8B-B14F-4D97-AF65-F5344CB8AC3E}">
        <p14:creationId xmlns:p14="http://schemas.microsoft.com/office/powerpoint/2010/main" val="4196262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2520</Words>
  <Application>Microsoft Office PowerPoint</Application>
  <PresentationFormat>全屏显示(16:10)</PresentationFormat>
  <Paragraphs>291</Paragraphs>
  <Slides>19</Slides>
  <Notes>0</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LeExOyO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usmsn</dc:creator>
  <cp:lastModifiedBy>usmsn</cp:lastModifiedBy>
  <cp:revision>28</cp:revision>
  <dcterms:created xsi:type="dcterms:W3CDTF">2013-05-08T02:22:59Z</dcterms:created>
  <dcterms:modified xsi:type="dcterms:W3CDTF">2013-05-15T07:56:35Z</dcterms:modified>
</cp:coreProperties>
</file>