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60" r:id="rId4"/>
    <p:sldId id="261" r:id="rId5"/>
    <p:sldId id="270" r:id="rId6"/>
    <p:sldId id="273" r:id="rId7"/>
    <p:sldId id="274" r:id="rId8"/>
    <p:sldId id="275" r:id="rId9"/>
    <p:sldId id="276" r:id="rId10"/>
    <p:sldId id="307" r:id="rId11"/>
    <p:sldId id="308" r:id="rId12"/>
    <p:sldId id="277" r:id="rId13"/>
    <p:sldId id="278" r:id="rId14"/>
    <p:sldId id="279" r:id="rId15"/>
    <p:sldId id="280" r:id="rId16"/>
    <p:sldId id="281" r:id="rId17"/>
    <p:sldId id="283" r:id="rId18"/>
    <p:sldId id="284" r:id="rId19"/>
    <p:sldId id="285" r:id="rId20"/>
    <p:sldId id="289" r:id="rId21"/>
    <p:sldId id="290" r:id="rId22"/>
    <p:sldId id="295" r:id="rId23"/>
    <p:sldId id="296" r:id="rId24"/>
    <p:sldId id="301" r:id="rId25"/>
    <p:sldId id="302" r:id="rId26"/>
    <p:sldId id="309" r:id="rId27"/>
  </p:sldIdLst>
  <p:sldSz cx="9144000" cy="5715000" type="screen16x1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714" autoAdjust="0"/>
  </p:normalViewPr>
  <p:slideViewPr>
    <p:cSldViewPr>
      <p:cViewPr>
        <p:scale>
          <a:sx n="90" d="100"/>
          <a:sy n="90" d="100"/>
        </p:scale>
        <p:origin x="-996" y="-31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357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989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23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54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29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08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83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4690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677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60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67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C94DA-FE8B-4C62-8B45-39EF9299D5AA}" type="datetimeFigureOut">
              <a:rPr lang="zh-CN" altLang="en-US" smtClean="0"/>
              <a:t>2013-5-17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E93BD-0163-4CD2-891F-06A1FD4A59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&#19994;&#21153;&#25191;&#34892;&#33021;&#21147;&#25945;&#31243;&#27169;&#22359;&#19968;.pps" TargetMode="External"/><Relationship Id="rId3" Type="http://schemas.microsoft.com/office/2007/relationships/hdphoto" Target="../media/hdphoto1.wdp"/><Relationship Id="rId7" Type="http://schemas.openxmlformats.org/officeDocument/2006/relationships/hyperlink" Target="&#19994;&#21153;&#25191;&#34892;&#33021;&#21147;&#25945;&#31243;&#27169;&#22359;&#19977;.pp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&#19994;&#21153;&#25191;&#34892;&#33021;&#21147;&#25945;&#31243;&#27169;&#22359;&#20108;.pps" TargetMode="External"/><Relationship Id="rId5" Type="http://schemas.openxmlformats.org/officeDocument/2006/relationships/hyperlink" Target="&#19994;&#21153;&#25191;&#34892;&#33021;&#21147;&#25945;&#31243;&#38468;&#24405;.pps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image" Target="../media/image5.jpg"/><Relationship Id="rId4" Type="http://schemas.openxmlformats.org/officeDocument/2006/relationships/hyperlink" Target="http://wpa.qq.com/msgrd?V=1&amp;Uin=452850016&amp;Exe=QQ&amp;Site=im.qq.com&amp;Menu=No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2.xml"/><Relationship Id="rId7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22.xml"/><Relationship Id="rId10" Type="http://schemas.openxmlformats.org/officeDocument/2006/relationships/image" Target="../media/image2.png"/><Relationship Id="rId4" Type="http://schemas.openxmlformats.org/officeDocument/2006/relationships/slide" Target="slide17.xml"/><Relationship Id="rId9" Type="http://schemas.openxmlformats.org/officeDocument/2006/relationships/slide" Target="slide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54000" h="254000" prst="slope"/>
          </a:sp3d>
        </p:spPr>
      </p:pic>
      <p:sp>
        <p:nvSpPr>
          <p:cNvPr id="8" name="TextBox 7"/>
          <p:cNvSpPr txBox="1"/>
          <p:nvPr/>
        </p:nvSpPr>
        <p:spPr>
          <a:xfrm>
            <a:off x="1001760" y="783624"/>
            <a:ext cx="6955750" cy="2800767"/>
          </a:xfrm>
          <a:prstGeom prst="rect">
            <a:avLst/>
          </a:prstGeom>
          <a:noFill/>
          <a:effectLst>
            <a:glow>
              <a:schemeClr val="accent1"/>
            </a:glow>
            <a:outerShdw blurRad="50800" dist="38100" dir="5400000" algn="t" rotWithShape="0">
              <a:prstClr val="black">
                <a:alpha val="58000"/>
              </a:prstClr>
            </a:outerShdw>
            <a:reflection blurRad="6350" stA="50000" endPos="55500" dist="50800" dir="5400000" sy="-100000" algn="bl" rotWithShape="0"/>
            <a:softEdge rad="0"/>
          </a:effectLst>
        </p:spPr>
        <p:txBody>
          <a:bodyPr wrap="none" rtlCol="0">
            <a:spAutoFit/>
          </a:bodyPr>
          <a:lstStyle/>
          <a:p>
            <a:pPr algn="ctr"/>
            <a:r>
              <a:rPr lang="zh-CN" altLang="en-US" sz="8800" dirty="0" smtClean="0">
                <a:solidFill>
                  <a:schemeClr val="tx1">
                    <a:alpha val="60000"/>
                  </a:schemeClr>
                </a:solidFill>
                <a:effectLst>
                  <a:outerShdw blurRad="38100" dist="38100" dir="2700000" algn="tl">
                    <a:srgbClr val="0070C0">
                      <a:alpha val="92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业务执行能力</a:t>
            </a:r>
            <a:endParaRPr lang="en-US" altLang="zh-CN" sz="8800" dirty="0" smtClean="0">
              <a:solidFill>
                <a:schemeClr val="tx1">
                  <a:alpha val="60000"/>
                </a:schemeClr>
              </a:solidFill>
              <a:effectLst>
                <a:outerShdw blurRad="38100" dist="38100" dir="2700000" algn="tl">
                  <a:srgbClr val="0070C0">
                    <a:alpha val="92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  <a:p>
            <a:pPr algn="ctr"/>
            <a:r>
              <a:rPr lang="zh-CN" altLang="en-US" sz="8800" dirty="0" smtClean="0">
                <a:solidFill>
                  <a:schemeClr val="tx1">
                    <a:alpha val="60000"/>
                  </a:schemeClr>
                </a:solidFill>
                <a:effectLst>
                  <a:outerShdw blurRad="38100" dist="38100" dir="2700000" algn="tl">
                    <a:srgbClr val="0070C0">
                      <a:alpha val="92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教程</a:t>
            </a:r>
            <a:endParaRPr lang="zh-CN" altLang="en-US" sz="8800" dirty="0">
              <a:solidFill>
                <a:schemeClr val="tx1">
                  <a:alpha val="60000"/>
                </a:schemeClr>
              </a:solidFill>
              <a:effectLst>
                <a:outerShdw blurRad="38100" dist="38100" dir="2700000" algn="tl">
                  <a:srgbClr val="0070C0">
                    <a:alpha val="92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479635" y="23958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4081636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>
                <a:latin typeface="黑体" pitchFamily="2" charset="-122"/>
                <a:ea typeface="黑体" pitchFamily="2" charset="-122"/>
              </a:rPr>
              <a:t>YEWU ZHIXING NENGLI JIAOCHENG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9" name="图片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8" y="259421"/>
            <a:ext cx="2952000" cy="65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7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257224"/>
              </p:ext>
            </p:extLst>
          </p:nvPr>
        </p:nvGraphicFramePr>
        <p:xfrm>
          <a:off x="2796744" y="1201316"/>
          <a:ext cx="5735696" cy="3884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6962"/>
                <a:gridCol w="716962"/>
                <a:gridCol w="845388"/>
                <a:gridCol w="864096"/>
                <a:gridCol w="792088"/>
                <a:gridCol w="720080"/>
                <a:gridCol w="576064"/>
                <a:gridCol w="504056"/>
              </a:tblGrid>
              <a:tr h="126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(G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i)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</a:tr>
              <a:tr h="126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游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权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盖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益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223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nggu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uy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万俟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司马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上官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欧阳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夏侯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诸葛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nr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ngf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ngf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ngy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闻人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东方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赫连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皇甫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尉迟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公羊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223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ngy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ngzh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澹台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公冶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宗政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濮阳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淳于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单于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ish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nt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ngs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ngs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nyu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ngh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太叔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申屠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公孙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仲孙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轩辕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令狐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ngl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ngs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ǘ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钟离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宇文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长孙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慕容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鲜于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闾丘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司徒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司空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丌官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司寇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仉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督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ngx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子车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颛孙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端木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巫马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公西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ngs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ngli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漆雕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乐正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壤驷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公良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拓跋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夹谷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li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  <a:tr h="19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宰父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谷梁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晋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楚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闫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法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982" marR="47982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148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00456"/>
              </p:ext>
            </p:extLst>
          </p:nvPr>
        </p:nvGraphicFramePr>
        <p:xfrm>
          <a:off x="2902024" y="1633364"/>
          <a:ext cx="5486400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Du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汝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鄢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涂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段干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百里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nggu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ngsh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ish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东郭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南门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呼延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归海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羊舌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微生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Ku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u(Y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u)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帅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缑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亢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况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郈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有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ngqi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ngm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梁丘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左丘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东门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西门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i(M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商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赏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南宫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墨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哈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笪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爱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佟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148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1"/>
          <p:cNvSpPr>
            <a:spLocks noChangeArrowheads="1"/>
          </p:cNvSpPr>
          <p:nvPr/>
        </p:nvSpPr>
        <p:spPr bwMode="auto">
          <a:xfrm>
            <a:off x="1" y="1705310"/>
            <a:ext cx="9144000" cy="2304380"/>
          </a:xfrm>
          <a:prstGeom prst="rect">
            <a:avLst/>
          </a:prstGeom>
          <a:solidFill>
            <a:srgbClr val="0000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 dirty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808" y="876932"/>
            <a:ext cx="3181759" cy="396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91680" y="184938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附录  </a:t>
            </a:r>
            <a:r>
              <a:rPr lang="en-US" altLang="zh-CN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2</a:t>
            </a:r>
            <a:endParaRPr lang="zh-CN" altLang="en-US" sz="3200" b="1" i="1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256511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 smtClean="0">
                <a:solidFill>
                  <a:schemeClr val="bg1">
                    <a:lumMod val="95000"/>
                  </a:schemeClr>
                </a:solidFill>
                <a:latin typeface="华文新魏" pitchFamily="2" charset="-122"/>
                <a:ea typeface="华文新魏" pitchFamily="2" charset="-122"/>
              </a:rPr>
              <a:t>百家姓的核实方法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3" name="图片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7933"/>
            <a:ext cx="2952000" cy="65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4"/>
          <p:cNvSpPr>
            <a:spLocks noChangeArrowheads="1"/>
          </p:cNvSpPr>
          <p:nvPr/>
        </p:nvSpPr>
        <p:spPr bwMode="auto">
          <a:xfrm>
            <a:off x="143508" y="266953"/>
            <a:ext cx="88569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6" name="矩形 23"/>
          <p:cNvSpPr>
            <a:spLocks noChangeArrowheads="1"/>
          </p:cNvSpPr>
          <p:nvPr/>
        </p:nvSpPr>
        <p:spPr bwMode="auto">
          <a:xfrm>
            <a:off x="625475" y="1531897"/>
            <a:ext cx="671338" cy="2651206"/>
          </a:xfrm>
          <a:prstGeom prst="rect">
            <a:avLst/>
          </a:prstGeom>
          <a:solidFill>
            <a:srgbClr val="00B050">
              <a:alpha val="64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7" name="直角三角形 20"/>
          <p:cNvSpPr>
            <a:spLocks noChangeArrowheads="1"/>
          </p:cNvSpPr>
          <p:nvPr/>
        </p:nvSpPr>
        <p:spPr bwMode="auto">
          <a:xfrm>
            <a:off x="1296813" y="1531897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8" name="直角三角形 26"/>
          <p:cNvSpPr>
            <a:spLocks noChangeArrowheads="1"/>
          </p:cNvSpPr>
          <p:nvPr/>
        </p:nvSpPr>
        <p:spPr bwMode="auto">
          <a:xfrm flipV="1">
            <a:off x="1296813" y="4009689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5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206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百家姓的核实方法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0275" y="985292"/>
            <a:ext cx="68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zh-CN" altLang="en-US" b="1" dirty="0" smtClean="0"/>
              <a:t>附录</a:t>
            </a:r>
            <a:r>
              <a:rPr lang="en-US" altLang="zh-CN" b="1" dirty="0" smtClean="0"/>
              <a:t>2  </a:t>
            </a:r>
            <a:r>
              <a:rPr lang="zh-CN" altLang="en-US" b="1" dirty="0" smtClean="0"/>
              <a:t>百家姓的核实方法</a:t>
            </a:r>
            <a:endParaRPr lang="zh-CN" altLang="en-US" b="1" dirty="0"/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329078"/>
              </p:ext>
            </p:extLst>
          </p:nvPr>
        </p:nvGraphicFramePr>
        <p:xfrm>
          <a:off x="3198192" y="1389856"/>
          <a:ext cx="4902200" cy="3771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685800"/>
                <a:gridCol w="3530600"/>
              </a:tblGrid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拼音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姓氏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核实方法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b</a:t>
                      </a:r>
                      <a:r>
                        <a:rPr lang="zh-CN" sz="1100" kern="100">
                          <a:effectLst/>
                        </a:rPr>
                        <a:t>ǎ</a:t>
                      </a:r>
                      <a:r>
                        <a:rPr lang="en-US" sz="1100" kern="100">
                          <a:effectLst/>
                        </a:rPr>
                        <a:t>i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柏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可核实为：柏树的柏或者木，白——柏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</a:t>
                      </a:r>
                      <a:r>
                        <a:rPr lang="zh-CN" sz="1100" kern="100">
                          <a:effectLst/>
                        </a:rPr>
                        <a:t>à</a:t>
                      </a:r>
                      <a:r>
                        <a:rPr lang="en-US" sz="1100" kern="100">
                          <a:effectLst/>
                        </a:rPr>
                        <a:t>i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蔡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可核实为：蔡国庆的——蔡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</a:t>
                      </a:r>
                      <a:r>
                        <a:rPr lang="zh-CN" sz="1100" kern="100">
                          <a:effectLst/>
                        </a:rPr>
                        <a:t>á</a:t>
                      </a:r>
                      <a:r>
                        <a:rPr lang="en-US" sz="1100" kern="100">
                          <a:effectLst/>
                        </a:rPr>
                        <a:t>o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曹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可核实为：曹操的曹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ch</a:t>
                      </a:r>
                      <a:r>
                        <a:rPr lang="zh-CN" sz="1100" kern="100" dirty="0">
                          <a:effectLst/>
                        </a:rPr>
                        <a:t>é</a:t>
                      </a:r>
                      <a:r>
                        <a:rPr lang="en-US" sz="1100" kern="100" dirty="0">
                          <a:effectLst/>
                        </a:rPr>
                        <a:t>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陈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可核实为：耳，东——陈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ch</a:t>
                      </a:r>
                      <a:r>
                        <a:rPr lang="zh-CN" sz="1100" kern="100" dirty="0">
                          <a:effectLst/>
                        </a:rPr>
                        <a:t>é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程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可核实为：程度的——程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d</a:t>
                      </a:r>
                      <a:r>
                        <a:rPr lang="zh-CN" sz="1100" kern="100">
                          <a:effectLst/>
                        </a:rPr>
                        <a:t>à</a:t>
                      </a:r>
                      <a:r>
                        <a:rPr lang="en-US" sz="1100" kern="100">
                          <a:effectLst/>
                        </a:rPr>
                        <a:t>i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戴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可核实为：爱戴的——戴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</a:t>
                      </a:r>
                      <a:r>
                        <a:rPr lang="zh-CN" sz="1100" kern="100" dirty="0">
                          <a:effectLst/>
                        </a:rPr>
                        <a:t>è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邓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可核实为：又，耳或邓小平的——邓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</a:t>
                      </a:r>
                      <a:r>
                        <a:rPr lang="zh-CN" sz="1100" kern="100" dirty="0">
                          <a:effectLst/>
                        </a:rPr>
                        <a:t>ī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丁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可核实为：甲乙丙丁的——丁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</a:t>
                      </a:r>
                      <a:r>
                        <a:rPr lang="zh-CN" sz="1100" kern="100" dirty="0">
                          <a:effectLst/>
                        </a:rPr>
                        <a:t>ǒ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董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可核实为：董事长的——董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d</a:t>
                      </a:r>
                      <a:r>
                        <a:rPr lang="zh-CN" sz="1100" kern="100">
                          <a:effectLst/>
                        </a:rPr>
                        <a:t>ò</a:t>
                      </a:r>
                      <a:r>
                        <a:rPr lang="en-US" sz="1100" kern="100">
                          <a:effectLst/>
                        </a:rPr>
                        <a:t>u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窦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可核实为：窦娥的——窦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d</a:t>
                      </a:r>
                      <a:r>
                        <a:rPr lang="zh-CN" sz="1100" kern="100">
                          <a:effectLst/>
                        </a:rPr>
                        <a:t>ù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杜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可核实为：木，土——杜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f</a:t>
                      </a:r>
                      <a:r>
                        <a:rPr lang="zh-CN" sz="1100" kern="100">
                          <a:effectLst/>
                        </a:rPr>
                        <a:t>à</a:t>
                      </a:r>
                      <a:r>
                        <a:rPr lang="en-US" sz="1100" kern="100">
                          <a:effectLst/>
                        </a:rPr>
                        <a:t>n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范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可核实为：模范的</a:t>
                      </a:r>
                      <a:r>
                        <a:rPr lang="en-US" sz="1100" kern="100">
                          <a:effectLst/>
                        </a:rPr>
                        <a:t>-</a:t>
                      </a:r>
                      <a:r>
                        <a:rPr lang="zh-CN" sz="1100" kern="100">
                          <a:effectLst/>
                        </a:rPr>
                        <a:t>范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f</a:t>
                      </a:r>
                      <a:r>
                        <a:rPr lang="zh-CN" sz="1100" kern="100" dirty="0">
                          <a:effectLst/>
                        </a:rPr>
                        <a:t>é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冯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可核实为：二</a:t>
                      </a:r>
                      <a:r>
                        <a:rPr lang="en-US" sz="1100" kern="100">
                          <a:effectLst/>
                        </a:rPr>
                        <a:t>(</a:t>
                      </a:r>
                      <a:r>
                        <a:rPr lang="zh-CN" sz="1100" kern="100">
                          <a:effectLst/>
                        </a:rPr>
                        <a:t>读</a:t>
                      </a:r>
                      <a:r>
                        <a:rPr lang="en-US" sz="1100" kern="100">
                          <a:effectLst/>
                        </a:rPr>
                        <a:t>6r)</a:t>
                      </a:r>
                      <a:r>
                        <a:rPr lang="zh-CN" sz="1100" kern="100">
                          <a:effectLst/>
                        </a:rPr>
                        <a:t>；马——冯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f</a:t>
                      </a:r>
                      <a:r>
                        <a:rPr lang="zh-CN" sz="1100" kern="100">
                          <a:effectLst/>
                        </a:rPr>
                        <a:t>ù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傅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可核实为：单人旁师傅的——傅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g</a:t>
                      </a:r>
                      <a:r>
                        <a:rPr lang="zh-CN" sz="1100" kern="100">
                          <a:effectLst/>
                        </a:rPr>
                        <a:t>ā</a:t>
                      </a:r>
                      <a:r>
                        <a:rPr lang="en-US" sz="1100" kern="100">
                          <a:effectLst/>
                        </a:rPr>
                        <a:t>o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高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可核实为：高兴的——高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g</a:t>
                      </a:r>
                      <a:r>
                        <a:rPr lang="zh-CN" sz="1100" kern="100">
                          <a:effectLst/>
                        </a:rPr>
                        <a:t>ě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葛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可核实为：诸葛亮的——葛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gu</a:t>
                      </a:r>
                      <a:r>
                        <a:rPr lang="zh-CN" sz="1100" kern="100">
                          <a:effectLst/>
                        </a:rPr>
                        <a:t>ō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郭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可核实为：郭沫若的——郭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h</a:t>
                      </a:r>
                      <a:r>
                        <a:rPr lang="zh-CN" sz="1100" kern="100">
                          <a:effectLst/>
                        </a:rPr>
                        <a:t>á</a:t>
                      </a:r>
                      <a:r>
                        <a:rPr lang="en-US" sz="1100" kern="100">
                          <a:effectLst/>
                        </a:rPr>
                        <a:t>n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韩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可核实为：韩国的——韩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h</a:t>
                      </a:r>
                      <a:r>
                        <a:rPr lang="zh-CN" sz="1100" kern="100">
                          <a:effectLst/>
                        </a:rPr>
                        <a:t>é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何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可核实为：人，可——何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h</a:t>
                      </a:r>
                      <a:r>
                        <a:rPr lang="zh-CN" sz="1100" kern="100">
                          <a:effectLst/>
                        </a:rPr>
                        <a:t>é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和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可核实为：和平——和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h</a:t>
                      </a:r>
                      <a:r>
                        <a:rPr lang="zh-CN" sz="1100" kern="100">
                          <a:effectLst/>
                        </a:rPr>
                        <a:t>ú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胡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可核实为：古，月——胡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440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百家姓的核实方法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976484"/>
              </p:ext>
            </p:extLst>
          </p:nvPr>
        </p:nvGraphicFramePr>
        <p:xfrm>
          <a:off x="3198192" y="1417340"/>
          <a:ext cx="4902200" cy="3429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685800"/>
                <a:gridCol w="3530600"/>
              </a:tblGrid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 err="1">
                          <a:effectLst/>
                        </a:rPr>
                        <a:t>hu</a:t>
                      </a:r>
                      <a:r>
                        <a:rPr lang="zh-CN" sz="1100" kern="100" dirty="0">
                          <a:effectLst/>
                        </a:rPr>
                        <a:t>á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可核实为：中华的——</a:t>
                      </a:r>
                      <a:r>
                        <a:rPr lang="en-US" sz="1100" kern="100" dirty="0">
                          <a:effectLst/>
                        </a:rPr>
                        <a:t>-</a:t>
                      </a:r>
                      <a:r>
                        <a:rPr lang="zh-CN" sz="1100" kern="100" dirty="0">
                          <a:effectLst/>
                        </a:rPr>
                        <a:t>华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 err="1">
                          <a:effectLst/>
                        </a:rPr>
                        <a:t>hu</a:t>
                      </a:r>
                      <a:r>
                        <a:rPr lang="zh-CN" sz="1100" kern="100" dirty="0">
                          <a:effectLst/>
                        </a:rPr>
                        <a:t>á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黄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可核实为：黄金的——黄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ji</a:t>
                      </a:r>
                      <a:r>
                        <a:rPr lang="zh-CN" sz="1100" kern="100">
                          <a:effectLst/>
                        </a:rPr>
                        <a:t>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贾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可核实为：西，贝——贾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li</a:t>
                      </a:r>
                      <a:r>
                        <a:rPr lang="zh-CN" sz="1100" kern="100" dirty="0">
                          <a:effectLst/>
                        </a:rPr>
                        <a:t>ā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姜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可核实为：美，女——姜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 err="1">
                          <a:effectLst/>
                        </a:rPr>
                        <a:t>ji</a:t>
                      </a:r>
                      <a:r>
                        <a:rPr lang="zh-CN" sz="1100" kern="100" dirty="0">
                          <a:effectLst/>
                        </a:rPr>
                        <a:t>ā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江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可核实为：长江的——江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 err="1">
                          <a:effectLst/>
                        </a:rPr>
                        <a:t>ji</a:t>
                      </a:r>
                      <a:r>
                        <a:rPr lang="zh-CN" sz="1100" kern="100" dirty="0">
                          <a:effectLst/>
                        </a:rPr>
                        <a:t>ǎ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蒋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可核实为：草字头——蒋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j</a:t>
                      </a:r>
                      <a:r>
                        <a:rPr lang="zh-CN" sz="1100" kern="100">
                          <a:effectLst/>
                        </a:rPr>
                        <a:t>ī</a:t>
                      </a:r>
                      <a:r>
                        <a:rPr lang="en-US" sz="1100" kern="100">
                          <a:effectLst/>
                        </a:rPr>
                        <a:t>n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金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可核实为：黄金的——金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k</a:t>
                      </a:r>
                      <a:r>
                        <a:rPr lang="zh-CN" sz="1100" kern="100" dirty="0">
                          <a:effectLst/>
                        </a:rPr>
                        <a:t>ǒ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孔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可核实为：孔子的——孔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</a:t>
                      </a:r>
                      <a:r>
                        <a:rPr lang="zh-CN" sz="1100" kern="100" dirty="0">
                          <a:effectLst/>
                        </a:rPr>
                        <a:t>á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可核实为：郎平的——郎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l</a:t>
                      </a:r>
                      <a:r>
                        <a:rPr lang="zh-CN" sz="1100" kern="100">
                          <a:effectLst/>
                        </a:rPr>
                        <a:t>ǐ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可核实为：木，子——李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l</a:t>
                      </a:r>
                      <a:r>
                        <a:rPr lang="zh-CN" sz="1100" kern="100">
                          <a:effectLst/>
                        </a:rPr>
                        <a:t>í</a:t>
                      </a:r>
                      <a:r>
                        <a:rPr lang="en-US" sz="1100" kern="100">
                          <a:effectLst/>
                        </a:rPr>
                        <a:t>n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林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可核实为：双木——林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li</a:t>
                      </a:r>
                      <a:r>
                        <a:rPr lang="zh-CN" sz="1100" kern="100">
                          <a:effectLst/>
                        </a:rPr>
                        <a:t>ú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刘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可核实为：文，刀</a:t>
                      </a:r>
                      <a:r>
                        <a:rPr lang="en-US" sz="1100" kern="100">
                          <a:effectLst/>
                        </a:rPr>
                        <a:t>-XJJ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</a:t>
                      </a:r>
                      <a:r>
                        <a:rPr lang="zh-CN" sz="1100" kern="100" dirty="0">
                          <a:effectLst/>
                        </a:rPr>
                        <a:t>ó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龙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可核实为：龙凤的——龙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l</a:t>
                      </a:r>
                      <a:r>
                        <a:rPr lang="zh-CN" sz="1100" kern="100">
                          <a:effectLst/>
                        </a:rPr>
                        <a:t>ú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卢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可核实为：卢沟桥的——卢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l</a:t>
                      </a:r>
                      <a:r>
                        <a:rPr lang="zh-CN" sz="1100" kern="100">
                          <a:effectLst/>
                        </a:rPr>
                        <a:t>ǔ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鲁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可核实为：鲁迅的——鲁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lu</a:t>
                      </a:r>
                      <a:r>
                        <a:rPr lang="zh-CN" sz="1100" kern="100">
                          <a:effectLst/>
                        </a:rPr>
                        <a:t>ó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罗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可核实为：四、夕——罗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l</a:t>
                      </a:r>
                      <a:r>
                        <a:rPr lang="zh-CN" sz="1100" kern="100">
                          <a:effectLst/>
                        </a:rPr>
                        <a:t>ǚ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吕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可核实为：双口——吕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m</a:t>
                      </a:r>
                      <a:r>
                        <a:rPr lang="zh-CN" sz="1100" kern="100">
                          <a:effectLst/>
                        </a:rPr>
                        <a:t>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马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可核实为：马到成功的——马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ni</a:t>
                      </a:r>
                      <a:r>
                        <a:rPr lang="zh-CN" sz="1100" kern="100">
                          <a:effectLst/>
                        </a:rPr>
                        <a:t>ú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牛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可核实为：牛顿的——牛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p</a:t>
                      </a:r>
                      <a:r>
                        <a:rPr lang="zh-CN" sz="1100" kern="100" dirty="0">
                          <a:effectLst/>
                        </a:rPr>
                        <a:t>ā</a:t>
                      </a:r>
                      <a:r>
                        <a:rPr lang="en-US" sz="1100" kern="100" dirty="0">
                          <a:effectLst/>
                        </a:rPr>
                        <a:t>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潘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可核实为：三点水，番——潘？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528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百家姓的核实方法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559855"/>
              </p:ext>
            </p:extLst>
          </p:nvPr>
        </p:nvGraphicFramePr>
        <p:xfrm>
          <a:off x="3198192" y="1417340"/>
          <a:ext cx="4902200" cy="3429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685800"/>
                <a:gridCol w="3530600"/>
              </a:tblGrid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effectLst/>
                        </a:rPr>
                        <a:t>p</a:t>
                      </a:r>
                      <a:r>
                        <a:rPr lang="zh-CN" sz="1100" b="0" kern="100" dirty="0">
                          <a:effectLst/>
                        </a:rPr>
                        <a:t>é</a:t>
                      </a:r>
                      <a:r>
                        <a:rPr lang="en-US" sz="1100" b="0" kern="100" dirty="0">
                          <a:effectLst/>
                        </a:rPr>
                        <a:t>ng</a:t>
                      </a:r>
                      <a:endParaRPr lang="zh-CN" sz="1100" b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彭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可核实为：彭德怀的——彭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qi</a:t>
                      </a:r>
                      <a:r>
                        <a:rPr lang="zh-CN" sz="1100" b="0" kern="100">
                          <a:effectLst/>
                        </a:rPr>
                        <a:t>á</a:t>
                      </a:r>
                      <a:r>
                        <a:rPr lang="en-US" sz="1100" b="0" kern="100">
                          <a:effectLst/>
                        </a:rPr>
                        <a:t>n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钱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可核实为：金钱的——钱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q</a:t>
                      </a:r>
                      <a:r>
                        <a:rPr lang="zh-CN" sz="1100" b="0" kern="100">
                          <a:effectLst/>
                        </a:rPr>
                        <a:t>í</a:t>
                      </a:r>
                      <a:r>
                        <a:rPr lang="en-US" sz="1100" b="0" kern="100">
                          <a:effectLst/>
                        </a:rPr>
                        <a:t>n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秦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可核实为：秦始皇的——秦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effectLst/>
                        </a:rPr>
                        <a:t>sh</a:t>
                      </a:r>
                      <a:r>
                        <a:rPr lang="zh-CN" sz="1100" b="0" kern="100" dirty="0">
                          <a:effectLst/>
                        </a:rPr>
                        <a:t>ě</a:t>
                      </a:r>
                      <a:r>
                        <a:rPr lang="en-US" sz="1100" b="0" kern="100" dirty="0">
                          <a:effectLst/>
                        </a:rPr>
                        <a:t>n</a:t>
                      </a:r>
                      <a:endParaRPr lang="zh-CN" sz="1100" b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沈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可核实为：沈阳的——沈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effectLst/>
                        </a:rPr>
                        <a:t>sh</a:t>
                      </a:r>
                      <a:r>
                        <a:rPr lang="zh-CN" sz="1100" b="0" kern="100" dirty="0">
                          <a:effectLst/>
                        </a:rPr>
                        <a:t>ī</a:t>
                      </a:r>
                      <a:endParaRPr lang="zh-CN" sz="1100" b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施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可核实为：方也——施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shu</a:t>
                      </a:r>
                      <a:r>
                        <a:rPr lang="zh-CN" sz="1100" b="0" kern="100">
                          <a:effectLst/>
                        </a:rPr>
                        <a:t>ǐ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水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可核实为：河水、江水的——水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effectLst/>
                        </a:rPr>
                        <a:t>s</a:t>
                      </a:r>
                      <a:r>
                        <a:rPr lang="zh-CN" sz="1100" b="0" kern="100" dirty="0">
                          <a:effectLst/>
                        </a:rPr>
                        <a:t>ò</a:t>
                      </a:r>
                      <a:r>
                        <a:rPr lang="en-US" sz="1100" b="0" kern="100" dirty="0">
                          <a:effectLst/>
                        </a:rPr>
                        <a:t>ng</a:t>
                      </a:r>
                      <a:endParaRPr lang="zh-CN" sz="1100" b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宋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可核实为：宋朝的——宋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s</a:t>
                      </a:r>
                      <a:r>
                        <a:rPr lang="zh-CN" sz="1100" b="0" kern="100">
                          <a:effectLst/>
                        </a:rPr>
                        <a:t>ū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苏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可核实为：江苏的——苏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s</a:t>
                      </a:r>
                      <a:r>
                        <a:rPr lang="zh-CN" sz="1100" b="0" kern="100">
                          <a:effectLst/>
                        </a:rPr>
                        <a:t>ū</a:t>
                      </a:r>
                      <a:r>
                        <a:rPr lang="en-US" sz="1100" b="0" kern="100">
                          <a:effectLst/>
                        </a:rPr>
                        <a:t>n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孙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可核实为：子，小——孙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effectLst/>
                        </a:rPr>
                        <a:t>t</a:t>
                      </a:r>
                      <a:r>
                        <a:rPr lang="zh-CN" sz="1100" b="0" kern="100" dirty="0">
                          <a:effectLst/>
                        </a:rPr>
                        <a:t>á</a:t>
                      </a:r>
                      <a:r>
                        <a:rPr lang="en-US" sz="1100" b="0" kern="100" dirty="0">
                          <a:effectLst/>
                        </a:rPr>
                        <a:t>ng</a:t>
                      </a:r>
                      <a:endParaRPr lang="zh-CN" sz="1100" b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唐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可核实为：唐朝的——唐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t</a:t>
                      </a:r>
                      <a:r>
                        <a:rPr lang="zh-CN" sz="1100" b="0" kern="100">
                          <a:effectLst/>
                        </a:rPr>
                        <a:t>á</a:t>
                      </a:r>
                      <a:r>
                        <a:rPr lang="en-US" sz="1100" b="0" kern="100">
                          <a:effectLst/>
                        </a:rPr>
                        <a:t>o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陶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可核实为：陶冶的——陶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effectLst/>
                        </a:rPr>
                        <a:t>w</a:t>
                      </a:r>
                      <a:r>
                        <a:rPr lang="zh-CN" sz="1100" b="0" kern="100" dirty="0">
                          <a:effectLst/>
                        </a:rPr>
                        <a:t>ā</a:t>
                      </a:r>
                      <a:r>
                        <a:rPr lang="en-US" sz="1100" b="0" kern="100" dirty="0">
                          <a:effectLst/>
                        </a:rPr>
                        <a:t>ng</a:t>
                      </a:r>
                      <a:endParaRPr lang="zh-CN" sz="1100" b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汪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可核实为：三点水，王字——汪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effectLst/>
                        </a:rPr>
                        <a:t>w</a:t>
                      </a:r>
                      <a:r>
                        <a:rPr lang="zh-CN" sz="1100" b="0" kern="100" dirty="0">
                          <a:effectLst/>
                        </a:rPr>
                        <a:t>á</a:t>
                      </a:r>
                      <a:r>
                        <a:rPr lang="en-US" sz="1100" b="0" kern="100" dirty="0">
                          <a:effectLst/>
                        </a:rPr>
                        <a:t>ng</a:t>
                      </a:r>
                      <a:endParaRPr lang="zh-CN" sz="1100" b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王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可核实为：三横，一竖——王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w</a:t>
                      </a:r>
                      <a:r>
                        <a:rPr lang="zh-CN" sz="1100" b="0" kern="100">
                          <a:effectLst/>
                        </a:rPr>
                        <a:t>è</a:t>
                      </a:r>
                      <a:r>
                        <a:rPr lang="en-US" sz="1100" b="0" kern="100">
                          <a:effectLst/>
                        </a:rPr>
                        <a:t>i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卫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可核实为：保卫的——卫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W</a:t>
                      </a:r>
                      <a:r>
                        <a:rPr lang="zh-CN" sz="1100" b="0" kern="100">
                          <a:effectLst/>
                        </a:rPr>
                        <a:t>è</a:t>
                      </a:r>
                      <a:r>
                        <a:rPr lang="en-US" sz="1100" b="0" kern="100">
                          <a:effectLst/>
                        </a:rPr>
                        <a:t>i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魏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可核实为：委，鬼——魏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w</a:t>
                      </a:r>
                      <a:r>
                        <a:rPr lang="zh-CN" sz="1100" b="0" kern="100">
                          <a:effectLst/>
                        </a:rPr>
                        <a:t>ú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吴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可核实为：口，天——吴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x</a:t>
                      </a:r>
                      <a:r>
                        <a:rPr lang="zh-CN" sz="1100" b="0" kern="100">
                          <a:effectLst/>
                        </a:rPr>
                        <a:t>ī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奚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可核实为：小溪的溪去掉三点水——奚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xi</a:t>
                      </a:r>
                      <a:r>
                        <a:rPr lang="zh-CN" sz="1100" b="0" kern="100">
                          <a:effectLst/>
                        </a:rPr>
                        <a:t>ā</a:t>
                      </a:r>
                      <a:r>
                        <a:rPr lang="en-US" sz="1100" b="0" kern="100">
                          <a:effectLst/>
                        </a:rPr>
                        <a:t>o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萧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可核实为：潇洒的潇去掉三点水——萧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xi</a:t>
                      </a:r>
                      <a:r>
                        <a:rPr lang="zh-CN" sz="1100" b="0" kern="100">
                          <a:effectLst/>
                        </a:rPr>
                        <a:t>è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谢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>
                          <a:effectLst/>
                        </a:rPr>
                        <a:t>可核实为：感谢的——谢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kern="100">
                          <a:effectLst/>
                        </a:rPr>
                        <a:t>xi</a:t>
                      </a:r>
                      <a:r>
                        <a:rPr lang="zh-CN" sz="1100" b="0" kern="100">
                          <a:effectLst/>
                        </a:rPr>
                        <a:t>è</a:t>
                      </a:r>
                      <a:endParaRPr lang="zh-CN" sz="1100" b="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0" kern="100" dirty="0">
                          <a:effectLst/>
                        </a:rPr>
                        <a:t>解</a:t>
                      </a:r>
                      <a:endParaRPr lang="zh-CN" sz="1100" b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b="0" kern="100" dirty="0">
                          <a:effectLst/>
                        </a:rPr>
                        <a:t>可核实为：解放军的——解</a:t>
                      </a:r>
                      <a:endParaRPr lang="zh-CN" sz="1100" b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528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百家姓的核实方法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460280"/>
              </p:ext>
            </p:extLst>
          </p:nvPr>
        </p:nvGraphicFramePr>
        <p:xfrm>
          <a:off x="3347864" y="1201316"/>
          <a:ext cx="4689061" cy="385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983"/>
                <a:gridCol w="655983"/>
                <a:gridCol w="3377095"/>
              </a:tblGrid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xi</a:t>
                      </a:r>
                      <a:r>
                        <a:rPr lang="zh-CN" sz="1100" kern="100" dirty="0">
                          <a:effectLst/>
                        </a:rPr>
                        <a:t>ó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熊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可核实为．：熊猫的熊或四点底的——熊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x</a:t>
                      </a:r>
                      <a:r>
                        <a:rPr lang="zh-CN" sz="1100" kern="100">
                          <a:effectLst/>
                        </a:rPr>
                        <a:t>ú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徐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可核实为：双人——徐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x</a:t>
                      </a:r>
                      <a:r>
                        <a:rPr lang="zh-CN" sz="1100" kern="100">
                          <a:effectLst/>
                        </a:rPr>
                        <a:t>ǔ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许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可核实为：言，午——许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xu</a:t>
                      </a:r>
                      <a:r>
                        <a:rPr lang="zh-CN" sz="1100" kern="100">
                          <a:effectLst/>
                        </a:rPr>
                        <a:t>ē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薛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可核实为：薛宝钗的——薛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</a:t>
                      </a:r>
                      <a:r>
                        <a:rPr lang="zh-CN" sz="1100" kern="100">
                          <a:effectLst/>
                        </a:rPr>
                        <a:t>á</a:t>
                      </a:r>
                      <a:r>
                        <a:rPr lang="en-US" sz="1100" kern="100">
                          <a:effectLst/>
                        </a:rPr>
                        <a:t>n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严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可核实为：严肃的——严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</a:t>
                      </a:r>
                      <a:r>
                        <a:rPr lang="zh-CN" sz="1100" kern="100">
                          <a:effectLst/>
                        </a:rPr>
                        <a:t>á</a:t>
                      </a:r>
                      <a:r>
                        <a:rPr lang="en-US" sz="1100" kern="100">
                          <a:effectLst/>
                        </a:rPr>
                        <a:t>n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可核实为：门字框里加火焰的焰去掉火字旁——阎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y</a:t>
                      </a:r>
                      <a:r>
                        <a:rPr lang="zh-CN" sz="1100" kern="100" dirty="0">
                          <a:effectLst/>
                        </a:rPr>
                        <a:t>á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杨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可核实为：木，易——杨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</a:t>
                      </a:r>
                      <a:r>
                        <a:rPr lang="zh-CN" sz="1100" kern="100">
                          <a:effectLst/>
                        </a:rPr>
                        <a:t>è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叶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可核实为：口，十——叶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</a:t>
                      </a:r>
                      <a:r>
                        <a:rPr lang="zh-CN" sz="1100" kern="100">
                          <a:effectLst/>
                        </a:rPr>
                        <a:t>ó</a:t>
                      </a:r>
                      <a:r>
                        <a:rPr lang="en-US" sz="1100" kern="100">
                          <a:effectLst/>
                        </a:rPr>
                        <a:t>u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尤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可核实为：尤其的——尤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</a:t>
                      </a:r>
                      <a:r>
                        <a:rPr lang="zh-CN" sz="1100" kern="100">
                          <a:effectLst/>
                        </a:rPr>
                        <a:t>ú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可核实为：干，勾——于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</a:t>
                      </a:r>
                      <a:r>
                        <a:rPr lang="zh-CN" sz="1100" kern="100">
                          <a:effectLst/>
                        </a:rPr>
                        <a:t>ú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余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可核实为：多余的——余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</a:t>
                      </a:r>
                      <a:r>
                        <a:rPr lang="zh-CN" sz="1100" kern="100">
                          <a:effectLst/>
                        </a:rPr>
                        <a:t>ú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虞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可核实为：虞美人的——虞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</a:t>
                      </a:r>
                      <a:r>
                        <a:rPr lang="zh-CN" sz="1100" kern="100">
                          <a:effectLst/>
                        </a:rPr>
                        <a:t>ù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喻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可核实为：比喻的——喻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yu</a:t>
                      </a:r>
                      <a:r>
                        <a:rPr lang="zh-CN" sz="1100" kern="100">
                          <a:effectLst/>
                        </a:rPr>
                        <a:t>á</a:t>
                      </a:r>
                      <a:r>
                        <a:rPr lang="en-US" sz="1100" kern="100">
                          <a:effectLst/>
                        </a:rPr>
                        <a:t>n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袁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可核实为：袁世凯的——袁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y</a:t>
                      </a:r>
                      <a:r>
                        <a:rPr lang="zh-CN" sz="1100" kern="100">
                          <a:effectLst/>
                        </a:rPr>
                        <a:t>ú</a:t>
                      </a:r>
                      <a:r>
                        <a:rPr lang="en-US" sz="1100" kern="100">
                          <a:effectLst/>
                        </a:rPr>
                        <a:t>n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云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可核实为：云彩的——五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z</a:t>
                      </a:r>
                      <a:r>
                        <a:rPr lang="zh-CN" sz="1100" kern="100" dirty="0">
                          <a:effectLst/>
                        </a:rPr>
                        <a:t>ē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曾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可核实为：曾经的——曾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zh</a:t>
                      </a:r>
                      <a:r>
                        <a:rPr lang="zh-CN" sz="1100" kern="100" dirty="0">
                          <a:effectLst/>
                        </a:rPr>
                        <a:t>ā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张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可核实为：弓，长（读</a:t>
                      </a:r>
                      <a:r>
                        <a:rPr lang="en-US" sz="1100" kern="100">
                          <a:effectLst/>
                        </a:rPr>
                        <a:t>chdng</a:t>
                      </a:r>
                      <a:r>
                        <a:rPr lang="zh-CN" sz="1100" kern="100">
                          <a:effectLst/>
                        </a:rPr>
                        <a:t>）——张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zh</a:t>
                      </a:r>
                      <a:r>
                        <a:rPr lang="zh-CN" sz="1100" kern="100" dirty="0">
                          <a:effectLst/>
                        </a:rPr>
                        <a:t>ā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章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可核实为：立，早——章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zh</a:t>
                      </a:r>
                      <a:r>
                        <a:rPr lang="zh-CN" sz="1100" kern="100" dirty="0">
                          <a:effectLst/>
                        </a:rPr>
                        <a:t>à</a:t>
                      </a:r>
                      <a:r>
                        <a:rPr lang="en-US" sz="1100" kern="100" dirty="0">
                          <a:effectLst/>
                        </a:rPr>
                        <a:t>o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赵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可核实为：走，叉——赵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zh</a:t>
                      </a:r>
                      <a:r>
                        <a:rPr lang="zh-CN" sz="1100" kern="100" dirty="0">
                          <a:effectLst/>
                        </a:rPr>
                        <a:t>è</a:t>
                      </a:r>
                      <a:r>
                        <a:rPr lang="en-US" sz="1100" kern="100" dirty="0">
                          <a:effectLst/>
                        </a:rPr>
                        <a:t>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郑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可核实为：关，耳——郑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zh</a:t>
                      </a:r>
                      <a:r>
                        <a:rPr lang="zh-CN" sz="1100" kern="100" dirty="0">
                          <a:effectLst/>
                        </a:rPr>
                        <a:t>ō</a:t>
                      </a:r>
                      <a:r>
                        <a:rPr lang="en-US" sz="1100" kern="100" dirty="0">
                          <a:effectLst/>
                        </a:rPr>
                        <a:t>u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周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可核实为：框，吉——周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zh</a:t>
                      </a:r>
                      <a:r>
                        <a:rPr lang="zh-CN" sz="1100" kern="100" dirty="0">
                          <a:effectLst/>
                        </a:rPr>
                        <a:t>ū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朱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effectLst/>
                        </a:rPr>
                        <a:t>可核实为：撇，未——朱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  <a:tr h="163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z</a:t>
                      </a:r>
                      <a:r>
                        <a:rPr lang="zh-CN" sz="1100" kern="100">
                          <a:effectLst/>
                        </a:rPr>
                        <a:t>ō</a:t>
                      </a:r>
                      <a:r>
                        <a:rPr lang="en-US" sz="1100" kern="100">
                          <a:effectLst/>
                        </a:rPr>
                        <a:t>u</a:t>
                      </a:r>
                      <a:endParaRPr lang="zh-CN" sz="11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邹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effectLst/>
                        </a:rPr>
                        <a:t>可核实为：邹家华的——邹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5598" marR="65598" marT="0" marB="0"/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528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1"/>
          <p:cNvSpPr>
            <a:spLocks noChangeArrowheads="1"/>
          </p:cNvSpPr>
          <p:nvPr/>
        </p:nvSpPr>
        <p:spPr bwMode="auto">
          <a:xfrm>
            <a:off x="1" y="1705310"/>
            <a:ext cx="9144000" cy="2304380"/>
          </a:xfrm>
          <a:prstGeom prst="rect">
            <a:avLst/>
          </a:prstGeom>
          <a:solidFill>
            <a:srgbClr val="0000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 dirty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808" y="876932"/>
            <a:ext cx="3181759" cy="396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91680" y="184938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附录  </a:t>
            </a:r>
            <a:r>
              <a:rPr lang="en-US" altLang="zh-CN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3</a:t>
            </a:r>
            <a:endParaRPr lang="zh-CN" altLang="en-US" sz="3200" b="1" i="1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256511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 smtClean="0">
                <a:solidFill>
                  <a:schemeClr val="bg1">
                    <a:lumMod val="95000"/>
                  </a:schemeClr>
                </a:solidFill>
                <a:latin typeface="华文新魏" pitchFamily="2" charset="-122"/>
                <a:ea typeface="华文新魏" pitchFamily="2" charset="-122"/>
              </a:rPr>
              <a:t>容易读错的姓氏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3" name="图片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7933"/>
            <a:ext cx="2952000" cy="65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4"/>
          <p:cNvSpPr>
            <a:spLocks noChangeArrowheads="1"/>
          </p:cNvSpPr>
          <p:nvPr/>
        </p:nvSpPr>
        <p:spPr bwMode="auto">
          <a:xfrm>
            <a:off x="143508" y="266953"/>
            <a:ext cx="88569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6" name="矩形 23"/>
          <p:cNvSpPr>
            <a:spLocks noChangeArrowheads="1"/>
          </p:cNvSpPr>
          <p:nvPr/>
        </p:nvSpPr>
        <p:spPr bwMode="auto">
          <a:xfrm>
            <a:off x="625475" y="1531897"/>
            <a:ext cx="671338" cy="2651206"/>
          </a:xfrm>
          <a:prstGeom prst="rect">
            <a:avLst/>
          </a:prstGeom>
          <a:solidFill>
            <a:srgbClr val="00B050">
              <a:alpha val="64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7" name="直角三角形 20"/>
          <p:cNvSpPr>
            <a:spLocks noChangeArrowheads="1"/>
          </p:cNvSpPr>
          <p:nvPr/>
        </p:nvSpPr>
        <p:spPr bwMode="auto">
          <a:xfrm>
            <a:off x="1296813" y="1531897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8" name="直角三角形 26"/>
          <p:cNvSpPr>
            <a:spLocks noChangeArrowheads="1"/>
          </p:cNvSpPr>
          <p:nvPr/>
        </p:nvSpPr>
        <p:spPr bwMode="auto">
          <a:xfrm flipV="1">
            <a:off x="1296813" y="4009689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5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62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容易读错的姓氏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0275" y="985292"/>
            <a:ext cx="68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zh-CN" altLang="en-US" b="1" dirty="0"/>
              <a:t>附录</a:t>
            </a:r>
            <a:r>
              <a:rPr lang="en-US" altLang="zh-CN" b="1" dirty="0"/>
              <a:t>3</a:t>
            </a:r>
            <a:r>
              <a:rPr lang="zh-CN" altLang="en-US" b="1" dirty="0"/>
              <a:t>  容易读错的姓氏</a:t>
            </a: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587845"/>
              </p:ext>
            </p:extLst>
          </p:nvPr>
        </p:nvGraphicFramePr>
        <p:xfrm>
          <a:off x="2622128" y="1777380"/>
          <a:ext cx="5982320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5900"/>
                <a:gridCol w="3226420"/>
              </a:tblGrid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“种”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ng)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ng)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“召”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(sh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“干”（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），不读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(g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“折”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(sh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“苟”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(g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u)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(g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u)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“单”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(sh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“华”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(hu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(hu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“宛”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(w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(yu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“黑”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(h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(h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i)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“危”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(w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i)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(w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i)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“么”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(m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“韦”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(w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i),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不读（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“缪”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(mi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(m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u)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“尉”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(w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i)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“区”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u)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(q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“解”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(xi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(ji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“朴”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(pi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，木读（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ǔ）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“郤”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(x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(qu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“繁”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(p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(f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“冼”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(xitin)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(XT)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“仇”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(qi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(ch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u)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“洗”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(xi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(x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“任”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(r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“纪”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(j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(j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3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542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容易读错的姓氏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52510"/>
              </p:ext>
            </p:extLst>
          </p:nvPr>
        </p:nvGraphicFramePr>
        <p:xfrm>
          <a:off x="2552948" y="1561356"/>
          <a:ext cx="6267524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3188"/>
                <a:gridCol w="3024336"/>
              </a:tblGrid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“乐”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600" b="0" kern="100" dirty="0" err="1">
                          <a:solidFill>
                            <a:schemeClr val="tx1"/>
                          </a:solidFill>
                          <a:effectLst/>
                        </a:rPr>
                        <a:t>yu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è）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“查”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(ch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“燕”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“臧”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ng)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“幺”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(m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“翟”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i)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(d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“殷”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“占”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“应”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ng)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ng)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“仉”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ng)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(n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“於”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“诸葛”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/g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/g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“庾”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“竺”（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ú），不读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“尉迟”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/ch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i/ch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ì）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“訾”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(z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(z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“郧”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(yu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“砦”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(zh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i)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(ch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i)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“员”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(yu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CN" sz="16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“恽”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，不读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(h</a:t>
                      </a:r>
                      <a:r>
                        <a:rPr lang="zh-CN" sz="16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endParaRPr lang="zh-CN" sz="16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CN" sz="16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“郓”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(y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n)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，不读（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CN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748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54000" h="254000" prst="slope"/>
          </a:sp3d>
        </p:spPr>
      </p:pic>
      <p:pic>
        <p:nvPicPr>
          <p:cNvPr id="9" name="图片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8" y="259421"/>
            <a:ext cx="2952000" cy="65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283968" y="122937"/>
            <a:ext cx="4666483" cy="646331"/>
          </a:xfrm>
          <a:prstGeom prst="rect">
            <a:avLst/>
          </a:prstGeom>
          <a:noFill/>
          <a:effectLst>
            <a:glow>
              <a:schemeClr val="accent1"/>
            </a:glow>
            <a:outerShdw blurRad="50800" dist="38100" dir="5400000" algn="t" rotWithShape="0">
              <a:prstClr val="black">
                <a:alpha val="58000"/>
              </a:prstClr>
            </a:outerShdw>
            <a:reflection blurRad="6350" stA="50000" endPos="55500" dist="50800" dir="5400000" sy="-100000" algn="bl" rotWithShape="0"/>
            <a:softEdge rad="0"/>
          </a:effectLst>
        </p:spPr>
        <p:txBody>
          <a:bodyPr wrap="square" rtlCol="0">
            <a:spAutoFit/>
          </a:bodyPr>
          <a:lstStyle/>
          <a:p>
            <a:pPr algn="r"/>
            <a:r>
              <a:rPr lang="zh-CN" altLang="en-US" sz="3600" dirty="0" smtClean="0">
                <a:solidFill>
                  <a:schemeClr val="tx1">
                    <a:alpha val="60000"/>
                  </a:schemeClr>
                </a:solidFill>
                <a:effectLst>
                  <a:outerShdw blurRad="38100" dist="38100" dir="2700000" algn="tl">
                    <a:srgbClr val="0070C0">
                      <a:alpha val="92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业务执行能力教程</a:t>
            </a:r>
            <a:endParaRPr lang="zh-CN" altLang="en-US" sz="3600" dirty="0">
              <a:solidFill>
                <a:schemeClr val="tx1">
                  <a:alpha val="60000"/>
                </a:schemeClr>
              </a:solidFill>
              <a:effectLst>
                <a:outerShdw blurRad="38100" dist="38100" dir="2700000" algn="tl">
                  <a:srgbClr val="0070C0">
                    <a:alpha val="92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圆角矩形 11">
            <a:hlinkClick r:id="rId5" action="ppaction://hlinkpres?slideindex=1&amp;slidetitle="/>
          </p:cNvPr>
          <p:cNvSpPr/>
          <p:nvPr/>
        </p:nvSpPr>
        <p:spPr>
          <a:xfrm>
            <a:off x="4664365" y="4801716"/>
            <a:ext cx="4084099" cy="50405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附  录  </a:t>
            </a:r>
            <a:endParaRPr lang="zh-CN" altLang="en-US" b="1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3" name="圆角矩形 12">
            <a:hlinkClick r:id="rId6" action="ppaction://hlinkpres?slideindex=1&amp;slidetitle="/>
          </p:cNvPr>
          <p:cNvSpPr/>
          <p:nvPr/>
        </p:nvSpPr>
        <p:spPr>
          <a:xfrm>
            <a:off x="1845032" y="2325283"/>
            <a:ext cx="4084099" cy="50405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模块</a:t>
            </a:r>
            <a:r>
              <a:rPr lang="zh-CN" altLang="en-US" b="1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二  掌握呼入流程业务执行能力</a:t>
            </a:r>
            <a:endParaRPr lang="zh-CN" altLang="en-US" b="1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4" name="圆角矩形 13">
            <a:hlinkClick r:id="rId7" action="ppaction://hlinkpres?slideindex=1&amp;slidetitle="/>
          </p:cNvPr>
          <p:cNvSpPr/>
          <p:nvPr/>
        </p:nvSpPr>
        <p:spPr>
          <a:xfrm>
            <a:off x="3254698" y="3563499"/>
            <a:ext cx="4084099" cy="50405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模块</a:t>
            </a:r>
            <a:r>
              <a:rPr lang="zh-CN" altLang="en-US" b="1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三  掌握呼出流程业务执行能力</a:t>
            </a:r>
            <a:endParaRPr lang="zh-CN" altLang="en-US" b="1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7" name="圆角矩形 16">
            <a:hlinkClick r:id="rId8" action="ppaction://hlinkpres?slideindex=1&amp;slidetitle="/>
          </p:cNvPr>
          <p:cNvSpPr/>
          <p:nvPr/>
        </p:nvSpPr>
        <p:spPr>
          <a:xfrm>
            <a:off x="435366" y="1087067"/>
            <a:ext cx="4084099" cy="50405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b="1" dirty="0">
                <a:latin typeface="黑体" pitchFamily="2" charset="-122"/>
                <a:ea typeface="黑体" pitchFamily="2" charset="-122"/>
              </a:rPr>
              <a:t>模块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一  业务执行能力概述</a:t>
            </a:r>
            <a:endParaRPr lang="zh-CN" altLang="en-US" b="1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68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1"/>
          <p:cNvSpPr>
            <a:spLocks noChangeArrowheads="1"/>
          </p:cNvSpPr>
          <p:nvPr/>
        </p:nvSpPr>
        <p:spPr bwMode="auto">
          <a:xfrm>
            <a:off x="1" y="1705310"/>
            <a:ext cx="9144000" cy="2304380"/>
          </a:xfrm>
          <a:prstGeom prst="rect">
            <a:avLst/>
          </a:prstGeom>
          <a:solidFill>
            <a:srgbClr val="0000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 dirty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808" y="876932"/>
            <a:ext cx="3181759" cy="396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91680" y="184938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附录  </a:t>
            </a:r>
            <a:r>
              <a:rPr lang="en-US" altLang="zh-CN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4</a:t>
            </a:r>
            <a:endParaRPr lang="zh-CN" altLang="en-US" sz="3200" b="1" i="1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256511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 smtClean="0">
                <a:solidFill>
                  <a:schemeClr val="bg1">
                    <a:lumMod val="95000"/>
                  </a:schemeClr>
                </a:solidFill>
                <a:latin typeface="华文新魏" pitchFamily="2" charset="-122"/>
                <a:ea typeface="华文新魏" pitchFamily="2" charset="-122"/>
              </a:rPr>
              <a:t>英文字母核对方法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3" name="图片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7933"/>
            <a:ext cx="2952000" cy="65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4"/>
          <p:cNvSpPr>
            <a:spLocks noChangeArrowheads="1"/>
          </p:cNvSpPr>
          <p:nvPr/>
        </p:nvSpPr>
        <p:spPr bwMode="auto">
          <a:xfrm>
            <a:off x="143508" y="266953"/>
            <a:ext cx="88569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6" name="矩形 23"/>
          <p:cNvSpPr>
            <a:spLocks noChangeArrowheads="1"/>
          </p:cNvSpPr>
          <p:nvPr/>
        </p:nvSpPr>
        <p:spPr bwMode="auto">
          <a:xfrm>
            <a:off x="625475" y="1531897"/>
            <a:ext cx="671338" cy="2651206"/>
          </a:xfrm>
          <a:prstGeom prst="rect">
            <a:avLst/>
          </a:prstGeom>
          <a:solidFill>
            <a:srgbClr val="00B050">
              <a:alpha val="64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7" name="直角三角形 20"/>
          <p:cNvSpPr>
            <a:spLocks noChangeArrowheads="1"/>
          </p:cNvSpPr>
          <p:nvPr/>
        </p:nvSpPr>
        <p:spPr bwMode="auto">
          <a:xfrm>
            <a:off x="1296813" y="1531897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8" name="直角三角形 26"/>
          <p:cNvSpPr>
            <a:spLocks noChangeArrowheads="1"/>
          </p:cNvSpPr>
          <p:nvPr/>
        </p:nvSpPr>
        <p:spPr bwMode="auto">
          <a:xfrm flipV="1">
            <a:off x="1296813" y="4009689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5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560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英文字母核对方法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0275" y="985292"/>
            <a:ext cx="68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zh-CN" altLang="en-US" b="1" dirty="0" smtClean="0"/>
              <a:t>附录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  英文字母核对方法</a:t>
            </a:r>
            <a:endParaRPr lang="zh-CN" altLang="en-US" b="1" dirty="0"/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882042"/>
              </p:ext>
            </p:extLst>
          </p:nvPr>
        </p:nvGraphicFramePr>
        <p:xfrm>
          <a:off x="2431752" y="1603980"/>
          <a:ext cx="6460728" cy="341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072"/>
                <a:gridCol w="2664296"/>
                <a:gridCol w="720080"/>
                <a:gridCol w="2520280"/>
              </a:tblGrid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字母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单词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字母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单词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apple</a:t>
                      </a:r>
                      <a:r>
                        <a:rPr lang="zh-CN" sz="1600" kern="100">
                          <a:effectLst/>
                        </a:rPr>
                        <a:t>苹果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n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Nike</a:t>
                      </a:r>
                      <a:r>
                        <a:rPr lang="zh-CN" sz="1600" kern="100">
                          <a:effectLst/>
                        </a:rPr>
                        <a:t>耐克</a:t>
                      </a:r>
                      <a:r>
                        <a:rPr lang="en-US" sz="1600" kern="100">
                          <a:effectLst/>
                        </a:rPr>
                        <a:t>/number</a:t>
                      </a:r>
                      <a:r>
                        <a:rPr lang="zh-CN" sz="1600" kern="100">
                          <a:effectLst/>
                        </a:rPr>
                        <a:t>数字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b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boy</a:t>
                      </a:r>
                      <a:r>
                        <a:rPr lang="zh-CN" sz="1600" kern="100">
                          <a:effectLst/>
                        </a:rPr>
                        <a:t>男孩，</a:t>
                      </a:r>
                      <a:r>
                        <a:rPr lang="en-US" sz="1600" kern="100">
                          <a:effectLst/>
                        </a:rPr>
                        <a:t>book</a:t>
                      </a:r>
                      <a:r>
                        <a:rPr lang="zh-CN" sz="1600" kern="100">
                          <a:effectLst/>
                        </a:rPr>
                        <a:t>书藉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OK</a:t>
                      </a:r>
                      <a:r>
                        <a:rPr lang="zh-CN" sz="1600" kern="100">
                          <a:effectLst/>
                        </a:rPr>
                        <a:t>好的，</a:t>
                      </a:r>
                      <a:r>
                        <a:rPr lang="en-US" sz="1600" kern="100">
                          <a:effectLst/>
                        </a:rPr>
                        <a:t>Olympic</a:t>
                      </a:r>
                      <a:r>
                        <a:rPr lang="zh-CN" sz="1600" kern="100">
                          <a:effectLst/>
                        </a:rPr>
                        <a:t>奥林匹克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car</a:t>
                      </a:r>
                      <a:r>
                        <a:rPr lang="zh-CN" sz="1600" kern="100">
                          <a:effectLst/>
                        </a:rPr>
                        <a:t>小汽车，</a:t>
                      </a:r>
                      <a:r>
                        <a:rPr lang="en-US" sz="1600" kern="100">
                          <a:effectLst/>
                        </a:rPr>
                        <a:t>cake</a:t>
                      </a:r>
                      <a:r>
                        <a:rPr lang="zh-CN" sz="1600" kern="100">
                          <a:effectLst/>
                        </a:rPr>
                        <a:t>蛋糕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people</a:t>
                      </a:r>
                      <a:r>
                        <a:rPr lang="zh-CN" sz="1600" kern="100">
                          <a:effectLst/>
                        </a:rPr>
                        <a:t>人民，</a:t>
                      </a:r>
                      <a:r>
                        <a:rPr lang="en-US" sz="1600" kern="100">
                          <a:effectLst/>
                        </a:rPr>
                        <a:t>Peter</a:t>
                      </a:r>
                      <a:r>
                        <a:rPr lang="zh-CN" sz="1600" kern="100">
                          <a:effectLst/>
                        </a:rPr>
                        <a:t>彼得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d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doctor</a:t>
                      </a:r>
                      <a:r>
                        <a:rPr lang="zh-CN" sz="1600" kern="100">
                          <a:effectLst/>
                        </a:rPr>
                        <a:t>医生，</a:t>
                      </a:r>
                      <a:r>
                        <a:rPr lang="en-US" sz="1600" kern="100">
                          <a:effectLst/>
                        </a:rPr>
                        <a:t>double</a:t>
                      </a:r>
                      <a:r>
                        <a:rPr lang="zh-CN" sz="1600" kern="100">
                          <a:effectLst/>
                        </a:rPr>
                        <a:t>两倍的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q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question</a:t>
                      </a:r>
                      <a:r>
                        <a:rPr lang="zh-CN" sz="1600" kern="100">
                          <a:effectLst/>
                        </a:rPr>
                        <a:t>问题，</a:t>
                      </a:r>
                      <a:r>
                        <a:rPr lang="en-US" sz="1600" kern="100">
                          <a:effectLst/>
                        </a:rPr>
                        <a:t>queen</a:t>
                      </a:r>
                      <a:r>
                        <a:rPr lang="zh-CN" sz="1600" kern="100">
                          <a:effectLst/>
                        </a:rPr>
                        <a:t>女王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England</a:t>
                      </a:r>
                      <a:r>
                        <a:rPr lang="zh-CN" sz="1600" kern="100">
                          <a:effectLst/>
                        </a:rPr>
                        <a:t>英榕兰，</a:t>
                      </a:r>
                      <a:r>
                        <a:rPr lang="en-US" sz="1600" kern="100">
                          <a:effectLst/>
                        </a:rPr>
                        <a:t>egg</a:t>
                      </a:r>
                      <a:r>
                        <a:rPr lang="zh-CN" sz="1600" kern="100">
                          <a:effectLst/>
                        </a:rPr>
                        <a:t>鸡蛋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r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rose</a:t>
                      </a:r>
                      <a:r>
                        <a:rPr lang="zh-CN" sz="1600" kern="100">
                          <a:effectLst/>
                        </a:rPr>
                        <a:t>玫瑰，</a:t>
                      </a:r>
                      <a:r>
                        <a:rPr lang="en-US" sz="1600" kern="100">
                          <a:effectLst/>
                        </a:rPr>
                        <a:t>right</a:t>
                      </a:r>
                      <a:r>
                        <a:rPr lang="zh-CN" sz="1600" kern="100">
                          <a:effectLst/>
                        </a:rPr>
                        <a:t>正确的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family</a:t>
                      </a:r>
                      <a:r>
                        <a:rPr lang="zh-CN" sz="1600" kern="100">
                          <a:effectLst/>
                        </a:rPr>
                        <a:t>家庭，</a:t>
                      </a:r>
                      <a:r>
                        <a:rPr lang="en-US" sz="1600" kern="100">
                          <a:effectLst/>
                        </a:rPr>
                        <a:t>friend</a:t>
                      </a:r>
                      <a:r>
                        <a:rPr lang="zh-CN" sz="1600" kern="100">
                          <a:effectLst/>
                        </a:rPr>
                        <a:t>朋友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sun</a:t>
                      </a:r>
                      <a:r>
                        <a:rPr lang="zh-CN" sz="1600" kern="100">
                          <a:effectLst/>
                        </a:rPr>
                        <a:t>太阳，</a:t>
                      </a:r>
                      <a:r>
                        <a:rPr lang="en-US" sz="1600" kern="100">
                          <a:effectLst/>
                        </a:rPr>
                        <a:t>season</a:t>
                      </a:r>
                      <a:r>
                        <a:rPr lang="zh-CN" sz="1600" kern="100">
                          <a:effectLst/>
                        </a:rPr>
                        <a:t>季节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good</a:t>
                      </a:r>
                      <a:r>
                        <a:rPr lang="zh-CN" sz="1600" kern="100">
                          <a:effectLst/>
                        </a:rPr>
                        <a:t>好的，</a:t>
                      </a:r>
                      <a:r>
                        <a:rPr lang="en-US" sz="1600" kern="100">
                          <a:effectLst/>
                        </a:rPr>
                        <a:t>great</a:t>
                      </a:r>
                      <a:r>
                        <a:rPr lang="zh-CN" sz="1600" kern="100">
                          <a:effectLst/>
                        </a:rPr>
                        <a:t>伟大的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t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teacher</a:t>
                      </a:r>
                      <a:r>
                        <a:rPr lang="zh-CN" sz="1600" kern="100">
                          <a:effectLst/>
                        </a:rPr>
                        <a:t>老师，</a:t>
                      </a:r>
                      <a:r>
                        <a:rPr lang="en-US" sz="1600" kern="100">
                          <a:effectLst/>
                        </a:rPr>
                        <a:t>table</a:t>
                      </a:r>
                      <a:r>
                        <a:rPr lang="zh-CN" sz="1600" kern="100">
                          <a:effectLst/>
                        </a:rPr>
                        <a:t>桌子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hello</a:t>
                      </a:r>
                      <a:r>
                        <a:rPr lang="zh-CN" sz="1600" kern="100">
                          <a:effectLst/>
                        </a:rPr>
                        <a:t>你好，</a:t>
                      </a:r>
                      <a:r>
                        <a:rPr lang="en-US" sz="1600" kern="100">
                          <a:effectLst/>
                        </a:rPr>
                        <a:t>happy</a:t>
                      </a:r>
                      <a:r>
                        <a:rPr lang="zh-CN" sz="1600" kern="100">
                          <a:effectLst/>
                        </a:rPr>
                        <a:t>愉快的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U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USA</a:t>
                      </a:r>
                      <a:r>
                        <a:rPr lang="zh-CN" sz="1600" kern="100">
                          <a:effectLst/>
                        </a:rPr>
                        <a:t>美国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Internet</a:t>
                      </a:r>
                      <a:r>
                        <a:rPr lang="zh-CN" sz="1600" kern="100">
                          <a:effectLst/>
                        </a:rPr>
                        <a:t>因特网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V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Visa</a:t>
                      </a:r>
                      <a:r>
                        <a:rPr lang="zh-CN" sz="1600" kern="100">
                          <a:effectLst/>
                        </a:rPr>
                        <a:t>信用卡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J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Jeep</a:t>
                      </a:r>
                      <a:r>
                        <a:rPr lang="zh-CN" sz="1600" kern="100">
                          <a:effectLst/>
                        </a:rPr>
                        <a:t>吉普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W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water</a:t>
                      </a:r>
                      <a:r>
                        <a:rPr lang="zh-CN" sz="1600" kern="100">
                          <a:effectLst/>
                        </a:rPr>
                        <a:t>水，</a:t>
                      </a:r>
                      <a:r>
                        <a:rPr lang="en-US" sz="1600" kern="100">
                          <a:effectLst/>
                        </a:rPr>
                        <a:t>Windows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k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king</a:t>
                      </a:r>
                      <a:r>
                        <a:rPr lang="zh-CN" sz="1600" kern="100">
                          <a:effectLst/>
                        </a:rPr>
                        <a:t>国王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x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X-O</a:t>
                      </a:r>
                      <a:r>
                        <a:rPr lang="zh-CN" sz="1600" kern="100">
                          <a:effectLst/>
                        </a:rPr>
                        <a:t>白兰地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love</a:t>
                      </a:r>
                      <a:r>
                        <a:rPr lang="zh-CN" sz="1600" kern="100">
                          <a:effectLst/>
                        </a:rPr>
                        <a:t>爱，</a:t>
                      </a:r>
                      <a:r>
                        <a:rPr lang="en-US" sz="1600" kern="100">
                          <a:effectLst/>
                        </a:rPr>
                        <a:t>London</a:t>
                      </a:r>
                      <a:r>
                        <a:rPr lang="zh-CN" sz="1600" kern="100">
                          <a:effectLst/>
                        </a:rPr>
                        <a:t>伦敦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y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Yes</a:t>
                      </a:r>
                      <a:r>
                        <a:rPr lang="zh-CN" sz="1600" kern="100">
                          <a:effectLst/>
                        </a:rPr>
                        <a:t>是的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m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Mike</a:t>
                      </a:r>
                      <a:r>
                        <a:rPr lang="zh-CN" sz="1600" kern="100">
                          <a:effectLst/>
                        </a:rPr>
                        <a:t>迈克，</a:t>
                      </a:r>
                      <a:r>
                        <a:rPr lang="en-US" sz="1600" kern="100">
                          <a:effectLst/>
                        </a:rPr>
                        <a:t>much</a:t>
                      </a:r>
                      <a:r>
                        <a:rPr lang="zh-CN" sz="1600" kern="100">
                          <a:effectLst/>
                        </a:rPr>
                        <a:t>非常的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Z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zero</a:t>
                      </a:r>
                      <a:r>
                        <a:rPr lang="zh-CN" sz="1600" kern="100" dirty="0">
                          <a:effectLst/>
                        </a:rPr>
                        <a:t>零，</a:t>
                      </a:r>
                      <a:r>
                        <a:rPr lang="en-US" sz="1600" kern="100" dirty="0">
                          <a:effectLst/>
                        </a:rPr>
                        <a:t>zoo</a:t>
                      </a:r>
                      <a:r>
                        <a:rPr lang="zh-CN" sz="1600" kern="100" dirty="0">
                          <a:effectLst/>
                        </a:rPr>
                        <a:t>动物园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057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1"/>
          <p:cNvSpPr>
            <a:spLocks noChangeArrowheads="1"/>
          </p:cNvSpPr>
          <p:nvPr/>
        </p:nvSpPr>
        <p:spPr bwMode="auto">
          <a:xfrm>
            <a:off x="1" y="1705310"/>
            <a:ext cx="9144000" cy="2304380"/>
          </a:xfrm>
          <a:prstGeom prst="rect">
            <a:avLst/>
          </a:prstGeom>
          <a:solidFill>
            <a:srgbClr val="0000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 dirty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808" y="876932"/>
            <a:ext cx="3181759" cy="396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91680" y="184938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附录  </a:t>
            </a:r>
            <a:r>
              <a:rPr lang="en-US" altLang="zh-CN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5</a:t>
            </a:r>
            <a:endParaRPr lang="zh-CN" altLang="en-US" sz="3200" b="1" i="1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256511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 smtClean="0">
                <a:solidFill>
                  <a:schemeClr val="bg1">
                    <a:lumMod val="95000"/>
                  </a:schemeClr>
                </a:solidFill>
                <a:latin typeface="华文新魏" pitchFamily="2" charset="-122"/>
                <a:ea typeface="华文新魏" pitchFamily="2" charset="-122"/>
              </a:rPr>
              <a:t>常见手机号码段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3" name="图片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7933"/>
            <a:ext cx="2952000" cy="65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4"/>
          <p:cNvSpPr>
            <a:spLocks noChangeArrowheads="1"/>
          </p:cNvSpPr>
          <p:nvPr/>
        </p:nvSpPr>
        <p:spPr bwMode="auto">
          <a:xfrm>
            <a:off x="143508" y="266953"/>
            <a:ext cx="88569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6" name="矩形 23"/>
          <p:cNvSpPr>
            <a:spLocks noChangeArrowheads="1"/>
          </p:cNvSpPr>
          <p:nvPr/>
        </p:nvSpPr>
        <p:spPr bwMode="auto">
          <a:xfrm>
            <a:off x="625475" y="1531897"/>
            <a:ext cx="671338" cy="2651206"/>
          </a:xfrm>
          <a:prstGeom prst="rect">
            <a:avLst/>
          </a:prstGeom>
          <a:solidFill>
            <a:srgbClr val="00B050">
              <a:alpha val="64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7" name="直角三角形 20"/>
          <p:cNvSpPr>
            <a:spLocks noChangeArrowheads="1"/>
          </p:cNvSpPr>
          <p:nvPr/>
        </p:nvSpPr>
        <p:spPr bwMode="auto">
          <a:xfrm>
            <a:off x="1296813" y="1531897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8" name="直角三角形 26"/>
          <p:cNvSpPr>
            <a:spLocks noChangeArrowheads="1"/>
          </p:cNvSpPr>
          <p:nvPr/>
        </p:nvSpPr>
        <p:spPr bwMode="auto">
          <a:xfrm flipV="1">
            <a:off x="1296813" y="4009689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5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363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常见手机号码段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0275" y="985292"/>
            <a:ext cx="68362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zh-CN" altLang="zh-CN" b="1" dirty="0"/>
              <a:t>附录</a:t>
            </a:r>
            <a:r>
              <a:rPr lang="en-US" altLang="zh-CN" b="1" dirty="0"/>
              <a:t>5</a:t>
            </a:r>
            <a:r>
              <a:rPr lang="zh-CN" altLang="zh-CN" b="1" dirty="0"/>
              <a:t>常见手相号码段</a:t>
            </a:r>
          </a:p>
          <a:p>
            <a:pPr indent="457200"/>
            <a:r>
              <a:rPr lang="en-US" altLang="zh-CN" dirty="0"/>
              <a:t> </a:t>
            </a:r>
            <a:endParaRPr lang="zh-CN" altLang="zh-CN" dirty="0"/>
          </a:p>
          <a:p>
            <a:pPr indent="457200"/>
            <a:r>
              <a:rPr lang="zh-CN" altLang="zh-CN" dirty="0"/>
              <a:t>移动手机号</a:t>
            </a:r>
            <a:r>
              <a:rPr lang="zh-CN" altLang="zh-CN" dirty="0" smtClean="0"/>
              <a:t>段</a:t>
            </a:r>
            <a:r>
              <a:rPr lang="zh-CN" altLang="en-US" dirty="0" smtClean="0"/>
              <a:t>：</a:t>
            </a:r>
            <a:endParaRPr lang="zh-CN" altLang="zh-CN" dirty="0"/>
          </a:p>
          <a:p>
            <a:pPr indent="457200"/>
            <a:r>
              <a:rPr lang="en-US" altLang="zh-CN" dirty="0"/>
              <a:t>139</a:t>
            </a:r>
            <a:r>
              <a:rPr lang="zh-CN" altLang="zh-CN" dirty="0"/>
              <a:t>、</a:t>
            </a:r>
            <a:r>
              <a:rPr lang="en-US" altLang="zh-CN" dirty="0"/>
              <a:t>138</a:t>
            </a:r>
            <a:r>
              <a:rPr lang="zh-CN" altLang="zh-CN" dirty="0"/>
              <a:t>、</a:t>
            </a:r>
            <a:r>
              <a:rPr lang="en-US" altLang="zh-CN" dirty="0"/>
              <a:t>136</a:t>
            </a:r>
            <a:r>
              <a:rPr lang="zh-CN" altLang="zh-CN" dirty="0"/>
              <a:t>、</a:t>
            </a:r>
            <a:r>
              <a:rPr lang="en-US" altLang="zh-CN" dirty="0"/>
              <a:t>135</a:t>
            </a:r>
            <a:r>
              <a:rPr lang="zh-CN" altLang="zh-CN" dirty="0"/>
              <a:t>、</a:t>
            </a:r>
            <a:r>
              <a:rPr lang="en-US" altLang="zh-CN" dirty="0"/>
              <a:t>137</a:t>
            </a:r>
            <a:r>
              <a:rPr lang="zh-CN" altLang="zh-CN" dirty="0"/>
              <a:t>、</a:t>
            </a:r>
            <a:r>
              <a:rPr lang="en-US" altLang="zh-CN" dirty="0"/>
              <a:t>134</a:t>
            </a:r>
            <a:r>
              <a:rPr lang="zh-CN" altLang="zh-CN" dirty="0"/>
              <a:t>、</a:t>
            </a:r>
            <a:r>
              <a:rPr lang="en-US" altLang="zh-CN" dirty="0"/>
              <a:t>150</a:t>
            </a:r>
            <a:r>
              <a:rPr lang="zh-CN" altLang="zh-CN" dirty="0"/>
              <a:t>、</a:t>
            </a:r>
            <a:r>
              <a:rPr lang="en-US" altLang="zh-CN" dirty="0"/>
              <a:t>151</a:t>
            </a:r>
            <a:r>
              <a:rPr lang="zh-CN" altLang="zh-CN" dirty="0"/>
              <a:t>、</a:t>
            </a:r>
            <a:r>
              <a:rPr lang="en-US" altLang="zh-CN" dirty="0"/>
              <a:t>188 (3G)</a:t>
            </a:r>
            <a:r>
              <a:rPr lang="zh-CN" altLang="zh-CN" dirty="0"/>
              <a:t>、</a:t>
            </a:r>
            <a:r>
              <a:rPr lang="en-US" altLang="zh-CN" dirty="0"/>
              <a:t>157 (3G) </a:t>
            </a:r>
            <a:endParaRPr lang="zh-CN" altLang="zh-CN" dirty="0"/>
          </a:p>
          <a:p>
            <a:pPr indent="457200"/>
            <a:endParaRPr lang="en-US" altLang="zh-CN" dirty="0" smtClean="0"/>
          </a:p>
          <a:p>
            <a:pPr indent="457200"/>
            <a:r>
              <a:rPr lang="zh-CN" altLang="zh-CN" dirty="0" smtClean="0"/>
              <a:t>联通</a:t>
            </a:r>
            <a:r>
              <a:rPr lang="zh-CN" altLang="zh-CN" dirty="0"/>
              <a:t>手机号</a:t>
            </a:r>
            <a:r>
              <a:rPr lang="zh-CN" altLang="zh-CN" dirty="0" smtClean="0"/>
              <a:t>段</a:t>
            </a:r>
            <a:r>
              <a:rPr lang="zh-CN" altLang="en-US" dirty="0" smtClean="0"/>
              <a:t>：</a:t>
            </a:r>
            <a:r>
              <a:rPr lang="en-US" altLang="zh-CN" dirty="0" smtClean="0"/>
              <a:t> </a:t>
            </a:r>
            <a:endParaRPr lang="zh-CN" altLang="zh-CN" dirty="0"/>
          </a:p>
          <a:p>
            <a:pPr indent="457200"/>
            <a:r>
              <a:rPr lang="en-US" altLang="zh-CN" dirty="0"/>
              <a:t>130</a:t>
            </a:r>
            <a:r>
              <a:rPr lang="zh-CN" altLang="zh-CN" dirty="0"/>
              <a:t>、</a:t>
            </a:r>
            <a:r>
              <a:rPr lang="en-US" altLang="zh-CN" dirty="0"/>
              <a:t>131</a:t>
            </a:r>
            <a:r>
              <a:rPr lang="zh-CN" altLang="zh-CN" dirty="0"/>
              <a:t>、</a:t>
            </a:r>
            <a:r>
              <a:rPr lang="en-US" altLang="zh-CN" dirty="0"/>
              <a:t>132</a:t>
            </a:r>
            <a:r>
              <a:rPr lang="zh-CN" altLang="zh-CN" dirty="0"/>
              <a:t>、</a:t>
            </a:r>
            <a:r>
              <a:rPr lang="en-US" altLang="zh-CN" dirty="0"/>
              <a:t>133</a:t>
            </a:r>
            <a:r>
              <a:rPr lang="zh-CN" altLang="zh-CN" dirty="0"/>
              <a:t>、</a:t>
            </a:r>
            <a:r>
              <a:rPr lang="en-US" altLang="zh-CN" dirty="0"/>
              <a:t>153</a:t>
            </a:r>
            <a:r>
              <a:rPr lang="zh-CN" altLang="zh-CN" dirty="0"/>
              <a:t>、</a:t>
            </a:r>
            <a:r>
              <a:rPr lang="en-US" altLang="zh-CN" dirty="0"/>
              <a:t>155</a:t>
            </a:r>
            <a:r>
              <a:rPr lang="zh-CN" altLang="zh-CN" dirty="0"/>
              <a:t>、</a:t>
            </a:r>
            <a:r>
              <a:rPr lang="en-US" altLang="zh-CN" dirty="0"/>
              <a:t>156</a:t>
            </a:r>
            <a:r>
              <a:rPr lang="zh-CN" altLang="zh-CN" dirty="0"/>
              <a:t>、</a:t>
            </a:r>
            <a:r>
              <a:rPr lang="en-US" altLang="zh-CN" dirty="0"/>
              <a:t>186 (3G) </a:t>
            </a:r>
            <a:endParaRPr lang="zh-CN" altLang="zh-CN" dirty="0"/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906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1"/>
          <p:cNvSpPr>
            <a:spLocks noChangeArrowheads="1"/>
          </p:cNvSpPr>
          <p:nvPr/>
        </p:nvSpPr>
        <p:spPr bwMode="auto">
          <a:xfrm>
            <a:off x="1" y="1705310"/>
            <a:ext cx="9144000" cy="2304380"/>
          </a:xfrm>
          <a:prstGeom prst="rect">
            <a:avLst/>
          </a:prstGeom>
          <a:solidFill>
            <a:srgbClr val="0000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 dirty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808" y="876932"/>
            <a:ext cx="3181759" cy="396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91680" y="184938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附录  </a:t>
            </a:r>
            <a:r>
              <a:rPr lang="en-US" altLang="zh-CN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6</a:t>
            </a:r>
            <a:endParaRPr lang="zh-CN" altLang="en-US" sz="3200" b="1" i="1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256511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 smtClean="0">
                <a:solidFill>
                  <a:schemeClr val="bg1">
                    <a:lumMod val="95000"/>
                  </a:schemeClr>
                </a:solidFill>
                <a:latin typeface="华文新魏" pitchFamily="2" charset="-122"/>
                <a:ea typeface="华文新魏" pitchFamily="2" charset="-122"/>
              </a:rPr>
              <a:t>常见电子邮箱后缀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3" name="图片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7933"/>
            <a:ext cx="2952000" cy="65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4"/>
          <p:cNvSpPr>
            <a:spLocks noChangeArrowheads="1"/>
          </p:cNvSpPr>
          <p:nvPr/>
        </p:nvSpPr>
        <p:spPr bwMode="auto">
          <a:xfrm>
            <a:off x="143508" y="266953"/>
            <a:ext cx="88569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6" name="矩形 23"/>
          <p:cNvSpPr>
            <a:spLocks noChangeArrowheads="1"/>
          </p:cNvSpPr>
          <p:nvPr/>
        </p:nvSpPr>
        <p:spPr bwMode="auto">
          <a:xfrm>
            <a:off x="625475" y="1531897"/>
            <a:ext cx="671338" cy="2651206"/>
          </a:xfrm>
          <a:prstGeom prst="rect">
            <a:avLst/>
          </a:prstGeom>
          <a:solidFill>
            <a:srgbClr val="00B050">
              <a:alpha val="64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7" name="直角三角形 20"/>
          <p:cNvSpPr>
            <a:spLocks noChangeArrowheads="1"/>
          </p:cNvSpPr>
          <p:nvPr/>
        </p:nvSpPr>
        <p:spPr bwMode="auto">
          <a:xfrm>
            <a:off x="1296813" y="1531897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8" name="直角三角形 26"/>
          <p:cNvSpPr>
            <a:spLocks noChangeArrowheads="1"/>
          </p:cNvSpPr>
          <p:nvPr/>
        </p:nvSpPr>
        <p:spPr bwMode="auto">
          <a:xfrm flipV="1">
            <a:off x="1296813" y="4009689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5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668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常见电子邮箱后缀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0275" y="985292"/>
            <a:ext cx="68362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zh-CN" altLang="zh-CN" b="1" dirty="0"/>
              <a:t>附录</a:t>
            </a:r>
            <a:r>
              <a:rPr lang="en-US" altLang="zh-CN" b="1" dirty="0"/>
              <a:t>6</a:t>
            </a:r>
            <a:r>
              <a:rPr lang="zh-CN" altLang="zh-CN" b="1" dirty="0"/>
              <a:t>常见电子邮箱</a:t>
            </a:r>
            <a:r>
              <a:rPr lang="zh-CN" altLang="zh-CN" b="1" dirty="0" smtClean="0"/>
              <a:t>后缀</a:t>
            </a:r>
            <a:endParaRPr lang="en-US" altLang="zh-CN" b="1" dirty="0" smtClean="0"/>
          </a:p>
          <a:p>
            <a:pPr indent="457200"/>
            <a:endParaRPr lang="zh-CN" altLang="zh-CN" dirty="0"/>
          </a:p>
          <a:p>
            <a:pPr indent="457200"/>
            <a:r>
              <a:rPr lang="en-US" altLang="zh-CN" dirty="0"/>
              <a:t>@ </a:t>
            </a:r>
            <a:r>
              <a:rPr lang="en-US" altLang="zh-CN" dirty="0" err="1"/>
              <a:t>gmail</a:t>
            </a:r>
            <a:r>
              <a:rPr lang="en-US" altLang="zh-CN" dirty="0"/>
              <a:t>. com</a:t>
            </a:r>
            <a:r>
              <a:rPr lang="zh-CN" altLang="zh-CN" dirty="0"/>
              <a:t>（谷歌）、</a:t>
            </a:r>
            <a:r>
              <a:rPr lang="en-US" altLang="zh-CN" dirty="0"/>
              <a:t>@163. com</a:t>
            </a:r>
            <a:r>
              <a:rPr lang="zh-CN" altLang="zh-CN" dirty="0"/>
              <a:t>（网易）、</a:t>
            </a:r>
            <a:r>
              <a:rPr lang="en-US" altLang="zh-CN" dirty="0"/>
              <a:t>@126. com</a:t>
            </a:r>
            <a:r>
              <a:rPr lang="zh-CN" altLang="zh-CN" dirty="0"/>
              <a:t>（网易）、</a:t>
            </a:r>
            <a:r>
              <a:rPr lang="en-US" altLang="zh-CN" dirty="0"/>
              <a:t>@yeah. net</a:t>
            </a:r>
            <a:r>
              <a:rPr lang="zh-CN" altLang="zh-CN" dirty="0"/>
              <a:t>（网易）、</a:t>
            </a:r>
            <a:r>
              <a:rPr lang="en-US" altLang="zh-CN" dirty="0"/>
              <a:t>@</a:t>
            </a:r>
            <a:r>
              <a:rPr lang="en-US" altLang="zh-CN" dirty="0" err="1"/>
              <a:t>vip</a:t>
            </a:r>
            <a:r>
              <a:rPr lang="en-US" altLang="zh-CN" dirty="0"/>
              <a:t>. 163. com</a:t>
            </a:r>
            <a:r>
              <a:rPr lang="zh-CN" altLang="zh-CN" dirty="0"/>
              <a:t>（网易）、</a:t>
            </a:r>
            <a:r>
              <a:rPr lang="en-US" altLang="zh-CN" dirty="0"/>
              <a:t>@</a:t>
            </a:r>
            <a:r>
              <a:rPr lang="en-US" altLang="zh-CN" dirty="0" err="1"/>
              <a:t>sina</a:t>
            </a:r>
            <a:r>
              <a:rPr lang="en-US" altLang="zh-CN" dirty="0"/>
              <a:t>. com</a:t>
            </a:r>
            <a:r>
              <a:rPr lang="zh-CN" altLang="zh-CN" dirty="0"/>
              <a:t>（新浪）、</a:t>
            </a:r>
            <a:r>
              <a:rPr lang="en-US" altLang="zh-CN" dirty="0"/>
              <a:t>@</a:t>
            </a:r>
            <a:r>
              <a:rPr lang="en-US" altLang="zh-CN" dirty="0" err="1"/>
              <a:t>vip</a:t>
            </a:r>
            <a:r>
              <a:rPr lang="en-US" altLang="zh-CN" dirty="0"/>
              <a:t>. </a:t>
            </a:r>
            <a:r>
              <a:rPr lang="en-US" altLang="zh-CN" dirty="0" err="1"/>
              <a:t>sina</a:t>
            </a:r>
            <a:r>
              <a:rPr lang="en-US" altLang="zh-CN" dirty="0"/>
              <a:t>. com (</a:t>
            </a:r>
            <a:r>
              <a:rPr lang="zh-CN" altLang="zh-CN" dirty="0"/>
              <a:t>新浪）、</a:t>
            </a:r>
            <a:r>
              <a:rPr lang="en-US" altLang="zh-CN" dirty="0"/>
              <a:t>@ yahoo. com. </a:t>
            </a:r>
            <a:r>
              <a:rPr lang="en-US" altLang="zh-CN" dirty="0" err="1"/>
              <a:t>cn</a:t>
            </a:r>
            <a:r>
              <a:rPr lang="zh-CN" altLang="zh-CN" dirty="0"/>
              <a:t>（雅虎）、</a:t>
            </a:r>
            <a:r>
              <a:rPr lang="en-US" altLang="zh-CN" dirty="0"/>
              <a:t>@yahoo. </a:t>
            </a:r>
            <a:r>
              <a:rPr lang="en-US" altLang="zh-CN" dirty="0" err="1"/>
              <a:t>cn</a:t>
            </a:r>
            <a:r>
              <a:rPr lang="zh-CN" altLang="zh-CN" dirty="0"/>
              <a:t>（雅虎）、</a:t>
            </a:r>
            <a:r>
              <a:rPr lang="en-US" altLang="zh-CN" dirty="0"/>
              <a:t>@</a:t>
            </a:r>
            <a:r>
              <a:rPr lang="en-US" altLang="zh-CN" dirty="0" err="1"/>
              <a:t>sohu</a:t>
            </a:r>
            <a:r>
              <a:rPr lang="en-US" altLang="zh-CN" dirty="0"/>
              <a:t>. com (</a:t>
            </a:r>
            <a:r>
              <a:rPr lang="zh-CN" altLang="zh-CN" dirty="0"/>
              <a:t>搜狐</a:t>
            </a:r>
            <a:r>
              <a:rPr lang="en-US" altLang="zh-CN" dirty="0"/>
              <a:t>)</a:t>
            </a:r>
            <a:r>
              <a:rPr lang="zh-CN" altLang="zh-CN" dirty="0"/>
              <a:t>、</a:t>
            </a:r>
            <a:r>
              <a:rPr lang="en-US" altLang="zh-CN" dirty="0"/>
              <a:t>@ </a:t>
            </a:r>
            <a:r>
              <a:rPr lang="en-US" altLang="zh-CN" dirty="0" err="1"/>
              <a:t>sogou</a:t>
            </a:r>
            <a:r>
              <a:rPr lang="en-US" altLang="zh-CN" dirty="0"/>
              <a:t>. com</a:t>
            </a:r>
            <a:r>
              <a:rPr lang="zh-CN" altLang="zh-CN" dirty="0"/>
              <a:t>（搜狗）、</a:t>
            </a:r>
            <a:r>
              <a:rPr lang="en-US" altLang="zh-CN" dirty="0"/>
              <a:t>@</a:t>
            </a:r>
            <a:r>
              <a:rPr lang="en-US" altLang="zh-CN" dirty="0" err="1"/>
              <a:t>chiriaren</a:t>
            </a:r>
            <a:r>
              <a:rPr lang="en-US" altLang="zh-CN" dirty="0"/>
              <a:t>. com</a:t>
            </a:r>
            <a:r>
              <a:rPr lang="zh-CN" altLang="zh-CN" dirty="0"/>
              <a:t>（校友录）、</a:t>
            </a:r>
            <a:r>
              <a:rPr lang="en-US" altLang="zh-CN" dirty="0"/>
              <a:t>@</a:t>
            </a:r>
            <a:r>
              <a:rPr lang="en-US" altLang="zh-CN" dirty="0" err="1"/>
              <a:t>hotmail</a:t>
            </a:r>
            <a:r>
              <a:rPr lang="en-US" altLang="zh-CN" dirty="0"/>
              <a:t>. com</a:t>
            </a:r>
            <a:r>
              <a:rPr lang="zh-CN" altLang="zh-CN" dirty="0"/>
              <a:t>（微软）、</a:t>
            </a:r>
            <a:r>
              <a:rPr lang="en-US" altLang="zh-CN" dirty="0"/>
              <a:t>@msn.com(</a:t>
            </a:r>
            <a:r>
              <a:rPr lang="zh-CN" altLang="zh-CN" dirty="0"/>
              <a:t>微软）、</a:t>
            </a:r>
            <a:r>
              <a:rPr lang="en-US" altLang="zh-CN" dirty="0"/>
              <a:t>@ </a:t>
            </a:r>
            <a:r>
              <a:rPr lang="en-US" altLang="zh-CN" dirty="0" err="1"/>
              <a:t>tianya</a:t>
            </a:r>
            <a:r>
              <a:rPr lang="en-US" altLang="zh-CN" dirty="0"/>
              <a:t>. com</a:t>
            </a:r>
            <a:r>
              <a:rPr lang="zh-CN" altLang="zh-CN" dirty="0"/>
              <a:t>（天涯社区）、</a:t>
            </a:r>
            <a:r>
              <a:rPr lang="en-US" altLang="zh-CN" dirty="0"/>
              <a:t>@</a:t>
            </a:r>
            <a:r>
              <a:rPr lang="en-US" altLang="zh-CN" dirty="0" err="1"/>
              <a:t>renren</a:t>
            </a:r>
            <a:r>
              <a:rPr lang="en-US" altLang="zh-CN" dirty="0"/>
              <a:t>. com</a:t>
            </a:r>
            <a:r>
              <a:rPr lang="zh-CN" altLang="zh-CN" dirty="0"/>
              <a:t>（人人网）、</a:t>
            </a:r>
            <a:r>
              <a:rPr lang="en-US" altLang="zh-CN" dirty="0"/>
              <a:t>@kaixin001. com</a:t>
            </a:r>
            <a:r>
              <a:rPr lang="zh-CN" altLang="zh-CN" dirty="0"/>
              <a:t>（开心网）、</a:t>
            </a:r>
            <a:r>
              <a:rPr lang="en-US" altLang="zh-CN" dirty="0"/>
              <a:t>@qq. com</a:t>
            </a:r>
            <a:r>
              <a:rPr lang="zh-CN" altLang="zh-CN" dirty="0"/>
              <a:t>（腾讯）、</a:t>
            </a:r>
            <a:r>
              <a:rPr lang="en-US" altLang="zh-CN" dirty="0"/>
              <a:t>@51.com</a:t>
            </a:r>
            <a:r>
              <a:rPr lang="zh-CN" altLang="zh-CN" dirty="0"/>
              <a:t>、</a:t>
            </a:r>
            <a:r>
              <a:rPr lang="en-US" altLang="zh-CN" dirty="0"/>
              <a:t>@ 21cn. Com</a:t>
            </a:r>
            <a:r>
              <a:rPr lang="zh-CN" altLang="zh-CN" dirty="0"/>
              <a:t>、</a:t>
            </a:r>
            <a:r>
              <a:rPr lang="en-US" altLang="zh-CN" dirty="0"/>
              <a:t>@ tom. com</a:t>
            </a:r>
            <a:r>
              <a:rPr lang="zh-CN" altLang="zh-CN" dirty="0"/>
              <a:t>、</a:t>
            </a:r>
            <a:r>
              <a:rPr lang="en-US" altLang="zh-CN" dirty="0"/>
              <a:t>@139.com</a:t>
            </a:r>
            <a:r>
              <a:rPr lang="zh-CN" altLang="zh-CN" dirty="0"/>
              <a:t>、</a:t>
            </a:r>
            <a:r>
              <a:rPr lang="en-US" altLang="zh-CN" dirty="0"/>
              <a:t>@ 188. Com</a:t>
            </a:r>
            <a:r>
              <a:rPr lang="zh-CN" altLang="zh-CN" dirty="0"/>
              <a:t>、</a:t>
            </a:r>
            <a:r>
              <a:rPr lang="en-US" altLang="zh-CN" dirty="0"/>
              <a:t>@ 263.net</a:t>
            </a:r>
            <a:r>
              <a:rPr lang="zh-CN" altLang="zh-CN" dirty="0"/>
              <a:t>、</a:t>
            </a:r>
            <a:r>
              <a:rPr lang="en-US" altLang="zh-CN" dirty="0"/>
              <a:t>@china.com</a:t>
            </a:r>
            <a:r>
              <a:rPr lang="zh-CN" altLang="zh-CN" dirty="0"/>
              <a:t>。</a:t>
            </a: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696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131369" y="1633364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本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模块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内容学习结束！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2627313" y="2857500"/>
            <a:ext cx="5400600" cy="864096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>
                <a:latin typeface="黑体" pitchFamily="49" charset="-122"/>
                <a:ea typeface="黑体" pitchFamily="49" charset="-122"/>
              </a:rPr>
              <a:t>请同学们继续努力学习</a:t>
            </a:r>
            <a:endParaRPr lang="zh-CN" altLang="en-US" sz="4000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6" name="图片 15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313" y="4313237"/>
            <a:ext cx="609600" cy="619125"/>
          </a:xfrm>
          <a:prstGeom prst="rect">
            <a:avLst/>
          </a:prstGeom>
        </p:spPr>
      </p:pic>
      <p:sp>
        <p:nvSpPr>
          <p:cNvPr id="17" name="圆角矩形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60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1"/>
          <p:cNvSpPr>
            <a:spLocks noChangeArrowheads="1"/>
          </p:cNvSpPr>
          <p:nvPr/>
        </p:nvSpPr>
        <p:spPr bwMode="auto">
          <a:xfrm>
            <a:off x="1" y="1705310"/>
            <a:ext cx="9144000" cy="2304380"/>
          </a:xfrm>
          <a:prstGeom prst="rect">
            <a:avLst/>
          </a:prstGeom>
          <a:solidFill>
            <a:srgbClr val="0000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 dirty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" name="矩形 23"/>
          <p:cNvSpPr>
            <a:spLocks noChangeArrowheads="1"/>
          </p:cNvSpPr>
          <p:nvPr/>
        </p:nvSpPr>
        <p:spPr bwMode="auto">
          <a:xfrm>
            <a:off x="625475" y="1531897"/>
            <a:ext cx="671338" cy="2651206"/>
          </a:xfrm>
          <a:prstGeom prst="rect">
            <a:avLst/>
          </a:prstGeom>
          <a:solidFill>
            <a:srgbClr val="00B050">
              <a:alpha val="64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直角三角形 20"/>
          <p:cNvSpPr>
            <a:spLocks noChangeArrowheads="1"/>
          </p:cNvSpPr>
          <p:nvPr/>
        </p:nvSpPr>
        <p:spPr bwMode="auto">
          <a:xfrm>
            <a:off x="1296813" y="1531897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直角三角形 26"/>
          <p:cNvSpPr>
            <a:spLocks noChangeArrowheads="1"/>
          </p:cNvSpPr>
          <p:nvPr/>
        </p:nvSpPr>
        <p:spPr bwMode="auto">
          <a:xfrm flipV="1">
            <a:off x="1296813" y="4009689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808" y="876932"/>
            <a:ext cx="3181759" cy="396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4"/>
          <p:cNvSpPr>
            <a:spLocks noChangeArrowheads="1"/>
          </p:cNvSpPr>
          <p:nvPr/>
        </p:nvSpPr>
        <p:spPr bwMode="auto">
          <a:xfrm>
            <a:off x="143508" y="266953"/>
            <a:ext cx="88569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" name="圆角矩形 1">
            <a:hlinkClick r:id="rId3" action="ppaction://hlinksldjump"/>
          </p:cNvPr>
          <p:cNvSpPr/>
          <p:nvPr/>
        </p:nvSpPr>
        <p:spPr>
          <a:xfrm>
            <a:off x="892391" y="1791782"/>
            <a:ext cx="4500500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附录</a:t>
            </a:r>
            <a:r>
              <a:rPr lang="en-US" altLang="zh-CN" dirty="0" smtClean="0">
                <a:latin typeface="华文新魏" pitchFamily="2" charset="-122"/>
                <a:ea typeface="华文新魏" pitchFamily="2" charset="-122"/>
              </a:rPr>
              <a:t>2  </a:t>
            </a:r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百家姓的核实方法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" name="圆角矩形 12">
            <a:hlinkClick r:id="rId4" action="ppaction://hlinksldjump"/>
          </p:cNvPr>
          <p:cNvSpPr/>
          <p:nvPr/>
        </p:nvSpPr>
        <p:spPr>
          <a:xfrm>
            <a:off x="1173222" y="2382248"/>
            <a:ext cx="4500500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附录</a:t>
            </a:r>
            <a:r>
              <a:rPr lang="en-US" altLang="zh-CN" dirty="0" smtClean="0">
                <a:latin typeface="华文新魏" pitchFamily="2" charset="-122"/>
                <a:ea typeface="华文新魏" pitchFamily="2" charset="-122"/>
              </a:rPr>
              <a:t>3  </a:t>
            </a:r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容易读错的姓氏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4" name="圆角矩形 13">
            <a:hlinkClick r:id="rId5" action="ppaction://hlinksldjump"/>
          </p:cNvPr>
          <p:cNvSpPr/>
          <p:nvPr/>
        </p:nvSpPr>
        <p:spPr>
          <a:xfrm>
            <a:off x="1734884" y="3563180"/>
            <a:ext cx="4500500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附录</a:t>
            </a:r>
            <a:r>
              <a:rPr lang="en-US" altLang="zh-CN" dirty="0" smtClean="0">
                <a:latin typeface="华文新魏" pitchFamily="2" charset="-122"/>
                <a:ea typeface="华文新魏" pitchFamily="2" charset="-122"/>
              </a:rPr>
              <a:t>5  </a:t>
            </a:r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常见手机号码段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5" name="圆角矩形 14">
            <a:hlinkClick r:id="rId6" action="ppaction://hlinksldjump"/>
          </p:cNvPr>
          <p:cNvSpPr/>
          <p:nvPr/>
        </p:nvSpPr>
        <p:spPr>
          <a:xfrm>
            <a:off x="2015716" y="4153644"/>
            <a:ext cx="4500500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附录</a:t>
            </a:r>
            <a:r>
              <a:rPr lang="en-US" altLang="zh-CN" dirty="0" smtClean="0">
                <a:latin typeface="华文新魏" pitchFamily="2" charset="-122"/>
                <a:ea typeface="华文新魏" pitchFamily="2" charset="-122"/>
              </a:rPr>
              <a:t>6  </a:t>
            </a:r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常见电子邮箱后缀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6" name="圆角矩形 15">
            <a:hlinkClick r:id="rId7" action="ppaction://hlinksldjump"/>
          </p:cNvPr>
          <p:cNvSpPr/>
          <p:nvPr/>
        </p:nvSpPr>
        <p:spPr>
          <a:xfrm>
            <a:off x="611560" y="1201316"/>
            <a:ext cx="4500500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附录</a:t>
            </a:r>
            <a:r>
              <a:rPr lang="en-US" altLang="zh-CN" dirty="0" smtClean="0"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  百家姓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" name="圆角矩形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返回目录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8" name="圆角矩形 17">
            <a:hlinkClick r:id="rId9" action="ppaction://hlinksldjump"/>
          </p:cNvPr>
          <p:cNvSpPr/>
          <p:nvPr/>
        </p:nvSpPr>
        <p:spPr>
          <a:xfrm>
            <a:off x="1454053" y="2972714"/>
            <a:ext cx="4500500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附录</a:t>
            </a:r>
            <a:r>
              <a:rPr lang="en-US" altLang="zh-CN" dirty="0" smtClean="0">
                <a:latin typeface="华文新魏" pitchFamily="2" charset="-122"/>
                <a:ea typeface="华文新魏" pitchFamily="2" charset="-122"/>
              </a:rPr>
              <a:t>4  </a:t>
            </a:r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英文字母核对方法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9" name="图片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7933"/>
            <a:ext cx="2952000" cy="65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40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utoUpdateAnimBg="0"/>
      <p:bldP spid="2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1"/>
          <p:cNvSpPr>
            <a:spLocks noChangeArrowheads="1"/>
          </p:cNvSpPr>
          <p:nvPr/>
        </p:nvSpPr>
        <p:spPr bwMode="auto">
          <a:xfrm>
            <a:off x="1" y="1705310"/>
            <a:ext cx="9144000" cy="2304380"/>
          </a:xfrm>
          <a:prstGeom prst="rect">
            <a:avLst/>
          </a:prstGeom>
          <a:solidFill>
            <a:srgbClr val="0000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 dirty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808" y="876932"/>
            <a:ext cx="3181759" cy="396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91680" y="184938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附录  </a:t>
            </a:r>
            <a:r>
              <a:rPr lang="en-US" altLang="zh-CN" sz="3200" b="1" i="1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1</a:t>
            </a:r>
            <a:endParaRPr lang="zh-CN" altLang="en-US" sz="3200" b="1" i="1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256511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dirty="0" smtClean="0">
                <a:solidFill>
                  <a:schemeClr val="bg1">
                    <a:lumMod val="95000"/>
                  </a:schemeClr>
                </a:solidFill>
                <a:latin typeface="华文新魏" pitchFamily="2" charset="-122"/>
                <a:ea typeface="华文新魏" pitchFamily="2" charset="-122"/>
              </a:rPr>
              <a:t>百家姓</a:t>
            </a:r>
            <a:endParaRPr lang="zh-CN" altLang="en-US" sz="3200" dirty="0">
              <a:solidFill>
                <a:schemeClr val="bg1">
                  <a:lumMod val="95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3" name="图片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7933"/>
            <a:ext cx="2952000" cy="65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4"/>
          <p:cNvSpPr>
            <a:spLocks noChangeArrowheads="1"/>
          </p:cNvSpPr>
          <p:nvPr/>
        </p:nvSpPr>
        <p:spPr bwMode="auto">
          <a:xfrm>
            <a:off x="143508" y="266953"/>
            <a:ext cx="88569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sz="3600" b="1" dirty="0">
              <a:solidFill>
                <a:schemeClr val="accent1">
                  <a:lumMod val="7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6" name="矩形 23"/>
          <p:cNvSpPr>
            <a:spLocks noChangeArrowheads="1"/>
          </p:cNvSpPr>
          <p:nvPr/>
        </p:nvSpPr>
        <p:spPr bwMode="auto">
          <a:xfrm>
            <a:off x="625475" y="1531897"/>
            <a:ext cx="671338" cy="2651206"/>
          </a:xfrm>
          <a:prstGeom prst="rect">
            <a:avLst/>
          </a:prstGeom>
          <a:solidFill>
            <a:srgbClr val="00B050">
              <a:alpha val="64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7" name="直角三角形 20"/>
          <p:cNvSpPr>
            <a:spLocks noChangeArrowheads="1"/>
          </p:cNvSpPr>
          <p:nvPr/>
        </p:nvSpPr>
        <p:spPr bwMode="auto">
          <a:xfrm>
            <a:off x="1296813" y="1531897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8" name="直角三角形 26"/>
          <p:cNvSpPr>
            <a:spLocks noChangeArrowheads="1"/>
          </p:cNvSpPr>
          <p:nvPr/>
        </p:nvSpPr>
        <p:spPr bwMode="auto">
          <a:xfrm flipV="1">
            <a:off x="1296813" y="4009689"/>
            <a:ext cx="195212" cy="173413"/>
          </a:xfrm>
          <a:prstGeom prst="rtTriangle">
            <a:avLst/>
          </a:prstGeom>
          <a:solidFill>
            <a:srgbClr val="00B050">
              <a:alpha val="62999"/>
            </a:srgbClr>
          </a:solidFill>
          <a:ln>
            <a:noFill/>
          </a:ln>
        </p:spPr>
        <p:txBody>
          <a:bodyPr anchor="ctr"/>
          <a:lstStyle/>
          <a:p>
            <a:endParaRPr lang="zh-CN" altLang="en-US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5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026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0275" y="985292"/>
            <a:ext cx="68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zh-CN" altLang="en-US" b="1" dirty="0" smtClean="0"/>
              <a:t>附录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  百家姓</a:t>
            </a:r>
            <a:endParaRPr lang="zh-CN" altLang="en-US" b="1" dirty="0"/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023721"/>
              </p:ext>
            </p:extLst>
          </p:nvPr>
        </p:nvGraphicFramePr>
        <p:xfrm>
          <a:off x="2902024" y="1470248"/>
          <a:ext cx="54864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赵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钱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郑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王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Ji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陈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蒋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沈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韩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Yo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Shi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朱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尤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许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施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张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Ji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严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金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魏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陶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姜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i(B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谢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喻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柏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章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云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苏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范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昌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苗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凤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花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俞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任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酆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鲍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i(B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廉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岑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雷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倪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汤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殷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罗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郝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安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常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3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906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315769"/>
              </p:ext>
            </p:extLst>
          </p:nvPr>
        </p:nvGraphicFramePr>
        <p:xfrm>
          <a:off x="2915816" y="1273324"/>
          <a:ext cx="54864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(Yu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时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傅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皮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卞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康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伍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元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卜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顾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黄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和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穆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萧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邵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汪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狄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贝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臧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伏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谈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宋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茅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庞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Li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熊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纪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舒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屈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祝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董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Ru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杜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阮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蓝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闵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季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麻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Ji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贾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娄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危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童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颜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梅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林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徐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邱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骆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夏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田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樊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凌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霍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583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440807"/>
              </p:ext>
            </p:extLst>
          </p:nvPr>
        </p:nvGraphicFramePr>
        <p:xfrm>
          <a:off x="2915816" y="1273324"/>
          <a:ext cx="54864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虞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万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昝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卢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经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房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缪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解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宗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宣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洪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Cu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包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诸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吉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钮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程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嵇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邢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滑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陆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荣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荀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羊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於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惠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甄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家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Ru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芮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羿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糜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松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段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富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乌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Ku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(W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i)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牧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隗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山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谷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郗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仰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秋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伊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宫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583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543887"/>
              </p:ext>
            </p:extLst>
          </p:nvPr>
        </p:nvGraphicFramePr>
        <p:xfrm>
          <a:off x="2974032" y="1273324"/>
          <a:ext cx="54864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Lu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仇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栾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厉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祖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叶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幸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司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韶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郜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薄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印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宿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白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怀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邰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鄂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索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咸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籍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赖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屠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Shu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池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鬱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胥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能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苍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双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闻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翟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逄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扶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堵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冉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宰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雍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卻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璩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桑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桂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濮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寿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扈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冀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郏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农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583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0" y="5272822"/>
            <a:ext cx="9144000" cy="439208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1"/>
            <a:ext cx="9144000" cy="8770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lIns="71305" tIns="35652" rIns="71305" bIns="35652" anchor="ctr"/>
          <a:lstStyle/>
          <a:p>
            <a:endParaRPr lang="zh-CN" altLang="zh-CN">
              <a:solidFill>
                <a:srgbClr val="FFFFFF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" name="直接连接符 12"/>
          <p:cNvSpPr>
            <a:spLocks noChangeShapeType="1"/>
          </p:cNvSpPr>
          <p:nvPr/>
        </p:nvSpPr>
        <p:spPr bwMode="auto">
          <a:xfrm>
            <a:off x="198783" y="517261"/>
            <a:ext cx="8746435" cy="0"/>
          </a:xfrm>
          <a:prstGeom prst="line">
            <a:avLst/>
          </a:prstGeom>
          <a:noFill/>
          <a:ln w="9525" cap="flat" cmpd="sng">
            <a:solidFill>
              <a:srgbClr val="D8D8D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1305" tIns="35652" rIns="71305" bIns="35652"/>
          <a:lstStyle/>
          <a:p>
            <a:endParaRPr lang="zh-CN" altLang="en-US"/>
          </a:p>
        </p:txBody>
      </p:sp>
      <p:pic>
        <p:nvPicPr>
          <p:cNvPr id="1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2250"/>
            <a:ext cx="1949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8"/>
          <p:cNvSpPr>
            <a:spLocks noChangeArrowheads="1"/>
          </p:cNvSpPr>
          <p:nvPr/>
        </p:nvSpPr>
        <p:spPr bwMode="auto">
          <a:xfrm>
            <a:off x="107503" y="5345113"/>
            <a:ext cx="97572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附  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TextBox 28"/>
          <p:cNvSpPr>
            <a:spLocks noChangeArrowheads="1"/>
          </p:cNvSpPr>
          <p:nvPr/>
        </p:nvSpPr>
        <p:spPr bwMode="auto">
          <a:xfrm>
            <a:off x="6300192" y="84605"/>
            <a:ext cx="2736305" cy="3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2" tIns="34276" rIns="68552" bIns="34276">
            <a:spAutoFit/>
          </a:bodyPr>
          <a:lstStyle/>
          <a:p>
            <a:pPr algn="r"/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附录</a:t>
            </a:r>
            <a:r>
              <a:rPr lang="en-US" altLang="zh-CN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1600" b="1" dirty="0" smtClean="0">
                <a:solidFill>
                  <a:schemeClr val="accent3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  百家姓</a:t>
            </a:r>
            <a:endParaRPr lang="zh-CN" altLang="en-US" sz="1600" b="1" dirty="0">
              <a:solidFill>
                <a:schemeClr val="accent3">
                  <a:lumMod val="50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2" name="图片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0" r="16768" b="2202"/>
          <a:stretch>
            <a:fillRect/>
          </a:stretch>
        </p:blipFill>
        <p:spPr bwMode="auto">
          <a:xfrm>
            <a:off x="0" y="2580326"/>
            <a:ext cx="2166458" cy="269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1844"/>
              </p:ext>
            </p:extLst>
          </p:nvPr>
        </p:nvGraphicFramePr>
        <p:xfrm>
          <a:off x="2915816" y="1273324"/>
          <a:ext cx="54864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温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庄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晏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柴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瞿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充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慕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连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习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宦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艾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鱼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向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古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戈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廖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庾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终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居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步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都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耿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弘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Ku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 err="1">
                          <a:solidFill>
                            <a:schemeClr val="tx1"/>
                          </a:solidFill>
                          <a:effectLst/>
                        </a:rPr>
                        <a:t>Gu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Qu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匡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国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文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寇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广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禄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东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ì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Yu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Ku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欧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沃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利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越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夔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隆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ǒ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师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巩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厍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聂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晁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勾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句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敖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融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ě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à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(Nu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ō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冷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訾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辛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阚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那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简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饶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ē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ú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Ni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è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ū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曾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毋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沙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乜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养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鞠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须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丰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Gu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Ku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ǎ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Xi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Zh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ò</a:t>
                      </a:r>
                      <a:r>
                        <a:rPr lang="en-US" sz="1200" b="0" kern="10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巢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关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蒯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相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查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后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>
                          <a:solidFill>
                            <a:schemeClr val="tx1"/>
                          </a:solidFill>
                          <a:effectLst/>
                        </a:rPr>
                        <a:t>荆</a:t>
                      </a:r>
                      <a:endParaRPr lang="zh-CN" sz="1200" b="0" kern="10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红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" name="圆角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93063" y="5324475"/>
            <a:ext cx="1081087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1200" dirty="0" smtClean="0">
                <a:solidFill>
                  <a:srgbClr val="FFFFFF"/>
                </a:solidFill>
                <a:latin typeface="黑体" pitchFamily="2" charset="-122"/>
                <a:ea typeface="黑体" pitchFamily="2" charset="-122"/>
              </a:rPr>
              <a:t>返回上一级</a:t>
            </a:r>
            <a:endParaRPr lang="zh-CN" altLang="en-US" sz="1200" dirty="0">
              <a:solidFill>
                <a:srgbClr val="FFFF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583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4272</Words>
  <Application>Microsoft Office PowerPoint</Application>
  <PresentationFormat>全屏显示(16:10)</PresentationFormat>
  <Paragraphs>1462</Paragraphs>
  <Slides>26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LeExOyO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usmsn</dc:creator>
  <cp:lastModifiedBy>usmsn</cp:lastModifiedBy>
  <cp:revision>34</cp:revision>
  <dcterms:created xsi:type="dcterms:W3CDTF">2013-05-08T02:22:59Z</dcterms:created>
  <dcterms:modified xsi:type="dcterms:W3CDTF">2013-05-17T02:23:50Z</dcterms:modified>
</cp:coreProperties>
</file>