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7" r:id="rId2"/>
    <p:sldId id="320" r:id="rId3"/>
    <p:sldId id="257" r:id="rId4"/>
    <p:sldId id="260" r:id="rId5"/>
    <p:sldId id="258" r:id="rId6"/>
    <p:sldId id="289" r:id="rId7"/>
    <p:sldId id="262" r:id="rId8"/>
    <p:sldId id="263" r:id="rId9"/>
    <p:sldId id="264" r:id="rId10"/>
    <p:sldId id="265" r:id="rId11"/>
    <p:sldId id="291" r:id="rId12"/>
    <p:sldId id="292" r:id="rId13"/>
    <p:sldId id="293" r:id="rId14"/>
    <p:sldId id="294" r:id="rId15"/>
    <p:sldId id="295" r:id="rId16"/>
    <p:sldId id="296" r:id="rId17"/>
    <p:sldId id="297" r:id="rId18"/>
    <p:sldId id="298" r:id="rId19"/>
    <p:sldId id="299" r:id="rId20"/>
    <p:sldId id="300" r:id="rId21"/>
    <p:sldId id="301" r:id="rId22"/>
    <p:sldId id="302" r:id="rId23"/>
    <p:sldId id="259" r:id="rId24"/>
    <p:sldId id="290" r:id="rId25"/>
    <p:sldId id="266" r:id="rId26"/>
    <p:sldId id="267" r:id="rId27"/>
    <p:sldId id="268" r:id="rId28"/>
    <p:sldId id="269" r:id="rId29"/>
    <p:sldId id="270" r:id="rId30"/>
    <p:sldId id="271" r:id="rId31"/>
    <p:sldId id="272" r:id="rId32"/>
    <p:sldId id="273" r:id="rId33"/>
    <p:sldId id="274" r:id="rId34"/>
    <p:sldId id="275" r:id="rId35"/>
    <p:sldId id="276" r:id="rId36"/>
    <p:sldId id="277" r:id="rId37"/>
    <p:sldId id="278" r:id="rId38"/>
    <p:sldId id="279" r:id="rId39"/>
    <p:sldId id="280" r:id="rId40"/>
    <p:sldId id="281" r:id="rId41"/>
    <p:sldId id="282" r:id="rId42"/>
    <p:sldId id="283" r:id="rId43"/>
    <p:sldId id="284" r:id="rId44"/>
    <p:sldId id="285" r:id="rId45"/>
    <p:sldId id="286"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Lst>
  <p:sldSz cx="9144000" cy="5715000" type="screen16x10"/>
  <p:notesSz cx="6858000" cy="9144000"/>
  <p:defaultTextStyle>
    <a:defPPr>
      <a:defRPr lang="zh-CN"/>
    </a:defPPr>
    <a:lvl1pPr algn="l" rtl="0" fontAlgn="base">
      <a:spcBef>
        <a:spcPct val="0"/>
      </a:spcBef>
      <a:spcAft>
        <a:spcPct val="0"/>
      </a:spcAft>
      <a:defRPr kern="1200">
        <a:solidFill>
          <a:schemeClr val="tx1"/>
        </a:solidFill>
        <a:latin typeface="Arial"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642" y="-96"/>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775355"/>
            <a:ext cx="7772400" cy="1225021"/>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386B50C6-4897-408B-B426-1E791736EB22}" type="slidenum">
              <a:rPr lang="en-US" altLang="zh-CN"/>
              <a:pPr/>
              <a:t>‹#›</a:t>
            </a:fld>
            <a:endParaRPr lang="en-US" altLang="zh-CN"/>
          </a:p>
        </p:txBody>
      </p:sp>
    </p:spTree>
    <p:extLst>
      <p:ext uri="{BB962C8B-B14F-4D97-AF65-F5344CB8AC3E}">
        <p14:creationId xmlns:p14="http://schemas.microsoft.com/office/powerpoint/2010/main" val="1408197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96721E70-13E3-47A7-BECF-C7F89F9F9798}" type="slidenum">
              <a:rPr lang="en-US" altLang="zh-CN"/>
              <a:pPr/>
              <a:t>‹#›</a:t>
            </a:fld>
            <a:endParaRPr lang="en-US" altLang="zh-CN"/>
          </a:p>
        </p:txBody>
      </p:sp>
    </p:spTree>
    <p:extLst>
      <p:ext uri="{BB962C8B-B14F-4D97-AF65-F5344CB8AC3E}">
        <p14:creationId xmlns:p14="http://schemas.microsoft.com/office/powerpoint/2010/main" val="2070552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28865"/>
            <a:ext cx="2057400" cy="4876271"/>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28865"/>
            <a:ext cx="6019800" cy="4876271"/>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CF8AF0BA-E5A8-4A87-A37F-646AD8A7AAA0}" type="slidenum">
              <a:rPr lang="en-US" altLang="zh-CN"/>
              <a:pPr/>
              <a:t>‹#›</a:t>
            </a:fld>
            <a:endParaRPr lang="en-US" altLang="zh-CN"/>
          </a:p>
        </p:txBody>
      </p:sp>
    </p:spTree>
    <p:extLst>
      <p:ext uri="{BB962C8B-B14F-4D97-AF65-F5344CB8AC3E}">
        <p14:creationId xmlns:p14="http://schemas.microsoft.com/office/powerpoint/2010/main" val="3052366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EA1E672C-78DA-4A22-BB6A-89EDFB08860A}" type="slidenum">
              <a:rPr lang="en-US" altLang="zh-CN"/>
              <a:pPr/>
              <a:t>‹#›</a:t>
            </a:fld>
            <a:endParaRPr lang="en-US" altLang="zh-CN"/>
          </a:p>
        </p:txBody>
      </p:sp>
    </p:spTree>
    <p:extLst>
      <p:ext uri="{BB962C8B-B14F-4D97-AF65-F5344CB8AC3E}">
        <p14:creationId xmlns:p14="http://schemas.microsoft.com/office/powerpoint/2010/main" val="2191168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672417"/>
            <a:ext cx="7772400" cy="1135063"/>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696443B1-09B7-47F7-9EA4-B52473D3994C}" type="slidenum">
              <a:rPr lang="en-US" altLang="zh-CN"/>
              <a:pPr/>
              <a:t>‹#›</a:t>
            </a:fld>
            <a:endParaRPr lang="en-US" altLang="zh-CN"/>
          </a:p>
        </p:txBody>
      </p:sp>
    </p:spTree>
    <p:extLst>
      <p:ext uri="{BB962C8B-B14F-4D97-AF65-F5344CB8AC3E}">
        <p14:creationId xmlns:p14="http://schemas.microsoft.com/office/powerpoint/2010/main" val="853456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FC805DE8-D552-4E2D-A41E-2D9469674A6E}" type="slidenum">
              <a:rPr lang="en-US" altLang="zh-CN"/>
              <a:pPr/>
              <a:t>‹#›</a:t>
            </a:fld>
            <a:endParaRPr lang="en-US" altLang="zh-CN"/>
          </a:p>
        </p:txBody>
      </p:sp>
    </p:spTree>
    <p:extLst>
      <p:ext uri="{BB962C8B-B14F-4D97-AF65-F5344CB8AC3E}">
        <p14:creationId xmlns:p14="http://schemas.microsoft.com/office/powerpoint/2010/main" val="1040697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CE169605-2DF8-4B38-9D71-CCF0EC2646AD}" type="slidenum">
              <a:rPr lang="en-US" altLang="zh-CN"/>
              <a:pPr/>
              <a:t>‹#›</a:t>
            </a:fld>
            <a:endParaRPr lang="en-US" altLang="zh-CN"/>
          </a:p>
        </p:txBody>
      </p:sp>
    </p:spTree>
    <p:extLst>
      <p:ext uri="{BB962C8B-B14F-4D97-AF65-F5344CB8AC3E}">
        <p14:creationId xmlns:p14="http://schemas.microsoft.com/office/powerpoint/2010/main" val="1710978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5B9DE093-ED6C-428E-B1C8-9677B5B46B87}" type="slidenum">
              <a:rPr lang="en-US" altLang="zh-CN"/>
              <a:pPr/>
              <a:t>‹#›</a:t>
            </a:fld>
            <a:endParaRPr lang="en-US" altLang="zh-CN"/>
          </a:p>
        </p:txBody>
      </p:sp>
    </p:spTree>
    <p:extLst>
      <p:ext uri="{BB962C8B-B14F-4D97-AF65-F5344CB8AC3E}">
        <p14:creationId xmlns:p14="http://schemas.microsoft.com/office/powerpoint/2010/main" val="2893010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698CFE8B-2D4A-4394-8A88-815326317E3A}" type="slidenum">
              <a:rPr lang="en-US" altLang="zh-CN"/>
              <a:pPr/>
              <a:t>‹#›</a:t>
            </a:fld>
            <a:endParaRPr lang="en-US" altLang="zh-CN"/>
          </a:p>
        </p:txBody>
      </p:sp>
    </p:spTree>
    <p:extLst>
      <p:ext uri="{BB962C8B-B14F-4D97-AF65-F5344CB8AC3E}">
        <p14:creationId xmlns:p14="http://schemas.microsoft.com/office/powerpoint/2010/main" val="1129239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27542"/>
            <a:ext cx="3008313" cy="968375"/>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0C661DDE-3572-41F8-B2E2-7BCD6F1F9603}" type="slidenum">
              <a:rPr lang="en-US" altLang="zh-CN"/>
              <a:pPr/>
              <a:t>‹#›</a:t>
            </a:fld>
            <a:endParaRPr lang="en-US" altLang="zh-CN"/>
          </a:p>
        </p:txBody>
      </p:sp>
    </p:spTree>
    <p:extLst>
      <p:ext uri="{BB962C8B-B14F-4D97-AF65-F5344CB8AC3E}">
        <p14:creationId xmlns:p14="http://schemas.microsoft.com/office/powerpoint/2010/main" val="444894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000500"/>
            <a:ext cx="5486400" cy="472282"/>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FB391C0D-03AB-4FD7-9D70-9C5DA3F2E9EB}" type="slidenum">
              <a:rPr lang="en-US" altLang="zh-CN"/>
              <a:pPr/>
              <a:t>‹#›</a:t>
            </a:fld>
            <a:endParaRPr lang="en-US" altLang="zh-CN"/>
          </a:p>
        </p:txBody>
      </p:sp>
    </p:spTree>
    <p:extLst>
      <p:ext uri="{BB962C8B-B14F-4D97-AF65-F5344CB8AC3E}">
        <p14:creationId xmlns:p14="http://schemas.microsoft.com/office/powerpoint/2010/main" val="560892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865"/>
            <a:ext cx="8229600"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457200" y="1333500"/>
            <a:ext cx="8229600" cy="3771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Rectangle 4"/>
          <p:cNvSpPr>
            <a:spLocks noGrp="1" noChangeArrowheads="1"/>
          </p:cNvSpPr>
          <p:nvPr>
            <p:ph type="dt" sz="half" idx="2"/>
          </p:nvPr>
        </p:nvSpPr>
        <p:spPr bwMode="auto">
          <a:xfrm>
            <a:off x="457200" y="5204354"/>
            <a:ext cx="213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zh-CN"/>
          </a:p>
        </p:txBody>
      </p:sp>
      <p:sp>
        <p:nvSpPr>
          <p:cNvPr id="1029" name="Rectangle 5"/>
          <p:cNvSpPr>
            <a:spLocks noGrp="1" noChangeArrowheads="1"/>
          </p:cNvSpPr>
          <p:nvPr>
            <p:ph type="ftr" sz="quarter" idx="3"/>
          </p:nvPr>
        </p:nvSpPr>
        <p:spPr bwMode="auto">
          <a:xfrm>
            <a:off x="3124200" y="5204354"/>
            <a:ext cx="2895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zh-CN"/>
          </a:p>
        </p:txBody>
      </p:sp>
      <p:sp>
        <p:nvSpPr>
          <p:cNvPr id="1030" name="Rectangle 6"/>
          <p:cNvSpPr>
            <a:spLocks noGrp="1" noChangeArrowheads="1"/>
          </p:cNvSpPr>
          <p:nvPr>
            <p:ph type="sldNum" sz="quarter" idx="4"/>
          </p:nvPr>
        </p:nvSpPr>
        <p:spPr bwMode="auto">
          <a:xfrm>
            <a:off x="6553200" y="5204354"/>
            <a:ext cx="213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D550306-5A6F-4E25-89B4-09B23BBB6EF1}" type="slidenum">
              <a:rPr lang="en-US" altLang="zh-CN"/>
              <a:pPr/>
              <a:t>‹#›</a:t>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宋体" pitchFamily="2" charset="-122"/>
        </a:defRPr>
      </a:lvl2pPr>
      <a:lvl3pPr algn="ctr" rtl="0" fontAlgn="base">
        <a:spcBef>
          <a:spcPct val="0"/>
        </a:spcBef>
        <a:spcAft>
          <a:spcPct val="0"/>
        </a:spcAft>
        <a:defRPr sz="4400">
          <a:solidFill>
            <a:schemeClr val="tx2"/>
          </a:solidFill>
          <a:latin typeface="Arial" charset="0"/>
          <a:ea typeface="宋体" pitchFamily="2" charset="-122"/>
        </a:defRPr>
      </a:lvl3pPr>
      <a:lvl4pPr algn="ctr" rtl="0" fontAlgn="base">
        <a:spcBef>
          <a:spcPct val="0"/>
        </a:spcBef>
        <a:spcAft>
          <a:spcPct val="0"/>
        </a:spcAft>
        <a:defRPr sz="4400">
          <a:solidFill>
            <a:schemeClr val="tx2"/>
          </a:solidFill>
          <a:latin typeface="Arial" charset="0"/>
          <a:ea typeface="宋体" pitchFamily="2" charset="-122"/>
        </a:defRPr>
      </a:lvl4pPr>
      <a:lvl5pPr algn="ctr" rtl="0" fontAlgn="base">
        <a:spcBef>
          <a:spcPct val="0"/>
        </a:spcBef>
        <a:spcAft>
          <a:spcPct val="0"/>
        </a:spcAft>
        <a:defRPr sz="4400">
          <a:solidFill>
            <a:schemeClr val="tx2"/>
          </a:solidFill>
          <a:latin typeface="Arial" charset="0"/>
          <a:ea typeface="宋体" pitchFamily="2"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6.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slide" Target="slide13.xml"/><Relationship Id="rId4" Type="http://schemas.openxmlformats.org/officeDocument/2006/relationships/slide" Target="slide12.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slide" Target="slide11.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slide" Target="slide11.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slide" Target="slide15.xml"/><Relationship Id="rId4" Type="http://schemas.openxmlformats.org/officeDocument/2006/relationships/slide" Target="slide16.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slide" Target="slide14.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slide" Target="slide14.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slide" Target="slide18.xml"/><Relationship Id="rId4" Type="http://schemas.openxmlformats.org/officeDocument/2006/relationships/slide" Target="slide19.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slide" Target="slide17.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slide" Target="slide17.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hyperlink" Target="&#23458;&#25143;&#20449;&#24687;&#26381;&#21153;&#24212;&#29992;&#23454;&#21153;&#31532;&#19977;&#31456;.pptx" TargetMode="External"/><Relationship Id="rId18" Type="http://schemas.openxmlformats.org/officeDocument/2006/relationships/image" Target="../media/image11.png"/><Relationship Id="rId3" Type="http://schemas.openxmlformats.org/officeDocument/2006/relationships/hyperlink" Target="&#23458;&#25143;&#20449;&#24687;&#26381;&#21153;&#24212;&#29992;&#23454;&#21153;&#31532;&#19971;&#31456;.pps" TargetMode="External"/><Relationship Id="rId21" Type="http://schemas.openxmlformats.org/officeDocument/2006/relationships/hyperlink" Target="&#23458;&#25143;&#20449;&#24687;&#26381;&#21153;&#24212;&#29992;&#23454;&#21153;&#31532;&#19968;&#31456;.pps" TargetMode="External"/><Relationship Id="rId7" Type="http://schemas.openxmlformats.org/officeDocument/2006/relationships/hyperlink" Target="&#23458;&#25143;&#20449;&#24687;&#26381;&#21153;&#24212;&#29992;&#23454;&#21153;&#31532;&#20061;&#31456;.pps" TargetMode="External"/><Relationship Id="rId12" Type="http://schemas.openxmlformats.org/officeDocument/2006/relationships/hyperlink" Target="&#23458;&#25143;&#20449;&#24687;&#26381;&#21153;&#24212;&#29992;&#23454;&#21153;&#31532;&#20108;&#31456;.pps" TargetMode="External"/><Relationship Id="rId17" Type="http://schemas.openxmlformats.org/officeDocument/2006/relationships/hyperlink" Target="&#23458;&#25143;&#20449;&#24687;&#26381;&#21153;&#24212;&#29992;&#23454;&#21153;&#31532;&#22235;&#31456;.pps" TargetMode="External"/><Relationship Id="rId2" Type="http://schemas.openxmlformats.org/officeDocument/2006/relationships/image" Target="../media/image3.png"/><Relationship Id="rId16" Type="http://schemas.openxmlformats.org/officeDocument/2006/relationships/image" Target="../media/image10.png"/><Relationship Id="rId20" Type="http://schemas.openxmlformats.org/officeDocument/2006/relationships/image" Target="../media/image12.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8.png"/><Relationship Id="rId5" Type="http://schemas.openxmlformats.org/officeDocument/2006/relationships/hyperlink" Target="&#23458;&#25143;&#20449;&#24687;&#26381;&#21153;&#24212;&#29992;&#23454;&#21153;&#31532;&#20843;&#31456;.pps" TargetMode="External"/><Relationship Id="rId15" Type="http://schemas.openxmlformats.org/officeDocument/2006/relationships/hyperlink" Target="&#23458;&#25143;&#20449;&#24687;&#26381;&#21153;&#24212;&#29992;&#23454;&#21153;&#31532;&#19977;&#31456;.pps" TargetMode="External"/><Relationship Id="rId23" Type="http://schemas.openxmlformats.org/officeDocument/2006/relationships/image" Target="../media/image13.png"/><Relationship Id="rId10" Type="http://schemas.openxmlformats.org/officeDocument/2006/relationships/hyperlink" Target="&#23458;&#25143;&#20449;&#24687;&#26381;&#21153;&#24212;&#29992;&#23454;&#21153;&#31532;&#20845;&#31456;.pps" TargetMode="External"/><Relationship Id="rId19" Type="http://schemas.openxmlformats.org/officeDocument/2006/relationships/hyperlink" Target="&#23458;&#25143;&#20449;&#24687;&#26381;&#21153;&#24212;&#29992;&#23454;&#21153;&#31532;&#20116;&#31456;.pps" TargetMode="External"/><Relationship Id="rId4" Type="http://schemas.openxmlformats.org/officeDocument/2006/relationships/image" Target="../media/image4.png"/><Relationship Id="rId9" Type="http://schemas.openxmlformats.org/officeDocument/2006/relationships/image" Target="../media/image7.png"/><Relationship Id="rId14" Type="http://schemas.openxmlformats.org/officeDocument/2006/relationships/image" Target="../media/image9.png"/><Relationship Id="rId22"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slide" Target="slide22.xml"/><Relationship Id="rId4" Type="http://schemas.openxmlformats.org/officeDocument/2006/relationships/slide" Target="slide21.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slide" Target="slide20.xml"/></Relationships>
</file>

<file path=ppt/slides/_rels/slide2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slide" Target="slide20.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slide" Target="slide23.xml"/><Relationship Id="rId7" Type="http://schemas.openxmlformats.org/officeDocument/2006/relationships/slide" Target="slide36.xml"/><Relationship Id="rId2" Type="http://schemas.openxmlformats.org/officeDocument/2006/relationships/image" Target="../media/image15.jpeg"/><Relationship Id="rId1" Type="http://schemas.openxmlformats.org/officeDocument/2006/relationships/slideLayout" Target="../slideLayouts/slideLayout7.xml"/><Relationship Id="rId6" Type="http://schemas.openxmlformats.org/officeDocument/2006/relationships/slide" Target="slide10.xml"/><Relationship Id="rId5" Type="http://schemas.openxmlformats.org/officeDocument/2006/relationships/image" Target="../media/image16.jpeg"/><Relationship Id="rId4" Type="http://schemas.openxmlformats.org/officeDocument/2006/relationships/slide" Target="slide25.xml"/><Relationship Id="rId9"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24.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24.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24.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24.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2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24.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24.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24.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24.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24.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24.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24.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24.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24.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2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3.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24.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24.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24.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24.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24.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24.xml"/></Relationships>
</file>

<file path=ppt/slides/_rels/slide4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slide" Target="slide47.xml"/><Relationship Id="rId4" Type="http://schemas.openxmlformats.org/officeDocument/2006/relationships/slide" Target="slide48.xml"/></Relationships>
</file>

<file path=ppt/slides/_rels/slide4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slide" Target="slide46.xml"/></Relationships>
</file>

<file path=ppt/slides/_rels/slide4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slide" Target="slide46.xml"/></Relationships>
</file>

<file path=ppt/slides/_rels/slide4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slide" Target="slide51.xml"/><Relationship Id="rId4" Type="http://schemas.openxmlformats.org/officeDocument/2006/relationships/slide" Target="slide50.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slide" Target="slide49.xml"/></Relationships>
</file>

<file path=ppt/slides/_rels/slide5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slide" Target="slide49.xml"/></Relationships>
</file>

<file path=ppt/slides/_rels/slide5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slide" Target="slide53.xml"/><Relationship Id="rId4" Type="http://schemas.openxmlformats.org/officeDocument/2006/relationships/slide" Target="slide54.xml"/></Relationships>
</file>

<file path=ppt/slides/_rels/slide5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slide" Target="slide52.xml"/></Relationships>
</file>

<file path=ppt/slides/_rels/slide5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slide" Target="slide52.xml"/></Relationships>
</file>

<file path=ppt/slides/_rels/slide5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slide" Target="slide57.xml"/><Relationship Id="rId4" Type="http://schemas.openxmlformats.org/officeDocument/2006/relationships/slide" Target="slide56.xml"/></Relationships>
</file>

<file path=ppt/slides/_rels/slide5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slide" Target="slide55.xml"/></Relationships>
</file>

<file path=ppt/slides/_rels/slide5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slide" Target="slide55.xml"/></Relationships>
</file>

<file path=ppt/slides/_rels/slide5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slide" Target="slide23.xml"/><Relationship Id="rId7" Type="http://schemas.openxmlformats.org/officeDocument/2006/relationships/slide" Target="slide9.xml"/><Relationship Id="rId2" Type="http://schemas.openxmlformats.org/officeDocument/2006/relationships/image" Target="../media/image15.jpeg"/><Relationship Id="rId1" Type="http://schemas.openxmlformats.org/officeDocument/2006/relationships/slideLayout" Target="../slideLayouts/slideLayout7.xml"/><Relationship Id="rId6" Type="http://schemas.openxmlformats.org/officeDocument/2006/relationships/slide" Target="slide10.xml"/><Relationship Id="rId5" Type="http://schemas.openxmlformats.org/officeDocument/2006/relationships/image" Target="../media/image16.jpeg"/><Relationship Id="rId4" Type="http://schemas.openxmlformats.org/officeDocument/2006/relationships/slide" Target="slide7.xml"/><Relationship Id="rId9" Type="http://schemas.openxmlformats.org/officeDocument/2006/relationships/image" Target="../media/image2.png"/></Relationships>
</file>

<file path=ppt/slides/_rels/slide6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slide" Target="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1588"/>
            <a:ext cx="9144000" cy="5711825"/>
          </a:xfrm>
          <a:prstGeom prst="rect">
            <a:avLst/>
          </a:prstGeom>
          <a:gradFill rotWithShape="1">
            <a:gsLst>
              <a:gs pos="0">
                <a:srgbClr val="0070C0"/>
              </a:gs>
              <a:gs pos="100000">
                <a:srgbClr val="68B0E6"/>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grpSp>
        <p:nvGrpSpPr>
          <p:cNvPr id="4099" name="Group 3"/>
          <p:cNvGrpSpPr>
            <a:grpSpLocks/>
          </p:cNvGrpSpPr>
          <p:nvPr/>
        </p:nvGrpSpPr>
        <p:grpSpPr bwMode="auto">
          <a:xfrm>
            <a:off x="100013" y="438150"/>
            <a:ext cx="8943975" cy="4838700"/>
            <a:chOff x="0" y="0"/>
            <a:chExt cx="5634" cy="3048"/>
          </a:xfrm>
        </p:grpSpPr>
        <p:sp>
          <p:nvSpPr>
            <p:cNvPr id="4100" name="Freeform 6"/>
            <p:cNvSpPr>
              <a:spLocks noChangeAspect="1" noEditPoints="1"/>
            </p:cNvSpPr>
            <p:nvPr/>
          </p:nvSpPr>
          <p:spPr bwMode="auto">
            <a:xfrm>
              <a:off x="2433" y="0"/>
              <a:ext cx="3201" cy="2883"/>
            </a:xfrm>
            <a:custGeom>
              <a:avLst/>
              <a:gdLst>
                <a:gd name="T0" fmla="*/ 2150 w 3062"/>
                <a:gd name="T1" fmla="*/ 1958 h 2758"/>
                <a:gd name="T2" fmla="*/ 2094 w 3062"/>
                <a:gd name="T3" fmla="*/ 1898 h 2758"/>
                <a:gd name="T4" fmla="*/ 2230 w 3062"/>
                <a:gd name="T5" fmla="*/ 1812 h 2758"/>
                <a:gd name="T6" fmla="*/ 1940 w 3062"/>
                <a:gd name="T7" fmla="*/ 2062 h 2758"/>
                <a:gd name="T8" fmla="*/ 3054 w 3062"/>
                <a:gd name="T9" fmla="*/ 610 h 2758"/>
                <a:gd name="T10" fmla="*/ 2750 w 3062"/>
                <a:gd name="T11" fmla="*/ 400 h 2758"/>
                <a:gd name="T12" fmla="*/ 2314 w 3062"/>
                <a:gd name="T13" fmla="*/ 368 h 2758"/>
                <a:gd name="T14" fmla="*/ 2026 w 3062"/>
                <a:gd name="T15" fmla="*/ 246 h 2758"/>
                <a:gd name="T16" fmla="*/ 1780 w 3062"/>
                <a:gd name="T17" fmla="*/ 106 h 2758"/>
                <a:gd name="T18" fmla="*/ 1402 w 3062"/>
                <a:gd name="T19" fmla="*/ 380 h 2758"/>
                <a:gd name="T20" fmla="*/ 1198 w 3062"/>
                <a:gd name="T21" fmla="*/ 466 h 2758"/>
                <a:gd name="T22" fmla="*/ 952 w 3062"/>
                <a:gd name="T23" fmla="*/ 536 h 2758"/>
                <a:gd name="T24" fmla="*/ 794 w 3062"/>
                <a:gd name="T25" fmla="*/ 548 h 2758"/>
                <a:gd name="T26" fmla="*/ 686 w 3062"/>
                <a:gd name="T27" fmla="*/ 370 h 2758"/>
                <a:gd name="T28" fmla="*/ 366 w 3062"/>
                <a:gd name="T29" fmla="*/ 700 h 2758"/>
                <a:gd name="T30" fmla="*/ 480 w 3062"/>
                <a:gd name="T31" fmla="*/ 910 h 2758"/>
                <a:gd name="T32" fmla="*/ 648 w 3062"/>
                <a:gd name="T33" fmla="*/ 594 h 2758"/>
                <a:gd name="T34" fmla="*/ 628 w 3062"/>
                <a:gd name="T35" fmla="*/ 858 h 2758"/>
                <a:gd name="T36" fmla="*/ 430 w 3062"/>
                <a:gd name="T37" fmla="*/ 880 h 2758"/>
                <a:gd name="T38" fmla="*/ 248 w 3062"/>
                <a:gd name="T39" fmla="*/ 1058 h 2758"/>
                <a:gd name="T40" fmla="*/ 134 w 3062"/>
                <a:gd name="T41" fmla="*/ 1264 h 2758"/>
                <a:gd name="T42" fmla="*/ 412 w 3062"/>
                <a:gd name="T43" fmla="*/ 1180 h 2758"/>
                <a:gd name="T44" fmla="*/ 502 w 3062"/>
                <a:gd name="T45" fmla="*/ 1168 h 2758"/>
                <a:gd name="T46" fmla="*/ 668 w 3062"/>
                <a:gd name="T47" fmla="*/ 1260 h 2758"/>
                <a:gd name="T48" fmla="*/ 618 w 3062"/>
                <a:gd name="T49" fmla="*/ 1410 h 2758"/>
                <a:gd name="T50" fmla="*/ 242 w 3062"/>
                <a:gd name="T51" fmla="*/ 1364 h 2758"/>
                <a:gd name="T52" fmla="*/ 32 w 3062"/>
                <a:gd name="T53" fmla="*/ 1768 h 2758"/>
                <a:gd name="T54" fmla="*/ 392 w 3062"/>
                <a:gd name="T55" fmla="*/ 1878 h 2758"/>
                <a:gd name="T56" fmla="*/ 520 w 3062"/>
                <a:gd name="T57" fmla="*/ 2402 h 2758"/>
                <a:gd name="T58" fmla="*/ 898 w 3062"/>
                <a:gd name="T59" fmla="*/ 2156 h 2758"/>
                <a:gd name="T60" fmla="*/ 886 w 3062"/>
                <a:gd name="T61" fmla="*/ 1696 h 2758"/>
                <a:gd name="T62" fmla="*/ 966 w 3062"/>
                <a:gd name="T63" fmla="*/ 1740 h 2758"/>
                <a:gd name="T64" fmla="*/ 1026 w 3062"/>
                <a:gd name="T65" fmla="*/ 1458 h 2758"/>
                <a:gd name="T66" fmla="*/ 1470 w 3062"/>
                <a:gd name="T67" fmla="*/ 1816 h 2758"/>
                <a:gd name="T68" fmla="*/ 1790 w 3062"/>
                <a:gd name="T69" fmla="*/ 1802 h 2758"/>
                <a:gd name="T70" fmla="*/ 1940 w 3062"/>
                <a:gd name="T71" fmla="*/ 1776 h 2758"/>
                <a:gd name="T72" fmla="*/ 2148 w 3062"/>
                <a:gd name="T73" fmla="*/ 1444 h 2758"/>
                <a:gd name="T74" fmla="*/ 2228 w 3062"/>
                <a:gd name="T75" fmla="*/ 1348 h 2758"/>
                <a:gd name="T76" fmla="*/ 2456 w 3062"/>
                <a:gd name="T77" fmla="*/ 978 h 2758"/>
                <a:gd name="T78" fmla="*/ 2678 w 3062"/>
                <a:gd name="T79" fmla="*/ 752 h 2758"/>
                <a:gd name="T80" fmla="*/ 2760 w 3062"/>
                <a:gd name="T81" fmla="*/ 940 h 2758"/>
                <a:gd name="T82" fmla="*/ 3016 w 3062"/>
                <a:gd name="T83" fmla="*/ 706 h 2758"/>
                <a:gd name="T84" fmla="*/ 722 w 3062"/>
                <a:gd name="T85" fmla="*/ 1244 h 2758"/>
                <a:gd name="T86" fmla="*/ 1078 w 3062"/>
                <a:gd name="T87" fmla="*/ 1156 h 2758"/>
                <a:gd name="T88" fmla="*/ 994 w 3062"/>
                <a:gd name="T89" fmla="*/ 1112 h 2758"/>
                <a:gd name="T90" fmla="*/ 1338 w 3062"/>
                <a:gd name="T91" fmla="*/ 50 h 2758"/>
                <a:gd name="T92" fmla="*/ 148 w 3062"/>
                <a:gd name="T93" fmla="*/ 1002 h 2758"/>
                <a:gd name="T94" fmla="*/ 1508 w 3062"/>
                <a:gd name="T95" fmla="*/ 1836 h 2758"/>
                <a:gd name="T96" fmla="*/ 1906 w 3062"/>
                <a:gd name="T97" fmla="*/ 2022 h 2758"/>
                <a:gd name="T98" fmla="*/ 184 w 3062"/>
                <a:gd name="T99" fmla="*/ 906 h 2758"/>
                <a:gd name="T100" fmla="*/ 250 w 3062"/>
                <a:gd name="T101" fmla="*/ 1028 h 2758"/>
                <a:gd name="T102" fmla="*/ 178 w 3062"/>
                <a:gd name="T103" fmla="*/ 846 h 2758"/>
                <a:gd name="T104" fmla="*/ 3008 w 3062"/>
                <a:gd name="T105" fmla="*/ 2598 h 2758"/>
                <a:gd name="T106" fmla="*/ 2914 w 3062"/>
                <a:gd name="T107" fmla="*/ 2728 h 2758"/>
                <a:gd name="T108" fmla="*/ 2308 w 3062"/>
                <a:gd name="T109" fmla="*/ 1392 h 2758"/>
                <a:gd name="T110" fmla="*/ 2420 w 3062"/>
                <a:gd name="T111" fmla="*/ 2058 h 2758"/>
                <a:gd name="T112" fmla="*/ 2378 w 3062"/>
                <a:gd name="T113" fmla="*/ 1986 h 2758"/>
                <a:gd name="T114" fmla="*/ 2398 w 3062"/>
                <a:gd name="T115" fmla="*/ 2182 h 2758"/>
                <a:gd name="T116" fmla="*/ 2048 w 3062"/>
                <a:gd name="T117" fmla="*/ 2286 h 2758"/>
                <a:gd name="T118" fmla="*/ 2430 w 3062"/>
                <a:gd name="T119" fmla="*/ 2548 h 2758"/>
                <a:gd name="T120" fmla="*/ 2544 w 3062"/>
                <a:gd name="T121" fmla="*/ 2688 h 2758"/>
                <a:gd name="T122" fmla="*/ 2478 w 3062"/>
                <a:gd name="T123" fmla="*/ 958 h 2758"/>
                <a:gd name="T124" fmla="*/ 2356 w 3062"/>
                <a:gd name="T125" fmla="*/ 1350 h 2758"/>
                <a:gd name="T126" fmla="*/ 0 w 3062"/>
                <a:gd name="T127" fmla="*/ 0 h 2758"/>
                <a:gd name="T128" fmla="*/ 3062 w 3062"/>
                <a:gd name="T129" fmla="*/ 2758 h 2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T126" t="T127" r="T128" b="T129"/>
              <a:pathLst>
                <a:path w="3062" h="2758">
                  <a:moveTo>
                    <a:pt x="1982" y="1630"/>
                  </a:moveTo>
                  <a:lnTo>
                    <a:pt x="1982" y="1630"/>
                  </a:lnTo>
                  <a:lnTo>
                    <a:pt x="1976" y="1628"/>
                  </a:lnTo>
                  <a:lnTo>
                    <a:pt x="1972" y="1630"/>
                  </a:lnTo>
                  <a:lnTo>
                    <a:pt x="1962" y="1640"/>
                  </a:lnTo>
                  <a:lnTo>
                    <a:pt x="1960" y="1644"/>
                  </a:lnTo>
                  <a:lnTo>
                    <a:pt x="1962" y="1650"/>
                  </a:lnTo>
                  <a:lnTo>
                    <a:pt x="1966" y="1652"/>
                  </a:lnTo>
                  <a:lnTo>
                    <a:pt x="1972" y="1650"/>
                  </a:lnTo>
                  <a:lnTo>
                    <a:pt x="1982" y="1640"/>
                  </a:lnTo>
                  <a:lnTo>
                    <a:pt x="1984" y="1634"/>
                  </a:lnTo>
                  <a:lnTo>
                    <a:pt x="1982" y="1630"/>
                  </a:lnTo>
                  <a:close/>
                  <a:moveTo>
                    <a:pt x="2112" y="1982"/>
                  </a:moveTo>
                  <a:lnTo>
                    <a:pt x="2112" y="1982"/>
                  </a:lnTo>
                  <a:lnTo>
                    <a:pt x="2116" y="1994"/>
                  </a:lnTo>
                  <a:lnTo>
                    <a:pt x="2120" y="2000"/>
                  </a:lnTo>
                  <a:lnTo>
                    <a:pt x="2122" y="2006"/>
                  </a:lnTo>
                  <a:lnTo>
                    <a:pt x="2122" y="2014"/>
                  </a:lnTo>
                  <a:lnTo>
                    <a:pt x="2122" y="2018"/>
                  </a:lnTo>
                  <a:lnTo>
                    <a:pt x="2124" y="2022"/>
                  </a:lnTo>
                  <a:lnTo>
                    <a:pt x="2126" y="2024"/>
                  </a:lnTo>
                  <a:lnTo>
                    <a:pt x="2128" y="2026"/>
                  </a:lnTo>
                  <a:lnTo>
                    <a:pt x="2130" y="2026"/>
                  </a:lnTo>
                  <a:lnTo>
                    <a:pt x="2134" y="2026"/>
                  </a:lnTo>
                  <a:lnTo>
                    <a:pt x="2140" y="2024"/>
                  </a:lnTo>
                  <a:lnTo>
                    <a:pt x="2142" y="2022"/>
                  </a:lnTo>
                  <a:lnTo>
                    <a:pt x="2142" y="2008"/>
                  </a:lnTo>
                  <a:lnTo>
                    <a:pt x="2142" y="1996"/>
                  </a:lnTo>
                  <a:lnTo>
                    <a:pt x="2144" y="1992"/>
                  </a:lnTo>
                  <a:lnTo>
                    <a:pt x="2146" y="1994"/>
                  </a:lnTo>
                  <a:lnTo>
                    <a:pt x="2148" y="2000"/>
                  </a:lnTo>
                  <a:lnTo>
                    <a:pt x="2158" y="2012"/>
                  </a:lnTo>
                  <a:lnTo>
                    <a:pt x="2166" y="2020"/>
                  </a:lnTo>
                  <a:lnTo>
                    <a:pt x="2172" y="2024"/>
                  </a:lnTo>
                  <a:lnTo>
                    <a:pt x="2180" y="2026"/>
                  </a:lnTo>
                  <a:lnTo>
                    <a:pt x="2184" y="2026"/>
                  </a:lnTo>
                  <a:lnTo>
                    <a:pt x="2186" y="2026"/>
                  </a:lnTo>
                  <a:lnTo>
                    <a:pt x="2188" y="2024"/>
                  </a:lnTo>
                  <a:lnTo>
                    <a:pt x="2190" y="2022"/>
                  </a:lnTo>
                  <a:lnTo>
                    <a:pt x="2188" y="2020"/>
                  </a:lnTo>
                  <a:lnTo>
                    <a:pt x="2186" y="2014"/>
                  </a:lnTo>
                  <a:lnTo>
                    <a:pt x="2176" y="2002"/>
                  </a:lnTo>
                  <a:lnTo>
                    <a:pt x="2168" y="1992"/>
                  </a:lnTo>
                  <a:lnTo>
                    <a:pt x="2166" y="1988"/>
                  </a:lnTo>
                  <a:lnTo>
                    <a:pt x="2166" y="1984"/>
                  </a:lnTo>
                  <a:lnTo>
                    <a:pt x="2168" y="1982"/>
                  </a:lnTo>
                  <a:lnTo>
                    <a:pt x="2178" y="1972"/>
                  </a:lnTo>
                  <a:lnTo>
                    <a:pt x="2180" y="1968"/>
                  </a:lnTo>
                  <a:lnTo>
                    <a:pt x="2182" y="1962"/>
                  </a:lnTo>
                  <a:lnTo>
                    <a:pt x="2180" y="1960"/>
                  </a:lnTo>
                  <a:lnTo>
                    <a:pt x="2174" y="1958"/>
                  </a:lnTo>
                  <a:lnTo>
                    <a:pt x="2150" y="1958"/>
                  </a:lnTo>
                  <a:lnTo>
                    <a:pt x="2148" y="1958"/>
                  </a:lnTo>
                  <a:lnTo>
                    <a:pt x="2146" y="1956"/>
                  </a:lnTo>
                  <a:lnTo>
                    <a:pt x="2146" y="1954"/>
                  </a:lnTo>
                  <a:lnTo>
                    <a:pt x="2146" y="1950"/>
                  </a:lnTo>
                  <a:lnTo>
                    <a:pt x="2148" y="1946"/>
                  </a:lnTo>
                  <a:lnTo>
                    <a:pt x="2158" y="1934"/>
                  </a:lnTo>
                  <a:lnTo>
                    <a:pt x="2158" y="1932"/>
                  </a:lnTo>
                  <a:lnTo>
                    <a:pt x="2158" y="1930"/>
                  </a:lnTo>
                  <a:lnTo>
                    <a:pt x="2154" y="1928"/>
                  </a:lnTo>
                  <a:lnTo>
                    <a:pt x="2150" y="1928"/>
                  </a:lnTo>
                  <a:lnTo>
                    <a:pt x="2144" y="1930"/>
                  </a:lnTo>
                  <a:lnTo>
                    <a:pt x="2138" y="1934"/>
                  </a:lnTo>
                  <a:lnTo>
                    <a:pt x="2130" y="1946"/>
                  </a:lnTo>
                  <a:lnTo>
                    <a:pt x="2116" y="1970"/>
                  </a:lnTo>
                  <a:lnTo>
                    <a:pt x="2112" y="1982"/>
                  </a:lnTo>
                  <a:close/>
                  <a:moveTo>
                    <a:pt x="1966" y="1940"/>
                  </a:moveTo>
                  <a:lnTo>
                    <a:pt x="1966" y="1940"/>
                  </a:lnTo>
                  <a:lnTo>
                    <a:pt x="1968" y="1948"/>
                  </a:lnTo>
                  <a:lnTo>
                    <a:pt x="1970" y="1954"/>
                  </a:lnTo>
                  <a:lnTo>
                    <a:pt x="1972" y="1960"/>
                  </a:lnTo>
                  <a:lnTo>
                    <a:pt x="1980" y="1974"/>
                  </a:lnTo>
                  <a:lnTo>
                    <a:pt x="1982" y="1980"/>
                  </a:lnTo>
                  <a:lnTo>
                    <a:pt x="1988" y="1984"/>
                  </a:lnTo>
                  <a:lnTo>
                    <a:pt x="1994" y="1986"/>
                  </a:lnTo>
                  <a:lnTo>
                    <a:pt x="1998" y="1986"/>
                  </a:lnTo>
                  <a:lnTo>
                    <a:pt x="2014" y="1986"/>
                  </a:lnTo>
                  <a:lnTo>
                    <a:pt x="2018" y="1986"/>
                  </a:lnTo>
                  <a:lnTo>
                    <a:pt x="2024" y="1988"/>
                  </a:lnTo>
                  <a:lnTo>
                    <a:pt x="2032" y="1990"/>
                  </a:lnTo>
                  <a:lnTo>
                    <a:pt x="2038" y="1992"/>
                  </a:lnTo>
                  <a:lnTo>
                    <a:pt x="2044" y="1996"/>
                  </a:lnTo>
                  <a:lnTo>
                    <a:pt x="2052" y="1996"/>
                  </a:lnTo>
                  <a:lnTo>
                    <a:pt x="2056" y="1996"/>
                  </a:lnTo>
                  <a:lnTo>
                    <a:pt x="2062" y="1994"/>
                  </a:lnTo>
                  <a:lnTo>
                    <a:pt x="2066" y="1988"/>
                  </a:lnTo>
                  <a:lnTo>
                    <a:pt x="2072" y="1974"/>
                  </a:lnTo>
                  <a:lnTo>
                    <a:pt x="2074" y="1968"/>
                  </a:lnTo>
                  <a:lnTo>
                    <a:pt x="2078" y="1962"/>
                  </a:lnTo>
                  <a:lnTo>
                    <a:pt x="2088" y="1950"/>
                  </a:lnTo>
                  <a:lnTo>
                    <a:pt x="2090" y="1944"/>
                  </a:lnTo>
                  <a:lnTo>
                    <a:pt x="2094" y="1932"/>
                  </a:lnTo>
                  <a:lnTo>
                    <a:pt x="2096" y="1928"/>
                  </a:lnTo>
                  <a:lnTo>
                    <a:pt x="2100" y="1924"/>
                  </a:lnTo>
                  <a:lnTo>
                    <a:pt x="2106" y="1922"/>
                  </a:lnTo>
                  <a:lnTo>
                    <a:pt x="2108" y="1920"/>
                  </a:lnTo>
                  <a:lnTo>
                    <a:pt x="2108" y="1918"/>
                  </a:lnTo>
                  <a:lnTo>
                    <a:pt x="2108" y="1916"/>
                  </a:lnTo>
                  <a:lnTo>
                    <a:pt x="2106" y="1914"/>
                  </a:lnTo>
                  <a:lnTo>
                    <a:pt x="2100" y="1912"/>
                  </a:lnTo>
                  <a:lnTo>
                    <a:pt x="2096" y="1908"/>
                  </a:lnTo>
                  <a:lnTo>
                    <a:pt x="2094" y="1900"/>
                  </a:lnTo>
                  <a:lnTo>
                    <a:pt x="2094" y="1898"/>
                  </a:lnTo>
                  <a:lnTo>
                    <a:pt x="2094" y="1882"/>
                  </a:lnTo>
                  <a:lnTo>
                    <a:pt x="2094" y="1878"/>
                  </a:lnTo>
                  <a:lnTo>
                    <a:pt x="2096" y="1870"/>
                  </a:lnTo>
                  <a:lnTo>
                    <a:pt x="2100" y="1866"/>
                  </a:lnTo>
                  <a:lnTo>
                    <a:pt x="2106" y="1864"/>
                  </a:lnTo>
                  <a:lnTo>
                    <a:pt x="2108" y="1862"/>
                  </a:lnTo>
                  <a:lnTo>
                    <a:pt x="2110" y="1858"/>
                  </a:lnTo>
                  <a:lnTo>
                    <a:pt x="2110" y="1856"/>
                  </a:lnTo>
                  <a:lnTo>
                    <a:pt x="2110" y="1852"/>
                  </a:lnTo>
                  <a:lnTo>
                    <a:pt x="2106" y="1848"/>
                  </a:lnTo>
                  <a:lnTo>
                    <a:pt x="2102" y="1842"/>
                  </a:lnTo>
                  <a:lnTo>
                    <a:pt x="2096" y="1836"/>
                  </a:lnTo>
                  <a:lnTo>
                    <a:pt x="2090" y="1834"/>
                  </a:lnTo>
                  <a:lnTo>
                    <a:pt x="2084" y="1832"/>
                  </a:lnTo>
                  <a:lnTo>
                    <a:pt x="2076" y="1834"/>
                  </a:lnTo>
                  <a:lnTo>
                    <a:pt x="2052" y="1846"/>
                  </a:lnTo>
                  <a:lnTo>
                    <a:pt x="2046" y="1850"/>
                  </a:lnTo>
                  <a:lnTo>
                    <a:pt x="2040" y="1856"/>
                  </a:lnTo>
                  <a:lnTo>
                    <a:pt x="2020" y="1882"/>
                  </a:lnTo>
                  <a:lnTo>
                    <a:pt x="2014" y="1888"/>
                  </a:lnTo>
                  <a:lnTo>
                    <a:pt x="2008" y="1892"/>
                  </a:lnTo>
                  <a:lnTo>
                    <a:pt x="2004" y="1896"/>
                  </a:lnTo>
                  <a:lnTo>
                    <a:pt x="1988" y="1902"/>
                  </a:lnTo>
                  <a:lnTo>
                    <a:pt x="1984" y="1904"/>
                  </a:lnTo>
                  <a:lnTo>
                    <a:pt x="1972" y="1914"/>
                  </a:lnTo>
                  <a:lnTo>
                    <a:pt x="1968" y="1920"/>
                  </a:lnTo>
                  <a:lnTo>
                    <a:pt x="1966" y="1926"/>
                  </a:lnTo>
                  <a:lnTo>
                    <a:pt x="1966" y="1940"/>
                  </a:lnTo>
                  <a:close/>
                  <a:moveTo>
                    <a:pt x="2180" y="1810"/>
                  </a:moveTo>
                  <a:lnTo>
                    <a:pt x="2180" y="1810"/>
                  </a:lnTo>
                  <a:lnTo>
                    <a:pt x="2174" y="1814"/>
                  </a:lnTo>
                  <a:lnTo>
                    <a:pt x="2170" y="1818"/>
                  </a:lnTo>
                  <a:lnTo>
                    <a:pt x="2164" y="1832"/>
                  </a:lnTo>
                  <a:lnTo>
                    <a:pt x="2164" y="1834"/>
                  </a:lnTo>
                  <a:lnTo>
                    <a:pt x="2164" y="1836"/>
                  </a:lnTo>
                  <a:lnTo>
                    <a:pt x="2166" y="1838"/>
                  </a:lnTo>
                  <a:lnTo>
                    <a:pt x="2168" y="1836"/>
                  </a:lnTo>
                  <a:lnTo>
                    <a:pt x="2174" y="1834"/>
                  </a:lnTo>
                  <a:lnTo>
                    <a:pt x="2180" y="1832"/>
                  </a:lnTo>
                  <a:lnTo>
                    <a:pt x="2186" y="1834"/>
                  </a:lnTo>
                  <a:lnTo>
                    <a:pt x="2192" y="1838"/>
                  </a:lnTo>
                  <a:lnTo>
                    <a:pt x="2200" y="1840"/>
                  </a:lnTo>
                  <a:lnTo>
                    <a:pt x="2204" y="1840"/>
                  </a:lnTo>
                  <a:lnTo>
                    <a:pt x="2210" y="1840"/>
                  </a:lnTo>
                  <a:lnTo>
                    <a:pt x="2218" y="1844"/>
                  </a:lnTo>
                  <a:lnTo>
                    <a:pt x="2224" y="1846"/>
                  </a:lnTo>
                  <a:lnTo>
                    <a:pt x="2226" y="1846"/>
                  </a:lnTo>
                  <a:lnTo>
                    <a:pt x="2228" y="1846"/>
                  </a:lnTo>
                  <a:lnTo>
                    <a:pt x="2230" y="1844"/>
                  </a:lnTo>
                  <a:lnTo>
                    <a:pt x="2230" y="1842"/>
                  </a:lnTo>
                  <a:lnTo>
                    <a:pt x="2230" y="1818"/>
                  </a:lnTo>
                  <a:lnTo>
                    <a:pt x="2230" y="1812"/>
                  </a:lnTo>
                  <a:lnTo>
                    <a:pt x="2226" y="1806"/>
                  </a:lnTo>
                  <a:lnTo>
                    <a:pt x="2216" y="1798"/>
                  </a:lnTo>
                  <a:lnTo>
                    <a:pt x="2214" y="1796"/>
                  </a:lnTo>
                  <a:lnTo>
                    <a:pt x="2212" y="1794"/>
                  </a:lnTo>
                  <a:lnTo>
                    <a:pt x="2208" y="1796"/>
                  </a:lnTo>
                  <a:lnTo>
                    <a:pt x="2206" y="1798"/>
                  </a:lnTo>
                  <a:lnTo>
                    <a:pt x="2198" y="1806"/>
                  </a:lnTo>
                  <a:lnTo>
                    <a:pt x="2190" y="1810"/>
                  </a:lnTo>
                  <a:lnTo>
                    <a:pt x="2184" y="1810"/>
                  </a:lnTo>
                  <a:lnTo>
                    <a:pt x="2180" y="1810"/>
                  </a:lnTo>
                  <a:close/>
                  <a:moveTo>
                    <a:pt x="2152" y="1544"/>
                  </a:moveTo>
                  <a:lnTo>
                    <a:pt x="2152" y="1544"/>
                  </a:lnTo>
                  <a:lnTo>
                    <a:pt x="2152" y="1542"/>
                  </a:lnTo>
                  <a:lnTo>
                    <a:pt x="2152" y="1540"/>
                  </a:lnTo>
                  <a:lnTo>
                    <a:pt x="2150" y="1540"/>
                  </a:lnTo>
                  <a:lnTo>
                    <a:pt x="2148" y="1542"/>
                  </a:lnTo>
                  <a:lnTo>
                    <a:pt x="2138" y="1550"/>
                  </a:lnTo>
                  <a:lnTo>
                    <a:pt x="2134" y="1558"/>
                  </a:lnTo>
                  <a:lnTo>
                    <a:pt x="2132" y="1564"/>
                  </a:lnTo>
                  <a:lnTo>
                    <a:pt x="2132" y="1568"/>
                  </a:lnTo>
                  <a:lnTo>
                    <a:pt x="2134" y="1576"/>
                  </a:lnTo>
                  <a:lnTo>
                    <a:pt x="2136" y="1584"/>
                  </a:lnTo>
                  <a:lnTo>
                    <a:pt x="2140" y="1588"/>
                  </a:lnTo>
                  <a:lnTo>
                    <a:pt x="2140" y="1590"/>
                  </a:lnTo>
                  <a:lnTo>
                    <a:pt x="2142" y="1592"/>
                  </a:lnTo>
                  <a:lnTo>
                    <a:pt x="2144" y="1590"/>
                  </a:lnTo>
                  <a:lnTo>
                    <a:pt x="2144" y="1588"/>
                  </a:lnTo>
                  <a:lnTo>
                    <a:pt x="2150" y="1564"/>
                  </a:lnTo>
                  <a:lnTo>
                    <a:pt x="2152" y="1548"/>
                  </a:lnTo>
                  <a:lnTo>
                    <a:pt x="2152" y="1544"/>
                  </a:lnTo>
                  <a:close/>
                  <a:moveTo>
                    <a:pt x="2066" y="2082"/>
                  </a:moveTo>
                  <a:lnTo>
                    <a:pt x="2066" y="2082"/>
                  </a:lnTo>
                  <a:lnTo>
                    <a:pt x="2068" y="2082"/>
                  </a:lnTo>
                  <a:lnTo>
                    <a:pt x="2070" y="2082"/>
                  </a:lnTo>
                  <a:lnTo>
                    <a:pt x="2072" y="2080"/>
                  </a:lnTo>
                  <a:lnTo>
                    <a:pt x="2070" y="2078"/>
                  </a:lnTo>
                  <a:lnTo>
                    <a:pt x="2068" y="2072"/>
                  </a:lnTo>
                  <a:lnTo>
                    <a:pt x="2062" y="2066"/>
                  </a:lnTo>
                  <a:lnTo>
                    <a:pt x="2056" y="2062"/>
                  </a:lnTo>
                  <a:lnTo>
                    <a:pt x="2032" y="2058"/>
                  </a:lnTo>
                  <a:lnTo>
                    <a:pt x="2018" y="2052"/>
                  </a:lnTo>
                  <a:lnTo>
                    <a:pt x="2012" y="2048"/>
                  </a:lnTo>
                  <a:lnTo>
                    <a:pt x="2006" y="2046"/>
                  </a:lnTo>
                  <a:lnTo>
                    <a:pt x="1998" y="2046"/>
                  </a:lnTo>
                  <a:lnTo>
                    <a:pt x="1994" y="2046"/>
                  </a:lnTo>
                  <a:lnTo>
                    <a:pt x="1978" y="2046"/>
                  </a:lnTo>
                  <a:lnTo>
                    <a:pt x="1964" y="2046"/>
                  </a:lnTo>
                  <a:lnTo>
                    <a:pt x="1948" y="2046"/>
                  </a:lnTo>
                  <a:lnTo>
                    <a:pt x="1916" y="2046"/>
                  </a:lnTo>
                  <a:lnTo>
                    <a:pt x="1912" y="2046"/>
                  </a:lnTo>
                  <a:lnTo>
                    <a:pt x="1916" y="2048"/>
                  </a:lnTo>
                  <a:lnTo>
                    <a:pt x="1940" y="2062"/>
                  </a:lnTo>
                  <a:lnTo>
                    <a:pt x="1954" y="2066"/>
                  </a:lnTo>
                  <a:lnTo>
                    <a:pt x="1998" y="2074"/>
                  </a:lnTo>
                  <a:lnTo>
                    <a:pt x="2014" y="2074"/>
                  </a:lnTo>
                  <a:lnTo>
                    <a:pt x="2026" y="2074"/>
                  </a:lnTo>
                  <a:lnTo>
                    <a:pt x="2042" y="2076"/>
                  </a:lnTo>
                  <a:lnTo>
                    <a:pt x="2066" y="2082"/>
                  </a:lnTo>
                  <a:close/>
                  <a:moveTo>
                    <a:pt x="2126" y="1676"/>
                  </a:moveTo>
                  <a:lnTo>
                    <a:pt x="2126" y="1676"/>
                  </a:lnTo>
                  <a:lnTo>
                    <a:pt x="2124" y="1684"/>
                  </a:lnTo>
                  <a:lnTo>
                    <a:pt x="2126" y="1692"/>
                  </a:lnTo>
                  <a:lnTo>
                    <a:pt x="2130" y="1706"/>
                  </a:lnTo>
                  <a:lnTo>
                    <a:pt x="2134" y="1712"/>
                  </a:lnTo>
                  <a:lnTo>
                    <a:pt x="2138" y="1718"/>
                  </a:lnTo>
                  <a:lnTo>
                    <a:pt x="2142" y="1722"/>
                  </a:lnTo>
                  <a:lnTo>
                    <a:pt x="2148" y="1722"/>
                  </a:lnTo>
                  <a:lnTo>
                    <a:pt x="2152" y="1724"/>
                  </a:lnTo>
                  <a:lnTo>
                    <a:pt x="2158" y="1728"/>
                  </a:lnTo>
                  <a:lnTo>
                    <a:pt x="2174" y="1738"/>
                  </a:lnTo>
                  <a:lnTo>
                    <a:pt x="2180" y="1744"/>
                  </a:lnTo>
                  <a:lnTo>
                    <a:pt x="2186" y="1750"/>
                  </a:lnTo>
                  <a:lnTo>
                    <a:pt x="2188" y="1754"/>
                  </a:lnTo>
                  <a:lnTo>
                    <a:pt x="2192" y="1760"/>
                  </a:lnTo>
                  <a:lnTo>
                    <a:pt x="2198" y="1766"/>
                  </a:lnTo>
                  <a:lnTo>
                    <a:pt x="2204" y="1768"/>
                  </a:lnTo>
                  <a:lnTo>
                    <a:pt x="2206" y="1768"/>
                  </a:lnTo>
                  <a:lnTo>
                    <a:pt x="2208" y="1768"/>
                  </a:lnTo>
                  <a:lnTo>
                    <a:pt x="2210" y="1766"/>
                  </a:lnTo>
                  <a:lnTo>
                    <a:pt x="2210" y="1764"/>
                  </a:lnTo>
                  <a:lnTo>
                    <a:pt x="2210" y="1760"/>
                  </a:lnTo>
                  <a:lnTo>
                    <a:pt x="2210" y="1752"/>
                  </a:lnTo>
                  <a:lnTo>
                    <a:pt x="2206" y="1746"/>
                  </a:lnTo>
                  <a:lnTo>
                    <a:pt x="2196" y="1730"/>
                  </a:lnTo>
                  <a:lnTo>
                    <a:pt x="2190" y="1724"/>
                  </a:lnTo>
                  <a:lnTo>
                    <a:pt x="2184" y="1718"/>
                  </a:lnTo>
                  <a:lnTo>
                    <a:pt x="2168" y="1708"/>
                  </a:lnTo>
                  <a:lnTo>
                    <a:pt x="2164" y="1704"/>
                  </a:lnTo>
                  <a:lnTo>
                    <a:pt x="2162" y="1698"/>
                  </a:lnTo>
                  <a:lnTo>
                    <a:pt x="2164" y="1686"/>
                  </a:lnTo>
                  <a:lnTo>
                    <a:pt x="2170" y="1672"/>
                  </a:lnTo>
                  <a:lnTo>
                    <a:pt x="2168" y="1666"/>
                  </a:lnTo>
                  <a:lnTo>
                    <a:pt x="2164" y="1660"/>
                  </a:lnTo>
                  <a:lnTo>
                    <a:pt x="2160" y="1658"/>
                  </a:lnTo>
                  <a:lnTo>
                    <a:pt x="2152" y="1656"/>
                  </a:lnTo>
                  <a:lnTo>
                    <a:pt x="2146" y="1658"/>
                  </a:lnTo>
                  <a:lnTo>
                    <a:pt x="2140" y="1660"/>
                  </a:lnTo>
                  <a:lnTo>
                    <a:pt x="2134" y="1666"/>
                  </a:lnTo>
                  <a:lnTo>
                    <a:pt x="2130" y="1672"/>
                  </a:lnTo>
                  <a:lnTo>
                    <a:pt x="2126" y="1676"/>
                  </a:lnTo>
                  <a:close/>
                  <a:moveTo>
                    <a:pt x="3046" y="620"/>
                  </a:moveTo>
                  <a:lnTo>
                    <a:pt x="3046" y="620"/>
                  </a:lnTo>
                  <a:lnTo>
                    <a:pt x="3052" y="616"/>
                  </a:lnTo>
                  <a:lnTo>
                    <a:pt x="3054" y="610"/>
                  </a:lnTo>
                  <a:lnTo>
                    <a:pt x="3062" y="478"/>
                  </a:lnTo>
                  <a:lnTo>
                    <a:pt x="3060" y="472"/>
                  </a:lnTo>
                  <a:lnTo>
                    <a:pt x="3056" y="466"/>
                  </a:lnTo>
                  <a:lnTo>
                    <a:pt x="3050" y="464"/>
                  </a:lnTo>
                  <a:lnTo>
                    <a:pt x="3038" y="460"/>
                  </a:lnTo>
                  <a:lnTo>
                    <a:pt x="3034" y="458"/>
                  </a:lnTo>
                  <a:lnTo>
                    <a:pt x="3028" y="454"/>
                  </a:lnTo>
                  <a:lnTo>
                    <a:pt x="3020" y="446"/>
                  </a:lnTo>
                  <a:lnTo>
                    <a:pt x="3006" y="438"/>
                  </a:lnTo>
                  <a:lnTo>
                    <a:pt x="3002" y="434"/>
                  </a:lnTo>
                  <a:lnTo>
                    <a:pt x="2994" y="432"/>
                  </a:lnTo>
                  <a:lnTo>
                    <a:pt x="2986" y="432"/>
                  </a:lnTo>
                  <a:lnTo>
                    <a:pt x="2972" y="432"/>
                  </a:lnTo>
                  <a:lnTo>
                    <a:pt x="2966" y="430"/>
                  </a:lnTo>
                  <a:lnTo>
                    <a:pt x="2958" y="428"/>
                  </a:lnTo>
                  <a:lnTo>
                    <a:pt x="2952" y="424"/>
                  </a:lnTo>
                  <a:lnTo>
                    <a:pt x="2946" y="422"/>
                  </a:lnTo>
                  <a:lnTo>
                    <a:pt x="2938" y="422"/>
                  </a:lnTo>
                  <a:lnTo>
                    <a:pt x="2934" y="422"/>
                  </a:lnTo>
                  <a:lnTo>
                    <a:pt x="2920" y="422"/>
                  </a:lnTo>
                  <a:lnTo>
                    <a:pt x="2918" y="424"/>
                  </a:lnTo>
                  <a:lnTo>
                    <a:pt x="2918" y="430"/>
                  </a:lnTo>
                  <a:lnTo>
                    <a:pt x="2924" y="452"/>
                  </a:lnTo>
                  <a:lnTo>
                    <a:pt x="2922" y="460"/>
                  </a:lnTo>
                  <a:lnTo>
                    <a:pt x="2918" y="464"/>
                  </a:lnTo>
                  <a:lnTo>
                    <a:pt x="2914" y="466"/>
                  </a:lnTo>
                  <a:lnTo>
                    <a:pt x="2906" y="468"/>
                  </a:lnTo>
                  <a:lnTo>
                    <a:pt x="2900" y="466"/>
                  </a:lnTo>
                  <a:lnTo>
                    <a:pt x="2894" y="464"/>
                  </a:lnTo>
                  <a:lnTo>
                    <a:pt x="2888" y="460"/>
                  </a:lnTo>
                  <a:lnTo>
                    <a:pt x="2882" y="454"/>
                  </a:lnTo>
                  <a:lnTo>
                    <a:pt x="2880" y="448"/>
                  </a:lnTo>
                  <a:lnTo>
                    <a:pt x="2876" y="436"/>
                  </a:lnTo>
                  <a:lnTo>
                    <a:pt x="2874" y="432"/>
                  </a:lnTo>
                  <a:lnTo>
                    <a:pt x="2868" y="432"/>
                  </a:lnTo>
                  <a:lnTo>
                    <a:pt x="2856" y="432"/>
                  </a:lnTo>
                  <a:lnTo>
                    <a:pt x="2848" y="432"/>
                  </a:lnTo>
                  <a:lnTo>
                    <a:pt x="2842" y="436"/>
                  </a:lnTo>
                  <a:lnTo>
                    <a:pt x="2836" y="438"/>
                  </a:lnTo>
                  <a:lnTo>
                    <a:pt x="2830" y="438"/>
                  </a:lnTo>
                  <a:lnTo>
                    <a:pt x="2816" y="434"/>
                  </a:lnTo>
                  <a:lnTo>
                    <a:pt x="2800" y="432"/>
                  </a:lnTo>
                  <a:lnTo>
                    <a:pt x="2786" y="432"/>
                  </a:lnTo>
                  <a:lnTo>
                    <a:pt x="2780" y="432"/>
                  </a:lnTo>
                  <a:lnTo>
                    <a:pt x="2774" y="436"/>
                  </a:lnTo>
                  <a:lnTo>
                    <a:pt x="2772" y="438"/>
                  </a:lnTo>
                  <a:lnTo>
                    <a:pt x="2768" y="438"/>
                  </a:lnTo>
                  <a:lnTo>
                    <a:pt x="2764" y="436"/>
                  </a:lnTo>
                  <a:lnTo>
                    <a:pt x="2756" y="426"/>
                  </a:lnTo>
                  <a:lnTo>
                    <a:pt x="2752" y="420"/>
                  </a:lnTo>
                  <a:lnTo>
                    <a:pt x="2750" y="414"/>
                  </a:lnTo>
                  <a:lnTo>
                    <a:pt x="2750" y="400"/>
                  </a:lnTo>
                  <a:lnTo>
                    <a:pt x="2748" y="394"/>
                  </a:lnTo>
                  <a:lnTo>
                    <a:pt x="2742" y="388"/>
                  </a:lnTo>
                  <a:lnTo>
                    <a:pt x="2726" y="376"/>
                  </a:lnTo>
                  <a:lnTo>
                    <a:pt x="2720" y="374"/>
                  </a:lnTo>
                  <a:lnTo>
                    <a:pt x="2712" y="372"/>
                  </a:lnTo>
                  <a:lnTo>
                    <a:pt x="2680" y="372"/>
                  </a:lnTo>
                  <a:lnTo>
                    <a:pt x="2664" y="372"/>
                  </a:lnTo>
                  <a:lnTo>
                    <a:pt x="2630" y="372"/>
                  </a:lnTo>
                  <a:lnTo>
                    <a:pt x="2624" y="370"/>
                  </a:lnTo>
                  <a:lnTo>
                    <a:pt x="2622" y="368"/>
                  </a:lnTo>
                  <a:lnTo>
                    <a:pt x="2620" y="362"/>
                  </a:lnTo>
                  <a:lnTo>
                    <a:pt x="2618" y="358"/>
                  </a:lnTo>
                  <a:lnTo>
                    <a:pt x="2606" y="348"/>
                  </a:lnTo>
                  <a:lnTo>
                    <a:pt x="2590" y="338"/>
                  </a:lnTo>
                  <a:lnTo>
                    <a:pt x="2586" y="332"/>
                  </a:lnTo>
                  <a:lnTo>
                    <a:pt x="2584" y="326"/>
                  </a:lnTo>
                  <a:lnTo>
                    <a:pt x="2584" y="322"/>
                  </a:lnTo>
                  <a:lnTo>
                    <a:pt x="2580" y="316"/>
                  </a:lnTo>
                  <a:lnTo>
                    <a:pt x="2576" y="312"/>
                  </a:lnTo>
                  <a:lnTo>
                    <a:pt x="2474" y="286"/>
                  </a:lnTo>
                  <a:lnTo>
                    <a:pt x="2468" y="286"/>
                  </a:lnTo>
                  <a:lnTo>
                    <a:pt x="2466" y="288"/>
                  </a:lnTo>
                  <a:lnTo>
                    <a:pt x="2466" y="290"/>
                  </a:lnTo>
                  <a:lnTo>
                    <a:pt x="2464" y="294"/>
                  </a:lnTo>
                  <a:lnTo>
                    <a:pt x="2458" y="298"/>
                  </a:lnTo>
                  <a:lnTo>
                    <a:pt x="2442" y="310"/>
                  </a:lnTo>
                  <a:lnTo>
                    <a:pt x="2438" y="314"/>
                  </a:lnTo>
                  <a:lnTo>
                    <a:pt x="2438" y="322"/>
                  </a:lnTo>
                  <a:lnTo>
                    <a:pt x="2444" y="336"/>
                  </a:lnTo>
                  <a:lnTo>
                    <a:pt x="2444" y="338"/>
                  </a:lnTo>
                  <a:lnTo>
                    <a:pt x="2444" y="342"/>
                  </a:lnTo>
                  <a:lnTo>
                    <a:pt x="2442" y="344"/>
                  </a:lnTo>
                  <a:lnTo>
                    <a:pt x="2438" y="346"/>
                  </a:lnTo>
                  <a:lnTo>
                    <a:pt x="2424" y="350"/>
                  </a:lnTo>
                  <a:lnTo>
                    <a:pt x="2408" y="352"/>
                  </a:lnTo>
                  <a:lnTo>
                    <a:pt x="2406" y="352"/>
                  </a:lnTo>
                  <a:lnTo>
                    <a:pt x="2390" y="350"/>
                  </a:lnTo>
                  <a:lnTo>
                    <a:pt x="2376" y="346"/>
                  </a:lnTo>
                  <a:lnTo>
                    <a:pt x="2368" y="346"/>
                  </a:lnTo>
                  <a:lnTo>
                    <a:pt x="2362" y="348"/>
                  </a:lnTo>
                  <a:lnTo>
                    <a:pt x="2358" y="350"/>
                  </a:lnTo>
                  <a:lnTo>
                    <a:pt x="2350" y="350"/>
                  </a:lnTo>
                  <a:lnTo>
                    <a:pt x="2346" y="346"/>
                  </a:lnTo>
                  <a:lnTo>
                    <a:pt x="2332" y="340"/>
                  </a:lnTo>
                  <a:lnTo>
                    <a:pt x="2326" y="336"/>
                  </a:lnTo>
                  <a:lnTo>
                    <a:pt x="2324" y="336"/>
                  </a:lnTo>
                  <a:lnTo>
                    <a:pt x="2322" y="336"/>
                  </a:lnTo>
                  <a:lnTo>
                    <a:pt x="2320" y="338"/>
                  </a:lnTo>
                  <a:lnTo>
                    <a:pt x="2318" y="342"/>
                  </a:lnTo>
                  <a:lnTo>
                    <a:pt x="2318" y="354"/>
                  </a:lnTo>
                  <a:lnTo>
                    <a:pt x="2318" y="362"/>
                  </a:lnTo>
                  <a:lnTo>
                    <a:pt x="2314" y="368"/>
                  </a:lnTo>
                  <a:lnTo>
                    <a:pt x="2304" y="376"/>
                  </a:lnTo>
                  <a:lnTo>
                    <a:pt x="2302" y="378"/>
                  </a:lnTo>
                  <a:lnTo>
                    <a:pt x="2300" y="378"/>
                  </a:lnTo>
                  <a:lnTo>
                    <a:pt x="2298" y="378"/>
                  </a:lnTo>
                  <a:lnTo>
                    <a:pt x="2294" y="376"/>
                  </a:lnTo>
                  <a:lnTo>
                    <a:pt x="2284" y="360"/>
                  </a:lnTo>
                  <a:lnTo>
                    <a:pt x="2276" y="346"/>
                  </a:lnTo>
                  <a:lnTo>
                    <a:pt x="2264" y="330"/>
                  </a:lnTo>
                  <a:lnTo>
                    <a:pt x="2262" y="324"/>
                  </a:lnTo>
                  <a:lnTo>
                    <a:pt x="2264" y="316"/>
                  </a:lnTo>
                  <a:lnTo>
                    <a:pt x="2276" y="300"/>
                  </a:lnTo>
                  <a:lnTo>
                    <a:pt x="2278" y="294"/>
                  </a:lnTo>
                  <a:lnTo>
                    <a:pt x="2280" y="286"/>
                  </a:lnTo>
                  <a:lnTo>
                    <a:pt x="2280" y="282"/>
                  </a:lnTo>
                  <a:lnTo>
                    <a:pt x="2278" y="276"/>
                  </a:lnTo>
                  <a:lnTo>
                    <a:pt x="2274" y="268"/>
                  </a:lnTo>
                  <a:lnTo>
                    <a:pt x="2266" y="260"/>
                  </a:lnTo>
                  <a:lnTo>
                    <a:pt x="2252" y="252"/>
                  </a:lnTo>
                  <a:lnTo>
                    <a:pt x="2248" y="248"/>
                  </a:lnTo>
                  <a:lnTo>
                    <a:pt x="2240" y="246"/>
                  </a:lnTo>
                  <a:lnTo>
                    <a:pt x="2232" y="246"/>
                  </a:lnTo>
                  <a:lnTo>
                    <a:pt x="2230" y="246"/>
                  </a:lnTo>
                  <a:lnTo>
                    <a:pt x="2222" y="244"/>
                  </a:lnTo>
                  <a:lnTo>
                    <a:pt x="2216" y="240"/>
                  </a:lnTo>
                  <a:lnTo>
                    <a:pt x="2204" y="232"/>
                  </a:lnTo>
                  <a:lnTo>
                    <a:pt x="2198" y="230"/>
                  </a:lnTo>
                  <a:lnTo>
                    <a:pt x="2196" y="228"/>
                  </a:lnTo>
                  <a:lnTo>
                    <a:pt x="2192" y="228"/>
                  </a:lnTo>
                  <a:lnTo>
                    <a:pt x="2190" y="230"/>
                  </a:lnTo>
                  <a:lnTo>
                    <a:pt x="2188" y="232"/>
                  </a:lnTo>
                  <a:lnTo>
                    <a:pt x="2186" y="238"/>
                  </a:lnTo>
                  <a:lnTo>
                    <a:pt x="2178" y="252"/>
                  </a:lnTo>
                  <a:lnTo>
                    <a:pt x="2176" y="258"/>
                  </a:lnTo>
                  <a:lnTo>
                    <a:pt x="2170" y="262"/>
                  </a:lnTo>
                  <a:lnTo>
                    <a:pt x="2164" y="264"/>
                  </a:lnTo>
                  <a:lnTo>
                    <a:pt x="2132" y="264"/>
                  </a:lnTo>
                  <a:lnTo>
                    <a:pt x="2124" y="264"/>
                  </a:lnTo>
                  <a:lnTo>
                    <a:pt x="2116" y="262"/>
                  </a:lnTo>
                  <a:lnTo>
                    <a:pt x="2110" y="258"/>
                  </a:lnTo>
                  <a:lnTo>
                    <a:pt x="2104" y="254"/>
                  </a:lnTo>
                  <a:lnTo>
                    <a:pt x="2100" y="248"/>
                  </a:lnTo>
                  <a:lnTo>
                    <a:pt x="2098" y="242"/>
                  </a:lnTo>
                  <a:lnTo>
                    <a:pt x="2092" y="238"/>
                  </a:lnTo>
                  <a:lnTo>
                    <a:pt x="2086" y="236"/>
                  </a:lnTo>
                  <a:lnTo>
                    <a:pt x="2062" y="236"/>
                  </a:lnTo>
                  <a:lnTo>
                    <a:pt x="2054" y="236"/>
                  </a:lnTo>
                  <a:lnTo>
                    <a:pt x="2048" y="240"/>
                  </a:lnTo>
                  <a:lnTo>
                    <a:pt x="2032" y="250"/>
                  </a:lnTo>
                  <a:lnTo>
                    <a:pt x="2030" y="252"/>
                  </a:lnTo>
                  <a:lnTo>
                    <a:pt x="2028" y="252"/>
                  </a:lnTo>
                  <a:lnTo>
                    <a:pt x="2026" y="250"/>
                  </a:lnTo>
                  <a:lnTo>
                    <a:pt x="2026" y="246"/>
                  </a:lnTo>
                  <a:lnTo>
                    <a:pt x="2026" y="244"/>
                  </a:lnTo>
                  <a:lnTo>
                    <a:pt x="2024" y="236"/>
                  </a:lnTo>
                  <a:lnTo>
                    <a:pt x="2020" y="230"/>
                  </a:lnTo>
                  <a:lnTo>
                    <a:pt x="2012" y="222"/>
                  </a:lnTo>
                  <a:lnTo>
                    <a:pt x="2004" y="218"/>
                  </a:lnTo>
                  <a:lnTo>
                    <a:pt x="1998" y="216"/>
                  </a:lnTo>
                  <a:lnTo>
                    <a:pt x="1994" y="216"/>
                  </a:lnTo>
                  <a:lnTo>
                    <a:pt x="1986" y="218"/>
                  </a:lnTo>
                  <a:lnTo>
                    <a:pt x="1980" y="222"/>
                  </a:lnTo>
                  <a:lnTo>
                    <a:pt x="1972" y="230"/>
                  </a:lnTo>
                  <a:lnTo>
                    <a:pt x="1960" y="240"/>
                  </a:lnTo>
                  <a:lnTo>
                    <a:pt x="1944" y="250"/>
                  </a:lnTo>
                  <a:lnTo>
                    <a:pt x="1930" y="260"/>
                  </a:lnTo>
                  <a:lnTo>
                    <a:pt x="1914" y="270"/>
                  </a:lnTo>
                  <a:lnTo>
                    <a:pt x="1910" y="272"/>
                  </a:lnTo>
                  <a:lnTo>
                    <a:pt x="1912" y="268"/>
                  </a:lnTo>
                  <a:lnTo>
                    <a:pt x="1922" y="252"/>
                  </a:lnTo>
                  <a:lnTo>
                    <a:pt x="1928" y="246"/>
                  </a:lnTo>
                  <a:lnTo>
                    <a:pt x="1934" y="242"/>
                  </a:lnTo>
                  <a:lnTo>
                    <a:pt x="1940" y="238"/>
                  </a:lnTo>
                  <a:lnTo>
                    <a:pt x="1946" y="234"/>
                  </a:lnTo>
                  <a:lnTo>
                    <a:pt x="1952" y="228"/>
                  </a:lnTo>
                  <a:lnTo>
                    <a:pt x="1972" y="194"/>
                  </a:lnTo>
                  <a:lnTo>
                    <a:pt x="1982" y="180"/>
                  </a:lnTo>
                  <a:lnTo>
                    <a:pt x="1990" y="172"/>
                  </a:lnTo>
                  <a:lnTo>
                    <a:pt x="2000" y="160"/>
                  </a:lnTo>
                  <a:lnTo>
                    <a:pt x="2010" y="144"/>
                  </a:lnTo>
                  <a:lnTo>
                    <a:pt x="2014" y="138"/>
                  </a:lnTo>
                  <a:lnTo>
                    <a:pt x="2014" y="130"/>
                  </a:lnTo>
                  <a:lnTo>
                    <a:pt x="2008" y="96"/>
                  </a:lnTo>
                  <a:lnTo>
                    <a:pt x="2004" y="90"/>
                  </a:lnTo>
                  <a:lnTo>
                    <a:pt x="2000" y="84"/>
                  </a:lnTo>
                  <a:lnTo>
                    <a:pt x="1972" y="64"/>
                  </a:lnTo>
                  <a:lnTo>
                    <a:pt x="1958" y="56"/>
                  </a:lnTo>
                  <a:lnTo>
                    <a:pt x="1944" y="52"/>
                  </a:lnTo>
                  <a:lnTo>
                    <a:pt x="1940" y="48"/>
                  </a:lnTo>
                  <a:lnTo>
                    <a:pt x="1938" y="44"/>
                  </a:lnTo>
                  <a:lnTo>
                    <a:pt x="1934" y="32"/>
                  </a:lnTo>
                  <a:lnTo>
                    <a:pt x="1922" y="8"/>
                  </a:lnTo>
                  <a:lnTo>
                    <a:pt x="1916" y="2"/>
                  </a:lnTo>
                  <a:lnTo>
                    <a:pt x="1910" y="0"/>
                  </a:lnTo>
                  <a:lnTo>
                    <a:pt x="1886" y="0"/>
                  </a:lnTo>
                  <a:lnTo>
                    <a:pt x="1880" y="2"/>
                  </a:lnTo>
                  <a:lnTo>
                    <a:pt x="1872" y="6"/>
                  </a:lnTo>
                  <a:lnTo>
                    <a:pt x="1844" y="34"/>
                  </a:lnTo>
                  <a:lnTo>
                    <a:pt x="1840" y="40"/>
                  </a:lnTo>
                  <a:lnTo>
                    <a:pt x="1838" y="48"/>
                  </a:lnTo>
                  <a:lnTo>
                    <a:pt x="1832" y="70"/>
                  </a:lnTo>
                  <a:lnTo>
                    <a:pt x="1828" y="78"/>
                  </a:lnTo>
                  <a:lnTo>
                    <a:pt x="1822" y="82"/>
                  </a:lnTo>
                  <a:lnTo>
                    <a:pt x="1788" y="104"/>
                  </a:lnTo>
                  <a:lnTo>
                    <a:pt x="1780" y="106"/>
                  </a:lnTo>
                  <a:lnTo>
                    <a:pt x="1774" y="104"/>
                  </a:lnTo>
                  <a:lnTo>
                    <a:pt x="1758" y="92"/>
                  </a:lnTo>
                  <a:lnTo>
                    <a:pt x="1750" y="90"/>
                  </a:lnTo>
                  <a:lnTo>
                    <a:pt x="1744" y="92"/>
                  </a:lnTo>
                  <a:lnTo>
                    <a:pt x="1710" y="106"/>
                  </a:lnTo>
                  <a:lnTo>
                    <a:pt x="1696" y="112"/>
                  </a:lnTo>
                  <a:lnTo>
                    <a:pt x="1660" y="134"/>
                  </a:lnTo>
                  <a:lnTo>
                    <a:pt x="1648" y="144"/>
                  </a:lnTo>
                  <a:lnTo>
                    <a:pt x="1630" y="162"/>
                  </a:lnTo>
                  <a:lnTo>
                    <a:pt x="1626" y="168"/>
                  </a:lnTo>
                  <a:lnTo>
                    <a:pt x="1622" y="174"/>
                  </a:lnTo>
                  <a:lnTo>
                    <a:pt x="1616" y="218"/>
                  </a:lnTo>
                  <a:lnTo>
                    <a:pt x="1612" y="224"/>
                  </a:lnTo>
                  <a:lnTo>
                    <a:pt x="1606" y="228"/>
                  </a:lnTo>
                  <a:lnTo>
                    <a:pt x="1544" y="244"/>
                  </a:lnTo>
                  <a:lnTo>
                    <a:pt x="1536" y="246"/>
                  </a:lnTo>
                  <a:lnTo>
                    <a:pt x="1532" y="252"/>
                  </a:lnTo>
                  <a:lnTo>
                    <a:pt x="1530" y="258"/>
                  </a:lnTo>
                  <a:lnTo>
                    <a:pt x="1528" y="264"/>
                  </a:lnTo>
                  <a:lnTo>
                    <a:pt x="1526" y="272"/>
                  </a:lnTo>
                  <a:lnTo>
                    <a:pt x="1526" y="306"/>
                  </a:lnTo>
                  <a:lnTo>
                    <a:pt x="1524" y="310"/>
                  </a:lnTo>
                  <a:lnTo>
                    <a:pt x="1522" y="308"/>
                  </a:lnTo>
                  <a:lnTo>
                    <a:pt x="1516" y="304"/>
                  </a:lnTo>
                  <a:lnTo>
                    <a:pt x="1508" y="302"/>
                  </a:lnTo>
                  <a:lnTo>
                    <a:pt x="1494" y="296"/>
                  </a:lnTo>
                  <a:lnTo>
                    <a:pt x="1488" y="296"/>
                  </a:lnTo>
                  <a:lnTo>
                    <a:pt x="1482" y="300"/>
                  </a:lnTo>
                  <a:lnTo>
                    <a:pt x="1472" y="316"/>
                  </a:lnTo>
                  <a:lnTo>
                    <a:pt x="1468" y="320"/>
                  </a:lnTo>
                  <a:lnTo>
                    <a:pt x="1464" y="320"/>
                  </a:lnTo>
                  <a:lnTo>
                    <a:pt x="1462" y="318"/>
                  </a:lnTo>
                  <a:lnTo>
                    <a:pt x="1458" y="314"/>
                  </a:lnTo>
                  <a:lnTo>
                    <a:pt x="1458" y="308"/>
                  </a:lnTo>
                  <a:lnTo>
                    <a:pt x="1456" y="304"/>
                  </a:lnTo>
                  <a:lnTo>
                    <a:pt x="1452" y="298"/>
                  </a:lnTo>
                  <a:lnTo>
                    <a:pt x="1444" y="290"/>
                  </a:lnTo>
                  <a:lnTo>
                    <a:pt x="1438" y="286"/>
                  </a:lnTo>
                  <a:lnTo>
                    <a:pt x="1434" y="284"/>
                  </a:lnTo>
                  <a:lnTo>
                    <a:pt x="1428" y="286"/>
                  </a:lnTo>
                  <a:lnTo>
                    <a:pt x="1426" y="292"/>
                  </a:lnTo>
                  <a:lnTo>
                    <a:pt x="1420" y="306"/>
                  </a:lnTo>
                  <a:lnTo>
                    <a:pt x="1418" y="322"/>
                  </a:lnTo>
                  <a:lnTo>
                    <a:pt x="1418" y="336"/>
                  </a:lnTo>
                  <a:lnTo>
                    <a:pt x="1418" y="352"/>
                  </a:lnTo>
                  <a:lnTo>
                    <a:pt x="1418" y="374"/>
                  </a:lnTo>
                  <a:lnTo>
                    <a:pt x="1416" y="382"/>
                  </a:lnTo>
                  <a:lnTo>
                    <a:pt x="1414" y="388"/>
                  </a:lnTo>
                  <a:lnTo>
                    <a:pt x="1412" y="388"/>
                  </a:lnTo>
                  <a:lnTo>
                    <a:pt x="1408" y="388"/>
                  </a:lnTo>
                  <a:lnTo>
                    <a:pt x="1404" y="384"/>
                  </a:lnTo>
                  <a:lnTo>
                    <a:pt x="1402" y="380"/>
                  </a:lnTo>
                  <a:lnTo>
                    <a:pt x="1400" y="372"/>
                  </a:lnTo>
                  <a:lnTo>
                    <a:pt x="1400" y="364"/>
                  </a:lnTo>
                  <a:lnTo>
                    <a:pt x="1406" y="340"/>
                  </a:lnTo>
                  <a:lnTo>
                    <a:pt x="1408" y="334"/>
                  </a:lnTo>
                  <a:lnTo>
                    <a:pt x="1406" y="326"/>
                  </a:lnTo>
                  <a:lnTo>
                    <a:pt x="1402" y="312"/>
                  </a:lnTo>
                  <a:lnTo>
                    <a:pt x="1398" y="296"/>
                  </a:lnTo>
                  <a:lnTo>
                    <a:pt x="1398" y="292"/>
                  </a:lnTo>
                  <a:lnTo>
                    <a:pt x="1396" y="286"/>
                  </a:lnTo>
                  <a:lnTo>
                    <a:pt x="1392" y="282"/>
                  </a:lnTo>
                  <a:lnTo>
                    <a:pt x="1376" y="278"/>
                  </a:lnTo>
                  <a:lnTo>
                    <a:pt x="1362" y="274"/>
                  </a:lnTo>
                  <a:lnTo>
                    <a:pt x="1348" y="274"/>
                  </a:lnTo>
                  <a:lnTo>
                    <a:pt x="1342" y="276"/>
                  </a:lnTo>
                  <a:lnTo>
                    <a:pt x="1338" y="282"/>
                  </a:lnTo>
                  <a:lnTo>
                    <a:pt x="1322" y="336"/>
                  </a:lnTo>
                  <a:lnTo>
                    <a:pt x="1320" y="342"/>
                  </a:lnTo>
                  <a:lnTo>
                    <a:pt x="1316" y="348"/>
                  </a:lnTo>
                  <a:lnTo>
                    <a:pt x="1308" y="360"/>
                  </a:lnTo>
                  <a:lnTo>
                    <a:pt x="1304" y="366"/>
                  </a:lnTo>
                  <a:lnTo>
                    <a:pt x="1304" y="372"/>
                  </a:lnTo>
                  <a:lnTo>
                    <a:pt x="1304" y="380"/>
                  </a:lnTo>
                  <a:lnTo>
                    <a:pt x="1308" y="384"/>
                  </a:lnTo>
                  <a:lnTo>
                    <a:pt x="1310" y="392"/>
                  </a:lnTo>
                  <a:lnTo>
                    <a:pt x="1310" y="400"/>
                  </a:lnTo>
                  <a:lnTo>
                    <a:pt x="1310" y="414"/>
                  </a:lnTo>
                  <a:lnTo>
                    <a:pt x="1310" y="426"/>
                  </a:lnTo>
                  <a:lnTo>
                    <a:pt x="1312" y="432"/>
                  </a:lnTo>
                  <a:lnTo>
                    <a:pt x="1316" y="436"/>
                  </a:lnTo>
                  <a:lnTo>
                    <a:pt x="1334" y="454"/>
                  </a:lnTo>
                  <a:lnTo>
                    <a:pt x="1338" y="460"/>
                  </a:lnTo>
                  <a:lnTo>
                    <a:pt x="1336" y="468"/>
                  </a:lnTo>
                  <a:lnTo>
                    <a:pt x="1324" y="484"/>
                  </a:lnTo>
                  <a:lnTo>
                    <a:pt x="1322" y="486"/>
                  </a:lnTo>
                  <a:lnTo>
                    <a:pt x="1320" y="486"/>
                  </a:lnTo>
                  <a:lnTo>
                    <a:pt x="1318" y="486"/>
                  </a:lnTo>
                  <a:lnTo>
                    <a:pt x="1314" y="484"/>
                  </a:lnTo>
                  <a:lnTo>
                    <a:pt x="1296" y="466"/>
                  </a:lnTo>
                  <a:lnTo>
                    <a:pt x="1284" y="456"/>
                  </a:lnTo>
                  <a:lnTo>
                    <a:pt x="1258" y="436"/>
                  </a:lnTo>
                  <a:lnTo>
                    <a:pt x="1252" y="432"/>
                  </a:lnTo>
                  <a:lnTo>
                    <a:pt x="1244" y="432"/>
                  </a:lnTo>
                  <a:lnTo>
                    <a:pt x="1230" y="432"/>
                  </a:lnTo>
                  <a:lnTo>
                    <a:pt x="1214" y="432"/>
                  </a:lnTo>
                  <a:lnTo>
                    <a:pt x="1212" y="432"/>
                  </a:lnTo>
                  <a:lnTo>
                    <a:pt x="1208" y="432"/>
                  </a:lnTo>
                  <a:lnTo>
                    <a:pt x="1206" y="434"/>
                  </a:lnTo>
                  <a:lnTo>
                    <a:pt x="1204" y="436"/>
                  </a:lnTo>
                  <a:lnTo>
                    <a:pt x="1204" y="440"/>
                  </a:lnTo>
                  <a:lnTo>
                    <a:pt x="1204" y="452"/>
                  </a:lnTo>
                  <a:lnTo>
                    <a:pt x="1202" y="460"/>
                  </a:lnTo>
                  <a:lnTo>
                    <a:pt x="1198" y="466"/>
                  </a:lnTo>
                  <a:lnTo>
                    <a:pt x="1192" y="468"/>
                  </a:lnTo>
                  <a:lnTo>
                    <a:pt x="1186" y="466"/>
                  </a:lnTo>
                  <a:lnTo>
                    <a:pt x="1180" y="464"/>
                  </a:lnTo>
                  <a:lnTo>
                    <a:pt x="1174" y="462"/>
                  </a:lnTo>
                  <a:lnTo>
                    <a:pt x="1166" y="464"/>
                  </a:lnTo>
                  <a:lnTo>
                    <a:pt x="1162" y="466"/>
                  </a:lnTo>
                  <a:lnTo>
                    <a:pt x="1146" y="474"/>
                  </a:lnTo>
                  <a:lnTo>
                    <a:pt x="1142" y="476"/>
                  </a:lnTo>
                  <a:lnTo>
                    <a:pt x="1134" y="478"/>
                  </a:lnTo>
                  <a:lnTo>
                    <a:pt x="1126" y="480"/>
                  </a:lnTo>
                  <a:lnTo>
                    <a:pt x="1124" y="480"/>
                  </a:lnTo>
                  <a:lnTo>
                    <a:pt x="1116" y="478"/>
                  </a:lnTo>
                  <a:lnTo>
                    <a:pt x="1110" y="476"/>
                  </a:lnTo>
                  <a:lnTo>
                    <a:pt x="1104" y="472"/>
                  </a:lnTo>
                  <a:lnTo>
                    <a:pt x="1098" y="474"/>
                  </a:lnTo>
                  <a:lnTo>
                    <a:pt x="1092" y="476"/>
                  </a:lnTo>
                  <a:lnTo>
                    <a:pt x="1078" y="484"/>
                  </a:lnTo>
                  <a:lnTo>
                    <a:pt x="1062" y="496"/>
                  </a:lnTo>
                  <a:lnTo>
                    <a:pt x="1050" y="504"/>
                  </a:lnTo>
                  <a:lnTo>
                    <a:pt x="1024" y="516"/>
                  </a:lnTo>
                  <a:lnTo>
                    <a:pt x="1012" y="520"/>
                  </a:lnTo>
                  <a:lnTo>
                    <a:pt x="1008" y="522"/>
                  </a:lnTo>
                  <a:lnTo>
                    <a:pt x="1004" y="526"/>
                  </a:lnTo>
                  <a:lnTo>
                    <a:pt x="1000" y="540"/>
                  </a:lnTo>
                  <a:lnTo>
                    <a:pt x="996" y="546"/>
                  </a:lnTo>
                  <a:lnTo>
                    <a:pt x="992" y="548"/>
                  </a:lnTo>
                  <a:lnTo>
                    <a:pt x="988" y="546"/>
                  </a:lnTo>
                  <a:lnTo>
                    <a:pt x="982" y="542"/>
                  </a:lnTo>
                  <a:lnTo>
                    <a:pt x="974" y="534"/>
                  </a:lnTo>
                  <a:lnTo>
                    <a:pt x="972" y="530"/>
                  </a:lnTo>
                  <a:lnTo>
                    <a:pt x="972" y="526"/>
                  </a:lnTo>
                  <a:lnTo>
                    <a:pt x="974" y="524"/>
                  </a:lnTo>
                  <a:lnTo>
                    <a:pt x="982" y="514"/>
                  </a:lnTo>
                  <a:lnTo>
                    <a:pt x="986" y="508"/>
                  </a:lnTo>
                  <a:lnTo>
                    <a:pt x="988" y="502"/>
                  </a:lnTo>
                  <a:lnTo>
                    <a:pt x="988" y="498"/>
                  </a:lnTo>
                  <a:lnTo>
                    <a:pt x="986" y="492"/>
                  </a:lnTo>
                  <a:lnTo>
                    <a:pt x="980" y="486"/>
                  </a:lnTo>
                  <a:lnTo>
                    <a:pt x="976" y="484"/>
                  </a:lnTo>
                  <a:lnTo>
                    <a:pt x="964" y="480"/>
                  </a:lnTo>
                  <a:lnTo>
                    <a:pt x="950" y="480"/>
                  </a:lnTo>
                  <a:lnTo>
                    <a:pt x="946" y="480"/>
                  </a:lnTo>
                  <a:lnTo>
                    <a:pt x="944" y="480"/>
                  </a:lnTo>
                  <a:lnTo>
                    <a:pt x="942" y="482"/>
                  </a:lnTo>
                  <a:lnTo>
                    <a:pt x="942" y="484"/>
                  </a:lnTo>
                  <a:lnTo>
                    <a:pt x="942" y="488"/>
                  </a:lnTo>
                  <a:lnTo>
                    <a:pt x="944" y="492"/>
                  </a:lnTo>
                  <a:lnTo>
                    <a:pt x="948" y="500"/>
                  </a:lnTo>
                  <a:lnTo>
                    <a:pt x="948" y="508"/>
                  </a:lnTo>
                  <a:lnTo>
                    <a:pt x="948" y="520"/>
                  </a:lnTo>
                  <a:lnTo>
                    <a:pt x="950" y="528"/>
                  </a:lnTo>
                  <a:lnTo>
                    <a:pt x="952" y="536"/>
                  </a:lnTo>
                  <a:lnTo>
                    <a:pt x="954" y="542"/>
                  </a:lnTo>
                  <a:lnTo>
                    <a:pt x="956" y="548"/>
                  </a:lnTo>
                  <a:lnTo>
                    <a:pt x="956" y="556"/>
                  </a:lnTo>
                  <a:lnTo>
                    <a:pt x="952" y="570"/>
                  </a:lnTo>
                  <a:lnTo>
                    <a:pt x="948" y="574"/>
                  </a:lnTo>
                  <a:lnTo>
                    <a:pt x="946" y="574"/>
                  </a:lnTo>
                  <a:lnTo>
                    <a:pt x="944" y="572"/>
                  </a:lnTo>
                  <a:lnTo>
                    <a:pt x="938" y="570"/>
                  </a:lnTo>
                  <a:lnTo>
                    <a:pt x="930" y="568"/>
                  </a:lnTo>
                  <a:lnTo>
                    <a:pt x="928" y="568"/>
                  </a:lnTo>
                  <a:lnTo>
                    <a:pt x="920" y="570"/>
                  </a:lnTo>
                  <a:lnTo>
                    <a:pt x="914" y="572"/>
                  </a:lnTo>
                  <a:lnTo>
                    <a:pt x="902" y="582"/>
                  </a:lnTo>
                  <a:lnTo>
                    <a:pt x="896" y="584"/>
                  </a:lnTo>
                  <a:lnTo>
                    <a:pt x="884" y="592"/>
                  </a:lnTo>
                  <a:lnTo>
                    <a:pt x="882" y="598"/>
                  </a:lnTo>
                  <a:lnTo>
                    <a:pt x="884" y="604"/>
                  </a:lnTo>
                  <a:lnTo>
                    <a:pt x="896" y="630"/>
                  </a:lnTo>
                  <a:lnTo>
                    <a:pt x="898" y="634"/>
                  </a:lnTo>
                  <a:lnTo>
                    <a:pt x="894" y="632"/>
                  </a:lnTo>
                  <a:lnTo>
                    <a:pt x="888" y="628"/>
                  </a:lnTo>
                  <a:lnTo>
                    <a:pt x="882" y="626"/>
                  </a:lnTo>
                  <a:lnTo>
                    <a:pt x="868" y="626"/>
                  </a:lnTo>
                  <a:lnTo>
                    <a:pt x="860" y="626"/>
                  </a:lnTo>
                  <a:lnTo>
                    <a:pt x="854" y="624"/>
                  </a:lnTo>
                  <a:lnTo>
                    <a:pt x="848" y="620"/>
                  </a:lnTo>
                  <a:lnTo>
                    <a:pt x="842" y="620"/>
                  </a:lnTo>
                  <a:lnTo>
                    <a:pt x="840" y="622"/>
                  </a:lnTo>
                  <a:lnTo>
                    <a:pt x="842" y="630"/>
                  </a:lnTo>
                  <a:lnTo>
                    <a:pt x="842" y="632"/>
                  </a:lnTo>
                  <a:lnTo>
                    <a:pt x="836" y="630"/>
                  </a:lnTo>
                  <a:lnTo>
                    <a:pt x="818" y="624"/>
                  </a:lnTo>
                  <a:lnTo>
                    <a:pt x="812" y="622"/>
                  </a:lnTo>
                  <a:lnTo>
                    <a:pt x="808" y="616"/>
                  </a:lnTo>
                  <a:lnTo>
                    <a:pt x="804" y="604"/>
                  </a:lnTo>
                  <a:lnTo>
                    <a:pt x="804" y="598"/>
                  </a:lnTo>
                  <a:lnTo>
                    <a:pt x="806" y="592"/>
                  </a:lnTo>
                  <a:lnTo>
                    <a:pt x="810" y="588"/>
                  </a:lnTo>
                  <a:lnTo>
                    <a:pt x="812" y="582"/>
                  </a:lnTo>
                  <a:lnTo>
                    <a:pt x="810" y="578"/>
                  </a:lnTo>
                  <a:lnTo>
                    <a:pt x="804" y="574"/>
                  </a:lnTo>
                  <a:lnTo>
                    <a:pt x="800" y="572"/>
                  </a:lnTo>
                  <a:lnTo>
                    <a:pt x="786" y="562"/>
                  </a:lnTo>
                  <a:lnTo>
                    <a:pt x="778" y="554"/>
                  </a:lnTo>
                  <a:lnTo>
                    <a:pt x="768" y="544"/>
                  </a:lnTo>
                  <a:lnTo>
                    <a:pt x="766" y="540"/>
                  </a:lnTo>
                  <a:lnTo>
                    <a:pt x="768" y="538"/>
                  </a:lnTo>
                  <a:lnTo>
                    <a:pt x="772" y="540"/>
                  </a:lnTo>
                  <a:lnTo>
                    <a:pt x="778" y="544"/>
                  </a:lnTo>
                  <a:lnTo>
                    <a:pt x="784" y="546"/>
                  </a:lnTo>
                  <a:lnTo>
                    <a:pt x="790" y="548"/>
                  </a:lnTo>
                  <a:lnTo>
                    <a:pt x="794" y="548"/>
                  </a:lnTo>
                  <a:lnTo>
                    <a:pt x="800" y="550"/>
                  </a:lnTo>
                  <a:lnTo>
                    <a:pt x="806" y="556"/>
                  </a:lnTo>
                  <a:lnTo>
                    <a:pt x="808" y="560"/>
                  </a:lnTo>
                  <a:lnTo>
                    <a:pt x="812" y="566"/>
                  </a:lnTo>
                  <a:lnTo>
                    <a:pt x="820" y="570"/>
                  </a:lnTo>
                  <a:lnTo>
                    <a:pt x="842" y="576"/>
                  </a:lnTo>
                  <a:lnTo>
                    <a:pt x="850" y="576"/>
                  </a:lnTo>
                  <a:lnTo>
                    <a:pt x="858" y="576"/>
                  </a:lnTo>
                  <a:lnTo>
                    <a:pt x="872" y="570"/>
                  </a:lnTo>
                  <a:lnTo>
                    <a:pt x="888" y="564"/>
                  </a:lnTo>
                  <a:lnTo>
                    <a:pt x="892" y="562"/>
                  </a:lnTo>
                  <a:lnTo>
                    <a:pt x="898" y="558"/>
                  </a:lnTo>
                  <a:lnTo>
                    <a:pt x="902" y="550"/>
                  </a:lnTo>
                  <a:lnTo>
                    <a:pt x="906" y="536"/>
                  </a:lnTo>
                  <a:lnTo>
                    <a:pt x="906" y="530"/>
                  </a:lnTo>
                  <a:lnTo>
                    <a:pt x="904" y="524"/>
                  </a:lnTo>
                  <a:lnTo>
                    <a:pt x="876" y="496"/>
                  </a:lnTo>
                  <a:lnTo>
                    <a:pt x="864" y="486"/>
                  </a:lnTo>
                  <a:lnTo>
                    <a:pt x="848" y="474"/>
                  </a:lnTo>
                  <a:lnTo>
                    <a:pt x="836" y="464"/>
                  </a:lnTo>
                  <a:lnTo>
                    <a:pt x="826" y="456"/>
                  </a:lnTo>
                  <a:lnTo>
                    <a:pt x="820" y="452"/>
                  </a:lnTo>
                  <a:lnTo>
                    <a:pt x="814" y="448"/>
                  </a:lnTo>
                  <a:lnTo>
                    <a:pt x="800" y="444"/>
                  </a:lnTo>
                  <a:lnTo>
                    <a:pt x="788" y="440"/>
                  </a:lnTo>
                  <a:lnTo>
                    <a:pt x="784" y="438"/>
                  </a:lnTo>
                  <a:lnTo>
                    <a:pt x="782" y="432"/>
                  </a:lnTo>
                  <a:lnTo>
                    <a:pt x="782" y="430"/>
                  </a:lnTo>
                  <a:lnTo>
                    <a:pt x="782" y="426"/>
                  </a:lnTo>
                  <a:lnTo>
                    <a:pt x="780" y="424"/>
                  </a:lnTo>
                  <a:lnTo>
                    <a:pt x="778" y="422"/>
                  </a:lnTo>
                  <a:lnTo>
                    <a:pt x="774" y="422"/>
                  </a:lnTo>
                  <a:lnTo>
                    <a:pt x="770" y="422"/>
                  </a:lnTo>
                  <a:lnTo>
                    <a:pt x="754" y="422"/>
                  </a:lnTo>
                  <a:lnTo>
                    <a:pt x="752" y="422"/>
                  </a:lnTo>
                  <a:lnTo>
                    <a:pt x="742" y="422"/>
                  </a:lnTo>
                  <a:lnTo>
                    <a:pt x="738" y="416"/>
                  </a:lnTo>
                  <a:lnTo>
                    <a:pt x="734" y="412"/>
                  </a:lnTo>
                  <a:lnTo>
                    <a:pt x="734" y="406"/>
                  </a:lnTo>
                  <a:lnTo>
                    <a:pt x="736" y="394"/>
                  </a:lnTo>
                  <a:lnTo>
                    <a:pt x="740" y="390"/>
                  </a:lnTo>
                  <a:lnTo>
                    <a:pt x="740" y="384"/>
                  </a:lnTo>
                  <a:lnTo>
                    <a:pt x="738" y="378"/>
                  </a:lnTo>
                  <a:lnTo>
                    <a:pt x="728" y="368"/>
                  </a:lnTo>
                  <a:lnTo>
                    <a:pt x="720" y="358"/>
                  </a:lnTo>
                  <a:lnTo>
                    <a:pt x="716" y="358"/>
                  </a:lnTo>
                  <a:lnTo>
                    <a:pt x="714" y="356"/>
                  </a:lnTo>
                  <a:lnTo>
                    <a:pt x="710" y="358"/>
                  </a:lnTo>
                  <a:lnTo>
                    <a:pt x="708" y="358"/>
                  </a:lnTo>
                  <a:lnTo>
                    <a:pt x="700" y="368"/>
                  </a:lnTo>
                  <a:lnTo>
                    <a:pt x="694" y="370"/>
                  </a:lnTo>
                  <a:lnTo>
                    <a:pt x="686" y="370"/>
                  </a:lnTo>
                  <a:lnTo>
                    <a:pt x="682" y="366"/>
                  </a:lnTo>
                  <a:lnTo>
                    <a:pt x="670" y="362"/>
                  </a:lnTo>
                  <a:lnTo>
                    <a:pt x="656" y="362"/>
                  </a:lnTo>
                  <a:lnTo>
                    <a:pt x="654" y="362"/>
                  </a:lnTo>
                  <a:lnTo>
                    <a:pt x="646" y="364"/>
                  </a:lnTo>
                  <a:lnTo>
                    <a:pt x="640" y="368"/>
                  </a:lnTo>
                  <a:lnTo>
                    <a:pt x="632" y="376"/>
                  </a:lnTo>
                  <a:lnTo>
                    <a:pt x="626" y="380"/>
                  </a:lnTo>
                  <a:lnTo>
                    <a:pt x="620" y="382"/>
                  </a:lnTo>
                  <a:lnTo>
                    <a:pt x="610" y="382"/>
                  </a:lnTo>
                  <a:lnTo>
                    <a:pt x="606" y="384"/>
                  </a:lnTo>
                  <a:lnTo>
                    <a:pt x="600" y="388"/>
                  </a:lnTo>
                  <a:lnTo>
                    <a:pt x="596" y="390"/>
                  </a:lnTo>
                  <a:lnTo>
                    <a:pt x="592" y="392"/>
                  </a:lnTo>
                  <a:lnTo>
                    <a:pt x="586" y="394"/>
                  </a:lnTo>
                  <a:lnTo>
                    <a:pt x="584" y="400"/>
                  </a:lnTo>
                  <a:lnTo>
                    <a:pt x="578" y="414"/>
                  </a:lnTo>
                  <a:lnTo>
                    <a:pt x="574" y="420"/>
                  </a:lnTo>
                  <a:lnTo>
                    <a:pt x="568" y="422"/>
                  </a:lnTo>
                  <a:lnTo>
                    <a:pt x="556" y="422"/>
                  </a:lnTo>
                  <a:lnTo>
                    <a:pt x="548" y="424"/>
                  </a:lnTo>
                  <a:lnTo>
                    <a:pt x="544" y="430"/>
                  </a:lnTo>
                  <a:lnTo>
                    <a:pt x="540" y="444"/>
                  </a:lnTo>
                  <a:lnTo>
                    <a:pt x="538" y="456"/>
                  </a:lnTo>
                  <a:lnTo>
                    <a:pt x="534" y="460"/>
                  </a:lnTo>
                  <a:lnTo>
                    <a:pt x="530" y="460"/>
                  </a:lnTo>
                  <a:lnTo>
                    <a:pt x="526" y="460"/>
                  </a:lnTo>
                  <a:lnTo>
                    <a:pt x="518" y="462"/>
                  </a:lnTo>
                  <a:lnTo>
                    <a:pt x="514" y="468"/>
                  </a:lnTo>
                  <a:lnTo>
                    <a:pt x="502" y="484"/>
                  </a:lnTo>
                  <a:lnTo>
                    <a:pt x="500" y="490"/>
                  </a:lnTo>
                  <a:lnTo>
                    <a:pt x="498" y="498"/>
                  </a:lnTo>
                  <a:lnTo>
                    <a:pt x="498" y="502"/>
                  </a:lnTo>
                  <a:lnTo>
                    <a:pt x="496" y="510"/>
                  </a:lnTo>
                  <a:lnTo>
                    <a:pt x="494" y="516"/>
                  </a:lnTo>
                  <a:lnTo>
                    <a:pt x="482" y="532"/>
                  </a:lnTo>
                  <a:lnTo>
                    <a:pt x="474" y="546"/>
                  </a:lnTo>
                  <a:lnTo>
                    <a:pt x="472" y="552"/>
                  </a:lnTo>
                  <a:lnTo>
                    <a:pt x="466" y="566"/>
                  </a:lnTo>
                  <a:lnTo>
                    <a:pt x="462" y="570"/>
                  </a:lnTo>
                  <a:lnTo>
                    <a:pt x="456" y="586"/>
                  </a:lnTo>
                  <a:lnTo>
                    <a:pt x="452" y="590"/>
                  </a:lnTo>
                  <a:lnTo>
                    <a:pt x="444" y="604"/>
                  </a:lnTo>
                  <a:lnTo>
                    <a:pt x="424" y="640"/>
                  </a:lnTo>
                  <a:lnTo>
                    <a:pt x="414" y="652"/>
                  </a:lnTo>
                  <a:lnTo>
                    <a:pt x="406" y="660"/>
                  </a:lnTo>
                  <a:lnTo>
                    <a:pt x="392" y="670"/>
                  </a:lnTo>
                  <a:lnTo>
                    <a:pt x="388" y="672"/>
                  </a:lnTo>
                  <a:lnTo>
                    <a:pt x="382" y="676"/>
                  </a:lnTo>
                  <a:lnTo>
                    <a:pt x="376" y="682"/>
                  </a:lnTo>
                  <a:lnTo>
                    <a:pt x="374" y="688"/>
                  </a:lnTo>
                  <a:lnTo>
                    <a:pt x="366" y="700"/>
                  </a:lnTo>
                  <a:lnTo>
                    <a:pt x="356" y="710"/>
                  </a:lnTo>
                  <a:lnTo>
                    <a:pt x="352" y="714"/>
                  </a:lnTo>
                  <a:lnTo>
                    <a:pt x="350" y="720"/>
                  </a:lnTo>
                  <a:lnTo>
                    <a:pt x="346" y="732"/>
                  </a:lnTo>
                  <a:lnTo>
                    <a:pt x="344" y="736"/>
                  </a:lnTo>
                  <a:lnTo>
                    <a:pt x="342" y="744"/>
                  </a:lnTo>
                  <a:lnTo>
                    <a:pt x="340" y="752"/>
                  </a:lnTo>
                  <a:lnTo>
                    <a:pt x="340" y="756"/>
                  </a:lnTo>
                  <a:lnTo>
                    <a:pt x="342" y="764"/>
                  </a:lnTo>
                  <a:lnTo>
                    <a:pt x="344" y="770"/>
                  </a:lnTo>
                  <a:lnTo>
                    <a:pt x="346" y="776"/>
                  </a:lnTo>
                  <a:lnTo>
                    <a:pt x="348" y="784"/>
                  </a:lnTo>
                  <a:lnTo>
                    <a:pt x="350" y="792"/>
                  </a:lnTo>
                  <a:lnTo>
                    <a:pt x="350" y="794"/>
                  </a:lnTo>
                  <a:lnTo>
                    <a:pt x="350" y="810"/>
                  </a:lnTo>
                  <a:lnTo>
                    <a:pt x="350" y="814"/>
                  </a:lnTo>
                  <a:lnTo>
                    <a:pt x="352" y="820"/>
                  </a:lnTo>
                  <a:lnTo>
                    <a:pt x="356" y="826"/>
                  </a:lnTo>
                  <a:lnTo>
                    <a:pt x="364" y="828"/>
                  </a:lnTo>
                  <a:lnTo>
                    <a:pt x="370" y="830"/>
                  </a:lnTo>
                  <a:lnTo>
                    <a:pt x="378" y="832"/>
                  </a:lnTo>
                  <a:lnTo>
                    <a:pt x="382" y="832"/>
                  </a:lnTo>
                  <a:lnTo>
                    <a:pt x="390" y="830"/>
                  </a:lnTo>
                  <a:lnTo>
                    <a:pt x="396" y="828"/>
                  </a:lnTo>
                  <a:lnTo>
                    <a:pt x="412" y="816"/>
                  </a:lnTo>
                  <a:lnTo>
                    <a:pt x="424" y="808"/>
                  </a:lnTo>
                  <a:lnTo>
                    <a:pt x="430" y="804"/>
                  </a:lnTo>
                  <a:lnTo>
                    <a:pt x="434" y="802"/>
                  </a:lnTo>
                  <a:lnTo>
                    <a:pt x="438" y="800"/>
                  </a:lnTo>
                  <a:lnTo>
                    <a:pt x="442" y="796"/>
                  </a:lnTo>
                  <a:lnTo>
                    <a:pt x="446" y="790"/>
                  </a:lnTo>
                  <a:lnTo>
                    <a:pt x="454" y="778"/>
                  </a:lnTo>
                  <a:lnTo>
                    <a:pt x="458" y="774"/>
                  </a:lnTo>
                  <a:lnTo>
                    <a:pt x="454" y="778"/>
                  </a:lnTo>
                  <a:lnTo>
                    <a:pt x="446" y="790"/>
                  </a:lnTo>
                  <a:lnTo>
                    <a:pt x="442" y="796"/>
                  </a:lnTo>
                  <a:lnTo>
                    <a:pt x="440" y="808"/>
                  </a:lnTo>
                  <a:lnTo>
                    <a:pt x="442" y="820"/>
                  </a:lnTo>
                  <a:lnTo>
                    <a:pt x="446" y="826"/>
                  </a:lnTo>
                  <a:lnTo>
                    <a:pt x="448" y="832"/>
                  </a:lnTo>
                  <a:lnTo>
                    <a:pt x="448" y="840"/>
                  </a:lnTo>
                  <a:lnTo>
                    <a:pt x="448" y="844"/>
                  </a:lnTo>
                  <a:lnTo>
                    <a:pt x="452" y="860"/>
                  </a:lnTo>
                  <a:lnTo>
                    <a:pt x="456" y="874"/>
                  </a:lnTo>
                  <a:lnTo>
                    <a:pt x="458" y="886"/>
                  </a:lnTo>
                  <a:lnTo>
                    <a:pt x="460" y="892"/>
                  </a:lnTo>
                  <a:lnTo>
                    <a:pt x="464" y="896"/>
                  </a:lnTo>
                  <a:lnTo>
                    <a:pt x="466" y="902"/>
                  </a:lnTo>
                  <a:lnTo>
                    <a:pt x="468" y="906"/>
                  </a:lnTo>
                  <a:lnTo>
                    <a:pt x="470" y="910"/>
                  </a:lnTo>
                  <a:lnTo>
                    <a:pt x="476" y="910"/>
                  </a:lnTo>
                  <a:lnTo>
                    <a:pt x="480" y="910"/>
                  </a:lnTo>
                  <a:lnTo>
                    <a:pt x="486" y="910"/>
                  </a:lnTo>
                  <a:lnTo>
                    <a:pt x="488" y="906"/>
                  </a:lnTo>
                  <a:lnTo>
                    <a:pt x="490" y="902"/>
                  </a:lnTo>
                  <a:lnTo>
                    <a:pt x="492" y="896"/>
                  </a:lnTo>
                  <a:lnTo>
                    <a:pt x="498" y="892"/>
                  </a:lnTo>
                  <a:lnTo>
                    <a:pt x="506" y="892"/>
                  </a:lnTo>
                  <a:lnTo>
                    <a:pt x="510" y="892"/>
                  </a:lnTo>
                  <a:lnTo>
                    <a:pt x="516" y="890"/>
                  </a:lnTo>
                  <a:lnTo>
                    <a:pt x="520" y="884"/>
                  </a:lnTo>
                  <a:lnTo>
                    <a:pt x="524" y="878"/>
                  </a:lnTo>
                  <a:lnTo>
                    <a:pt x="526" y="872"/>
                  </a:lnTo>
                  <a:lnTo>
                    <a:pt x="528" y="864"/>
                  </a:lnTo>
                  <a:lnTo>
                    <a:pt x="528" y="840"/>
                  </a:lnTo>
                  <a:lnTo>
                    <a:pt x="528" y="824"/>
                  </a:lnTo>
                  <a:lnTo>
                    <a:pt x="528" y="822"/>
                  </a:lnTo>
                  <a:lnTo>
                    <a:pt x="528" y="816"/>
                  </a:lnTo>
                  <a:lnTo>
                    <a:pt x="532" y="814"/>
                  </a:lnTo>
                  <a:lnTo>
                    <a:pt x="544" y="810"/>
                  </a:lnTo>
                  <a:lnTo>
                    <a:pt x="550" y="806"/>
                  </a:lnTo>
                  <a:lnTo>
                    <a:pt x="554" y="802"/>
                  </a:lnTo>
                  <a:lnTo>
                    <a:pt x="556" y="796"/>
                  </a:lnTo>
                  <a:lnTo>
                    <a:pt x="556" y="792"/>
                  </a:lnTo>
                  <a:lnTo>
                    <a:pt x="556" y="784"/>
                  </a:lnTo>
                  <a:lnTo>
                    <a:pt x="554" y="776"/>
                  </a:lnTo>
                  <a:lnTo>
                    <a:pt x="550" y="772"/>
                  </a:lnTo>
                  <a:lnTo>
                    <a:pt x="542" y="760"/>
                  </a:lnTo>
                  <a:lnTo>
                    <a:pt x="538" y="754"/>
                  </a:lnTo>
                  <a:lnTo>
                    <a:pt x="536" y="746"/>
                  </a:lnTo>
                  <a:lnTo>
                    <a:pt x="536" y="732"/>
                  </a:lnTo>
                  <a:lnTo>
                    <a:pt x="536" y="716"/>
                  </a:lnTo>
                  <a:lnTo>
                    <a:pt x="536" y="704"/>
                  </a:lnTo>
                  <a:lnTo>
                    <a:pt x="538" y="696"/>
                  </a:lnTo>
                  <a:lnTo>
                    <a:pt x="542" y="690"/>
                  </a:lnTo>
                  <a:lnTo>
                    <a:pt x="550" y="682"/>
                  </a:lnTo>
                  <a:lnTo>
                    <a:pt x="562" y="672"/>
                  </a:lnTo>
                  <a:lnTo>
                    <a:pt x="572" y="662"/>
                  </a:lnTo>
                  <a:lnTo>
                    <a:pt x="590" y="652"/>
                  </a:lnTo>
                  <a:lnTo>
                    <a:pt x="594" y="646"/>
                  </a:lnTo>
                  <a:lnTo>
                    <a:pt x="600" y="640"/>
                  </a:lnTo>
                  <a:lnTo>
                    <a:pt x="602" y="634"/>
                  </a:lnTo>
                  <a:lnTo>
                    <a:pt x="604" y="628"/>
                  </a:lnTo>
                  <a:lnTo>
                    <a:pt x="600" y="622"/>
                  </a:lnTo>
                  <a:lnTo>
                    <a:pt x="598" y="616"/>
                  </a:lnTo>
                  <a:lnTo>
                    <a:pt x="600" y="610"/>
                  </a:lnTo>
                  <a:lnTo>
                    <a:pt x="602" y="604"/>
                  </a:lnTo>
                  <a:lnTo>
                    <a:pt x="612" y="592"/>
                  </a:lnTo>
                  <a:lnTo>
                    <a:pt x="620" y="584"/>
                  </a:lnTo>
                  <a:lnTo>
                    <a:pt x="624" y="580"/>
                  </a:lnTo>
                  <a:lnTo>
                    <a:pt x="630" y="576"/>
                  </a:lnTo>
                  <a:lnTo>
                    <a:pt x="634" y="578"/>
                  </a:lnTo>
                  <a:lnTo>
                    <a:pt x="640" y="582"/>
                  </a:lnTo>
                  <a:lnTo>
                    <a:pt x="648" y="594"/>
                  </a:lnTo>
                  <a:lnTo>
                    <a:pt x="652" y="600"/>
                  </a:lnTo>
                  <a:lnTo>
                    <a:pt x="652" y="608"/>
                  </a:lnTo>
                  <a:lnTo>
                    <a:pt x="652" y="614"/>
                  </a:lnTo>
                  <a:lnTo>
                    <a:pt x="638" y="640"/>
                  </a:lnTo>
                  <a:lnTo>
                    <a:pt x="634" y="646"/>
                  </a:lnTo>
                  <a:lnTo>
                    <a:pt x="628" y="650"/>
                  </a:lnTo>
                  <a:lnTo>
                    <a:pt x="612" y="662"/>
                  </a:lnTo>
                  <a:lnTo>
                    <a:pt x="606" y="666"/>
                  </a:lnTo>
                  <a:lnTo>
                    <a:pt x="604" y="674"/>
                  </a:lnTo>
                  <a:lnTo>
                    <a:pt x="598" y="688"/>
                  </a:lnTo>
                  <a:lnTo>
                    <a:pt x="596" y="704"/>
                  </a:lnTo>
                  <a:lnTo>
                    <a:pt x="596" y="726"/>
                  </a:lnTo>
                  <a:lnTo>
                    <a:pt x="596" y="734"/>
                  </a:lnTo>
                  <a:lnTo>
                    <a:pt x="600" y="742"/>
                  </a:lnTo>
                  <a:lnTo>
                    <a:pt x="602" y="748"/>
                  </a:lnTo>
                  <a:lnTo>
                    <a:pt x="610" y="760"/>
                  </a:lnTo>
                  <a:lnTo>
                    <a:pt x="620" y="770"/>
                  </a:lnTo>
                  <a:lnTo>
                    <a:pt x="626" y="772"/>
                  </a:lnTo>
                  <a:lnTo>
                    <a:pt x="634" y="774"/>
                  </a:lnTo>
                  <a:lnTo>
                    <a:pt x="636" y="774"/>
                  </a:lnTo>
                  <a:lnTo>
                    <a:pt x="652" y="772"/>
                  </a:lnTo>
                  <a:lnTo>
                    <a:pt x="676" y="766"/>
                  </a:lnTo>
                  <a:lnTo>
                    <a:pt x="690" y="764"/>
                  </a:lnTo>
                  <a:lnTo>
                    <a:pt x="694" y="764"/>
                  </a:lnTo>
                  <a:lnTo>
                    <a:pt x="700" y="764"/>
                  </a:lnTo>
                  <a:lnTo>
                    <a:pt x="704" y="766"/>
                  </a:lnTo>
                  <a:lnTo>
                    <a:pt x="708" y="768"/>
                  </a:lnTo>
                  <a:lnTo>
                    <a:pt x="712" y="774"/>
                  </a:lnTo>
                  <a:lnTo>
                    <a:pt x="714" y="782"/>
                  </a:lnTo>
                  <a:lnTo>
                    <a:pt x="714" y="786"/>
                  </a:lnTo>
                  <a:lnTo>
                    <a:pt x="712" y="790"/>
                  </a:lnTo>
                  <a:lnTo>
                    <a:pt x="708" y="794"/>
                  </a:lnTo>
                  <a:lnTo>
                    <a:pt x="704" y="794"/>
                  </a:lnTo>
                  <a:lnTo>
                    <a:pt x="700" y="792"/>
                  </a:lnTo>
                  <a:lnTo>
                    <a:pt x="686" y="792"/>
                  </a:lnTo>
                  <a:lnTo>
                    <a:pt x="672" y="792"/>
                  </a:lnTo>
                  <a:lnTo>
                    <a:pt x="658" y="796"/>
                  </a:lnTo>
                  <a:lnTo>
                    <a:pt x="642" y="800"/>
                  </a:lnTo>
                  <a:lnTo>
                    <a:pt x="638" y="804"/>
                  </a:lnTo>
                  <a:lnTo>
                    <a:pt x="634" y="808"/>
                  </a:lnTo>
                  <a:lnTo>
                    <a:pt x="634" y="818"/>
                  </a:lnTo>
                  <a:lnTo>
                    <a:pt x="636" y="822"/>
                  </a:lnTo>
                  <a:lnTo>
                    <a:pt x="640" y="828"/>
                  </a:lnTo>
                  <a:lnTo>
                    <a:pt x="644" y="832"/>
                  </a:lnTo>
                  <a:lnTo>
                    <a:pt x="644" y="838"/>
                  </a:lnTo>
                  <a:lnTo>
                    <a:pt x="644" y="842"/>
                  </a:lnTo>
                  <a:lnTo>
                    <a:pt x="642" y="850"/>
                  </a:lnTo>
                  <a:lnTo>
                    <a:pt x="638" y="854"/>
                  </a:lnTo>
                  <a:lnTo>
                    <a:pt x="636" y="856"/>
                  </a:lnTo>
                  <a:lnTo>
                    <a:pt x="634" y="858"/>
                  </a:lnTo>
                  <a:lnTo>
                    <a:pt x="632" y="858"/>
                  </a:lnTo>
                  <a:lnTo>
                    <a:pt x="628" y="858"/>
                  </a:lnTo>
                  <a:lnTo>
                    <a:pt x="622" y="856"/>
                  </a:lnTo>
                  <a:lnTo>
                    <a:pt x="610" y="852"/>
                  </a:lnTo>
                  <a:lnTo>
                    <a:pt x="606" y="854"/>
                  </a:lnTo>
                  <a:lnTo>
                    <a:pt x="602" y="858"/>
                  </a:lnTo>
                  <a:lnTo>
                    <a:pt x="600" y="864"/>
                  </a:lnTo>
                  <a:lnTo>
                    <a:pt x="598" y="872"/>
                  </a:lnTo>
                  <a:lnTo>
                    <a:pt x="596" y="880"/>
                  </a:lnTo>
                  <a:lnTo>
                    <a:pt x="596" y="882"/>
                  </a:lnTo>
                  <a:lnTo>
                    <a:pt x="596" y="890"/>
                  </a:lnTo>
                  <a:lnTo>
                    <a:pt x="596" y="898"/>
                  </a:lnTo>
                  <a:lnTo>
                    <a:pt x="596" y="902"/>
                  </a:lnTo>
                  <a:lnTo>
                    <a:pt x="596" y="910"/>
                  </a:lnTo>
                  <a:lnTo>
                    <a:pt x="592" y="910"/>
                  </a:lnTo>
                  <a:lnTo>
                    <a:pt x="586" y="912"/>
                  </a:lnTo>
                  <a:lnTo>
                    <a:pt x="582" y="916"/>
                  </a:lnTo>
                  <a:lnTo>
                    <a:pt x="578" y="920"/>
                  </a:lnTo>
                  <a:lnTo>
                    <a:pt x="576" y="926"/>
                  </a:lnTo>
                  <a:lnTo>
                    <a:pt x="574" y="928"/>
                  </a:lnTo>
                  <a:lnTo>
                    <a:pt x="568" y="930"/>
                  </a:lnTo>
                  <a:lnTo>
                    <a:pt x="564" y="930"/>
                  </a:lnTo>
                  <a:lnTo>
                    <a:pt x="552" y="930"/>
                  </a:lnTo>
                  <a:lnTo>
                    <a:pt x="540" y="932"/>
                  </a:lnTo>
                  <a:lnTo>
                    <a:pt x="516" y="938"/>
                  </a:lnTo>
                  <a:lnTo>
                    <a:pt x="500" y="944"/>
                  </a:lnTo>
                  <a:lnTo>
                    <a:pt x="496" y="946"/>
                  </a:lnTo>
                  <a:lnTo>
                    <a:pt x="488" y="950"/>
                  </a:lnTo>
                  <a:lnTo>
                    <a:pt x="482" y="946"/>
                  </a:lnTo>
                  <a:lnTo>
                    <a:pt x="476" y="944"/>
                  </a:lnTo>
                  <a:lnTo>
                    <a:pt x="468" y="942"/>
                  </a:lnTo>
                  <a:lnTo>
                    <a:pt x="462" y="944"/>
                  </a:lnTo>
                  <a:lnTo>
                    <a:pt x="456" y="946"/>
                  </a:lnTo>
                  <a:lnTo>
                    <a:pt x="450" y="946"/>
                  </a:lnTo>
                  <a:lnTo>
                    <a:pt x="444" y="944"/>
                  </a:lnTo>
                  <a:lnTo>
                    <a:pt x="440" y="940"/>
                  </a:lnTo>
                  <a:lnTo>
                    <a:pt x="440" y="934"/>
                  </a:lnTo>
                  <a:lnTo>
                    <a:pt x="436" y="932"/>
                  </a:lnTo>
                  <a:lnTo>
                    <a:pt x="432" y="930"/>
                  </a:lnTo>
                  <a:lnTo>
                    <a:pt x="428" y="930"/>
                  </a:lnTo>
                  <a:lnTo>
                    <a:pt x="424" y="930"/>
                  </a:lnTo>
                  <a:lnTo>
                    <a:pt x="422" y="928"/>
                  </a:lnTo>
                  <a:lnTo>
                    <a:pt x="420" y="924"/>
                  </a:lnTo>
                  <a:lnTo>
                    <a:pt x="420" y="922"/>
                  </a:lnTo>
                  <a:lnTo>
                    <a:pt x="420" y="918"/>
                  </a:lnTo>
                  <a:lnTo>
                    <a:pt x="420" y="902"/>
                  </a:lnTo>
                  <a:lnTo>
                    <a:pt x="420" y="898"/>
                  </a:lnTo>
                  <a:lnTo>
                    <a:pt x="422" y="894"/>
                  </a:lnTo>
                  <a:lnTo>
                    <a:pt x="424" y="890"/>
                  </a:lnTo>
                  <a:lnTo>
                    <a:pt x="430" y="890"/>
                  </a:lnTo>
                  <a:lnTo>
                    <a:pt x="434" y="886"/>
                  </a:lnTo>
                  <a:lnTo>
                    <a:pt x="436" y="882"/>
                  </a:lnTo>
                  <a:lnTo>
                    <a:pt x="434" y="882"/>
                  </a:lnTo>
                  <a:lnTo>
                    <a:pt x="430" y="880"/>
                  </a:lnTo>
                  <a:lnTo>
                    <a:pt x="430" y="876"/>
                  </a:lnTo>
                  <a:lnTo>
                    <a:pt x="430" y="864"/>
                  </a:lnTo>
                  <a:lnTo>
                    <a:pt x="430" y="860"/>
                  </a:lnTo>
                  <a:lnTo>
                    <a:pt x="428" y="858"/>
                  </a:lnTo>
                  <a:lnTo>
                    <a:pt x="428" y="856"/>
                  </a:lnTo>
                  <a:lnTo>
                    <a:pt x="426" y="854"/>
                  </a:lnTo>
                  <a:lnTo>
                    <a:pt x="422" y="856"/>
                  </a:lnTo>
                  <a:lnTo>
                    <a:pt x="418" y="858"/>
                  </a:lnTo>
                  <a:lnTo>
                    <a:pt x="406" y="862"/>
                  </a:lnTo>
                  <a:lnTo>
                    <a:pt x="400" y="864"/>
                  </a:lnTo>
                  <a:lnTo>
                    <a:pt x="398" y="868"/>
                  </a:lnTo>
                  <a:lnTo>
                    <a:pt x="394" y="874"/>
                  </a:lnTo>
                  <a:lnTo>
                    <a:pt x="392" y="882"/>
                  </a:lnTo>
                  <a:lnTo>
                    <a:pt x="392" y="890"/>
                  </a:lnTo>
                  <a:lnTo>
                    <a:pt x="392" y="892"/>
                  </a:lnTo>
                  <a:lnTo>
                    <a:pt x="392" y="900"/>
                  </a:lnTo>
                  <a:lnTo>
                    <a:pt x="396" y="906"/>
                  </a:lnTo>
                  <a:lnTo>
                    <a:pt x="404" y="918"/>
                  </a:lnTo>
                  <a:lnTo>
                    <a:pt x="406" y="922"/>
                  </a:lnTo>
                  <a:lnTo>
                    <a:pt x="410" y="930"/>
                  </a:lnTo>
                  <a:lnTo>
                    <a:pt x="406" y="936"/>
                  </a:lnTo>
                  <a:lnTo>
                    <a:pt x="404" y="942"/>
                  </a:lnTo>
                  <a:lnTo>
                    <a:pt x="400" y="954"/>
                  </a:lnTo>
                  <a:lnTo>
                    <a:pt x="398" y="958"/>
                  </a:lnTo>
                  <a:lnTo>
                    <a:pt x="396" y="958"/>
                  </a:lnTo>
                  <a:lnTo>
                    <a:pt x="386" y="958"/>
                  </a:lnTo>
                  <a:lnTo>
                    <a:pt x="380" y="960"/>
                  </a:lnTo>
                  <a:lnTo>
                    <a:pt x="376" y="960"/>
                  </a:lnTo>
                  <a:lnTo>
                    <a:pt x="364" y="964"/>
                  </a:lnTo>
                  <a:lnTo>
                    <a:pt x="358" y="966"/>
                  </a:lnTo>
                  <a:lnTo>
                    <a:pt x="352" y="970"/>
                  </a:lnTo>
                  <a:lnTo>
                    <a:pt x="346" y="976"/>
                  </a:lnTo>
                  <a:lnTo>
                    <a:pt x="336" y="992"/>
                  </a:lnTo>
                  <a:lnTo>
                    <a:pt x="326" y="1004"/>
                  </a:lnTo>
                  <a:lnTo>
                    <a:pt x="320" y="1008"/>
                  </a:lnTo>
                  <a:lnTo>
                    <a:pt x="316" y="1012"/>
                  </a:lnTo>
                  <a:lnTo>
                    <a:pt x="312" y="1018"/>
                  </a:lnTo>
                  <a:lnTo>
                    <a:pt x="306" y="1024"/>
                  </a:lnTo>
                  <a:lnTo>
                    <a:pt x="298" y="1034"/>
                  </a:lnTo>
                  <a:lnTo>
                    <a:pt x="296" y="1040"/>
                  </a:lnTo>
                  <a:lnTo>
                    <a:pt x="292" y="1046"/>
                  </a:lnTo>
                  <a:lnTo>
                    <a:pt x="288" y="1048"/>
                  </a:lnTo>
                  <a:lnTo>
                    <a:pt x="282" y="1050"/>
                  </a:lnTo>
                  <a:lnTo>
                    <a:pt x="278" y="1054"/>
                  </a:lnTo>
                  <a:lnTo>
                    <a:pt x="276" y="1060"/>
                  </a:lnTo>
                  <a:lnTo>
                    <a:pt x="272" y="1064"/>
                  </a:lnTo>
                  <a:lnTo>
                    <a:pt x="264" y="1066"/>
                  </a:lnTo>
                  <a:lnTo>
                    <a:pt x="260" y="1066"/>
                  </a:lnTo>
                  <a:lnTo>
                    <a:pt x="256" y="1066"/>
                  </a:lnTo>
                  <a:lnTo>
                    <a:pt x="252" y="1062"/>
                  </a:lnTo>
                  <a:lnTo>
                    <a:pt x="252" y="1058"/>
                  </a:lnTo>
                  <a:lnTo>
                    <a:pt x="248" y="1058"/>
                  </a:lnTo>
                  <a:lnTo>
                    <a:pt x="244" y="1058"/>
                  </a:lnTo>
                  <a:lnTo>
                    <a:pt x="242" y="1062"/>
                  </a:lnTo>
                  <a:lnTo>
                    <a:pt x="242" y="1072"/>
                  </a:lnTo>
                  <a:lnTo>
                    <a:pt x="242" y="1076"/>
                  </a:lnTo>
                  <a:lnTo>
                    <a:pt x="238" y="1076"/>
                  </a:lnTo>
                  <a:lnTo>
                    <a:pt x="228" y="1076"/>
                  </a:lnTo>
                  <a:lnTo>
                    <a:pt x="218" y="1076"/>
                  </a:lnTo>
                  <a:lnTo>
                    <a:pt x="206" y="1080"/>
                  </a:lnTo>
                  <a:lnTo>
                    <a:pt x="202" y="1082"/>
                  </a:lnTo>
                  <a:lnTo>
                    <a:pt x="196" y="1086"/>
                  </a:lnTo>
                  <a:lnTo>
                    <a:pt x="194" y="1092"/>
                  </a:lnTo>
                  <a:lnTo>
                    <a:pt x="196" y="1096"/>
                  </a:lnTo>
                  <a:lnTo>
                    <a:pt x="202" y="1100"/>
                  </a:lnTo>
                  <a:lnTo>
                    <a:pt x="206" y="1102"/>
                  </a:lnTo>
                  <a:lnTo>
                    <a:pt x="214" y="1106"/>
                  </a:lnTo>
                  <a:lnTo>
                    <a:pt x="222" y="1106"/>
                  </a:lnTo>
                  <a:lnTo>
                    <a:pt x="226" y="1106"/>
                  </a:lnTo>
                  <a:lnTo>
                    <a:pt x="230" y="1108"/>
                  </a:lnTo>
                  <a:lnTo>
                    <a:pt x="234" y="1110"/>
                  </a:lnTo>
                  <a:lnTo>
                    <a:pt x="234" y="1116"/>
                  </a:lnTo>
                  <a:lnTo>
                    <a:pt x="238" y="1120"/>
                  </a:lnTo>
                  <a:lnTo>
                    <a:pt x="242" y="1126"/>
                  </a:lnTo>
                  <a:lnTo>
                    <a:pt x="242" y="1134"/>
                  </a:lnTo>
                  <a:lnTo>
                    <a:pt x="242" y="1138"/>
                  </a:lnTo>
                  <a:lnTo>
                    <a:pt x="244" y="1142"/>
                  </a:lnTo>
                  <a:lnTo>
                    <a:pt x="248" y="1146"/>
                  </a:lnTo>
                  <a:lnTo>
                    <a:pt x="252" y="1148"/>
                  </a:lnTo>
                  <a:lnTo>
                    <a:pt x="252" y="1154"/>
                  </a:lnTo>
                  <a:lnTo>
                    <a:pt x="252" y="1156"/>
                  </a:lnTo>
                  <a:lnTo>
                    <a:pt x="250" y="1172"/>
                  </a:lnTo>
                  <a:lnTo>
                    <a:pt x="244" y="1196"/>
                  </a:lnTo>
                  <a:lnTo>
                    <a:pt x="242" y="1204"/>
                  </a:lnTo>
                  <a:lnTo>
                    <a:pt x="234" y="1202"/>
                  </a:lnTo>
                  <a:lnTo>
                    <a:pt x="192" y="1194"/>
                  </a:lnTo>
                  <a:lnTo>
                    <a:pt x="176" y="1194"/>
                  </a:lnTo>
                  <a:lnTo>
                    <a:pt x="162" y="1194"/>
                  </a:lnTo>
                  <a:lnTo>
                    <a:pt x="150" y="1194"/>
                  </a:lnTo>
                  <a:lnTo>
                    <a:pt x="140" y="1194"/>
                  </a:lnTo>
                  <a:lnTo>
                    <a:pt x="134" y="1196"/>
                  </a:lnTo>
                  <a:lnTo>
                    <a:pt x="130" y="1198"/>
                  </a:lnTo>
                  <a:lnTo>
                    <a:pt x="128" y="1204"/>
                  </a:lnTo>
                  <a:lnTo>
                    <a:pt x="128" y="1212"/>
                  </a:lnTo>
                  <a:lnTo>
                    <a:pt x="132" y="1226"/>
                  </a:lnTo>
                  <a:lnTo>
                    <a:pt x="134" y="1234"/>
                  </a:lnTo>
                  <a:lnTo>
                    <a:pt x="130" y="1234"/>
                  </a:lnTo>
                  <a:lnTo>
                    <a:pt x="128" y="1234"/>
                  </a:lnTo>
                  <a:lnTo>
                    <a:pt x="128" y="1236"/>
                  </a:lnTo>
                  <a:lnTo>
                    <a:pt x="128" y="1240"/>
                  </a:lnTo>
                  <a:lnTo>
                    <a:pt x="132" y="1246"/>
                  </a:lnTo>
                  <a:lnTo>
                    <a:pt x="134" y="1254"/>
                  </a:lnTo>
                  <a:lnTo>
                    <a:pt x="134" y="1262"/>
                  </a:lnTo>
                  <a:lnTo>
                    <a:pt x="134" y="1264"/>
                  </a:lnTo>
                  <a:lnTo>
                    <a:pt x="134" y="1272"/>
                  </a:lnTo>
                  <a:lnTo>
                    <a:pt x="132" y="1280"/>
                  </a:lnTo>
                  <a:lnTo>
                    <a:pt x="128" y="1286"/>
                  </a:lnTo>
                  <a:lnTo>
                    <a:pt x="128" y="1292"/>
                  </a:lnTo>
                  <a:lnTo>
                    <a:pt x="130" y="1298"/>
                  </a:lnTo>
                  <a:lnTo>
                    <a:pt x="134" y="1304"/>
                  </a:lnTo>
                  <a:lnTo>
                    <a:pt x="134" y="1310"/>
                  </a:lnTo>
                  <a:lnTo>
                    <a:pt x="134" y="1314"/>
                  </a:lnTo>
                  <a:lnTo>
                    <a:pt x="136" y="1316"/>
                  </a:lnTo>
                  <a:lnTo>
                    <a:pt x="138" y="1320"/>
                  </a:lnTo>
                  <a:lnTo>
                    <a:pt x="140" y="1322"/>
                  </a:lnTo>
                  <a:lnTo>
                    <a:pt x="142" y="1322"/>
                  </a:lnTo>
                  <a:lnTo>
                    <a:pt x="146" y="1322"/>
                  </a:lnTo>
                  <a:lnTo>
                    <a:pt x="154" y="1322"/>
                  </a:lnTo>
                  <a:lnTo>
                    <a:pt x="160" y="1322"/>
                  </a:lnTo>
                  <a:lnTo>
                    <a:pt x="164" y="1322"/>
                  </a:lnTo>
                  <a:lnTo>
                    <a:pt x="170" y="1326"/>
                  </a:lnTo>
                  <a:lnTo>
                    <a:pt x="178" y="1334"/>
                  </a:lnTo>
                  <a:lnTo>
                    <a:pt x="184" y="1338"/>
                  </a:lnTo>
                  <a:lnTo>
                    <a:pt x="192" y="1338"/>
                  </a:lnTo>
                  <a:lnTo>
                    <a:pt x="206" y="1334"/>
                  </a:lnTo>
                  <a:lnTo>
                    <a:pt x="220" y="1328"/>
                  </a:lnTo>
                  <a:lnTo>
                    <a:pt x="234" y="1324"/>
                  </a:lnTo>
                  <a:lnTo>
                    <a:pt x="242" y="1320"/>
                  </a:lnTo>
                  <a:lnTo>
                    <a:pt x="246" y="1314"/>
                  </a:lnTo>
                  <a:lnTo>
                    <a:pt x="248" y="1308"/>
                  </a:lnTo>
                  <a:lnTo>
                    <a:pt x="258" y="1296"/>
                  </a:lnTo>
                  <a:lnTo>
                    <a:pt x="266" y="1288"/>
                  </a:lnTo>
                  <a:lnTo>
                    <a:pt x="270" y="1282"/>
                  </a:lnTo>
                  <a:lnTo>
                    <a:pt x="272" y="1276"/>
                  </a:lnTo>
                  <a:lnTo>
                    <a:pt x="274" y="1264"/>
                  </a:lnTo>
                  <a:lnTo>
                    <a:pt x="280" y="1250"/>
                  </a:lnTo>
                  <a:lnTo>
                    <a:pt x="282" y="1244"/>
                  </a:lnTo>
                  <a:lnTo>
                    <a:pt x="288" y="1238"/>
                  </a:lnTo>
                  <a:lnTo>
                    <a:pt x="304" y="1228"/>
                  </a:lnTo>
                  <a:lnTo>
                    <a:pt x="310" y="1224"/>
                  </a:lnTo>
                  <a:lnTo>
                    <a:pt x="316" y="1216"/>
                  </a:lnTo>
                  <a:lnTo>
                    <a:pt x="318" y="1212"/>
                  </a:lnTo>
                  <a:lnTo>
                    <a:pt x="322" y="1206"/>
                  </a:lnTo>
                  <a:lnTo>
                    <a:pt x="326" y="1204"/>
                  </a:lnTo>
                  <a:lnTo>
                    <a:pt x="340" y="1204"/>
                  </a:lnTo>
                  <a:lnTo>
                    <a:pt x="342" y="1204"/>
                  </a:lnTo>
                  <a:lnTo>
                    <a:pt x="350" y="1202"/>
                  </a:lnTo>
                  <a:lnTo>
                    <a:pt x="358" y="1200"/>
                  </a:lnTo>
                  <a:lnTo>
                    <a:pt x="374" y="1188"/>
                  </a:lnTo>
                  <a:lnTo>
                    <a:pt x="380" y="1186"/>
                  </a:lnTo>
                  <a:lnTo>
                    <a:pt x="386" y="1184"/>
                  </a:lnTo>
                  <a:lnTo>
                    <a:pt x="390" y="1182"/>
                  </a:lnTo>
                  <a:lnTo>
                    <a:pt x="396" y="1180"/>
                  </a:lnTo>
                  <a:lnTo>
                    <a:pt x="402" y="1178"/>
                  </a:lnTo>
                  <a:lnTo>
                    <a:pt x="408" y="1178"/>
                  </a:lnTo>
                  <a:lnTo>
                    <a:pt x="412" y="1180"/>
                  </a:lnTo>
                  <a:lnTo>
                    <a:pt x="420" y="1186"/>
                  </a:lnTo>
                  <a:lnTo>
                    <a:pt x="424" y="1192"/>
                  </a:lnTo>
                  <a:lnTo>
                    <a:pt x="436" y="1208"/>
                  </a:lnTo>
                  <a:lnTo>
                    <a:pt x="444" y="1220"/>
                  </a:lnTo>
                  <a:lnTo>
                    <a:pt x="446" y="1226"/>
                  </a:lnTo>
                  <a:lnTo>
                    <a:pt x="450" y="1232"/>
                  </a:lnTo>
                  <a:lnTo>
                    <a:pt x="456" y="1236"/>
                  </a:lnTo>
                  <a:lnTo>
                    <a:pt x="482" y="1250"/>
                  </a:lnTo>
                  <a:lnTo>
                    <a:pt x="488" y="1254"/>
                  </a:lnTo>
                  <a:lnTo>
                    <a:pt x="492" y="1260"/>
                  </a:lnTo>
                  <a:lnTo>
                    <a:pt x="502" y="1274"/>
                  </a:lnTo>
                  <a:lnTo>
                    <a:pt x="506" y="1282"/>
                  </a:lnTo>
                  <a:lnTo>
                    <a:pt x="506" y="1290"/>
                  </a:lnTo>
                  <a:lnTo>
                    <a:pt x="506" y="1304"/>
                  </a:lnTo>
                  <a:lnTo>
                    <a:pt x="506" y="1312"/>
                  </a:lnTo>
                  <a:lnTo>
                    <a:pt x="508" y="1316"/>
                  </a:lnTo>
                  <a:lnTo>
                    <a:pt x="510" y="1316"/>
                  </a:lnTo>
                  <a:lnTo>
                    <a:pt x="512" y="1316"/>
                  </a:lnTo>
                  <a:lnTo>
                    <a:pt x="514" y="1312"/>
                  </a:lnTo>
                  <a:lnTo>
                    <a:pt x="518" y="1302"/>
                  </a:lnTo>
                  <a:lnTo>
                    <a:pt x="522" y="1294"/>
                  </a:lnTo>
                  <a:lnTo>
                    <a:pt x="524" y="1288"/>
                  </a:lnTo>
                  <a:lnTo>
                    <a:pt x="526" y="1282"/>
                  </a:lnTo>
                  <a:lnTo>
                    <a:pt x="528" y="1274"/>
                  </a:lnTo>
                  <a:lnTo>
                    <a:pt x="528" y="1270"/>
                  </a:lnTo>
                  <a:lnTo>
                    <a:pt x="528" y="1268"/>
                  </a:lnTo>
                  <a:lnTo>
                    <a:pt x="530" y="1266"/>
                  </a:lnTo>
                  <a:lnTo>
                    <a:pt x="532" y="1266"/>
                  </a:lnTo>
                  <a:lnTo>
                    <a:pt x="534" y="1266"/>
                  </a:lnTo>
                  <a:lnTo>
                    <a:pt x="540" y="1268"/>
                  </a:lnTo>
                  <a:lnTo>
                    <a:pt x="552" y="1272"/>
                  </a:lnTo>
                  <a:lnTo>
                    <a:pt x="554" y="1272"/>
                  </a:lnTo>
                  <a:lnTo>
                    <a:pt x="554" y="1270"/>
                  </a:lnTo>
                  <a:lnTo>
                    <a:pt x="552" y="1266"/>
                  </a:lnTo>
                  <a:lnTo>
                    <a:pt x="534" y="1248"/>
                  </a:lnTo>
                  <a:lnTo>
                    <a:pt x="520" y="1240"/>
                  </a:lnTo>
                  <a:lnTo>
                    <a:pt x="516" y="1236"/>
                  </a:lnTo>
                  <a:lnTo>
                    <a:pt x="504" y="1228"/>
                  </a:lnTo>
                  <a:lnTo>
                    <a:pt x="494" y="1216"/>
                  </a:lnTo>
                  <a:lnTo>
                    <a:pt x="484" y="1200"/>
                  </a:lnTo>
                  <a:lnTo>
                    <a:pt x="476" y="1188"/>
                  </a:lnTo>
                  <a:lnTo>
                    <a:pt x="472" y="1182"/>
                  </a:lnTo>
                  <a:lnTo>
                    <a:pt x="470" y="1174"/>
                  </a:lnTo>
                  <a:lnTo>
                    <a:pt x="468" y="1166"/>
                  </a:lnTo>
                  <a:lnTo>
                    <a:pt x="468" y="1164"/>
                  </a:lnTo>
                  <a:lnTo>
                    <a:pt x="470" y="1158"/>
                  </a:lnTo>
                  <a:lnTo>
                    <a:pt x="474" y="1156"/>
                  </a:lnTo>
                  <a:lnTo>
                    <a:pt x="478" y="1154"/>
                  </a:lnTo>
                  <a:lnTo>
                    <a:pt x="482" y="1156"/>
                  </a:lnTo>
                  <a:lnTo>
                    <a:pt x="488" y="1156"/>
                  </a:lnTo>
                  <a:lnTo>
                    <a:pt x="496" y="1162"/>
                  </a:lnTo>
                  <a:lnTo>
                    <a:pt x="502" y="1168"/>
                  </a:lnTo>
                  <a:lnTo>
                    <a:pt x="508" y="1176"/>
                  </a:lnTo>
                  <a:lnTo>
                    <a:pt x="510" y="1182"/>
                  </a:lnTo>
                  <a:lnTo>
                    <a:pt x="516" y="1196"/>
                  </a:lnTo>
                  <a:lnTo>
                    <a:pt x="520" y="1204"/>
                  </a:lnTo>
                  <a:lnTo>
                    <a:pt x="524" y="1208"/>
                  </a:lnTo>
                  <a:lnTo>
                    <a:pt x="540" y="1220"/>
                  </a:lnTo>
                  <a:lnTo>
                    <a:pt x="548" y="1224"/>
                  </a:lnTo>
                  <a:lnTo>
                    <a:pt x="552" y="1230"/>
                  </a:lnTo>
                  <a:lnTo>
                    <a:pt x="560" y="1238"/>
                  </a:lnTo>
                  <a:lnTo>
                    <a:pt x="564" y="1244"/>
                  </a:lnTo>
                  <a:lnTo>
                    <a:pt x="566" y="1248"/>
                  </a:lnTo>
                  <a:lnTo>
                    <a:pt x="570" y="1260"/>
                  </a:lnTo>
                  <a:lnTo>
                    <a:pt x="572" y="1266"/>
                  </a:lnTo>
                  <a:lnTo>
                    <a:pt x="576" y="1272"/>
                  </a:lnTo>
                  <a:lnTo>
                    <a:pt x="580" y="1280"/>
                  </a:lnTo>
                  <a:lnTo>
                    <a:pt x="584" y="1286"/>
                  </a:lnTo>
                  <a:lnTo>
                    <a:pt x="588" y="1290"/>
                  </a:lnTo>
                  <a:lnTo>
                    <a:pt x="594" y="1292"/>
                  </a:lnTo>
                  <a:lnTo>
                    <a:pt x="598" y="1292"/>
                  </a:lnTo>
                  <a:lnTo>
                    <a:pt x="602" y="1294"/>
                  </a:lnTo>
                  <a:lnTo>
                    <a:pt x="602" y="1296"/>
                  </a:lnTo>
                  <a:lnTo>
                    <a:pt x="602" y="1298"/>
                  </a:lnTo>
                  <a:lnTo>
                    <a:pt x="598" y="1304"/>
                  </a:lnTo>
                  <a:lnTo>
                    <a:pt x="596" y="1310"/>
                  </a:lnTo>
                  <a:lnTo>
                    <a:pt x="596" y="1314"/>
                  </a:lnTo>
                  <a:lnTo>
                    <a:pt x="598" y="1320"/>
                  </a:lnTo>
                  <a:lnTo>
                    <a:pt x="604" y="1326"/>
                  </a:lnTo>
                  <a:lnTo>
                    <a:pt x="608" y="1328"/>
                  </a:lnTo>
                  <a:lnTo>
                    <a:pt x="616" y="1330"/>
                  </a:lnTo>
                  <a:lnTo>
                    <a:pt x="620" y="1326"/>
                  </a:lnTo>
                  <a:lnTo>
                    <a:pt x="624" y="1322"/>
                  </a:lnTo>
                  <a:lnTo>
                    <a:pt x="626" y="1316"/>
                  </a:lnTo>
                  <a:lnTo>
                    <a:pt x="628" y="1312"/>
                  </a:lnTo>
                  <a:lnTo>
                    <a:pt x="632" y="1308"/>
                  </a:lnTo>
                  <a:lnTo>
                    <a:pt x="638" y="1306"/>
                  </a:lnTo>
                  <a:lnTo>
                    <a:pt x="640" y="1304"/>
                  </a:lnTo>
                  <a:lnTo>
                    <a:pt x="642" y="1302"/>
                  </a:lnTo>
                  <a:lnTo>
                    <a:pt x="640" y="1300"/>
                  </a:lnTo>
                  <a:lnTo>
                    <a:pt x="640" y="1296"/>
                  </a:lnTo>
                  <a:lnTo>
                    <a:pt x="632" y="1288"/>
                  </a:lnTo>
                  <a:lnTo>
                    <a:pt x="628" y="1282"/>
                  </a:lnTo>
                  <a:lnTo>
                    <a:pt x="626" y="1278"/>
                  </a:lnTo>
                  <a:lnTo>
                    <a:pt x="624" y="1272"/>
                  </a:lnTo>
                  <a:lnTo>
                    <a:pt x="620" y="1268"/>
                  </a:lnTo>
                  <a:lnTo>
                    <a:pt x="620" y="1266"/>
                  </a:lnTo>
                  <a:lnTo>
                    <a:pt x="620" y="1264"/>
                  </a:lnTo>
                  <a:lnTo>
                    <a:pt x="624" y="1260"/>
                  </a:lnTo>
                  <a:lnTo>
                    <a:pt x="638" y="1256"/>
                  </a:lnTo>
                  <a:lnTo>
                    <a:pt x="652" y="1254"/>
                  </a:lnTo>
                  <a:lnTo>
                    <a:pt x="656" y="1254"/>
                  </a:lnTo>
                  <a:lnTo>
                    <a:pt x="664" y="1254"/>
                  </a:lnTo>
                  <a:lnTo>
                    <a:pt x="668" y="1260"/>
                  </a:lnTo>
                  <a:lnTo>
                    <a:pt x="670" y="1266"/>
                  </a:lnTo>
                  <a:lnTo>
                    <a:pt x="674" y="1272"/>
                  </a:lnTo>
                  <a:lnTo>
                    <a:pt x="678" y="1280"/>
                  </a:lnTo>
                  <a:lnTo>
                    <a:pt x="680" y="1284"/>
                  </a:lnTo>
                  <a:lnTo>
                    <a:pt x="688" y="1300"/>
                  </a:lnTo>
                  <a:lnTo>
                    <a:pt x="690" y="1304"/>
                  </a:lnTo>
                  <a:lnTo>
                    <a:pt x="698" y="1318"/>
                  </a:lnTo>
                  <a:lnTo>
                    <a:pt x="700" y="1324"/>
                  </a:lnTo>
                  <a:lnTo>
                    <a:pt x="704" y="1328"/>
                  </a:lnTo>
                  <a:lnTo>
                    <a:pt x="712" y="1330"/>
                  </a:lnTo>
                  <a:lnTo>
                    <a:pt x="734" y="1330"/>
                  </a:lnTo>
                  <a:lnTo>
                    <a:pt x="748" y="1330"/>
                  </a:lnTo>
                  <a:lnTo>
                    <a:pt x="760" y="1334"/>
                  </a:lnTo>
                  <a:lnTo>
                    <a:pt x="774" y="1338"/>
                  </a:lnTo>
                  <a:lnTo>
                    <a:pt x="782" y="1338"/>
                  </a:lnTo>
                  <a:lnTo>
                    <a:pt x="788" y="1338"/>
                  </a:lnTo>
                  <a:lnTo>
                    <a:pt x="794" y="1334"/>
                  </a:lnTo>
                  <a:lnTo>
                    <a:pt x="802" y="1332"/>
                  </a:lnTo>
                  <a:lnTo>
                    <a:pt x="808" y="1334"/>
                  </a:lnTo>
                  <a:lnTo>
                    <a:pt x="814" y="1338"/>
                  </a:lnTo>
                  <a:lnTo>
                    <a:pt x="820" y="1340"/>
                  </a:lnTo>
                  <a:lnTo>
                    <a:pt x="824" y="1348"/>
                  </a:lnTo>
                  <a:lnTo>
                    <a:pt x="826" y="1354"/>
                  </a:lnTo>
                  <a:lnTo>
                    <a:pt x="828" y="1360"/>
                  </a:lnTo>
                  <a:lnTo>
                    <a:pt x="828" y="1368"/>
                  </a:lnTo>
                  <a:lnTo>
                    <a:pt x="814" y="1402"/>
                  </a:lnTo>
                  <a:lnTo>
                    <a:pt x="810" y="1408"/>
                  </a:lnTo>
                  <a:lnTo>
                    <a:pt x="806" y="1410"/>
                  </a:lnTo>
                  <a:lnTo>
                    <a:pt x="802" y="1412"/>
                  </a:lnTo>
                  <a:lnTo>
                    <a:pt x="798" y="1416"/>
                  </a:lnTo>
                  <a:lnTo>
                    <a:pt x="796" y="1422"/>
                  </a:lnTo>
                  <a:lnTo>
                    <a:pt x="792" y="1428"/>
                  </a:lnTo>
                  <a:lnTo>
                    <a:pt x="786" y="1434"/>
                  </a:lnTo>
                  <a:lnTo>
                    <a:pt x="780" y="1438"/>
                  </a:lnTo>
                  <a:lnTo>
                    <a:pt x="774" y="1438"/>
                  </a:lnTo>
                  <a:lnTo>
                    <a:pt x="760" y="1438"/>
                  </a:lnTo>
                  <a:lnTo>
                    <a:pt x="754" y="1438"/>
                  </a:lnTo>
                  <a:lnTo>
                    <a:pt x="748" y="1434"/>
                  </a:lnTo>
                  <a:lnTo>
                    <a:pt x="742" y="1430"/>
                  </a:lnTo>
                  <a:lnTo>
                    <a:pt x="734" y="1430"/>
                  </a:lnTo>
                  <a:lnTo>
                    <a:pt x="712" y="1436"/>
                  </a:lnTo>
                  <a:lnTo>
                    <a:pt x="704" y="1438"/>
                  </a:lnTo>
                  <a:lnTo>
                    <a:pt x="696" y="1436"/>
                  </a:lnTo>
                  <a:lnTo>
                    <a:pt x="682" y="1432"/>
                  </a:lnTo>
                  <a:lnTo>
                    <a:pt x="666" y="1428"/>
                  </a:lnTo>
                  <a:lnTo>
                    <a:pt x="662" y="1428"/>
                  </a:lnTo>
                  <a:lnTo>
                    <a:pt x="656" y="1428"/>
                  </a:lnTo>
                  <a:lnTo>
                    <a:pt x="650" y="1424"/>
                  </a:lnTo>
                  <a:lnTo>
                    <a:pt x="638" y="1416"/>
                  </a:lnTo>
                  <a:lnTo>
                    <a:pt x="632" y="1412"/>
                  </a:lnTo>
                  <a:lnTo>
                    <a:pt x="626" y="1410"/>
                  </a:lnTo>
                  <a:lnTo>
                    <a:pt x="618" y="1410"/>
                  </a:lnTo>
                  <a:lnTo>
                    <a:pt x="614" y="1410"/>
                  </a:lnTo>
                  <a:lnTo>
                    <a:pt x="598" y="1412"/>
                  </a:lnTo>
                  <a:lnTo>
                    <a:pt x="584" y="1416"/>
                  </a:lnTo>
                  <a:lnTo>
                    <a:pt x="578" y="1420"/>
                  </a:lnTo>
                  <a:lnTo>
                    <a:pt x="576" y="1428"/>
                  </a:lnTo>
                  <a:lnTo>
                    <a:pt x="576" y="1430"/>
                  </a:lnTo>
                  <a:lnTo>
                    <a:pt x="574" y="1438"/>
                  </a:lnTo>
                  <a:lnTo>
                    <a:pt x="570" y="1442"/>
                  </a:lnTo>
                  <a:lnTo>
                    <a:pt x="554" y="1446"/>
                  </a:lnTo>
                  <a:lnTo>
                    <a:pt x="548" y="1446"/>
                  </a:lnTo>
                  <a:lnTo>
                    <a:pt x="542" y="1442"/>
                  </a:lnTo>
                  <a:lnTo>
                    <a:pt x="534" y="1434"/>
                  </a:lnTo>
                  <a:lnTo>
                    <a:pt x="522" y="1424"/>
                  </a:lnTo>
                  <a:lnTo>
                    <a:pt x="512" y="1414"/>
                  </a:lnTo>
                  <a:lnTo>
                    <a:pt x="508" y="1410"/>
                  </a:lnTo>
                  <a:lnTo>
                    <a:pt x="500" y="1410"/>
                  </a:lnTo>
                  <a:lnTo>
                    <a:pt x="476" y="1410"/>
                  </a:lnTo>
                  <a:lnTo>
                    <a:pt x="470" y="1408"/>
                  </a:lnTo>
                  <a:lnTo>
                    <a:pt x="462" y="1406"/>
                  </a:lnTo>
                  <a:lnTo>
                    <a:pt x="456" y="1404"/>
                  </a:lnTo>
                  <a:lnTo>
                    <a:pt x="442" y="1396"/>
                  </a:lnTo>
                  <a:lnTo>
                    <a:pt x="436" y="1394"/>
                  </a:lnTo>
                  <a:lnTo>
                    <a:pt x="424" y="1386"/>
                  </a:lnTo>
                  <a:lnTo>
                    <a:pt x="422" y="1380"/>
                  </a:lnTo>
                  <a:lnTo>
                    <a:pt x="424" y="1374"/>
                  </a:lnTo>
                  <a:lnTo>
                    <a:pt x="434" y="1358"/>
                  </a:lnTo>
                  <a:lnTo>
                    <a:pt x="436" y="1350"/>
                  </a:lnTo>
                  <a:lnTo>
                    <a:pt x="436" y="1344"/>
                  </a:lnTo>
                  <a:lnTo>
                    <a:pt x="434" y="1338"/>
                  </a:lnTo>
                  <a:lnTo>
                    <a:pt x="428" y="1332"/>
                  </a:lnTo>
                  <a:lnTo>
                    <a:pt x="422" y="1328"/>
                  </a:lnTo>
                  <a:lnTo>
                    <a:pt x="418" y="1326"/>
                  </a:lnTo>
                  <a:lnTo>
                    <a:pt x="406" y="1322"/>
                  </a:lnTo>
                  <a:lnTo>
                    <a:pt x="402" y="1322"/>
                  </a:lnTo>
                  <a:lnTo>
                    <a:pt x="400" y="1324"/>
                  </a:lnTo>
                  <a:lnTo>
                    <a:pt x="400" y="1328"/>
                  </a:lnTo>
                  <a:lnTo>
                    <a:pt x="400" y="1324"/>
                  </a:lnTo>
                  <a:lnTo>
                    <a:pt x="398" y="1324"/>
                  </a:lnTo>
                  <a:lnTo>
                    <a:pt x="396" y="1326"/>
                  </a:lnTo>
                  <a:lnTo>
                    <a:pt x="390" y="1330"/>
                  </a:lnTo>
                  <a:lnTo>
                    <a:pt x="382" y="1332"/>
                  </a:lnTo>
                  <a:lnTo>
                    <a:pt x="378" y="1332"/>
                  </a:lnTo>
                  <a:lnTo>
                    <a:pt x="362" y="1332"/>
                  </a:lnTo>
                  <a:lnTo>
                    <a:pt x="320" y="1332"/>
                  </a:lnTo>
                  <a:lnTo>
                    <a:pt x="312" y="1332"/>
                  </a:lnTo>
                  <a:lnTo>
                    <a:pt x="304" y="1334"/>
                  </a:lnTo>
                  <a:lnTo>
                    <a:pt x="270" y="1348"/>
                  </a:lnTo>
                  <a:lnTo>
                    <a:pt x="254" y="1354"/>
                  </a:lnTo>
                  <a:lnTo>
                    <a:pt x="250" y="1358"/>
                  </a:lnTo>
                  <a:lnTo>
                    <a:pt x="244" y="1360"/>
                  </a:lnTo>
                  <a:lnTo>
                    <a:pt x="242" y="1362"/>
                  </a:lnTo>
                  <a:lnTo>
                    <a:pt x="242" y="1364"/>
                  </a:lnTo>
                  <a:lnTo>
                    <a:pt x="242" y="1362"/>
                  </a:lnTo>
                  <a:lnTo>
                    <a:pt x="240" y="1362"/>
                  </a:lnTo>
                  <a:lnTo>
                    <a:pt x="238" y="1360"/>
                  </a:lnTo>
                  <a:lnTo>
                    <a:pt x="224" y="1360"/>
                  </a:lnTo>
                  <a:lnTo>
                    <a:pt x="220" y="1360"/>
                  </a:lnTo>
                  <a:lnTo>
                    <a:pt x="208" y="1360"/>
                  </a:lnTo>
                  <a:lnTo>
                    <a:pt x="196" y="1356"/>
                  </a:lnTo>
                  <a:lnTo>
                    <a:pt x="190" y="1354"/>
                  </a:lnTo>
                  <a:lnTo>
                    <a:pt x="188" y="1354"/>
                  </a:lnTo>
                  <a:lnTo>
                    <a:pt x="184" y="1354"/>
                  </a:lnTo>
                  <a:lnTo>
                    <a:pt x="182" y="1356"/>
                  </a:lnTo>
                  <a:lnTo>
                    <a:pt x="180" y="1358"/>
                  </a:lnTo>
                  <a:lnTo>
                    <a:pt x="168" y="1374"/>
                  </a:lnTo>
                  <a:lnTo>
                    <a:pt x="158" y="1386"/>
                  </a:lnTo>
                  <a:lnTo>
                    <a:pt x="150" y="1394"/>
                  </a:lnTo>
                  <a:lnTo>
                    <a:pt x="140" y="1406"/>
                  </a:lnTo>
                  <a:lnTo>
                    <a:pt x="130" y="1422"/>
                  </a:lnTo>
                  <a:lnTo>
                    <a:pt x="122" y="1436"/>
                  </a:lnTo>
                  <a:lnTo>
                    <a:pt x="116" y="1460"/>
                  </a:lnTo>
                  <a:lnTo>
                    <a:pt x="114" y="1466"/>
                  </a:lnTo>
                  <a:lnTo>
                    <a:pt x="108" y="1472"/>
                  </a:lnTo>
                  <a:lnTo>
                    <a:pt x="82" y="1484"/>
                  </a:lnTo>
                  <a:lnTo>
                    <a:pt x="70" y="1492"/>
                  </a:lnTo>
                  <a:lnTo>
                    <a:pt x="66" y="1498"/>
                  </a:lnTo>
                  <a:lnTo>
                    <a:pt x="62" y="1502"/>
                  </a:lnTo>
                  <a:lnTo>
                    <a:pt x="52" y="1514"/>
                  </a:lnTo>
                  <a:lnTo>
                    <a:pt x="32" y="1550"/>
                  </a:lnTo>
                  <a:lnTo>
                    <a:pt x="24" y="1564"/>
                  </a:lnTo>
                  <a:lnTo>
                    <a:pt x="12" y="1598"/>
                  </a:lnTo>
                  <a:lnTo>
                    <a:pt x="8" y="1606"/>
                  </a:lnTo>
                  <a:lnTo>
                    <a:pt x="10" y="1614"/>
                  </a:lnTo>
                  <a:lnTo>
                    <a:pt x="16" y="1626"/>
                  </a:lnTo>
                  <a:lnTo>
                    <a:pt x="18" y="1642"/>
                  </a:lnTo>
                  <a:lnTo>
                    <a:pt x="18" y="1666"/>
                  </a:lnTo>
                  <a:lnTo>
                    <a:pt x="16" y="1672"/>
                  </a:lnTo>
                  <a:lnTo>
                    <a:pt x="12" y="1678"/>
                  </a:lnTo>
                  <a:lnTo>
                    <a:pt x="8" y="1684"/>
                  </a:lnTo>
                  <a:lnTo>
                    <a:pt x="6" y="1692"/>
                  </a:lnTo>
                  <a:lnTo>
                    <a:pt x="0" y="1706"/>
                  </a:lnTo>
                  <a:lnTo>
                    <a:pt x="0" y="1712"/>
                  </a:lnTo>
                  <a:lnTo>
                    <a:pt x="0" y="1720"/>
                  </a:lnTo>
                  <a:lnTo>
                    <a:pt x="6" y="1744"/>
                  </a:lnTo>
                  <a:lnTo>
                    <a:pt x="8" y="1750"/>
                  </a:lnTo>
                  <a:lnTo>
                    <a:pt x="12" y="1752"/>
                  </a:lnTo>
                  <a:lnTo>
                    <a:pt x="18" y="1752"/>
                  </a:lnTo>
                  <a:lnTo>
                    <a:pt x="20" y="1752"/>
                  </a:lnTo>
                  <a:lnTo>
                    <a:pt x="18" y="1752"/>
                  </a:lnTo>
                  <a:lnTo>
                    <a:pt x="20" y="1760"/>
                  </a:lnTo>
                  <a:lnTo>
                    <a:pt x="24" y="1764"/>
                  </a:lnTo>
                  <a:lnTo>
                    <a:pt x="26" y="1768"/>
                  </a:lnTo>
                  <a:lnTo>
                    <a:pt x="30" y="1770"/>
                  </a:lnTo>
                  <a:lnTo>
                    <a:pt x="32" y="1768"/>
                  </a:lnTo>
                  <a:lnTo>
                    <a:pt x="30" y="1770"/>
                  </a:lnTo>
                  <a:lnTo>
                    <a:pt x="30" y="1772"/>
                  </a:lnTo>
                  <a:lnTo>
                    <a:pt x="32" y="1772"/>
                  </a:lnTo>
                  <a:lnTo>
                    <a:pt x="36" y="1774"/>
                  </a:lnTo>
                  <a:lnTo>
                    <a:pt x="40" y="1778"/>
                  </a:lnTo>
                  <a:lnTo>
                    <a:pt x="52" y="1804"/>
                  </a:lnTo>
                  <a:lnTo>
                    <a:pt x="56" y="1810"/>
                  </a:lnTo>
                  <a:lnTo>
                    <a:pt x="60" y="1816"/>
                  </a:lnTo>
                  <a:lnTo>
                    <a:pt x="72" y="1824"/>
                  </a:lnTo>
                  <a:lnTo>
                    <a:pt x="84" y="1832"/>
                  </a:lnTo>
                  <a:lnTo>
                    <a:pt x="94" y="1838"/>
                  </a:lnTo>
                  <a:lnTo>
                    <a:pt x="102" y="1844"/>
                  </a:lnTo>
                  <a:lnTo>
                    <a:pt x="128" y="1864"/>
                  </a:lnTo>
                  <a:lnTo>
                    <a:pt x="136" y="1868"/>
                  </a:lnTo>
                  <a:lnTo>
                    <a:pt x="142" y="1870"/>
                  </a:lnTo>
                  <a:lnTo>
                    <a:pt x="146" y="1870"/>
                  </a:lnTo>
                  <a:lnTo>
                    <a:pt x="152" y="1868"/>
                  </a:lnTo>
                  <a:lnTo>
                    <a:pt x="154" y="1868"/>
                  </a:lnTo>
                  <a:lnTo>
                    <a:pt x="154" y="1866"/>
                  </a:lnTo>
                  <a:lnTo>
                    <a:pt x="154" y="1868"/>
                  </a:lnTo>
                  <a:lnTo>
                    <a:pt x="158" y="1868"/>
                  </a:lnTo>
                  <a:lnTo>
                    <a:pt x="162" y="1870"/>
                  </a:lnTo>
                  <a:lnTo>
                    <a:pt x="166" y="1870"/>
                  </a:lnTo>
                  <a:lnTo>
                    <a:pt x="182" y="1868"/>
                  </a:lnTo>
                  <a:lnTo>
                    <a:pt x="206" y="1862"/>
                  </a:lnTo>
                  <a:lnTo>
                    <a:pt x="218" y="1860"/>
                  </a:lnTo>
                  <a:lnTo>
                    <a:pt x="224" y="1860"/>
                  </a:lnTo>
                  <a:lnTo>
                    <a:pt x="232" y="1860"/>
                  </a:lnTo>
                  <a:lnTo>
                    <a:pt x="244" y="1860"/>
                  </a:lnTo>
                  <a:lnTo>
                    <a:pt x="260" y="1856"/>
                  </a:lnTo>
                  <a:lnTo>
                    <a:pt x="274" y="1852"/>
                  </a:lnTo>
                  <a:lnTo>
                    <a:pt x="282" y="1850"/>
                  </a:lnTo>
                  <a:lnTo>
                    <a:pt x="288" y="1844"/>
                  </a:lnTo>
                  <a:lnTo>
                    <a:pt x="294" y="1842"/>
                  </a:lnTo>
                  <a:lnTo>
                    <a:pt x="300" y="1838"/>
                  </a:lnTo>
                  <a:lnTo>
                    <a:pt x="306" y="1838"/>
                  </a:lnTo>
                  <a:lnTo>
                    <a:pt x="312" y="1840"/>
                  </a:lnTo>
                  <a:lnTo>
                    <a:pt x="320" y="1840"/>
                  </a:lnTo>
                  <a:lnTo>
                    <a:pt x="322" y="1840"/>
                  </a:lnTo>
                  <a:lnTo>
                    <a:pt x="330" y="1842"/>
                  </a:lnTo>
                  <a:lnTo>
                    <a:pt x="334" y="1846"/>
                  </a:lnTo>
                  <a:lnTo>
                    <a:pt x="346" y="1862"/>
                  </a:lnTo>
                  <a:lnTo>
                    <a:pt x="352" y="1868"/>
                  </a:lnTo>
                  <a:lnTo>
                    <a:pt x="358" y="1870"/>
                  </a:lnTo>
                  <a:lnTo>
                    <a:pt x="362" y="1870"/>
                  </a:lnTo>
                  <a:lnTo>
                    <a:pt x="370" y="1870"/>
                  </a:lnTo>
                  <a:lnTo>
                    <a:pt x="378" y="1874"/>
                  </a:lnTo>
                  <a:lnTo>
                    <a:pt x="384" y="1876"/>
                  </a:lnTo>
                  <a:lnTo>
                    <a:pt x="388" y="1878"/>
                  </a:lnTo>
                  <a:lnTo>
                    <a:pt x="392" y="1878"/>
                  </a:lnTo>
                  <a:lnTo>
                    <a:pt x="392" y="1876"/>
                  </a:lnTo>
                  <a:lnTo>
                    <a:pt x="392" y="1878"/>
                  </a:lnTo>
                  <a:lnTo>
                    <a:pt x="394" y="1878"/>
                  </a:lnTo>
                  <a:lnTo>
                    <a:pt x="398" y="1878"/>
                  </a:lnTo>
                  <a:lnTo>
                    <a:pt x="404" y="1880"/>
                  </a:lnTo>
                  <a:lnTo>
                    <a:pt x="408" y="1884"/>
                  </a:lnTo>
                  <a:lnTo>
                    <a:pt x="410" y="1890"/>
                  </a:lnTo>
                  <a:lnTo>
                    <a:pt x="410" y="1896"/>
                  </a:lnTo>
                  <a:lnTo>
                    <a:pt x="410" y="1900"/>
                  </a:lnTo>
                  <a:lnTo>
                    <a:pt x="410" y="1908"/>
                  </a:lnTo>
                  <a:lnTo>
                    <a:pt x="410" y="1916"/>
                  </a:lnTo>
                  <a:lnTo>
                    <a:pt x="410" y="1920"/>
                  </a:lnTo>
                  <a:lnTo>
                    <a:pt x="410" y="1936"/>
                  </a:lnTo>
                  <a:lnTo>
                    <a:pt x="410" y="1950"/>
                  </a:lnTo>
                  <a:lnTo>
                    <a:pt x="412" y="1956"/>
                  </a:lnTo>
                  <a:lnTo>
                    <a:pt x="414" y="1964"/>
                  </a:lnTo>
                  <a:lnTo>
                    <a:pt x="434" y="1990"/>
                  </a:lnTo>
                  <a:lnTo>
                    <a:pt x="438" y="1994"/>
                  </a:lnTo>
                  <a:lnTo>
                    <a:pt x="440" y="1994"/>
                  </a:lnTo>
                  <a:lnTo>
                    <a:pt x="442" y="1994"/>
                  </a:lnTo>
                  <a:lnTo>
                    <a:pt x="440" y="1996"/>
                  </a:lnTo>
                  <a:lnTo>
                    <a:pt x="440" y="1998"/>
                  </a:lnTo>
                  <a:lnTo>
                    <a:pt x="444" y="2002"/>
                  </a:lnTo>
                  <a:lnTo>
                    <a:pt x="452" y="2014"/>
                  </a:lnTo>
                  <a:lnTo>
                    <a:pt x="456" y="2020"/>
                  </a:lnTo>
                  <a:lnTo>
                    <a:pt x="458" y="2026"/>
                  </a:lnTo>
                  <a:lnTo>
                    <a:pt x="458" y="2034"/>
                  </a:lnTo>
                  <a:lnTo>
                    <a:pt x="458" y="2038"/>
                  </a:lnTo>
                  <a:lnTo>
                    <a:pt x="458" y="2046"/>
                  </a:lnTo>
                  <a:lnTo>
                    <a:pt x="460" y="2054"/>
                  </a:lnTo>
                  <a:lnTo>
                    <a:pt x="468" y="2096"/>
                  </a:lnTo>
                  <a:lnTo>
                    <a:pt x="472" y="2112"/>
                  </a:lnTo>
                  <a:lnTo>
                    <a:pt x="476" y="2124"/>
                  </a:lnTo>
                  <a:lnTo>
                    <a:pt x="478" y="2134"/>
                  </a:lnTo>
                  <a:lnTo>
                    <a:pt x="472" y="2144"/>
                  </a:lnTo>
                  <a:lnTo>
                    <a:pt x="462" y="2166"/>
                  </a:lnTo>
                  <a:lnTo>
                    <a:pt x="460" y="2172"/>
                  </a:lnTo>
                  <a:lnTo>
                    <a:pt x="458" y="2180"/>
                  </a:lnTo>
                  <a:lnTo>
                    <a:pt x="458" y="2204"/>
                  </a:lnTo>
                  <a:lnTo>
                    <a:pt x="460" y="2212"/>
                  </a:lnTo>
                  <a:lnTo>
                    <a:pt x="460" y="2210"/>
                  </a:lnTo>
                  <a:lnTo>
                    <a:pt x="460" y="2212"/>
                  </a:lnTo>
                  <a:lnTo>
                    <a:pt x="456" y="2220"/>
                  </a:lnTo>
                  <a:lnTo>
                    <a:pt x="452" y="2234"/>
                  </a:lnTo>
                  <a:lnTo>
                    <a:pt x="450" y="2242"/>
                  </a:lnTo>
                  <a:lnTo>
                    <a:pt x="452" y="2248"/>
                  </a:lnTo>
                  <a:lnTo>
                    <a:pt x="484" y="2302"/>
                  </a:lnTo>
                  <a:lnTo>
                    <a:pt x="488" y="2308"/>
                  </a:lnTo>
                  <a:lnTo>
                    <a:pt x="488" y="2314"/>
                  </a:lnTo>
                  <a:lnTo>
                    <a:pt x="490" y="2328"/>
                  </a:lnTo>
                  <a:lnTo>
                    <a:pt x="496" y="2380"/>
                  </a:lnTo>
                  <a:lnTo>
                    <a:pt x="500" y="2386"/>
                  </a:lnTo>
                  <a:lnTo>
                    <a:pt x="504" y="2392"/>
                  </a:lnTo>
                  <a:lnTo>
                    <a:pt x="520" y="2402"/>
                  </a:lnTo>
                  <a:lnTo>
                    <a:pt x="528" y="2406"/>
                  </a:lnTo>
                  <a:lnTo>
                    <a:pt x="528" y="2404"/>
                  </a:lnTo>
                  <a:lnTo>
                    <a:pt x="528" y="2406"/>
                  </a:lnTo>
                  <a:lnTo>
                    <a:pt x="532" y="2414"/>
                  </a:lnTo>
                  <a:lnTo>
                    <a:pt x="534" y="2420"/>
                  </a:lnTo>
                  <a:lnTo>
                    <a:pt x="540" y="2434"/>
                  </a:lnTo>
                  <a:lnTo>
                    <a:pt x="546" y="2458"/>
                  </a:lnTo>
                  <a:lnTo>
                    <a:pt x="548" y="2474"/>
                  </a:lnTo>
                  <a:lnTo>
                    <a:pt x="548" y="2478"/>
                  </a:lnTo>
                  <a:lnTo>
                    <a:pt x="548" y="2486"/>
                  </a:lnTo>
                  <a:lnTo>
                    <a:pt x="552" y="2492"/>
                  </a:lnTo>
                  <a:lnTo>
                    <a:pt x="562" y="2508"/>
                  </a:lnTo>
                  <a:lnTo>
                    <a:pt x="568" y="2512"/>
                  </a:lnTo>
                  <a:lnTo>
                    <a:pt x="574" y="2514"/>
                  </a:lnTo>
                  <a:lnTo>
                    <a:pt x="598" y="2508"/>
                  </a:lnTo>
                  <a:lnTo>
                    <a:pt x="614" y="2504"/>
                  </a:lnTo>
                  <a:lnTo>
                    <a:pt x="638" y="2498"/>
                  </a:lnTo>
                  <a:lnTo>
                    <a:pt x="654" y="2496"/>
                  </a:lnTo>
                  <a:lnTo>
                    <a:pt x="676" y="2496"/>
                  </a:lnTo>
                  <a:lnTo>
                    <a:pt x="684" y="2494"/>
                  </a:lnTo>
                  <a:lnTo>
                    <a:pt x="690" y="2490"/>
                  </a:lnTo>
                  <a:lnTo>
                    <a:pt x="748" y="2424"/>
                  </a:lnTo>
                  <a:lnTo>
                    <a:pt x="756" y="2410"/>
                  </a:lnTo>
                  <a:lnTo>
                    <a:pt x="770" y="2376"/>
                  </a:lnTo>
                  <a:lnTo>
                    <a:pt x="770" y="2370"/>
                  </a:lnTo>
                  <a:lnTo>
                    <a:pt x="770" y="2368"/>
                  </a:lnTo>
                  <a:lnTo>
                    <a:pt x="768" y="2368"/>
                  </a:lnTo>
                  <a:lnTo>
                    <a:pt x="770" y="2368"/>
                  </a:lnTo>
                  <a:lnTo>
                    <a:pt x="772" y="2366"/>
                  </a:lnTo>
                  <a:lnTo>
                    <a:pt x="772" y="2364"/>
                  </a:lnTo>
                  <a:lnTo>
                    <a:pt x="774" y="2358"/>
                  </a:lnTo>
                  <a:lnTo>
                    <a:pt x="778" y="2354"/>
                  </a:lnTo>
                  <a:lnTo>
                    <a:pt x="806" y="2334"/>
                  </a:lnTo>
                  <a:lnTo>
                    <a:pt x="810" y="2328"/>
                  </a:lnTo>
                  <a:lnTo>
                    <a:pt x="814" y="2322"/>
                  </a:lnTo>
                  <a:lnTo>
                    <a:pt x="818" y="2308"/>
                  </a:lnTo>
                  <a:lnTo>
                    <a:pt x="820" y="2300"/>
                  </a:lnTo>
                  <a:lnTo>
                    <a:pt x="820" y="2292"/>
                  </a:lnTo>
                  <a:lnTo>
                    <a:pt x="814" y="2268"/>
                  </a:lnTo>
                  <a:lnTo>
                    <a:pt x="814" y="2260"/>
                  </a:lnTo>
                  <a:lnTo>
                    <a:pt x="816" y="2254"/>
                  </a:lnTo>
                  <a:lnTo>
                    <a:pt x="826" y="2238"/>
                  </a:lnTo>
                  <a:lnTo>
                    <a:pt x="832" y="2232"/>
                  </a:lnTo>
                  <a:lnTo>
                    <a:pt x="838" y="2228"/>
                  </a:lnTo>
                  <a:lnTo>
                    <a:pt x="874" y="2206"/>
                  </a:lnTo>
                  <a:lnTo>
                    <a:pt x="880" y="2202"/>
                  </a:lnTo>
                  <a:lnTo>
                    <a:pt x="884" y="2194"/>
                  </a:lnTo>
                  <a:lnTo>
                    <a:pt x="886" y="2190"/>
                  </a:lnTo>
                  <a:lnTo>
                    <a:pt x="894" y="2176"/>
                  </a:lnTo>
                  <a:lnTo>
                    <a:pt x="896" y="2170"/>
                  </a:lnTo>
                  <a:lnTo>
                    <a:pt x="898" y="2162"/>
                  </a:lnTo>
                  <a:lnTo>
                    <a:pt x="898" y="2156"/>
                  </a:lnTo>
                  <a:lnTo>
                    <a:pt x="892" y="2132"/>
                  </a:lnTo>
                  <a:lnTo>
                    <a:pt x="890" y="2116"/>
                  </a:lnTo>
                  <a:lnTo>
                    <a:pt x="890" y="2112"/>
                  </a:lnTo>
                  <a:lnTo>
                    <a:pt x="890" y="2108"/>
                  </a:lnTo>
                  <a:lnTo>
                    <a:pt x="888" y="2106"/>
                  </a:lnTo>
                  <a:lnTo>
                    <a:pt x="886" y="2108"/>
                  </a:lnTo>
                  <a:lnTo>
                    <a:pt x="888" y="2106"/>
                  </a:lnTo>
                  <a:lnTo>
                    <a:pt x="888" y="2102"/>
                  </a:lnTo>
                  <a:lnTo>
                    <a:pt x="886" y="2098"/>
                  </a:lnTo>
                  <a:lnTo>
                    <a:pt x="882" y="2094"/>
                  </a:lnTo>
                  <a:lnTo>
                    <a:pt x="880" y="2086"/>
                  </a:lnTo>
                  <a:lnTo>
                    <a:pt x="880" y="2054"/>
                  </a:lnTo>
                  <a:lnTo>
                    <a:pt x="880" y="2046"/>
                  </a:lnTo>
                  <a:lnTo>
                    <a:pt x="876" y="2038"/>
                  </a:lnTo>
                  <a:lnTo>
                    <a:pt x="874" y="2032"/>
                  </a:lnTo>
                  <a:lnTo>
                    <a:pt x="872" y="2026"/>
                  </a:lnTo>
                  <a:lnTo>
                    <a:pt x="876" y="2020"/>
                  </a:lnTo>
                  <a:lnTo>
                    <a:pt x="880" y="2016"/>
                  </a:lnTo>
                  <a:lnTo>
                    <a:pt x="880" y="2012"/>
                  </a:lnTo>
                  <a:lnTo>
                    <a:pt x="882" y="2006"/>
                  </a:lnTo>
                  <a:lnTo>
                    <a:pt x="884" y="2000"/>
                  </a:lnTo>
                  <a:lnTo>
                    <a:pt x="894" y="1984"/>
                  </a:lnTo>
                  <a:lnTo>
                    <a:pt x="900" y="1978"/>
                  </a:lnTo>
                  <a:lnTo>
                    <a:pt x="906" y="1974"/>
                  </a:lnTo>
                  <a:lnTo>
                    <a:pt x="912" y="1970"/>
                  </a:lnTo>
                  <a:lnTo>
                    <a:pt x="918" y="1968"/>
                  </a:lnTo>
                  <a:lnTo>
                    <a:pt x="922" y="1960"/>
                  </a:lnTo>
                  <a:lnTo>
                    <a:pt x="934" y="1936"/>
                  </a:lnTo>
                  <a:lnTo>
                    <a:pt x="940" y="1930"/>
                  </a:lnTo>
                  <a:lnTo>
                    <a:pt x="946" y="1924"/>
                  </a:lnTo>
                  <a:lnTo>
                    <a:pt x="970" y="1912"/>
                  </a:lnTo>
                  <a:lnTo>
                    <a:pt x="984" y="1902"/>
                  </a:lnTo>
                  <a:lnTo>
                    <a:pt x="1012" y="1874"/>
                  </a:lnTo>
                  <a:lnTo>
                    <a:pt x="1016" y="1868"/>
                  </a:lnTo>
                  <a:lnTo>
                    <a:pt x="1020" y="1862"/>
                  </a:lnTo>
                  <a:lnTo>
                    <a:pt x="1044" y="1808"/>
                  </a:lnTo>
                  <a:lnTo>
                    <a:pt x="1048" y="1792"/>
                  </a:lnTo>
                  <a:lnTo>
                    <a:pt x="1054" y="1770"/>
                  </a:lnTo>
                  <a:lnTo>
                    <a:pt x="1054" y="1766"/>
                  </a:lnTo>
                  <a:lnTo>
                    <a:pt x="1054" y="1764"/>
                  </a:lnTo>
                  <a:lnTo>
                    <a:pt x="1050" y="1764"/>
                  </a:lnTo>
                  <a:lnTo>
                    <a:pt x="1048" y="1764"/>
                  </a:lnTo>
                  <a:lnTo>
                    <a:pt x="976" y="1780"/>
                  </a:lnTo>
                  <a:lnTo>
                    <a:pt x="968" y="1780"/>
                  </a:lnTo>
                  <a:lnTo>
                    <a:pt x="960" y="1778"/>
                  </a:lnTo>
                  <a:lnTo>
                    <a:pt x="956" y="1774"/>
                  </a:lnTo>
                  <a:lnTo>
                    <a:pt x="944" y="1766"/>
                  </a:lnTo>
                  <a:lnTo>
                    <a:pt x="934" y="1754"/>
                  </a:lnTo>
                  <a:lnTo>
                    <a:pt x="904" y="1710"/>
                  </a:lnTo>
                  <a:lnTo>
                    <a:pt x="898" y="1704"/>
                  </a:lnTo>
                  <a:lnTo>
                    <a:pt x="892" y="1700"/>
                  </a:lnTo>
                  <a:lnTo>
                    <a:pt x="886" y="1696"/>
                  </a:lnTo>
                  <a:lnTo>
                    <a:pt x="880" y="1692"/>
                  </a:lnTo>
                  <a:lnTo>
                    <a:pt x="876" y="1686"/>
                  </a:lnTo>
                  <a:lnTo>
                    <a:pt x="864" y="1670"/>
                  </a:lnTo>
                  <a:lnTo>
                    <a:pt x="860" y="1664"/>
                  </a:lnTo>
                  <a:lnTo>
                    <a:pt x="858" y="1656"/>
                  </a:lnTo>
                  <a:lnTo>
                    <a:pt x="852" y="1642"/>
                  </a:lnTo>
                  <a:lnTo>
                    <a:pt x="848" y="1626"/>
                  </a:lnTo>
                  <a:lnTo>
                    <a:pt x="842" y="1602"/>
                  </a:lnTo>
                  <a:lnTo>
                    <a:pt x="840" y="1596"/>
                  </a:lnTo>
                  <a:lnTo>
                    <a:pt x="834" y="1590"/>
                  </a:lnTo>
                  <a:lnTo>
                    <a:pt x="826" y="1582"/>
                  </a:lnTo>
                  <a:lnTo>
                    <a:pt x="822" y="1574"/>
                  </a:lnTo>
                  <a:lnTo>
                    <a:pt x="818" y="1568"/>
                  </a:lnTo>
                  <a:lnTo>
                    <a:pt x="814" y="1544"/>
                  </a:lnTo>
                  <a:lnTo>
                    <a:pt x="808" y="1530"/>
                  </a:lnTo>
                  <a:lnTo>
                    <a:pt x="796" y="1504"/>
                  </a:lnTo>
                  <a:lnTo>
                    <a:pt x="786" y="1492"/>
                  </a:lnTo>
                  <a:lnTo>
                    <a:pt x="768" y="1474"/>
                  </a:lnTo>
                  <a:lnTo>
                    <a:pt x="766" y="1470"/>
                  </a:lnTo>
                  <a:lnTo>
                    <a:pt x="770" y="1472"/>
                  </a:lnTo>
                  <a:lnTo>
                    <a:pt x="794" y="1484"/>
                  </a:lnTo>
                  <a:lnTo>
                    <a:pt x="798" y="1484"/>
                  </a:lnTo>
                  <a:lnTo>
                    <a:pt x="800" y="1484"/>
                  </a:lnTo>
                  <a:lnTo>
                    <a:pt x="804" y="1482"/>
                  </a:lnTo>
                  <a:lnTo>
                    <a:pt x="804" y="1480"/>
                  </a:lnTo>
                  <a:lnTo>
                    <a:pt x="808" y="1476"/>
                  </a:lnTo>
                  <a:lnTo>
                    <a:pt x="810" y="1474"/>
                  </a:lnTo>
                  <a:lnTo>
                    <a:pt x="810" y="1472"/>
                  </a:lnTo>
                  <a:lnTo>
                    <a:pt x="812" y="1474"/>
                  </a:lnTo>
                  <a:lnTo>
                    <a:pt x="814" y="1476"/>
                  </a:lnTo>
                  <a:lnTo>
                    <a:pt x="818" y="1480"/>
                  </a:lnTo>
                  <a:lnTo>
                    <a:pt x="824" y="1494"/>
                  </a:lnTo>
                  <a:lnTo>
                    <a:pt x="856" y="1550"/>
                  </a:lnTo>
                  <a:lnTo>
                    <a:pt x="866" y="1562"/>
                  </a:lnTo>
                  <a:lnTo>
                    <a:pt x="874" y="1570"/>
                  </a:lnTo>
                  <a:lnTo>
                    <a:pt x="878" y="1576"/>
                  </a:lnTo>
                  <a:lnTo>
                    <a:pt x="882" y="1584"/>
                  </a:lnTo>
                  <a:lnTo>
                    <a:pt x="886" y="1598"/>
                  </a:lnTo>
                  <a:lnTo>
                    <a:pt x="892" y="1614"/>
                  </a:lnTo>
                  <a:lnTo>
                    <a:pt x="898" y="1636"/>
                  </a:lnTo>
                  <a:lnTo>
                    <a:pt x="900" y="1644"/>
                  </a:lnTo>
                  <a:lnTo>
                    <a:pt x="904" y="1650"/>
                  </a:lnTo>
                  <a:lnTo>
                    <a:pt x="924" y="1668"/>
                  </a:lnTo>
                  <a:lnTo>
                    <a:pt x="928" y="1674"/>
                  </a:lnTo>
                  <a:lnTo>
                    <a:pt x="928" y="1678"/>
                  </a:lnTo>
                  <a:lnTo>
                    <a:pt x="928" y="1684"/>
                  </a:lnTo>
                  <a:lnTo>
                    <a:pt x="932" y="1690"/>
                  </a:lnTo>
                  <a:lnTo>
                    <a:pt x="936" y="1696"/>
                  </a:lnTo>
                  <a:lnTo>
                    <a:pt x="942" y="1710"/>
                  </a:lnTo>
                  <a:lnTo>
                    <a:pt x="954" y="1736"/>
                  </a:lnTo>
                  <a:lnTo>
                    <a:pt x="960" y="1740"/>
                  </a:lnTo>
                  <a:lnTo>
                    <a:pt x="966" y="1740"/>
                  </a:lnTo>
                  <a:lnTo>
                    <a:pt x="980" y="1736"/>
                  </a:lnTo>
                  <a:lnTo>
                    <a:pt x="996" y="1732"/>
                  </a:lnTo>
                  <a:lnTo>
                    <a:pt x="1000" y="1732"/>
                  </a:lnTo>
                  <a:lnTo>
                    <a:pt x="1006" y="1732"/>
                  </a:lnTo>
                  <a:lnTo>
                    <a:pt x="1012" y="1728"/>
                  </a:lnTo>
                  <a:lnTo>
                    <a:pt x="1020" y="1718"/>
                  </a:lnTo>
                  <a:lnTo>
                    <a:pt x="1028" y="1714"/>
                  </a:lnTo>
                  <a:lnTo>
                    <a:pt x="1034" y="1710"/>
                  </a:lnTo>
                  <a:lnTo>
                    <a:pt x="1048" y="1706"/>
                  </a:lnTo>
                  <a:lnTo>
                    <a:pt x="1064" y="1700"/>
                  </a:lnTo>
                  <a:lnTo>
                    <a:pt x="1088" y="1688"/>
                  </a:lnTo>
                  <a:lnTo>
                    <a:pt x="1096" y="1684"/>
                  </a:lnTo>
                  <a:lnTo>
                    <a:pt x="1102" y="1680"/>
                  </a:lnTo>
                  <a:lnTo>
                    <a:pt x="1128" y="1668"/>
                  </a:lnTo>
                  <a:lnTo>
                    <a:pt x="1134" y="1664"/>
                  </a:lnTo>
                  <a:lnTo>
                    <a:pt x="1140" y="1658"/>
                  </a:lnTo>
                  <a:lnTo>
                    <a:pt x="1158" y="1632"/>
                  </a:lnTo>
                  <a:lnTo>
                    <a:pt x="1168" y="1618"/>
                  </a:lnTo>
                  <a:lnTo>
                    <a:pt x="1170" y="1612"/>
                  </a:lnTo>
                  <a:lnTo>
                    <a:pt x="1180" y="1600"/>
                  </a:lnTo>
                  <a:lnTo>
                    <a:pt x="1188" y="1592"/>
                  </a:lnTo>
                  <a:lnTo>
                    <a:pt x="1188" y="1588"/>
                  </a:lnTo>
                  <a:lnTo>
                    <a:pt x="1190" y="1586"/>
                  </a:lnTo>
                  <a:lnTo>
                    <a:pt x="1188" y="1584"/>
                  </a:lnTo>
                  <a:lnTo>
                    <a:pt x="1186" y="1582"/>
                  </a:lnTo>
                  <a:lnTo>
                    <a:pt x="1160" y="1562"/>
                  </a:lnTo>
                  <a:lnTo>
                    <a:pt x="1154" y="1558"/>
                  </a:lnTo>
                  <a:lnTo>
                    <a:pt x="1148" y="1556"/>
                  </a:lnTo>
                  <a:lnTo>
                    <a:pt x="1144" y="1554"/>
                  </a:lnTo>
                  <a:lnTo>
                    <a:pt x="1140" y="1548"/>
                  </a:lnTo>
                  <a:lnTo>
                    <a:pt x="1138" y="1544"/>
                  </a:lnTo>
                  <a:lnTo>
                    <a:pt x="1132" y="1540"/>
                  </a:lnTo>
                  <a:lnTo>
                    <a:pt x="1126" y="1538"/>
                  </a:lnTo>
                  <a:lnTo>
                    <a:pt x="1102" y="1544"/>
                  </a:lnTo>
                  <a:lnTo>
                    <a:pt x="1096" y="1544"/>
                  </a:lnTo>
                  <a:lnTo>
                    <a:pt x="1088" y="1542"/>
                  </a:lnTo>
                  <a:lnTo>
                    <a:pt x="1082" y="1540"/>
                  </a:lnTo>
                  <a:lnTo>
                    <a:pt x="1076" y="1536"/>
                  </a:lnTo>
                  <a:lnTo>
                    <a:pt x="1070" y="1536"/>
                  </a:lnTo>
                  <a:lnTo>
                    <a:pt x="1058" y="1534"/>
                  </a:lnTo>
                  <a:lnTo>
                    <a:pt x="1054" y="1530"/>
                  </a:lnTo>
                  <a:lnTo>
                    <a:pt x="1048" y="1526"/>
                  </a:lnTo>
                  <a:lnTo>
                    <a:pt x="1044" y="1520"/>
                  </a:lnTo>
                  <a:lnTo>
                    <a:pt x="1040" y="1506"/>
                  </a:lnTo>
                  <a:lnTo>
                    <a:pt x="1036" y="1498"/>
                  </a:lnTo>
                  <a:lnTo>
                    <a:pt x="1032" y="1492"/>
                  </a:lnTo>
                  <a:lnTo>
                    <a:pt x="1022" y="1484"/>
                  </a:lnTo>
                  <a:lnTo>
                    <a:pt x="1018" y="1478"/>
                  </a:lnTo>
                  <a:lnTo>
                    <a:pt x="1018" y="1472"/>
                  </a:lnTo>
                  <a:lnTo>
                    <a:pt x="1018" y="1468"/>
                  </a:lnTo>
                  <a:lnTo>
                    <a:pt x="1022" y="1462"/>
                  </a:lnTo>
                  <a:lnTo>
                    <a:pt x="1026" y="1458"/>
                  </a:lnTo>
                  <a:lnTo>
                    <a:pt x="1026" y="1452"/>
                  </a:lnTo>
                  <a:lnTo>
                    <a:pt x="1028" y="1452"/>
                  </a:lnTo>
                  <a:lnTo>
                    <a:pt x="1032" y="1454"/>
                  </a:lnTo>
                  <a:lnTo>
                    <a:pt x="1040" y="1462"/>
                  </a:lnTo>
                  <a:lnTo>
                    <a:pt x="1052" y="1474"/>
                  </a:lnTo>
                  <a:lnTo>
                    <a:pt x="1060" y="1482"/>
                  </a:lnTo>
                  <a:lnTo>
                    <a:pt x="1072" y="1492"/>
                  </a:lnTo>
                  <a:lnTo>
                    <a:pt x="1088" y="1504"/>
                  </a:lnTo>
                  <a:lnTo>
                    <a:pt x="1102" y="1510"/>
                  </a:lnTo>
                  <a:lnTo>
                    <a:pt x="1116" y="1514"/>
                  </a:lnTo>
                  <a:lnTo>
                    <a:pt x="1124" y="1516"/>
                  </a:lnTo>
                  <a:lnTo>
                    <a:pt x="1132" y="1514"/>
                  </a:lnTo>
                  <a:lnTo>
                    <a:pt x="1136" y="1510"/>
                  </a:lnTo>
                  <a:lnTo>
                    <a:pt x="1144" y="1510"/>
                  </a:lnTo>
                  <a:lnTo>
                    <a:pt x="1150" y="1514"/>
                  </a:lnTo>
                  <a:lnTo>
                    <a:pt x="1158" y="1522"/>
                  </a:lnTo>
                  <a:lnTo>
                    <a:pt x="1164" y="1526"/>
                  </a:lnTo>
                  <a:lnTo>
                    <a:pt x="1172" y="1530"/>
                  </a:lnTo>
                  <a:lnTo>
                    <a:pt x="1206" y="1544"/>
                  </a:lnTo>
                  <a:lnTo>
                    <a:pt x="1218" y="1546"/>
                  </a:lnTo>
                  <a:lnTo>
                    <a:pt x="1222" y="1546"/>
                  </a:lnTo>
                  <a:lnTo>
                    <a:pt x="1230" y="1544"/>
                  </a:lnTo>
                  <a:lnTo>
                    <a:pt x="1244" y="1538"/>
                  </a:lnTo>
                  <a:lnTo>
                    <a:pt x="1260" y="1536"/>
                  </a:lnTo>
                  <a:lnTo>
                    <a:pt x="1292" y="1536"/>
                  </a:lnTo>
                  <a:lnTo>
                    <a:pt x="1300" y="1538"/>
                  </a:lnTo>
                  <a:lnTo>
                    <a:pt x="1306" y="1544"/>
                  </a:lnTo>
                  <a:lnTo>
                    <a:pt x="1316" y="1558"/>
                  </a:lnTo>
                  <a:lnTo>
                    <a:pt x="1320" y="1566"/>
                  </a:lnTo>
                  <a:lnTo>
                    <a:pt x="1326" y="1572"/>
                  </a:lnTo>
                  <a:lnTo>
                    <a:pt x="1336" y="1588"/>
                  </a:lnTo>
                  <a:lnTo>
                    <a:pt x="1346" y="1602"/>
                  </a:lnTo>
                  <a:lnTo>
                    <a:pt x="1354" y="1610"/>
                  </a:lnTo>
                  <a:lnTo>
                    <a:pt x="1360" y="1612"/>
                  </a:lnTo>
                  <a:lnTo>
                    <a:pt x="1366" y="1610"/>
                  </a:lnTo>
                  <a:lnTo>
                    <a:pt x="1382" y="1600"/>
                  </a:lnTo>
                  <a:lnTo>
                    <a:pt x="1386" y="1598"/>
                  </a:lnTo>
                  <a:lnTo>
                    <a:pt x="1388" y="1600"/>
                  </a:lnTo>
                  <a:lnTo>
                    <a:pt x="1390" y="1600"/>
                  </a:lnTo>
                  <a:lnTo>
                    <a:pt x="1390" y="1604"/>
                  </a:lnTo>
                  <a:lnTo>
                    <a:pt x="1398" y="1676"/>
                  </a:lnTo>
                  <a:lnTo>
                    <a:pt x="1402" y="1692"/>
                  </a:lnTo>
                  <a:lnTo>
                    <a:pt x="1408" y="1714"/>
                  </a:lnTo>
                  <a:lnTo>
                    <a:pt x="1414" y="1730"/>
                  </a:lnTo>
                  <a:lnTo>
                    <a:pt x="1434" y="1764"/>
                  </a:lnTo>
                  <a:lnTo>
                    <a:pt x="1442" y="1778"/>
                  </a:lnTo>
                  <a:lnTo>
                    <a:pt x="1444" y="1784"/>
                  </a:lnTo>
                  <a:lnTo>
                    <a:pt x="1452" y="1798"/>
                  </a:lnTo>
                  <a:lnTo>
                    <a:pt x="1464" y="1814"/>
                  </a:lnTo>
                  <a:lnTo>
                    <a:pt x="1466" y="1816"/>
                  </a:lnTo>
                  <a:lnTo>
                    <a:pt x="1468" y="1816"/>
                  </a:lnTo>
                  <a:lnTo>
                    <a:pt x="1470" y="1816"/>
                  </a:lnTo>
                  <a:lnTo>
                    <a:pt x="1472" y="1814"/>
                  </a:lnTo>
                  <a:lnTo>
                    <a:pt x="1474" y="1808"/>
                  </a:lnTo>
                  <a:lnTo>
                    <a:pt x="1484" y="1796"/>
                  </a:lnTo>
                  <a:lnTo>
                    <a:pt x="1492" y="1786"/>
                  </a:lnTo>
                  <a:lnTo>
                    <a:pt x="1500" y="1774"/>
                  </a:lnTo>
                  <a:lnTo>
                    <a:pt x="1504" y="1768"/>
                  </a:lnTo>
                  <a:lnTo>
                    <a:pt x="1506" y="1762"/>
                  </a:lnTo>
                  <a:lnTo>
                    <a:pt x="1506" y="1754"/>
                  </a:lnTo>
                  <a:lnTo>
                    <a:pt x="1506" y="1730"/>
                  </a:lnTo>
                  <a:lnTo>
                    <a:pt x="1510" y="1716"/>
                  </a:lnTo>
                  <a:lnTo>
                    <a:pt x="1514" y="1700"/>
                  </a:lnTo>
                  <a:lnTo>
                    <a:pt x="1518" y="1694"/>
                  </a:lnTo>
                  <a:lnTo>
                    <a:pt x="1522" y="1688"/>
                  </a:lnTo>
                  <a:lnTo>
                    <a:pt x="1540" y="1670"/>
                  </a:lnTo>
                  <a:lnTo>
                    <a:pt x="1554" y="1660"/>
                  </a:lnTo>
                  <a:lnTo>
                    <a:pt x="1578" y="1648"/>
                  </a:lnTo>
                  <a:lnTo>
                    <a:pt x="1590" y="1638"/>
                  </a:lnTo>
                  <a:lnTo>
                    <a:pt x="1598" y="1630"/>
                  </a:lnTo>
                  <a:lnTo>
                    <a:pt x="1604" y="1624"/>
                  </a:lnTo>
                  <a:lnTo>
                    <a:pt x="1608" y="1618"/>
                  </a:lnTo>
                  <a:lnTo>
                    <a:pt x="1612" y="1604"/>
                  </a:lnTo>
                  <a:lnTo>
                    <a:pt x="1616" y="1598"/>
                  </a:lnTo>
                  <a:lnTo>
                    <a:pt x="1622" y="1596"/>
                  </a:lnTo>
                  <a:lnTo>
                    <a:pt x="1636" y="1596"/>
                  </a:lnTo>
                  <a:lnTo>
                    <a:pt x="1644" y="1596"/>
                  </a:lnTo>
                  <a:lnTo>
                    <a:pt x="1652" y="1592"/>
                  </a:lnTo>
                  <a:lnTo>
                    <a:pt x="1666" y="1588"/>
                  </a:lnTo>
                  <a:lnTo>
                    <a:pt x="1676" y="1586"/>
                  </a:lnTo>
                  <a:lnTo>
                    <a:pt x="1686" y="1588"/>
                  </a:lnTo>
                  <a:lnTo>
                    <a:pt x="1688" y="1590"/>
                  </a:lnTo>
                  <a:lnTo>
                    <a:pt x="1694" y="1594"/>
                  </a:lnTo>
                  <a:lnTo>
                    <a:pt x="1700" y="1598"/>
                  </a:lnTo>
                  <a:lnTo>
                    <a:pt x="1702" y="1604"/>
                  </a:lnTo>
                  <a:lnTo>
                    <a:pt x="1706" y="1612"/>
                  </a:lnTo>
                  <a:lnTo>
                    <a:pt x="1708" y="1618"/>
                  </a:lnTo>
                  <a:lnTo>
                    <a:pt x="1714" y="1632"/>
                  </a:lnTo>
                  <a:lnTo>
                    <a:pt x="1728" y="1676"/>
                  </a:lnTo>
                  <a:lnTo>
                    <a:pt x="1732" y="1682"/>
                  </a:lnTo>
                  <a:lnTo>
                    <a:pt x="1738" y="1688"/>
                  </a:lnTo>
                  <a:lnTo>
                    <a:pt x="1744" y="1690"/>
                  </a:lnTo>
                  <a:lnTo>
                    <a:pt x="1750" y="1692"/>
                  </a:lnTo>
                  <a:lnTo>
                    <a:pt x="1758" y="1690"/>
                  </a:lnTo>
                  <a:lnTo>
                    <a:pt x="1764" y="1688"/>
                  </a:lnTo>
                  <a:lnTo>
                    <a:pt x="1770" y="1686"/>
                  </a:lnTo>
                  <a:lnTo>
                    <a:pt x="1776" y="1688"/>
                  </a:lnTo>
                  <a:lnTo>
                    <a:pt x="1780" y="1694"/>
                  </a:lnTo>
                  <a:lnTo>
                    <a:pt x="1782" y="1700"/>
                  </a:lnTo>
                  <a:lnTo>
                    <a:pt x="1788" y="1716"/>
                  </a:lnTo>
                  <a:lnTo>
                    <a:pt x="1790" y="1730"/>
                  </a:lnTo>
                  <a:lnTo>
                    <a:pt x="1790" y="1754"/>
                  </a:lnTo>
                  <a:lnTo>
                    <a:pt x="1790" y="1770"/>
                  </a:lnTo>
                  <a:lnTo>
                    <a:pt x="1790" y="1802"/>
                  </a:lnTo>
                  <a:lnTo>
                    <a:pt x="1792" y="1810"/>
                  </a:lnTo>
                  <a:lnTo>
                    <a:pt x="1796" y="1816"/>
                  </a:lnTo>
                  <a:lnTo>
                    <a:pt x="1804" y="1824"/>
                  </a:lnTo>
                  <a:lnTo>
                    <a:pt x="1814" y="1838"/>
                  </a:lnTo>
                  <a:lnTo>
                    <a:pt x="1816" y="1842"/>
                  </a:lnTo>
                  <a:lnTo>
                    <a:pt x="1822" y="1858"/>
                  </a:lnTo>
                  <a:lnTo>
                    <a:pt x="1826" y="1862"/>
                  </a:lnTo>
                  <a:lnTo>
                    <a:pt x="1834" y="1876"/>
                  </a:lnTo>
                  <a:lnTo>
                    <a:pt x="1842" y="1884"/>
                  </a:lnTo>
                  <a:lnTo>
                    <a:pt x="1854" y="1894"/>
                  </a:lnTo>
                  <a:lnTo>
                    <a:pt x="1872" y="1912"/>
                  </a:lnTo>
                  <a:lnTo>
                    <a:pt x="1878" y="1916"/>
                  </a:lnTo>
                  <a:lnTo>
                    <a:pt x="1880" y="1914"/>
                  </a:lnTo>
                  <a:lnTo>
                    <a:pt x="1884" y="1914"/>
                  </a:lnTo>
                  <a:lnTo>
                    <a:pt x="1886" y="1908"/>
                  </a:lnTo>
                  <a:lnTo>
                    <a:pt x="1886" y="1900"/>
                  </a:lnTo>
                  <a:lnTo>
                    <a:pt x="1880" y="1886"/>
                  </a:lnTo>
                  <a:lnTo>
                    <a:pt x="1874" y="1872"/>
                  </a:lnTo>
                  <a:lnTo>
                    <a:pt x="1872" y="1866"/>
                  </a:lnTo>
                  <a:lnTo>
                    <a:pt x="1862" y="1854"/>
                  </a:lnTo>
                  <a:lnTo>
                    <a:pt x="1854" y="1846"/>
                  </a:lnTo>
                  <a:lnTo>
                    <a:pt x="1842" y="1836"/>
                  </a:lnTo>
                  <a:lnTo>
                    <a:pt x="1836" y="1834"/>
                  </a:lnTo>
                  <a:lnTo>
                    <a:pt x="1824" y="1826"/>
                  </a:lnTo>
                  <a:lnTo>
                    <a:pt x="1820" y="1820"/>
                  </a:lnTo>
                  <a:lnTo>
                    <a:pt x="1818" y="1812"/>
                  </a:lnTo>
                  <a:lnTo>
                    <a:pt x="1812" y="1790"/>
                  </a:lnTo>
                  <a:lnTo>
                    <a:pt x="1810" y="1774"/>
                  </a:lnTo>
                  <a:lnTo>
                    <a:pt x="1810" y="1770"/>
                  </a:lnTo>
                  <a:lnTo>
                    <a:pt x="1812" y="1754"/>
                  </a:lnTo>
                  <a:lnTo>
                    <a:pt x="1816" y="1740"/>
                  </a:lnTo>
                  <a:lnTo>
                    <a:pt x="1818" y="1736"/>
                  </a:lnTo>
                  <a:lnTo>
                    <a:pt x="1820" y="1734"/>
                  </a:lnTo>
                  <a:lnTo>
                    <a:pt x="1824" y="1734"/>
                  </a:lnTo>
                  <a:lnTo>
                    <a:pt x="1826" y="1734"/>
                  </a:lnTo>
                  <a:lnTo>
                    <a:pt x="1842" y="1740"/>
                  </a:lnTo>
                  <a:lnTo>
                    <a:pt x="1848" y="1742"/>
                  </a:lnTo>
                  <a:lnTo>
                    <a:pt x="1854" y="1746"/>
                  </a:lnTo>
                  <a:lnTo>
                    <a:pt x="1858" y="1752"/>
                  </a:lnTo>
                  <a:lnTo>
                    <a:pt x="1864" y="1758"/>
                  </a:lnTo>
                  <a:lnTo>
                    <a:pt x="1872" y="1766"/>
                  </a:lnTo>
                  <a:lnTo>
                    <a:pt x="1884" y="1776"/>
                  </a:lnTo>
                  <a:lnTo>
                    <a:pt x="1888" y="1782"/>
                  </a:lnTo>
                  <a:lnTo>
                    <a:pt x="1894" y="1780"/>
                  </a:lnTo>
                  <a:lnTo>
                    <a:pt x="1898" y="1782"/>
                  </a:lnTo>
                  <a:lnTo>
                    <a:pt x="1902" y="1788"/>
                  </a:lnTo>
                  <a:lnTo>
                    <a:pt x="1904" y="1794"/>
                  </a:lnTo>
                  <a:lnTo>
                    <a:pt x="1906" y="1796"/>
                  </a:lnTo>
                  <a:lnTo>
                    <a:pt x="1908" y="1798"/>
                  </a:lnTo>
                  <a:lnTo>
                    <a:pt x="1912" y="1798"/>
                  </a:lnTo>
                  <a:lnTo>
                    <a:pt x="1914" y="1796"/>
                  </a:lnTo>
                  <a:lnTo>
                    <a:pt x="1940" y="1776"/>
                  </a:lnTo>
                  <a:lnTo>
                    <a:pt x="1952" y="1766"/>
                  </a:lnTo>
                  <a:lnTo>
                    <a:pt x="1962" y="1758"/>
                  </a:lnTo>
                  <a:lnTo>
                    <a:pt x="1964" y="1752"/>
                  </a:lnTo>
                  <a:lnTo>
                    <a:pt x="1964" y="1744"/>
                  </a:lnTo>
                  <a:lnTo>
                    <a:pt x="1950" y="1690"/>
                  </a:lnTo>
                  <a:lnTo>
                    <a:pt x="1946" y="1684"/>
                  </a:lnTo>
                  <a:lnTo>
                    <a:pt x="1942" y="1678"/>
                  </a:lnTo>
                  <a:lnTo>
                    <a:pt x="1932" y="1666"/>
                  </a:lnTo>
                  <a:lnTo>
                    <a:pt x="1922" y="1650"/>
                  </a:lnTo>
                  <a:lnTo>
                    <a:pt x="1914" y="1636"/>
                  </a:lnTo>
                  <a:lnTo>
                    <a:pt x="1912" y="1632"/>
                  </a:lnTo>
                  <a:lnTo>
                    <a:pt x="1910" y="1626"/>
                  </a:lnTo>
                  <a:lnTo>
                    <a:pt x="1912" y="1620"/>
                  </a:lnTo>
                  <a:lnTo>
                    <a:pt x="1924" y="1612"/>
                  </a:lnTo>
                  <a:lnTo>
                    <a:pt x="1930" y="1608"/>
                  </a:lnTo>
                  <a:lnTo>
                    <a:pt x="1942" y="1606"/>
                  </a:lnTo>
                  <a:lnTo>
                    <a:pt x="1948" y="1606"/>
                  </a:lnTo>
                  <a:lnTo>
                    <a:pt x="1954" y="1610"/>
                  </a:lnTo>
                  <a:lnTo>
                    <a:pt x="1970" y="1620"/>
                  </a:lnTo>
                  <a:lnTo>
                    <a:pt x="1972" y="1622"/>
                  </a:lnTo>
                  <a:lnTo>
                    <a:pt x="1974" y="1620"/>
                  </a:lnTo>
                  <a:lnTo>
                    <a:pt x="1976" y="1620"/>
                  </a:lnTo>
                  <a:lnTo>
                    <a:pt x="1976" y="1616"/>
                  </a:lnTo>
                  <a:lnTo>
                    <a:pt x="1976" y="1614"/>
                  </a:lnTo>
                  <a:lnTo>
                    <a:pt x="1978" y="1606"/>
                  </a:lnTo>
                  <a:lnTo>
                    <a:pt x="1984" y="1604"/>
                  </a:lnTo>
                  <a:lnTo>
                    <a:pt x="2008" y="1598"/>
                  </a:lnTo>
                  <a:lnTo>
                    <a:pt x="2014" y="1594"/>
                  </a:lnTo>
                  <a:lnTo>
                    <a:pt x="2020" y="1590"/>
                  </a:lnTo>
                  <a:lnTo>
                    <a:pt x="2024" y="1586"/>
                  </a:lnTo>
                  <a:lnTo>
                    <a:pt x="2030" y="1586"/>
                  </a:lnTo>
                  <a:lnTo>
                    <a:pt x="2040" y="1586"/>
                  </a:lnTo>
                  <a:lnTo>
                    <a:pt x="2052" y="1582"/>
                  </a:lnTo>
                  <a:lnTo>
                    <a:pt x="2056" y="1580"/>
                  </a:lnTo>
                  <a:lnTo>
                    <a:pt x="2072" y="1572"/>
                  </a:lnTo>
                  <a:lnTo>
                    <a:pt x="2076" y="1570"/>
                  </a:lnTo>
                  <a:lnTo>
                    <a:pt x="2090" y="1562"/>
                  </a:lnTo>
                  <a:lnTo>
                    <a:pt x="2106" y="1550"/>
                  </a:lnTo>
                  <a:lnTo>
                    <a:pt x="2112" y="1546"/>
                  </a:lnTo>
                  <a:lnTo>
                    <a:pt x="2116" y="1540"/>
                  </a:lnTo>
                  <a:lnTo>
                    <a:pt x="2120" y="1534"/>
                  </a:lnTo>
                  <a:lnTo>
                    <a:pt x="2126" y="1520"/>
                  </a:lnTo>
                  <a:lnTo>
                    <a:pt x="2130" y="1514"/>
                  </a:lnTo>
                  <a:lnTo>
                    <a:pt x="2138" y="1500"/>
                  </a:lnTo>
                  <a:lnTo>
                    <a:pt x="2148" y="1484"/>
                  </a:lnTo>
                  <a:lnTo>
                    <a:pt x="2150" y="1478"/>
                  </a:lnTo>
                  <a:lnTo>
                    <a:pt x="2152" y="1470"/>
                  </a:lnTo>
                  <a:lnTo>
                    <a:pt x="2152" y="1466"/>
                  </a:lnTo>
                  <a:lnTo>
                    <a:pt x="2150" y="1460"/>
                  </a:lnTo>
                  <a:lnTo>
                    <a:pt x="2148" y="1454"/>
                  </a:lnTo>
                  <a:lnTo>
                    <a:pt x="2146" y="1448"/>
                  </a:lnTo>
                  <a:lnTo>
                    <a:pt x="2148" y="1444"/>
                  </a:lnTo>
                  <a:lnTo>
                    <a:pt x="2150" y="1438"/>
                  </a:lnTo>
                  <a:lnTo>
                    <a:pt x="2148" y="1432"/>
                  </a:lnTo>
                  <a:lnTo>
                    <a:pt x="2146" y="1426"/>
                  </a:lnTo>
                  <a:lnTo>
                    <a:pt x="2140" y="1412"/>
                  </a:lnTo>
                  <a:lnTo>
                    <a:pt x="2126" y="1378"/>
                  </a:lnTo>
                  <a:lnTo>
                    <a:pt x="2122" y="1366"/>
                  </a:lnTo>
                  <a:lnTo>
                    <a:pt x="2124" y="1360"/>
                  </a:lnTo>
                  <a:lnTo>
                    <a:pt x="2128" y="1354"/>
                  </a:lnTo>
                  <a:lnTo>
                    <a:pt x="2136" y="1346"/>
                  </a:lnTo>
                  <a:lnTo>
                    <a:pt x="2150" y="1338"/>
                  </a:lnTo>
                  <a:lnTo>
                    <a:pt x="2154" y="1334"/>
                  </a:lnTo>
                  <a:lnTo>
                    <a:pt x="2160" y="1330"/>
                  </a:lnTo>
                  <a:lnTo>
                    <a:pt x="2162" y="1326"/>
                  </a:lnTo>
                  <a:lnTo>
                    <a:pt x="2160" y="1322"/>
                  </a:lnTo>
                  <a:lnTo>
                    <a:pt x="2154" y="1322"/>
                  </a:lnTo>
                  <a:lnTo>
                    <a:pt x="2140" y="1322"/>
                  </a:lnTo>
                  <a:lnTo>
                    <a:pt x="2128" y="1322"/>
                  </a:lnTo>
                  <a:lnTo>
                    <a:pt x="2118" y="1322"/>
                  </a:lnTo>
                  <a:lnTo>
                    <a:pt x="2114" y="1320"/>
                  </a:lnTo>
                  <a:lnTo>
                    <a:pt x="2110" y="1314"/>
                  </a:lnTo>
                  <a:lnTo>
                    <a:pt x="2106" y="1308"/>
                  </a:lnTo>
                  <a:lnTo>
                    <a:pt x="2098" y="1296"/>
                  </a:lnTo>
                  <a:lnTo>
                    <a:pt x="2096" y="1294"/>
                  </a:lnTo>
                  <a:lnTo>
                    <a:pt x="2096" y="1292"/>
                  </a:lnTo>
                  <a:lnTo>
                    <a:pt x="2100" y="1288"/>
                  </a:lnTo>
                  <a:lnTo>
                    <a:pt x="2106" y="1286"/>
                  </a:lnTo>
                  <a:lnTo>
                    <a:pt x="2120" y="1278"/>
                  </a:lnTo>
                  <a:lnTo>
                    <a:pt x="2126" y="1276"/>
                  </a:lnTo>
                  <a:lnTo>
                    <a:pt x="2138" y="1266"/>
                  </a:lnTo>
                  <a:lnTo>
                    <a:pt x="2146" y="1258"/>
                  </a:lnTo>
                  <a:lnTo>
                    <a:pt x="2152" y="1254"/>
                  </a:lnTo>
                  <a:lnTo>
                    <a:pt x="2158" y="1252"/>
                  </a:lnTo>
                  <a:lnTo>
                    <a:pt x="2158" y="1254"/>
                  </a:lnTo>
                  <a:lnTo>
                    <a:pt x="2160" y="1254"/>
                  </a:lnTo>
                  <a:lnTo>
                    <a:pt x="2158" y="1260"/>
                  </a:lnTo>
                  <a:lnTo>
                    <a:pt x="2156" y="1266"/>
                  </a:lnTo>
                  <a:lnTo>
                    <a:pt x="2154" y="1272"/>
                  </a:lnTo>
                  <a:lnTo>
                    <a:pt x="2158" y="1278"/>
                  </a:lnTo>
                  <a:lnTo>
                    <a:pt x="2162" y="1280"/>
                  </a:lnTo>
                  <a:lnTo>
                    <a:pt x="2166" y="1282"/>
                  </a:lnTo>
                  <a:lnTo>
                    <a:pt x="2180" y="1280"/>
                  </a:lnTo>
                  <a:lnTo>
                    <a:pt x="2194" y="1274"/>
                  </a:lnTo>
                  <a:lnTo>
                    <a:pt x="2202" y="1274"/>
                  </a:lnTo>
                  <a:lnTo>
                    <a:pt x="2208" y="1276"/>
                  </a:lnTo>
                  <a:lnTo>
                    <a:pt x="2214" y="1278"/>
                  </a:lnTo>
                  <a:lnTo>
                    <a:pt x="2220" y="1284"/>
                  </a:lnTo>
                  <a:lnTo>
                    <a:pt x="2224" y="1290"/>
                  </a:lnTo>
                  <a:lnTo>
                    <a:pt x="2228" y="1294"/>
                  </a:lnTo>
                  <a:lnTo>
                    <a:pt x="2230" y="1306"/>
                  </a:lnTo>
                  <a:lnTo>
                    <a:pt x="2230" y="1320"/>
                  </a:lnTo>
                  <a:lnTo>
                    <a:pt x="2230" y="1332"/>
                  </a:lnTo>
                  <a:lnTo>
                    <a:pt x="2228" y="1348"/>
                  </a:lnTo>
                  <a:lnTo>
                    <a:pt x="2224" y="1362"/>
                  </a:lnTo>
                  <a:lnTo>
                    <a:pt x="2222" y="1366"/>
                  </a:lnTo>
                  <a:lnTo>
                    <a:pt x="2224" y="1368"/>
                  </a:lnTo>
                  <a:lnTo>
                    <a:pt x="2226" y="1370"/>
                  </a:lnTo>
                  <a:lnTo>
                    <a:pt x="2228" y="1370"/>
                  </a:lnTo>
                  <a:lnTo>
                    <a:pt x="2232" y="1370"/>
                  </a:lnTo>
                  <a:lnTo>
                    <a:pt x="2240" y="1370"/>
                  </a:lnTo>
                  <a:lnTo>
                    <a:pt x="2248" y="1366"/>
                  </a:lnTo>
                  <a:lnTo>
                    <a:pt x="2252" y="1364"/>
                  </a:lnTo>
                  <a:lnTo>
                    <a:pt x="2264" y="1356"/>
                  </a:lnTo>
                  <a:lnTo>
                    <a:pt x="2274" y="1346"/>
                  </a:lnTo>
                  <a:lnTo>
                    <a:pt x="2278" y="1340"/>
                  </a:lnTo>
                  <a:lnTo>
                    <a:pt x="2276" y="1334"/>
                  </a:lnTo>
                  <a:lnTo>
                    <a:pt x="2264" y="1308"/>
                  </a:lnTo>
                  <a:lnTo>
                    <a:pt x="2260" y="1296"/>
                  </a:lnTo>
                  <a:lnTo>
                    <a:pt x="2260" y="1284"/>
                  </a:lnTo>
                  <a:lnTo>
                    <a:pt x="2260" y="1280"/>
                  </a:lnTo>
                  <a:lnTo>
                    <a:pt x="2260" y="1268"/>
                  </a:lnTo>
                  <a:lnTo>
                    <a:pt x="2256" y="1256"/>
                  </a:lnTo>
                  <a:lnTo>
                    <a:pt x="2254" y="1250"/>
                  </a:lnTo>
                  <a:lnTo>
                    <a:pt x="2252" y="1244"/>
                  </a:lnTo>
                  <a:lnTo>
                    <a:pt x="2256" y="1238"/>
                  </a:lnTo>
                  <a:lnTo>
                    <a:pt x="2266" y="1228"/>
                  </a:lnTo>
                  <a:lnTo>
                    <a:pt x="2274" y="1220"/>
                  </a:lnTo>
                  <a:lnTo>
                    <a:pt x="2280" y="1216"/>
                  </a:lnTo>
                  <a:lnTo>
                    <a:pt x="2286" y="1214"/>
                  </a:lnTo>
                  <a:lnTo>
                    <a:pt x="2290" y="1216"/>
                  </a:lnTo>
                  <a:lnTo>
                    <a:pt x="2292" y="1218"/>
                  </a:lnTo>
                  <a:lnTo>
                    <a:pt x="2292" y="1222"/>
                  </a:lnTo>
                  <a:lnTo>
                    <a:pt x="2294" y="1224"/>
                  </a:lnTo>
                  <a:lnTo>
                    <a:pt x="2304" y="1224"/>
                  </a:lnTo>
                  <a:lnTo>
                    <a:pt x="2310" y="1222"/>
                  </a:lnTo>
                  <a:lnTo>
                    <a:pt x="2314" y="1218"/>
                  </a:lnTo>
                  <a:lnTo>
                    <a:pt x="2320" y="1216"/>
                  </a:lnTo>
                  <a:lnTo>
                    <a:pt x="2326" y="1218"/>
                  </a:lnTo>
                  <a:lnTo>
                    <a:pt x="2332" y="1220"/>
                  </a:lnTo>
                  <a:lnTo>
                    <a:pt x="2338" y="1222"/>
                  </a:lnTo>
                  <a:lnTo>
                    <a:pt x="2344" y="1218"/>
                  </a:lnTo>
                  <a:lnTo>
                    <a:pt x="2362" y="1200"/>
                  </a:lnTo>
                  <a:lnTo>
                    <a:pt x="2374" y="1188"/>
                  </a:lnTo>
                  <a:lnTo>
                    <a:pt x="2382" y="1180"/>
                  </a:lnTo>
                  <a:lnTo>
                    <a:pt x="2392" y="1168"/>
                  </a:lnTo>
                  <a:lnTo>
                    <a:pt x="2422" y="1132"/>
                  </a:lnTo>
                  <a:lnTo>
                    <a:pt x="2430" y="1118"/>
                  </a:lnTo>
                  <a:lnTo>
                    <a:pt x="2442" y="1094"/>
                  </a:lnTo>
                  <a:lnTo>
                    <a:pt x="2446" y="1086"/>
                  </a:lnTo>
                  <a:lnTo>
                    <a:pt x="2446" y="1078"/>
                  </a:lnTo>
                  <a:lnTo>
                    <a:pt x="2446" y="1056"/>
                  </a:lnTo>
                  <a:lnTo>
                    <a:pt x="2448" y="1040"/>
                  </a:lnTo>
                  <a:lnTo>
                    <a:pt x="2454" y="996"/>
                  </a:lnTo>
                  <a:lnTo>
                    <a:pt x="2456" y="980"/>
                  </a:lnTo>
                  <a:lnTo>
                    <a:pt x="2456" y="978"/>
                  </a:lnTo>
                  <a:lnTo>
                    <a:pt x="2454" y="970"/>
                  </a:lnTo>
                  <a:lnTo>
                    <a:pt x="2450" y="964"/>
                  </a:lnTo>
                  <a:lnTo>
                    <a:pt x="2442" y="956"/>
                  </a:lnTo>
                  <a:lnTo>
                    <a:pt x="2436" y="952"/>
                  </a:lnTo>
                  <a:lnTo>
                    <a:pt x="2430" y="954"/>
                  </a:lnTo>
                  <a:lnTo>
                    <a:pt x="2414" y="964"/>
                  </a:lnTo>
                  <a:lnTo>
                    <a:pt x="2406" y="968"/>
                  </a:lnTo>
                  <a:lnTo>
                    <a:pt x="2400" y="966"/>
                  </a:lnTo>
                  <a:lnTo>
                    <a:pt x="2394" y="964"/>
                  </a:lnTo>
                  <a:lnTo>
                    <a:pt x="2388" y="958"/>
                  </a:lnTo>
                  <a:lnTo>
                    <a:pt x="2384" y="952"/>
                  </a:lnTo>
                  <a:lnTo>
                    <a:pt x="2382" y="948"/>
                  </a:lnTo>
                  <a:lnTo>
                    <a:pt x="2378" y="942"/>
                  </a:lnTo>
                  <a:lnTo>
                    <a:pt x="2372" y="940"/>
                  </a:lnTo>
                  <a:lnTo>
                    <a:pt x="2370" y="938"/>
                  </a:lnTo>
                  <a:lnTo>
                    <a:pt x="2372" y="936"/>
                  </a:lnTo>
                  <a:lnTo>
                    <a:pt x="2384" y="924"/>
                  </a:lnTo>
                  <a:lnTo>
                    <a:pt x="2402" y="906"/>
                  </a:lnTo>
                  <a:lnTo>
                    <a:pt x="2412" y="896"/>
                  </a:lnTo>
                  <a:lnTo>
                    <a:pt x="2420" y="888"/>
                  </a:lnTo>
                  <a:lnTo>
                    <a:pt x="2424" y="882"/>
                  </a:lnTo>
                  <a:lnTo>
                    <a:pt x="2426" y="876"/>
                  </a:lnTo>
                  <a:lnTo>
                    <a:pt x="2428" y="872"/>
                  </a:lnTo>
                  <a:lnTo>
                    <a:pt x="2432" y="866"/>
                  </a:lnTo>
                  <a:lnTo>
                    <a:pt x="2490" y="808"/>
                  </a:lnTo>
                  <a:lnTo>
                    <a:pt x="2496" y="804"/>
                  </a:lnTo>
                  <a:lnTo>
                    <a:pt x="2504" y="802"/>
                  </a:lnTo>
                  <a:lnTo>
                    <a:pt x="2506" y="802"/>
                  </a:lnTo>
                  <a:lnTo>
                    <a:pt x="2522" y="802"/>
                  </a:lnTo>
                  <a:lnTo>
                    <a:pt x="2556" y="802"/>
                  </a:lnTo>
                  <a:lnTo>
                    <a:pt x="2564" y="802"/>
                  </a:lnTo>
                  <a:lnTo>
                    <a:pt x="2570" y="800"/>
                  </a:lnTo>
                  <a:lnTo>
                    <a:pt x="2576" y="796"/>
                  </a:lnTo>
                  <a:lnTo>
                    <a:pt x="2584" y="794"/>
                  </a:lnTo>
                  <a:lnTo>
                    <a:pt x="2590" y="796"/>
                  </a:lnTo>
                  <a:lnTo>
                    <a:pt x="2604" y="800"/>
                  </a:lnTo>
                  <a:lnTo>
                    <a:pt x="2610" y="804"/>
                  </a:lnTo>
                  <a:lnTo>
                    <a:pt x="2612" y="810"/>
                  </a:lnTo>
                  <a:lnTo>
                    <a:pt x="2612" y="814"/>
                  </a:lnTo>
                  <a:lnTo>
                    <a:pt x="2614" y="818"/>
                  </a:lnTo>
                  <a:lnTo>
                    <a:pt x="2614" y="820"/>
                  </a:lnTo>
                  <a:lnTo>
                    <a:pt x="2618" y="820"/>
                  </a:lnTo>
                  <a:lnTo>
                    <a:pt x="2620" y="822"/>
                  </a:lnTo>
                  <a:lnTo>
                    <a:pt x="2654" y="814"/>
                  </a:lnTo>
                  <a:lnTo>
                    <a:pt x="2666" y="812"/>
                  </a:lnTo>
                  <a:lnTo>
                    <a:pt x="2668" y="812"/>
                  </a:lnTo>
                  <a:lnTo>
                    <a:pt x="2666" y="808"/>
                  </a:lnTo>
                  <a:lnTo>
                    <a:pt x="2664" y="802"/>
                  </a:lnTo>
                  <a:lnTo>
                    <a:pt x="2664" y="796"/>
                  </a:lnTo>
                  <a:lnTo>
                    <a:pt x="2668" y="782"/>
                  </a:lnTo>
                  <a:lnTo>
                    <a:pt x="2674" y="766"/>
                  </a:lnTo>
                  <a:lnTo>
                    <a:pt x="2678" y="752"/>
                  </a:lnTo>
                  <a:lnTo>
                    <a:pt x="2682" y="746"/>
                  </a:lnTo>
                  <a:lnTo>
                    <a:pt x="2688" y="740"/>
                  </a:lnTo>
                  <a:lnTo>
                    <a:pt x="2704" y="730"/>
                  </a:lnTo>
                  <a:lnTo>
                    <a:pt x="2710" y="726"/>
                  </a:lnTo>
                  <a:lnTo>
                    <a:pt x="2718" y="726"/>
                  </a:lnTo>
                  <a:lnTo>
                    <a:pt x="2742" y="732"/>
                  </a:lnTo>
                  <a:lnTo>
                    <a:pt x="2748" y="736"/>
                  </a:lnTo>
                  <a:lnTo>
                    <a:pt x="2754" y="742"/>
                  </a:lnTo>
                  <a:lnTo>
                    <a:pt x="2756" y="746"/>
                  </a:lnTo>
                  <a:lnTo>
                    <a:pt x="2758" y="750"/>
                  </a:lnTo>
                  <a:lnTo>
                    <a:pt x="2760" y="750"/>
                  </a:lnTo>
                  <a:lnTo>
                    <a:pt x="2762" y="750"/>
                  </a:lnTo>
                  <a:lnTo>
                    <a:pt x="2764" y="748"/>
                  </a:lnTo>
                  <a:lnTo>
                    <a:pt x="2774" y="740"/>
                  </a:lnTo>
                  <a:lnTo>
                    <a:pt x="2786" y="730"/>
                  </a:lnTo>
                  <a:lnTo>
                    <a:pt x="2812" y="710"/>
                  </a:lnTo>
                  <a:lnTo>
                    <a:pt x="2814" y="708"/>
                  </a:lnTo>
                  <a:lnTo>
                    <a:pt x="2816" y="708"/>
                  </a:lnTo>
                  <a:lnTo>
                    <a:pt x="2818" y="710"/>
                  </a:lnTo>
                  <a:lnTo>
                    <a:pt x="2818" y="714"/>
                  </a:lnTo>
                  <a:lnTo>
                    <a:pt x="2818" y="736"/>
                  </a:lnTo>
                  <a:lnTo>
                    <a:pt x="2816" y="744"/>
                  </a:lnTo>
                  <a:lnTo>
                    <a:pt x="2812" y="750"/>
                  </a:lnTo>
                  <a:lnTo>
                    <a:pt x="2794" y="768"/>
                  </a:lnTo>
                  <a:lnTo>
                    <a:pt x="2782" y="778"/>
                  </a:lnTo>
                  <a:lnTo>
                    <a:pt x="2776" y="780"/>
                  </a:lnTo>
                  <a:lnTo>
                    <a:pt x="2770" y="784"/>
                  </a:lnTo>
                  <a:lnTo>
                    <a:pt x="2764" y="790"/>
                  </a:lnTo>
                  <a:lnTo>
                    <a:pt x="2754" y="806"/>
                  </a:lnTo>
                  <a:lnTo>
                    <a:pt x="2744" y="818"/>
                  </a:lnTo>
                  <a:lnTo>
                    <a:pt x="2736" y="826"/>
                  </a:lnTo>
                  <a:lnTo>
                    <a:pt x="2724" y="838"/>
                  </a:lnTo>
                  <a:lnTo>
                    <a:pt x="2716" y="846"/>
                  </a:lnTo>
                  <a:lnTo>
                    <a:pt x="2710" y="850"/>
                  </a:lnTo>
                  <a:lnTo>
                    <a:pt x="2706" y="852"/>
                  </a:lnTo>
                  <a:lnTo>
                    <a:pt x="2702" y="854"/>
                  </a:lnTo>
                  <a:lnTo>
                    <a:pt x="2698" y="860"/>
                  </a:lnTo>
                  <a:lnTo>
                    <a:pt x="2684" y="904"/>
                  </a:lnTo>
                  <a:lnTo>
                    <a:pt x="2682" y="910"/>
                  </a:lnTo>
                  <a:lnTo>
                    <a:pt x="2682" y="918"/>
                  </a:lnTo>
                  <a:lnTo>
                    <a:pt x="2700" y="1020"/>
                  </a:lnTo>
                  <a:lnTo>
                    <a:pt x="2700" y="1022"/>
                  </a:lnTo>
                  <a:lnTo>
                    <a:pt x="2702" y="1024"/>
                  </a:lnTo>
                  <a:lnTo>
                    <a:pt x="2704" y="1024"/>
                  </a:lnTo>
                  <a:lnTo>
                    <a:pt x="2706" y="1022"/>
                  </a:lnTo>
                  <a:lnTo>
                    <a:pt x="2726" y="996"/>
                  </a:lnTo>
                  <a:lnTo>
                    <a:pt x="2734" y="984"/>
                  </a:lnTo>
                  <a:lnTo>
                    <a:pt x="2744" y="972"/>
                  </a:lnTo>
                  <a:lnTo>
                    <a:pt x="2746" y="966"/>
                  </a:lnTo>
                  <a:lnTo>
                    <a:pt x="2754" y="952"/>
                  </a:lnTo>
                  <a:lnTo>
                    <a:pt x="2756" y="948"/>
                  </a:lnTo>
                  <a:lnTo>
                    <a:pt x="2760" y="940"/>
                  </a:lnTo>
                  <a:lnTo>
                    <a:pt x="2766" y="936"/>
                  </a:lnTo>
                  <a:lnTo>
                    <a:pt x="2772" y="934"/>
                  </a:lnTo>
                  <a:lnTo>
                    <a:pt x="2776" y="928"/>
                  </a:lnTo>
                  <a:lnTo>
                    <a:pt x="2778" y="922"/>
                  </a:lnTo>
                  <a:lnTo>
                    <a:pt x="2778" y="918"/>
                  </a:lnTo>
                  <a:lnTo>
                    <a:pt x="2780" y="912"/>
                  </a:lnTo>
                  <a:lnTo>
                    <a:pt x="2784" y="906"/>
                  </a:lnTo>
                  <a:lnTo>
                    <a:pt x="2788" y="900"/>
                  </a:lnTo>
                  <a:lnTo>
                    <a:pt x="2790" y="894"/>
                  </a:lnTo>
                  <a:lnTo>
                    <a:pt x="2796" y="870"/>
                  </a:lnTo>
                  <a:lnTo>
                    <a:pt x="2798" y="856"/>
                  </a:lnTo>
                  <a:lnTo>
                    <a:pt x="2796" y="854"/>
                  </a:lnTo>
                  <a:lnTo>
                    <a:pt x="2790" y="852"/>
                  </a:lnTo>
                  <a:lnTo>
                    <a:pt x="2786" y="852"/>
                  </a:lnTo>
                  <a:lnTo>
                    <a:pt x="2784" y="852"/>
                  </a:lnTo>
                  <a:lnTo>
                    <a:pt x="2782" y="850"/>
                  </a:lnTo>
                  <a:lnTo>
                    <a:pt x="2782" y="848"/>
                  </a:lnTo>
                  <a:lnTo>
                    <a:pt x="2782" y="844"/>
                  </a:lnTo>
                  <a:lnTo>
                    <a:pt x="2796" y="810"/>
                  </a:lnTo>
                  <a:lnTo>
                    <a:pt x="2798" y="804"/>
                  </a:lnTo>
                  <a:lnTo>
                    <a:pt x="2804" y="798"/>
                  </a:lnTo>
                  <a:lnTo>
                    <a:pt x="2816" y="790"/>
                  </a:lnTo>
                  <a:lnTo>
                    <a:pt x="2820" y="786"/>
                  </a:lnTo>
                  <a:lnTo>
                    <a:pt x="2832" y="784"/>
                  </a:lnTo>
                  <a:lnTo>
                    <a:pt x="2838" y="784"/>
                  </a:lnTo>
                  <a:lnTo>
                    <a:pt x="2842" y="788"/>
                  </a:lnTo>
                  <a:lnTo>
                    <a:pt x="2844" y="790"/>
                  </a:lnTo>
                  <a:lnTo>
                    <a:pt x="2848" y="790"/>
                  </a:lnTo>
                  <a:lnTo>
                    <a:pt x="2854" y="788"/>
                  </a:lnTo>
                  <a:lnTo>
                    <a:pt x="2870" y="770"/>
                  </a:lnTo>
                  <a:lnTo>
                    <a:pt x="2874" y="768"/>
                  </a:lnTo>
                  <a:lnTo>
                    <a:pt x="2876" y="768"/>
                  </a:lnTo>
                  <a:lnTo>
                    <a:pt x="2880" y="768"/>
                  </a:lnTo>
                  <a:lnTo>
                    <a:pt x="2882" y="770"/>
                  </a:lnTo>
                  <a:lnTo>
                    <a:pt x="2900" y="788"/>
                  </a:lnTo>
                  <a:lnTo>
                    <a:pt x="2902" y="790"/>
                  </a:lnTo>
                  <a:lnTo>
                    <a:pt x="2906" y="790"/>
                  </a:lnTo>
                  <a:lnTo>
                    <a:pt x="2908" y="788"/>
                  </a:lnTo>
                  <a:lnTo>
                    <a:pt x="2908" y="786"/>
                  </a:lnTo>
                  <a:lnTo>
                    <a:pt x="2914" y="772"/>
                  </a:lnTo>
                  <a:lnTo>
                    <a:pt x="2918" y="766"/>
                  </a:lnTo>
                  <a:lnTo>
                    <a:pt x="2924" y="764"/>
                  </a:lnTo>
                  <a:lnTo>
                    <a:pt x="2928" y="764"/>
                  </a:lnTo>
                  <a:lnTo>
                    <a:pt x="2934" y="762"/>
                  </a:lnTo>
                  <a:lnTo>
                    <a:pt x="2940" y="758"/>
                  </a:lnTo>
                  <a:lnTo>
                    <a:pt x="2960" y="732"/>
                  </a:lnTo>
                  <a:lnTo>
                    <a:pt x="2966" y="726"/>
                  </a:lnTo>
                  <a:lnTo>
                    <a:pt x="2972" y="722"/>
                  </a:lnTo>
                  <a:lnTo>
                    <a:pt x="2996" y="708"/>
                  </a:lnTo>
                  <a:lnTo>
                    <a:pt x="3004" y="706"/>
                  </a:lnTo>
                  <a:lnTo>
                    <a:pt x="3012" y="706"/>
                  </a:lnTo>
                  <a:lnTo>
                    <a:pt x="3016" y="706"/>
                  </a:lnTo>
                  <a:lnTo>
                    <a:pt x="3024" y="706"/>
                  </a:lnTo>
                  <a:lnTo>
                    <a:pt x="3030" y="708"/>
                  </a:lnTo>
                  <a:lnTo>
                    <a:pt x="3036" y="712"/>
                  </a:lnTo>
                  <a:lnTo>
                    <a:pt x="3042" y="712"/>
                  </a:lnTo>
                  <a:lnTo>
                    <a:pt x="3044" y="710"/>
                  </a:lnTo>
                  <a:lnTo>
                    <a:pt x="3044" y="698"/>
                  </a:lnTo>
                  <a:lnTo>
                    <a:pt x="3044" y="694"/>
                  </a:lnTo>
                  <a:lnTo>
                    <a:pt x="3040" y="678"/>
                  </a:lnTo>
                  <a:lnTo>
                    <a:pt x="3036" y="664"/>
                  </a:lnTo>
                  <a:lnTo>
                    <a:pt x="3032" y="656"/>
                  </a:lnTo>
                  <a:lnTo>
                    <a:pt x="3028" y="650"/>
                  </a:lnTo>
                  <a:lnTo>
                    <a:pt x="3020" y="642"/>
                  </a:lnTo>
                  <a:lnTo>
                    <a:pt x="3018" y="640"/>
                  </a:lnTo>
                  <a:lnTo>
                    <a:pt x="3018" y="638"/>
                  </a:lnTo>
                  <a:lnTo>
                    <a:pt x="3018" y="634"/>
                  </a:lnTo>
                  <a:lnTo>
                    <a:pt x="3022" y="634"/>
                  </a:lnTo>
                  <a:lnTo>
                    <a:pt x="3026" y="630"/>
                  </a:lnTo>
                  <a:lnTo>
                    <a:pt x="3040" y="624"/>
                  </a:lnTo>
                  <a:lnTo>
                    <a:pt x="3046" y="620"/>
                  </a:lnTo>
                  <a:close/>
                  <a:moveTo>
                    <a:pt x="420" y="930"/>
                  </a:moveTo>
                  <a:lnTo>
                    <a:pt x="420" y="930"/>
                  </a:lnTo>
                  <a:lnTo>
                    <a:pt x="414" y="924"/>
                  </a:lnTo>
                  <a:lnTo>
                    <a:pt x="410" y="920"/>
                  </a:lnTo>
                  <a:lnTo>
                    <a:pt x="414" y="924"/>
                  </a:lnTo>
                  <a:lnTo>
                    <a:pt x="420" y="930"/>
                  </a:lnTo>
                  <a:close/>
                  <a:moveTo>
                    <a:pt x="938" y="1244"/>
                  </a:moveTo>
                  <a:lnTo>
                    <a:pt x="938" y="1244"/>
                  </a:lnTo>
                  <a:lnTo>
                    <a:pt x="934" y="1238"/>
                  </a:lnTo>
                  <a:lnTo>
                    <a:pt x="928" y="1236"/>
                  </a:lnTo>
                  <a:lnTo>
                    <a:pt x="924" y="1234"/>
                  </a:lnTo>
                  <a:lnTo>
                    <a:pt x="914" y="1234"/>
                  </a:lnTo>
                  <a:lnTo>
                    <a:pt x="902" y="1238"/>
                  </a:lnTo>
                  <a:lnTo>
                    <a:pt x="896" y="1240"/>
                  </a:lnTo>
                  <a:lnTo>
                    <a:pt x="890" y="1242"/>
                  </a:lnTo>
                  <a:lnTo>
                    <a:pt x="882" y="1244"/>
                  </a:lnTo>
                  <a:lnTo>
                    <a:pt x="878" y="1244"/>
                  </a:lnTo>
                  <a:lnTo>
                    <a:pt x="864" y="1244"/>
                  </a:lnTo>
                  <a:lnTo>
                    <a:pt x="852" y="1240"/>
                  </a:lnTo>
                  <a:lnTo>
                    <a:pt x="848" y="1238"/>
                  </a:lnTo>
                  <a:lnTo>
                    <a:pt x="836" y="1234"/>
                  </a:lnTo>
                  <a:lnTo>
                    <a:pt x="822" y="1234"/>
                  </a:lnTo>
                  <a:lnTo>
                    <a:pt x="800" y="1234"/>
                  </a:lnTo>
                  <a:lnTo>
                    <a:pt x="786" y="1234"/>
                  </a:lnTo>
                  <a:lnTo>
                    <a:pt x="774" y="1234"/>
                  </a:lnTo>
                  <a:lnTo>
                    <a:pt x="770" y="1234"/>
                  </a:lnTo>
                  <a:lnTo>
                    <a:pt x="764" y="1236"/>
                  </a:lnTo>
                  <a:lnTo>
                    <a:pt x="758" y="1238"/>
                  </a:lnTo>
                  <a:lnTo>
                    <a:pt x="746" y="1248"/>
                  </a:lnTo>
                  <a:lnTo>
                    <a:pt x="740" y="1250"/>
                  </a:lnTo>
                  <a:lnTo>
                    <a:pt x="734" y="1250"/>
                  </a:lnTo>
                  <a:lnTo>
                    <a:pt x="728" y="1248"/>
                  </a:lnTo>
                  <a:lnTo>
                    <a:pt x="722" y="1244"/>
                  </a:lnTo>
                  <a:lnTo>
                    <a:pt x="716" y="1240"/>
                  </a:lnTo>
                  <a:lnTo>
                    <a:pt x="702" y="1236"/>
                  </a:lnTo>
                  <a:lnTo>
                    <a:pt x="696" y="1232"/>
                  </a:lnTo>
                  <a:lnTo>
                    <a:pt x="694" y="1226"/>
                  </a:lnTo>
                  <a:lnTo>
                    <a:pt x="694" y="1222"/>
                  </a:lnTo>
                  <a:lnTo>
                    <a:pt x="696" y="1214"/>
                  </a:lnTo>
                  <a:lnTo>
                    <a:pt x="700" y="1208"/>
                  </a:lnTo>
                  <a:lnTo>
                    <a:pt x="708" y="1200"/>
                  </a:lnTo>
                  <a:lnTo>
                    <a:pt x="714" y="1194"/>
                  </a:lnTo>
                  <a:lnTo>
                    <a:pt x="714" y="1186"/>
                  </a:lnTo>
                  <a:lnTo>
                    <a:pt x="714" y="1172"/>
                  </a:lnTo>
                  <a:lnTo>
                    <a:pt x="714" y="1166"/>
                  </a:lnTo>
                  <a:lnTo>
                    <a:pt x="718" y="1160"/>
                  </a:lnTo>
                  <a:lnTo>
                    <a:pt x="724" y="1156"/>
                  </a:lnTo>
                  <a:lnTo>
                    <a:pt x="728" y="1150"/>
                  </a:lnTo>
                  <a:lnTo>
                    <a:pt x="740" y="1142"/>
                  </a:lnTo>
                  <a:lnTo>
                    <a:pt x="746" y="1140"/>
                  </a:lnTo>
                  <a:lnTo>
                    <a:pt x="754" y="1136"/>
                  </a:lnTo>
                  <a:lnTo>
                    <a:pt x="760" y="1136"/>
                  </a:lnTo>
                  <a:lnTo>
                    <a:pt x="764" y="1136"/>
                  </a:lnTo>
                  <a:lnTo>
                    <a:pt x="772" y="1138"/>
                  </a:lnTo>
                  <a:lnTo>
                    <a:pt x="778" y="1140"/>
                  </a:lnTo>
                  <a:lnTo>
                    <a:pt x="780" y="1146"/>
                  </a:lnTo>
                  <a:lnTo>
                    <a:pt x="778" y="1150"/>
                  </a:lnTo>
                  <a:lnTo>
                    <a:pt x="776" y="1152"/>
                  </a:lnTo>
                  <a:lnTo>
                    <a:pt x="776" y="1156"/>
                  </a:lnTo>
                  <a:lnTo>
                    <a:pt x="778" y="1160"/>
                  </a:lnTo>
                  <a:lnTo>
                    <a:pt x="786" y="1170"/>
                  </a:lnTo>
                  <a:lnTo>
                    <a:pt x="792" y="1172"/>
                  </a:lnTo>
                  <a:lnTo>
                    <a:pt x="800" y="1172"/>
                  </a:lnTo>
                  <a:lnTo>
                    <a:pt x="824" y="1158"/>
                  </a:lnTo>
                  <a:lnTo>
                    <a:pt x="832" y="1156"/>
                  </a:lnTo>
                  <a:lnTo>
                    <a:pt x="838" y="1158"/>
                  </a:lnTo>
                  <a:lnTo>
                    <a:pt x="862" y="1164"/>
                  </a:lnTo>
                  <a:lnTo>
                    <a:pt x="870" y="1166"/>
                  </a:lnTo>
                  <a:lnTo>
                    <a:pt x="874" y="1172"/>
                  </a:lnTo>
                  <a:lnTo>
                    <a:pt x="886" y="1188"/>
                  </a:lnTo>
                  <a:lnTo>
                    <a:pt x="888" y="1194"/>
                  </a:lnTo>
                  <a:lnTo>
                    <a:pt x="890" y="1200"/>
                  </a:lnTo>
                  <a:lnTo>
                    <a:pt x="892" y="1204"/>
                  </a:lnTo>
                  <a:lnTo>
                    <a:pt x="894" y="1210"/>
                  </a:lnTo>
                  <a:lnTo>
                    <a:pt x="900" y="1212"/>
                  </a:lnTo>
                  <a:lnTo>
                    <a:pt x="908" y="1214"/>
                  </a:lnTo>
                  <a:lnTo>
                    <a:pt x="912" y="1214"/>
                  </a:lnTo>
                  <a:lnTo>
                    <a:pt x="918" y="1216"/>
                  </a:lnTo>
                  <a:lnTo>
                    <a:pt x="924" y="1218"/>
                  </a:lnTo>
                  <a:lnTo>
                    <a:pt x="932" y="1232"/>
                  </a:lnTo>
                  <a:lnTo>
                    <a:pt x="936" y="1236"/>
                  </a:lnTo>
                  <a:lnTo>
                    <a:pt x="938" y="1244"/>
                  </a:lnTo>
                  <a:close/>
                  <a:moveTo>
                    <a:pt x="1094" y="1156"/>
                  </a:moveTo>
                  <a:lnTo>
                    <a:pt x="1094" y="1156"/>
                  </a:lnTo>
                  <a:lnTo>
                    <a:pt x="1078" y="1156"/>
                  </a:lnTo>
                  <a:lnTo>
                    <a:pt x="1074" y="1156"/>
                  </a:lnTo>
                  <a:lnTo>
                    <a:pt x="1068" y="1156"/>
                  </a:lnTo>
                  <a:lnTo>
                    <a:pt x="1062" y="1160"/>
                  </a:lnTo>
                  <a:lnTo>
                    <a:pt x="1058" y="1166"/>
                  </a:lnTo>
                  <a:lnTo>
                    <a:pt x="1058" y="1172"/>
                  </a:lnTo>
                  <a:lnTo>
                    <a:pt x="1064" y="1196"/>
                  </a:lnTo>
                  <a:lnTo>
                    <a:pt x="1068" y="1204"/>
                  </a:lnTo>
                  <a:lnTo>
                    <a:pt x="1072" y="1210"/>
                  </a:lnTo>
                  <a:lnTo>
                    <a:pt x="1080" y="1218"/>
                  </a:lnTo>
                  <a:lnTo>
                    <a:pt x="1084" y="1224"/>
                  </a:lnTo>
                  <a:lnTo>
                    <a:pt x="1086" y="1232"/>
                  </a:lnTo>
                  <a:lnTo>
                    <a:pt x="1086" y="1256"/>
                  </a:lnTo>
                  <a:lnTo>
                    <a:pt x="1086" y="1264"/>
                  </a:lnTo>
                  <a:lnTo>
                    <a:pt x="1080" y="1266"/>
                  </a:lnTo>
                  <a:lnTo>
                    <a:pt x="1020" y="1278"/>
                  </a:lnTo>
                  <a:lnTo>
                    <a:pt x="1014" y="1278"/>
                  </a:lnTo>
                  <a:lnTo>
                    <a:pt x="1010" y="1276"/>
                  </a:lnTo>
                  <a:lnTo>
                    <a:pt x="1006" y="1274"/>
                  </a:lnTo>
                  <a:lnTo>
                    <a:pt x="1002" y="1278"/>
                  </a:lnTo>
                  <a:lnTo>
                    <a:pt x="998" y="1280"/>
                  </a:lnTo>
                  <a:lnTo>
                    <a:pt x="990" y="1282"/>
                  </a:lnTo>
                  <a:lnTo>
                    <a:pt x="982" y="1284"/>
                  </a:lnTo>
                  <a:lnTo>
                    <a:pt x="976" y="1284"/>
                  </a:lnTo>
                  <a:lnTo>
                    <a:pt x="972" y="1284"/>
                  </a:lnTo>
                  <a:lnTo>
                    <a:pt x="962" y="1278"/>
                  </a:lnTo>
                  <a:lnTo>
                    <a:pt x="958" y="1272"/>
                  </a:lnTo>
                  <a:lnTo>
                    <a:pt x="954" y="1268"/>
                  </a:lnTo>
                  <a:lnTo>
                    <a:pt x="954" y="1266"/>
                  </a:lnTo>
                  <a:lnTo>
                    <a:pt x="954" y="1264"/>
                  </a:lnTo>
                  <a:lnTo>
                    <a:pt x="960" y="1264"/>
                  </a:lnTo>
                  <a:lnTo>
                    <a:pt x="968" y="1262"/>
                  </a:lnTo>
                  <a:lnTo>
                    <a:pt x="976" y="1260"/>
                  </a:lnTo>
                  <a:lnTo>
                    <a:pt x="980" y="1256"/>
                  </a:lnTo>
                  <a:lnTo>
                    <a:pt x="986" y="1256"/>
                  </a:lnTo>
                  <a:lnTo>
                    <a:pt x="992" y="1258"/>
                  </a:lnTo>
                  <a:lnTo>
                    <a:pt x="996" y="1264"/>
                  </a:lnTo>
                  <a:lnTo>
                    <a:pt x="998" y="1268"/>
                  </a:lnTo>
                  <a:lnTo>
                    <a:pt x="998" y="1270"/>
                  </a:lnTo>
                  <a:lnTo>
                    <a:pt x="1002" y="1266"/>
                  </a:lnTo>
                  <a:lnTo>
                    <a:pt x="1004" y="1260"/>
                  </a:lnTo>
                  <a:lnTo>
                    <a:pt x="1012" y="1248"/>
                  </a:lnTo>
                  <a:lnTo>
                    <a:pt x="1022" y="1240"/>
                  </a:lnTo>
                  <a:lnTo>
                    <a:pt x="1024" y="1234"/>
                  </a:lnTo>
                  <a:lnTo>
                    <a:pt x="1024" y="1226"/>
                  </a:lnTo>
                  <a:lnTo>
                    <a:pt x="1010" y="1202"/>
                  </a:lnTo>
                  <a:lnTo>
                    <a:pt x="1002" y="1188"/>
                  </a:lnTo>
                  <a:lnTo>
                    <a:pt x="974" y="1152"/>
                  </a:lnTo>
                  <a:lnTo>
                    <a:pt x="970" y="1146"/>
                  </a:lnTo>
                  <a:lnTo>
                    <a:pt x="972" y="1138"/>
                  </a:lnTo>
                  <a:lnTo>
                    <a:pt x="984" y="1122"/>
                  </a:lnTo>
                  <a:lnTo>
                    <a:pt x="988" y="1118"/>
                  </a:lnTo>
                  <a:lnTo>
                    <a:pt x="994" y="1112"/>
                  </a:lnTo>
                  <a:lnTo>
                    <a:pt x="1000" y="1110"/>
                  </a:lnTo>
                  <a:lnTo>
                    <a:pt x="1006" y="1108"/>
                  </a:lnTo>
                  <a:lnTo>
                    <a:pt x="1012" y="1112"/>
                  </a:lnTo>
                  <a:lnTo>
                    <a:pt x="1018" y="1114"/>
                  </a:lnTo>
                  <a:lnTo>
                    <a:pt x="1026" y="1116"/>
                  </a:lnTo>
                  <a:lnTo>
                    <a:pt x="1048" y="1116"/>
                  </a:lnTo>
                  <a:lnTo>
                    <a:pt x="1064" y="1116"/>
                  </a:lnTo>
                  <a:lnTo>
                    <a:pt x="1078" y="1116"/>
                  </a:lnTo>
                  <a:lnTo>
                    <a:pt x="1084" y="1118"/>
                  </a:lnTo>
                  <a:lnTo>
                    <a:pt x="1090" y="1122"/>
                  </a:lnTo>
                  <a:lnTo>
                    <a:pt x="1110" y="1148"/>
                  </a:lnTo>
                  <a:lnTo>
                    <a:pt x="1112" y="1152"/>
                  </a:lnTo>
                  <a:lnTo>
                    <a:pt x="1112" y="1154"/>
                  </a:lnTo>
                  <a:lnTo>
                    <a:pt x="1110" y="1154"/>
                  </a:lnTo>
                  <a:lnTo>
                    <a:pt x="1108" y="1156"/>
                  </a:lnTo>
                  <a:lnTo>
                    <a:pt x="1094" y="1156"/>
                  </a:lnTo>
                  <a:close/>
                  <a:moveTo>
                    <a:pt x="1098" y="350"/>
                  </a:moveTo>
                  <a:lnTo>
                    <a:pt x="1098" y="350"/>
                  </a:lnTo>
                  <a:lnTo>
                    <a:pt x="1102" y="354"/>
                  </a:lnTo>
                  <a:lnTo>
                    <a:pt x="1106" y="358"/>
                  </a:lnTo>
                  <a:lnTo>
                    <a:pt x="1108" y="362"/>
                  </a:lnTo>
                  <a:lnTo>
                    <a:pt x="1112" y="366"/>
                  </a:lnTo>
                  <a:lnTo>
                    <a:pt x="1118" y="368"/>
                  </a:lnTo>
                  <a:lnTo>
                    <a:pt x="1124" y="372"/>
                  </a:lnTo>
                  <a:lnTo>
                    <a:pt x="1132" y="372"/>
                  </a:lnTo>
                  <a:lnTo>
                    <a:pt x="1156" y="372"/>
                  </a:lnTo>
                  <a:lnTo>
                    <a:pt x="1158" y="372"/>
                  </a:lnTo>
                  <a:lnTo>
                    <a:pt x="1160" y="370"/>
                  </a:lnTo>
                  <a:lnTo>
                    <a:pt x="1160" y="368"/>
                  </a:lnTo>
                  <a:lnTo>
                    <a:pt x="1158" y="366"/>
                  </a:lnTo>
                  <a:lnTo>
                    <a:pt x="1150" y="358"/>
                  </a:lnTo>
                  <a:lnTo>
                    <a:pt x="1146" y="352"/>
                  </a:lnTo>
                  <a:lnTo>
                    <a:pt x="1142" y="346"/>
                  </a:lnTo>
                  <a:lnTo>
                    <a:pt x="1128" y="302"/>
                  </a:lnTo>
                  <a:lnTo>
                    <a:pt x="1126" y="294"/>
                  </a:lnTo>
                  <a:lnTo>
                    <a:pt x="1128" y="286"/>
                  </a:lnTo>
                  <a:lnTo>
                    <a:pt x="1140" y="262"/>
                  </a:lnTo>
                  <a:lnTo>
                    <a:pt x="1148" y="248"/>
                  </a:lnTo>
                  <a:lnTo>
                    <a:pt x="1180" y="184"/>
                  </a:lnTo>
                  <a:lnTo>
                    <a:pt x="1184" y="178"/>
                  </a:lnTo>
                  <a:lnTo>
                    <a:pt x="1190" y="172"/>
                  </a:lnTo>
                  <a:lnTo>
                    <a:pt x="1216" y="152"/>
                  </a:lnTo>
                  <a:lnTo>
                    <a:pt x="1226" y="140"/>
                  </a:lnTo>
                  <a:lnTo>
                    <a:pt x="1238" y="124"/>
                  </a:lnTo>
                  <a:lnTo>
                    <a:pt x="1244" y="120"/>
                  </a:lnTo>
                  <a:lnTo>
                    <a:pt x="1250" y="116"/>
                  </a:lnTo>
                  <a:lnTo>
                    <a:pt x="1264" y="110"/>
                  </a:lnTo>
                  <a:lnTo>
                    <a:pt x="1278" y="104"/>
                  </a:lnTo>
                  <a:lnTo>
                    <a:pt x="1294" y="94"/>
                  </a:lnTo>
                  <a:lnTo>
                    <a:pt x="1306" y="84"/>
                  </a:lnTo>
                  <a:lnTo>
                    <a:pt x="1334" y="56"/>
                  </a:lnTo>
                  <a:lnTo>
                    <a:pt x="1338" y="50"/>
                  </a:lnTo>
                  <a:lnTo>
                    <a:pt x="1336" y="42"/>
                  </a:lnTo>
                  <a:lnTo>
                    <a:pt x="1334" y="38"/>
                  </a:lnTo>
                  <a:lnTo>
                    <a:pt x="1328" y="32"/>
                  </a:lnTo>
                  <a:lnTo>
                    <a:pt x="1322" y="30"/>
                  </a:lnTo>
                  <a:lnTo>
                    <a:pt x="1308" y="30"/>
                  </a:lnTo>
                  <a:lnTo>
                    <a:pt x="1302" y="32"/>
                  </a:lnTo>
                  <a:lnTo>
                    <a:pt x="1296" y="36"/>
                  </a:lnTo>
                  <a:lnTo>
                    <a:pt x="1286" y="44"/>
                  </a:lnTo>
                  <a:lnTo>
                    <a:pt x="1276" y="54"/>
                  </a:lnTo>
                  <a:lnTo>
                    <a:pt x="1270" y="58"/>
                  </a:lnTo>
                  <a:lnTo>
                    <a:pt x="1264" y="62"/>
                  </a:lnTo>
                  <a:lnTo>
                    <a:pt x="1250" y="66"/>
                  </a:lnTo>
                  <a:lnTo>
                    <a:pt x="1234" y="70"/>
                  </a:lnTo>
                  <a:lnTo>
                    <a:pt x="1220" y="70"/>
                  </a:lnTo>
                  <a:lnTo>
                    <a:pt x="1214" y="70"/>
                  </a:lnTo>
                  <a:lnTo>
                    <a:pt x="1208" y="74"/>
                  </a:lnTo>
                  <a:lnTo>
                    <a:pt x="1198" y="84"/>
                  </a:lnTo>
                  <a:lnTo>
                    <a:pt x="1188" y="94"/>
                  </a:lnTo>
                  <a:lnTo>
                    <a:pt x="1160" y="122"/>
                  </a:lnTo>
                  <a:lnTo>
                    <a:pt x="1146" y="132"/>
                  </a:lnTo>
                  <a:lnTo>
                    <a:pt x="1142" y="134"/>
                  </a:lnTo>
                  <a:lnTo>
                    <a:pt x="1136" y="140"/>
                  </a:lnTo>
                  <a:lnTo>
                    <a:pt x="1134" y="146"/>
                  </a:lnTo>
                  <a:lnTo>
                    <a:pt x="1134" y="160"/>
                  </a:lnTo>
                  <a:lnTo>
                    <a:pt x="1132" y="166"/>
                  </a:lnTo>
                  <a:lnTo>
                    <a:pt x="1128" y="170"/>
                  </a:lnTo>
                  <a:lnTo>
                    <a:pt x="1122" y="174"/>
                  </a:lnTo>
                  <a:lnTo>
                    <a:pt x="1116" y="178"/>
                  </a:lnTo>
                  <a:lnTo>
                    <a:pt x="1110" y="184"/>
                  </a:lnTo>
                  <a:lnTo>
                    <a:pt x="1100" y="200"/>
                  </a:lnTo>
                  <a:lnTo>
                    <a:pt x="1096" y="206"/>
                  </a:lnTo>
                  <a:lnTo>
                    <a:pt x="1096" y="214"/>
                  </a:lnTo>
                  <a:lnTo>
                    <a:pt x="1096" y="218"/>
                  </a:lnTo>
                  <a:lnTo>
                    <a:pt x="1094" y="226"/>
                  </a:lnTo>
                  <a:lnTo>
                    <a:pt x="1092" y="232"/>
                  </a:lnTo>
                  <a:lnTo>
                    <a:pt x="1090" y="238"/>
                  </a:lnTo>
                  <a:lnTo>
                    <a:pt x="1082" y="252"/>
                  </a:lnTo>
                  <a:lnTo>
                    <a:pt x="1080" y="258"/>
                  </a:lnTo>
                  <a:lnTo>
                    <a:pt x="1076" y="266"/>
                  </a:lnTo>
                  <a:lnTo>
                    <a:pt x="1076" y="272"/>
                  </a:lnTo>
                  <a:lnTo>
                    <a:pt x="1076" y="286"/>
                  </a:lnTo>
                  <a:lnTo>
                    <a:pt x="1074" y="294"/>
                  </a:lnTo>
                  <a:lnTo>
                    <a:pt x="1072" y="302"/>
                  </a:lnTo>
                  <a:lnTo>
                    <a:pt x="1070" y="306"/>
                  </a:lnTo>
                  <a:lnTo>
                    <a:pt x="1068" y="314"/>
                  </a:lnTo>
                  <a:lnTo>
                    <a:pt x="1068" y="322"/>
                  </a:lnTo>
                  <a:lnTo>
                    <a:pt x="1074" y="336"/>
                  </a:lnTo>
                  <a:lnTo>
                    <a:pt x="1078" y="342"/>
                  </a:lnTo>
                  <a:lnTo>
                    <a:pt x="1084" y="346"/>
                  </a:lnTo>
                  <a:lnTo>
                    <a:pt x="1098" y="350"/>
                  </a:lnTo>
                  <a:close/>
                  <a:moveTo>
                    <a:pt x="148" y="1002"/>
                  </a:moveTo>
                  <a:lnTo>
                    <a:pt x="148" y="1002"/>
                  </a:lnTo>
                  <a:lnTo>
                    <a:pt x="162" y="994"/>
                  </a:lnTo>
                  <a:lnTo>
                    <a:pt x="168" y="992"/>
                  </a:lnTo>
                  <a:lnTo>
                    <a:pt x="172" y="988"/>
                  </a:lnTo>
                  <a:lnTo>
                    <a:pt x="174" y="980"/>
                  </a:lnTo>
                  <a:lnTo>
                    <a:pt x="174" y="978"/>
                  </a:lnTo>
                  <a:lnTo>
                    <a:pt x="174" y="962"/>
                  </a:lnTo>
                  <a:lnTo>
                    <a:pt x="174" y="958"/>
                  </a:lnTo>
                  <a:lnTo>
                    <a:pt x="176" y="950"/>
                  </a:lnTo>
                  <a:lnTo>
                    <a:pt x="180" y="944"/>
                  </a:lnTo>
                  <a:lnTo>
                    <a:pt x="182" y="940"/>
                  </a:lnTo>
                  <a:lnTo>
                    <a:pt x="180" y="936"/>
                  </a:lnTo>
                  <a:lnTo>
                    <a:pt x="176" y="930"/>
                  </a:lnTo>
                  <a:lnTo>
                    <a:pt x="174" y="926"/>
                  </a:lnTo>
                  <a:lnTo>
                    <a:pt x="172" y="922"/>
                  </a:lnTo>
                  <a:lnTo>
                    <a:pt x="170" y="920"/>
                  </a:lnTo>
                  <a:lnTo>
                    <a:pt x="164" y="920"/>
                  </a:lnTo>
                  <a:lnTo>
                    <a:pt x="160" y="916"/>
                  </a:lnTo>
                  <a:lnTo>
                    <a:pt x="158" y="914"/>
                  </a:lnTo>
                  <a:lnTo>
                    <a:pt x="154" y="914"/>
                  </a:lnTo>
                  <a:lnTo>
                    <a:pt x="148" y="916"/>
                  </a:lnTo>
                  <a:lnTo>
                    <a:pt x="140" y="924"/>
                  </a:lnTo>
                  <a:lnTo>
                    <a:pt x="136" y="930"/>
                  </a:lnTo>
                  <a:lnTo>
                    <a:pt x="134" y="936"/>
                  </a:lnTo>
                  <a:lnTo>
                    <a:pt x="132" y="938"/>
                  </a:lnTo>
                  <a:lnTo>
                    <a:pt x="126" y="940"/>
                  </a:lnTo>
                  <a:lnTo>
                    <a:pt x="124" y="940"/>
                  </a:lnTo>
                  <a:lnTo>
                    <a:pt x="120" y="940"/>
                  </a:lnTo>
                  <a:lnTo>
                    <a:pt x="118" y="942"/>
                  </a:lnTo>
                  <a:lnTo>
                    <a:pt x="118" y="944"/>
                  </a:lnTo>
                  <a:lnTo>
                    <a:pt x="118" y="948"/>
                  </a:lnTo>
                  <a:lnTo>
                    <a:pt x="122" y="952"/>
                  </a:lnTo>
                  <a:lnTo>
                    <a:pt x="122" y="958"/>
                  </a:lnTo>
                  <a:lnTo>
                    <a:pt x="120" y="960"/>
                  </a:lnTo>
                  <a:lnTo>
                    <a:pt x="118" y="960"/>
                  </a:lnTo>
                  <a:lnTo>
                    <a:pt x="120" y="964"/>
                  </a:lnTo>
                  <a:lnTo>
                    <a:pt x="124" y="970"/>
                  </a:lnTo>
                  <a:lnTo>
                    <a:pt x="124" y="974"/>
                  </a:lnTo>
                  <a:lnTo>
                    <a:pt x="124" y="978"/>
                  </a:lnTo>
                  <a:lnTo>
                    <a:pt x="120" y="984"/>
                  </a:lnTo>
                  <a:lnTo>
                    <a:pt x="116" y="988"/>
                  </a:lnTo>
                  <a:lnTo>
                    <a:pt x="116" y="994"/>
                  </a:lnTo>
                  <a:lnTo>
                    <a:pt x="116" y="1004"/>
                  </a:lnTo>
                  <a:lnTo>
                    <a:pt x="116" y="1008"/>
                  </a:lnTo>
                  <a:lnTo>
                    <a:pt x="120" y="1012"/>
                  </a:lnTo>
                  <a:lnTo>
                    <a:pt x="126" y="1016"/>
                  </a:lnTo>
                  <a:lnTo>
                    <a:pt x="132" y="1014"/>
                  </a:lnTo>
                  <a:lnTo>
                    <a:pt x="148" y="1002"/>
                  </a:lnTo>
                  <a:close/>
                  <a:moveTo>
                    <a:pt x="1506" y="1812"/>
                  </a:moveTo>
                  <a:lnTo>
                    <a:pt x="1506" y="1812"/>
                  </a:lnTo>
                  <a:lnTo>
                    <a:pt x="1506" y="1828"/>
                  </a:lnTo>
                  <a:lnTo>
                    <a:pt x="1506" y="1832"/>
                  </a:lnTo>
                  <a:lnTo>
                    <a:pt x="1508" y="1836"/>
                  </a:lnTo>
                  <a:lnTo>
                    <a:pt x="1510" y="1838"/>
                  </a:lnTo>
                  <a:lnTo>
                    <a:pt x="1512" y="1840"/>
                  </a:lnTo>
                  <a:lnTo>
                    <a:pt x="1514" y="1840"/>
                  </a:lnTo>
                  <a:lnTo>
                    <a:pt x="1518" y="1840"/>
                  </a:lnTo>
                  <a:lnTo>
                    <a:pt x="1524" y="1838"/>
                  </a:lnTo>
                  <a:lnTo>
                    <a:pt x="1530" y="1834"/>
                  </a:lnTo>
                  <a:lnTo>
                    <a:pt x="1532" y="1828"/>
                  </a:lnTo>
                  <a:lnTo>
                    <a:pt x="1532" y="1822"/>
                  </a:lnTo>
                  <a:lnTo>
                    <a:pt x="1530" y="1816"/>
                  </a:lnTo>
                  <a:lnTo>
                    <a:pt x="1514" y="1806"/>
                  </a:lnTo>
                  <a:lnTo>
                    <a:pt x="1510" y="1804"/>
                  </a:lnTo>
                  <a:lnTo>
                    <a:pt x="1508" y="1804"/>
                  </a:lnTo>
                  <a:lnTo>
                    <a:pt x="1508" y="1806"/>
                  </a:lnTo>
                  <a:lnTo>
                    <a:pt x="1506" y="1808"/>
                  </a:lnTo>
                  <a:lnTo>
                    <a:pt x="1506" y="1812"/>
                  </a:lnTo>
                  <a:close/>
                  <a:moveTo>
                    <a:pt x="1910" y="1994"/>
                  </a:moveTo>
                  <a:lnTo>
                    <a:pt x="1910" y="1994"/>
                  </a:lnTo>
                  <a:lnTo>
                    <a:pt x="1904" y="1980"/>
                  </a:lnTo>
                  <a:lnTo>
                    <a:pt x="1892" y="1964"/>
                  </a:lnTo>
                  <a:lnTo>
                    <a:pt x="1884" y="1952"/>
                  </a:lnTo>
                  <a:lnTo>
                    <a:pt x="1872" y="1942"/>
                  </a:lnTo>
                  <a:lnTo>
                    <a:pt x="1846" y="1914"/>
                  </a:lnTo>
                  <a:lnTo>
                    <a:pt x="1832" y="1904"/>
                  </a:lnTo>
                  <a:lnTo>
                    <a:pt x="1826" y="1902"/>
                  </a:lnTo>
                  <a:lnTo>
                    <a:pt x="1812" y="1896"/>
                  </a:lnTo>
                  <a:lnTo>
                    <a:pt x="1808" y="1892"/>
                  </a:lnTo>
                  <a:lnTo>
                    <a:pt x="1800" y="1888"/>
                  </a:lnTo>
                  <a:lnTo>
                    <a:pt x="1796" y="1882"/>
                  </a:lnTo>
                  <a:lnTo>
                    <a:pt x="1784" y="1866"/>
                  </a:lnTo>
                  <a:lnTo>
                    <a:pt x="1780" y="1862"/>
                  </a:lnTo>
                  <a:lnTo>
                    <a:pt x="1772" y="1860"/>
                  </a:lnTo>
                  <a:lnTo>
                    <a:pt x="1768" y="1860"/>
                  </a:lnTo>
                  <a:lnTo>
                    <a:pt x="1766" y="1860"/>
                  </a:lnTo>
                  <a:lnTo>
                    <a:pt x="1764" y="1862"/>
                  </a:lnTo>
                  <a:lnTo>
                    <a:pt x="1762" y="1864"/>
                  </a:lnTo>
                  <a:lnTo>
                    <a:pt x="1762" y="1868"/>
                  </a:lnTo>
                  <a:lnTo>
                    <a:pt x="1768" y="1890"/>
                  </a:lnTo>
                  <a:lnTo>
                    <a:pt x="1772" y="1898"/>
                  </a:lnTo>
                  <a:lnTo>
                    <a:pt x="1776" y="1904"/>
                  </a:lnTo>
                  <a:lnTo>
                    <a:pt x="1784" y="1912"/>
                  </a:lnTo>
                  <a:lnTo>
                    <a:pt x="1796" y="1924"/>
                  </a:lnTo>
                  <a:lnTo>
                    <a:pt x="1804" y="1932"/>
                  </a:lnTo>
                  <a:lnTo>
                    <a:pt x="1814" y="1942"/>
                  </a:lnTo>
                  <a:lnTo>
                    <a:pt x="1824" y="1956"/>
                  </a:lnTo>
                  <a:lnTo>
                    <a:pt x="1836" y="1980"/>
                  </a:lnTo>
                  <a:lnTo>
                    <a:pt x="1840" y="1986"/>
                  </a:lnTo>
                  <a:lnTo>
                    <a:pt x="1846" y="1992"/>
                  </a:lnTo>
                  <a:lnTo>
                    <a:pt x="1862" y="2002"/>
                  </a:lnTo>
                  <a:lnTo>
                    <a:pt x="1876" y="2012"/>
                  </a:lnTo>
                  <a:lnTo>
                    <a:pt x="1892" y="2022"/>
                  </a:lnTo>
                  <a:lnTo>
                    <a:pt x="1898" y="2024"/>
                  </a:lnTo>
                  <a:lnTo>
                    <a:pt x="1906" y="2022"/>
                  </a:lnTo>
                  <a:lnTo>
                    <a:pt x="1910" y="2020"/>
                  </a:lnTo>
                  <a:lnTo>
                    <a:pt x="1916" y="2016"/>
                  </a:lnTo>
                  <a:lnTo>
                    <a:pt x="1916" y="2008"/>
                  </a:lnTo>
                  <a:lnTo>
                    <a:pt x="1910" y="1994"/>
                  </a:lnTo>
                  <a:close/>
                  <a:moveTo>
                    <a:pt x="1004" y="2148"/>
                  </a:moveTo>
                  <a:lnTo>
                    <a:pt x="1004" y="2148"/>
                  </a:lnTo>
                  <a:lnTo>
                    <a:pt x="998" y="2154"/>
                  </a:lnTo>
                  <a:lnTo>
                    <a:pt x="994" y="2160"/>
                  </a:lnTo>
                  <a:lnTo>
                    <a:pt x="982" y="2176"/>
                  </a:lnTo>
                  <a:lnTo>
                    <a:pt x="978" y="2182"/>
                  </a:lnTo>
                  <a:lnTo>
                    <a:pt x="970" y="2186"/>
                  </a:lnTo>
                  <a:lnTo>
                    <a:pt x="966" y="2188"/>
                  </a:lnTo>
                  <a:lnTo>
                    <a:pt x="954" y="2198"/>
                  </a:lnTo>
                  <a:lnTo>
                    <a:pt x="950" y="2202"/>
                  </a:lnTo>
                  <a:lnTo>
                    <a:pt x="950" y="2210"/>
                  </a:lnTo>
                  <a:lnTo>
                    <a:pt x="956" y="2234"/>
                  </a:lnTo>
                  <a:lnTo>
                    <a:pt x="958" y="2242"/>
                  </a:lnTo>
                  <a:lnTo>
                    <a:pt x="956" y="2248"/>
                  </a:lnTo>
                  <a:lnTo>
                    <a:pt x="952" y="2264"/>
                  </a:lnTo>
                  <a:lnTo>
                    <a:pt x="946" y="2278"/>
                  </a:lnTo>
                  <a:lnTo>
                    <a:pt x="942" y="2284"/>
                  </a:lnTo>
                  <a:lnTo>
                    <a:pt x="940" y="2290"/>
                  </a:lnTo>
                  <a:lnTo>
                    <a:pt x="938" y="2298"/>
                  </a:lnTo>
                  <a:lnTo>
                    <a:pt x="938" y="2302"/>
                  </a:lnTo>
                  <a:lnTo>
                    <a:pt x="938" y="2318"/>
                  </a:lnTo>
                  <a:lnTo>
                    <a:pt x="938" y="2322"/>
                  </a:lnTo>
                  <a:lnTo>
                    <a:pt x="940" y="2328"/>
                  </a:lnTo>
                  <a:lnTo>
                    <a:pt x="944" y="2336"/>
                  </a:lnTo>
                  <a:lnTo>
                    <a:pt x="952" y="2344"/>
                  </a:lnTo>
                  <a:lnTo>
                    <a:pt x="958" y="2346"/>
                  </a:lnTo>
                  <a:lnTo>
                    <a:pt x="966" y="2346"/>
                  </a:lnTo>
                  <a:lnTo>
                    <a:pt x="970" y="2342"/>
                  </a:lnTo>
                  <a:lnTo>
                    <a:pt x="978" y="2340"/>
                  </a:lnTo>
                  <a:lnTo>
                    <a:pt x="986" y="2340"/>
                  </a:lnTo>
                  <a:lnTo>
                    <a:pt x="990" y="2340"/>
                  </a:lnTo>
                  <a:lnTo>
                    <a:pt x="996" y="2338"/>
                  </a:lnTo>
                  <a:lnTo>
                    <a:pt x="1000" y="2332"/>
                  </a:lnTo>
                  <a:lnTo>
                    <a:pt x="1034" y="2210"/>
                  </a:lnTo>
                  <a:lnTo>
                    <a:pt x="1036" y="2194"/>
                  </a:lnTo>
                  <a:lnTo>
                    <a:pt x="1036" y="2190"/>
                  </a:lnTo>
                  <a:lnTo>
                    <a:pt x="1036" y="2174"/>
                  </a:lnTo>
                  <a:lnTo>
                    <a:pt x="1036" y="2160"/>
                  </a:lnTo>
                  <a:lnTo>
                    <a:pt x="1036" y="2154"/>
                  </a:lnTo>
                  <a:lnTo>
                    <a:pt x="1034" y="2146"/>
                  </a:lnTo>
                  <a:lnTo>
                    <a:pt x="1030" y="2140"/>
                  </a:lnTo>
                  <a:lnTo>
                    <a:pt x="1028" y="2138"/>
                  </a:lnTo>
                  <a:lnTo>
                    <a:pt x="1026" y="2136"/>
                  </a:lnTo>
                  <a:lnTo>
                    <a:pt x="1024" y="2136"/>
                  </a:lnTo>
                  <a:lnTo>
                    <a:pt x="1020" y="2138"/>
                  </a:lnTo>
                  <a:lnTo>
                    <a:pt x="1004" y="2148"/>
                  </a:lnTo>
                  <a:close/>
                  <a:moveTo>
                    <a:pt x="184" y="906"/>
                  </a:moveTo>
                  <a:lnTo>
                    <a:pt x="184" y="906"/>
                  </a:lnTo>
                  <a:lnTo>
                    <a:pt x="186" y="902"/>
                  </a:lnTo>
                  <a:lnTo>
                    <a:pt x="188" y="900"/>
                  </a:lnTo>
                  <a:lnTo>
                    <a:pt x="192" y="902"/>
                  </a:lnTo>
                  <a:lnTo>
                    <a:pt x="194" y="908"/>
                  </a:lnTo>
                  <a:lnTo>
                    <a:pt x="194" y="912"/>
                  </a:lnTo>
                  <a:lnTo>
                    <a:pt x="194" y="926"/>
                  </a:lnTo>
                  <a:lnTo>
                    <a:pt x="194" y="928"/>
                  </a:lnTo>
                  <a:lnTo>
                    <a:pt x="198" y="930"/>
                  </a:lnTo>
                  <a:lnTo>
                    <a:pt x="208" y="930"/>
                  </a:lnTo>
                  <a:lnTo>
                    <a:pt x="212" y="932"/>
                  </a:lnTo>
                  <a:lnTo>
                    <a:pt x="218" y="934"/>
                  </a:lnTo>
                  <a:lnTo>
                    <a:pt x="222" y="940"/>
                  </a:lnTo>
                  <a:lnTo>
                    <a:pt x="222" y="944"/>
                  </a:lnTo>
                  <a:lnTo>
                    <a:pt x="222" y="954"/>
                  </a:lnTo>
                  <a:lnTo>
                    <a:pt x="220" y="960"/>
                  </a:lnTo>
                  <a:lnTo>
                    <a:pt x="216" y="964"/>
                  </a:lnTo>
                  <a:lnTo>
                    <a:pt x="210" y="966"/>
                  </a:lnTo>
                  <a:lnTo>
                    <a:pt x="198" y="974"/>
                  </a:lnTo>
                  <a:lnTo>
                    <a:pt x="196" y="978"/>
                  </a:lnTo>
                  <a:lnTo>
                    <a:pt x="198" y="980"/>
                  </a:lnTo>
                  <a:lnTo>
                    <a:pt x="202" y="980"/>
                  </a:lnTo>
                  <a:lnTo>
                    <a:pt x="204" y="984"/>
                  </a:lnTo>
                  <a:lnTo>
                    <a:pt x="202" y="988"/>
                  </a:lnTo>
                  <a:lnTo>
                    <a:pt x="198" y="994"/>
                  </a:lnTo>
                  <a:lnTo>
                    <a:pt x="194" y="998"/>
                  </a:lnTo>
                  <a:lnTo>
                    <a:pt x="194" y="1004"/>
                  </a:lnTo>
                  <a:lnTo>
                    <a:pt x="194" y="1008"/>
                  </a:lnTo>
                  <a:lnTo>
                    <a:pt x="198" y="1008"/>
                  </a:lnTo>
                  <a:lnTo>
                    <a:pt x="208" y="1008"/>
                  </a:lnTo>
                  <a:lnTo>
                    <a:pt x="210" y="1010"/>
                  </a:lnTo>
                  <a:lnTo>
                    <a:pt x="210" y="1016"/>
                  </a:lnTo>
                  <a:lnTo>
                    <a:pt x="206" y="1020"/>
                  </a:lnTo>
                  <a:lnTo>
                    <a:pt x="202" y="1028"/>
                  </a:lnTo>
                  <a:lnTo>
                    <a:pt x="196" y="1032"/>
                  </a:lnTo>
                  <a:lnTo>
                    <a:pt x="190" y="1034"/>
                  </a:lnTo>
                  <a:lnTo>
                    <a:pt x="186" y="1038"/>
                  </a:lnTo>
                  <a:lnTo>
                    <a:pt x="184" y="1042"/>
                  </a:lnTo>
                  <a:lnTo>
                    <a:pt x="186" y="1046"/>
                  </a:lnTo>
                  <a:lnTo>
                    <a:pt x="188" y="1048"/>
                  </a:lnTo>
                  <a:lnTo>
                    <a:pt x="192" y="1046"/>
                  </a:lnTo>
                  <a:lnTo>
                    <a:pt x="194" y="1042"/>
                  </a:lnTo>
                  <a:lnTo>
                    <a:pt x="194" y="1040"/>
                  </a:lnTo>
                  <a:lnTo>
                    <a:pt x="198" y="1038"/>
                  </a:lnTo>
                  <a:lnTo>
                    <a:pt x="208" y="1038"/>
                  </a:lnTo>
                  <a:lnTo>
                    <a:pt x="212" y="1036"/>
                  </a:lnTo>
                  <a:lnTo>
                    <a:pt x="218" y="1034"/>
                  </a:lnTo>
                  <a:lnTo>
                    <a:pt x="222" y="1032"/>
                  </a:lnTo>
                  <a:lnTo>
                    <a:pt x="228" y="1034"/>
                  </a:lnTo>
                  <a:lnTo>
                    <a:pt x="232" y="1036"/>
                  </a:lnTo>
                  <a:lnTo>
                    <a:pt x="238" y="1034"/>
                  </a:lnTo>
                  <a:lnTo>
                    <a:pt x="244" y="1030"/>
                  </a:lnTo>
                  <a:lnTo>
                    <a:pt x="250" y="1028"/>
                  </a:lnTo>
                  <a:lnTo>
                    <a:pt x="254" y="1028"/>
                  </a:lnTo>
                  <a:lnTo>
                    <a:pt x="262" y="1028"/>
                  </a:lnTo>
                  <a:lnTo>
                    <a:pt x="268" y="1024"/>
                  </a:lnTo>
                  <a:lnTo>
                    <a:pt x="274" y="1022"/>
                  </a:lnTo>
                  <a:lnTo>
                    <a:pt x="280" y="1018"/>
                  </a:lnTo>
                  <a:lnTo>
                    <a:pt x="282" y="1014"/>
                  </a:lnTo>
                  <a:lnTo>
                    <a:pt x="282" y="1008"/>
                  </a:lnTo>
                  <a:lnTo>
                    <a:pt x="286" y="1004"/>
                  </a:lnTo>
                  <a:lnTo>
                    <a:pt x="290" y="998"/>
                  </a:lnTo>
                  <a:lnTo>
                    <a:pt x="290" y="990"/>
                  </a:lnTo>
                  <a:lnTo>
                    <a:pt x="290" y="988"/>
                  </a:lnTo>
                  <a:lnTo>
                    <a:pt x="290" y="982"/>
                  </a:lnTo>
                  <a:lnTo>
                    <a:pt x="286" y="980"/>
                  </a:lnTo>
                  <a:lnTo>
                    <a:pt x="276" y="980"/>
                  </a:lnTo>
                  <a:lnTo>
                    <a:pt x="272" y="978"/>
                  </a:lnTo>
                  <a:lnTo>
                    <a:pt x="272" y="974"/>
                  </a:lnTo>
                  <a:lnTo>
                    <a:pt x="272" y="964"/>
                  </a:lnTo>
                  <a:lnTo>
                    <a:pt x="268" y="952"/>
                  </a:lnTo>
                  <a:lnTo>
                    <a:pt x="266" y="946"/>
                  </a:lnTo>
                  <a:lnTo>
                    <a:pt x="256" y="934"/>
                  </a:lnTo>
                  <a:lnTo>
                    <a:pt x="252" y="930"/>
                  </a:lnTo>
                  <a:lnTo>
                    <a:pt x="250" y="922"/>
                  </a:lnTo>
                  <a:lnTo>
                    <a:pt x="244" y="908"/>
                  </a:lnTo>
                  <a:lnTo>
                    <a:pt x="242" y="902"/>
                  </a:lnTo>
                  <a:lnTo>
                    <a:pt x="238" y="900"/>
                  </a:lnTo>
                  <a:lnTo>
                    <a:pt x="232" y="900"/>
                  </a:lnTo>
                  <a:lnTo>
                    <a:pt x="228" y="896"/>
                  </a:lnTo>
                  <a:lnTo>
                    <a:pt x="226" y="890"/>
                  </a:lnTo>
                  <a:lnTo>
                    <a:pt x="226" y="884"/>
                  </a:lnTo>
                  <a:lnTo>
                    <a:pt x="228" y="878"/>
                  </a:lnTo>
                  <a:lnTo>
                    <a:pt x="232" y="866"/>
                  </a:lnTo>
                  <a:lnTo>
                    <a:pt x="234" y="862"/>
                  </a:lnTo>
                  <a:lnTo>
                    <a:pt x="238" y="856"/>
                  </a:lnTo>
                  <a:lnTo>
                    <a:pt x="238" y="854"/>
                  </a:lnTo>
                  <a:lnTo>
                    <a:pt x="238" y="852"/>
                  </a:lnTo>
                  <a:lnTo>
                    <a:pt x="236" y="848"/>
                  </a:lnTo>
                  <a:lnTo>
                    <a:pt x="230" y="846"/>
                  </a:lnTo>
                  <a:lnTo>
                    <a:pt x="224" y="844"/>
                  </a:lnTo>
                  <a:lnTo>
                    <a:pt x="218" y="846"/>
                  </a:lnTo>
                  <a:lnTo>
                    <a:pt x="212" y="848"/>
                  </a:lnTo>
                  <a:lnTo>
                    <a:pt x="208" y="846"/>
                  </a:lnTo>
                  <a:lnTo>
                    <a:pt x="206" y="840"/>
                  </a:lnTo>
                  <a:lnTo>
                    <a:pt x="206" y="834"/>
                  </a:lnTo>
                  <a:lnTo>
                    <a:pt x="210" y="830"/>
                  </a:lnTo>
                  <a:lnTo>
                    <a:pt x="210" y="824"/>
                  </a:lnTo>
                  <a:lnTo>
                    <a:pt x="210" y="822"/>
                  </a:lnTo>
                  <a:lnTo>
                    <a:pt x="208" y="822"/>
                  </a:lnTo>
                  <a:lnTo>
                    <a:pt x="198" y="822"/>
                  </a:lnTo>
                  <a:lnTo>
                    <a:pt x="194" y="824"/>
                  </a:lnTo>
                  <a:lnTo>
                    <a:pt x="190" y="830"/>
                  </a:lnTo>
                  <a:lnTo>
                    <a:pt x="188" y="834"/>
                  </a:lnTo>
                  <a:lnTo>
                    <a:pt x="178" y="846"/>
                  </a:lnTo>
                  <a:lnTo>
                    <a:pt x="176" y="852"/>
                  </a:lnTo>
                  <a:lnTo>
                    <a:pt x="174" y="856"/>
                  </a:lnTo>
                  <a:lnTo>
                    <a:pt x="174" y="866"/>
                  </a:lnTo>
                  <a:lnTo>
                    <a:pt x="174" y="876"/>
                  </a:lnTo>
                  <a:lnTo>
                    <a:pt x="174" y="888"/>
                  </a:lnTo>
                  <a:lnTo>
                    <a:pt x="174" y="892"/>
                  </a:lnTo>
                  <a:lnTo>
                    <a:pt x="176" y="900"/>
                  </a:lnTo>
                  <a:lnTo>
                    <a:pt x="178" y="906"/>
                  </a:lnTo>
                  <a:lnTo>
                    <a:pt x="182" y="908"/>
                  </a:lnTo>
                  <a:lnTo>
                    <a:pt x="184" y="906"/>
                  </a:lnTo>
                  <a:close/>
                  <a:moveTo>
                    <a:pt x="3012" y="2570"/>
                  </a:moveTo>
                  <a:lnTo>
                    <a:pt x="3012" y="2570"/>
                  </a:lnTo>
                  <a:lnTo>
                    <a:pt x="3004" y="2572"/>
                  </a:lnTo>
                  <a:lnTo>
                    <a:pt x="2996" y="2570"/>
                  </a:lnTo>
                  <a:lnTo>
                    <a:pt x="2992" y="2568"/>
                  </a:lnTo>
                  <a:lnTo>
                    <a:pt x="2986" y="2562"/>
                  </a:lnTo>
                  <a:lnTo>
                    <a:pt x="2980" y="2556"/>
                  </a:lnTo>
                  <a:lnTo>
                    <a:pt x="2978" y="2552"/>
                  </a:lnTo>
                  <a:lnTo>
                    <a:pt x="2976" y="2544"/>
                  </a:lnTo>
                  <a:lnTo>
                    <a:pt x="2974" y="2536"/>
                  </a:lnTo>
                  <a:lnTo>
                    <a:pt x="2974" y="2532"/>
                  </a:lnTo>
                  <a:lnTo>
                    <a:pt x="2972" y="2526"/>
                  </a:lnTo>
                  <a:lnTo>
                    <a:pt x="2968" y="2522"/>
                  </a:lnTo>
                  <a:lnTo>
                    <a:pt x="2962" y="2518"/>
                  </a:lnTo>
                  <a:lnTo>
                    <a:pt x="2958" y="2518"/>
                  </a:lnTo>
                  <a:lnTo>
                    <a:pt x="2958" y="2522"/>
                  </a:lnTo>
                  <a:lnTo>
                    <a:pt x="2970" y="2548"/>
                  </a:lnTo>
                  <a:lnTo>
                    <a:pt x="2974" y="2554"/>
                  </a:lnTo>
                  <a:lnTo>
                    <a:pt x="2974" y="2562"/>
                  </a:lnTo>
                  <a:lnTo>
                    <a:pt x="2974" y="2566"/>
                  </a:lnTo>
                  <a:lnTo>
                    <a:pt x="2974" y="2574"/>
                  </a:lnTo>
                  <a:lnTo>
                    <a:pt x="2970" y="2580"/>
                  </a:lnTo>
                  <a:lnTo>
                    <a:pt x="2960" y="2596"/>
                  </a:lnTo>
                  <a:lnTo>
                    <a:pt x="2958" y="2600"/>
                  </a:lnTo>
                  <a:lnTo>
                    <a:pt x="2958" y="2602"/>
                  </a:lnTo>
                  <a:lnTo>
                    <a:pt x="2960" y="2604"/>
                  </a:lnTo>
                  <a:lnTo>
                    <a:pt x="2962" y="2606"/>
                  </a:lnTo>
                  <a:lnTo>
                    <a:pt x="2968" y="2610"/>
                  </a:lnTo>
                  <a:lnTo>
                    <a:pt x="2972" y="2614"/>
                  </a:lnTo>
                  <a:lnTo>
                    <a:pt x="2974" y="2620"/>
                  </a:lnTo>
                  <a:lnTo>
                    <a:pt x="2974" y="2624"/>
                  </a:lnTo>
                  <a:lnTo>
                    <a:pt x="2976" y="2632"/>
                  </a:lnTo>
                  <a:lnTo>
                    <a:pt x="2980" y="2638"/>
                  </a:lnTo>
                  <a:lnTo>
                    <a:pt x="2982" y="2638"/>
                  </a:lnTo>
                  <a:lnTo>
                    <a:pt x="2984" y="2638"/>
                  </a:lnTo>
                  <a:lnTo>
                    <a:pt x="2990" y="2636"/>
                  </a:lnTo>
                  <a:lnTo>
                    <a:pt x="2998" y="2628"/>
                  </a:lnTo>
                  <a:lnTo>
                    <a:pt x="3002" y="2622"/>
                  </a:lnTo>
                  <a:lnTo>
                    <a:pt x="3004" y="2614"/>
                  </a:lnTo>
                  <a:lnTo>
                    <a:pt x="3004" y="2610"/>
                  </a:lnTo>
                  <a:lnTo>
                    <a:pt x="3006" y="2604"/>
                  </a:lnTo>
                  <a:lnTo>
                    <a:pt x="3008" y="2598"/>
                  </a:lnTo>
                  <a:lnTo>
                    <a:pt x="3018" y="2588"/>
                  </a:lnTo>
                  <a:lnTo>
                    <a:pt x="3028" y="2578"/>
                  </a:lnTo>
                  <a:lnTo>
                    <a:pt x="3030" y="2574"/>
                  </a:lnTo>
                  <a:lnTo>
                    <a:pt x="3028" y="2568"/>
                  </a:lnTo>
                  <a:lnTo>
                    <a:pt x="3024" y="2566"/>
                  </a:lnTo>
                  <a:lnTo>
                    <a:pt x="3016" y="2568"/>
                  </a:lnTo>
                  <a:lnTo>
                    <a:pt x="3012" y="2570"/>
                  </a:lnTo>
                  <a:close/>
                  <a:moveTo>
                    <a:pt x="490" y="1328"/>
                  </a:moveTo>
                  <a:lnTo>
                    <a:pt x="490" y="1328"/>
                  </a:lnTo>
                  <a:lnTo>
                    <a:pt x="494" y="1328"/>
                  </a:lnTo>
                  <a:lnTo>
                    <a:pt x="496" y="1328"/>
                  </a:lnTo>
                  <a:lnTo>
                    <a:pt x="498" y="1326"/>
                  </a:lnTo>
                  <a:lnTo>
                    <a:pt x="498" y="1324"/>
                  </a:lnTo>
                  <a:lnTo>
                    <a:pt x="498" y="1320"/>
                  </a:lnTo>
                  <a:lnTo>
                    <a:pt x="498" y="1306"/>
                  </a:lnTo>
                  <a:lnTo>
                    <a:pt x="496" y="1304"/>
                  </a:lnTo>
                  <a:lnTo>
                    <a:pt x="490" y="1302"/>
                  </a:lnTo>
                  <a:lnTo>
                    <a:pt x="486" y="1302"/>
                  </a:lnTo>
                  <a:lnTo>
                    <a:pt x="470" y="1304"/>
                  </a:lnTo>
                  <a:lnTo>
                    <a:pt x="456" y="1310"/>
                  </a:lnTo>
                  <a:lnTo>
                    <a:pt x="454" y="1312"/>
                  </a:lnTo>
                  <a:lnTo>
                    <a:pt x="456" y="1314"/>
                  </a:lnTo>
                  <a:lnTo>
                    <a:pt x="470" y="1320"/>
                  </a:lnTo>
                  <a:lnTo>
                    <a:pt x="486" y="1326"/>
                  </a:lnTo>
                  <a:lnTo>
                    <a:pt x="490" y="1328"/>
                  </a:lnTo>
                  <a:close/>
                  <a:moveTo>
                    <a:pt x="2940" y="2636"/>
                  </a:moveTo>
                  <a:lnTo>
                    <a:pt x="2940" y="2636"/>
                  </a:lnTo>
                  <a:lnTo>
                    <a:pt x="2938" y="2636"/>
                  </a:lnTo>
                  <a:lnTo>
                    <a:pt x="2936" y="2636"/>
                  </a:lnTo>
                  <a:lnTo>
                    <a:pt x="2932" y="2640"/>
                  </a:lnTo>
                  <a:lnTo>
                    <a:pt x="2928" y="2644"/>
                  </a:lnTo>
                  <a:lnTo>
                    <a:pt x="2922" y="2658"/>
                  </a:lnTo>
                  <a:lnTo>
                    <a:pt x="2920" y="2664"/>
                  </a:lnTo>
                  <a:lnTo>
                    <a:pt x="2910" y="2676"/>
                  </a:lnTo>
                  <a:lnTo>
                    <a:pt x="2906" y="2680"/>
                  </a:lnTo>
                  <a:lnTo>
                    <a:pt x="2898" y="2684"/>
                  </a:lnTo>
                  <a:lnTo>
                    <a:pt x="2884" y="2688"/>
                  </a:lnTo>
                  <a:lnTo>
                    <a:pt x="2878" y="2692"/>
                  </a:lnTo>
                  <a:lnTo>
                    <a:pt x="2872" y="2698"/>
                  </a:lnTo>
                  <a:lnTo>
                    <a:pt x="2870" y="2704"/>
                  </a:lnTo>
                  <a:lnTo>
                    <a:pt x="2864" y="2718"/>
                  </a:lnTo>
                  <a:lnTo>
                    <a:pt x="2860" y="2732"/>
                  </a:lnTo>
                  <a:lnTo>
                    <a:pt x="2858" y="2740"/>
                  </a:lnTo>
                  <a:lnTo>
                    <a:pt x="2862" y="2746"/>
                  </a:lnTo>
                  <a:lnTo>
                    <a:pt x="2874" y="2754"/>
                  </a:lnTo>
                  <a:lnTo>
                    <a:pt x="2880" y="2756"/>
                  </a:lnTo>
                  <a:lnTo>
                    <a:pt x="2886" y="2758"/>
                  </a:lnTo>
                  <a:lnTo>
                    <a:pt x="2894" y="2756"/>
                  </a:lnTo>
                  <a:lnTo>
                    <a:pt x="2898" y="2754"/>
                  </a:lnTo>
                  <a:lnTo>
                    <a:pt x="2904" y="2750"/>
                  </a:lnTo>
                  <a:lnTo>
                    <a:pt x="2908" y="2742"/>
                  </a:lnTo>
                  <a:lnTo>
                    <a:pt x="2914" y="2728"/>
                  </a:lnTo>
                  <a:lnTo>
                    <a:pt x="2916" y="2712"/>
                  </a:lnTo>
                  <a:lnTo>
                    <a:pt x="2916" y="2708"/>
                  </a:lnTo>
                  <a:lnTo>
                    <a:pt x="2918" y="2702"/>
                  </a:lnTo>
                  <a:lnTo>
                    <a:pt x="2922" y="2696"/>
                  </a:lnTo>
                  <a:lnTo>
                    <a:pt x="2930" y="2686"/>
                  </a:lnTo>
                  <a:lnTo>
                    <a:pt x="2940" y="2676"/>
                  </a:lnTo>
                  <a:lnTo>
                    <a:pt x="2952" y="2668"/>
                  </a:lnTo>
                  <a:lnTo>
                    <a:pt x="2958" y="2666"/>
                  </a:lnTo>
                  <a:lnTo>
                    <a:pt x="2962" y="2660"/>
                  </a:lnTo>
                  <a:lnTo>
                    <a:pt x="2964" y="2654"/>
                  </a:lnTo>
                  <a:lnTo>
                    <a:pt x="2964" y="2650"/>
                  </a:lnTo>
                  <a:lnTo>
                    <a:pt x="2964" y="2646"/>
                  </a:lnTo>
                  <a:lnTo>
                    <a:pt x="2962" y="2644"/>
                  </a:lnTo>
                  <a:lnTo>
                    <a:pt x="2960" y="2642"/>
                  </a:lnTo>
                  <a:lnTo>
                    <a:pt x="2956" y="2642"/>
                  </a:lnTo>
                  <a:lnTo>
                    <a:pt x="2954" y="2642"/>
                  </a:lnTo>
                  <a:lnTo>
                    <a:pt x="2946" y="2640"/>
                  </a:lnTo>
                  <a:lnTo>
                    <a:pt x="2940" y="2636"/>
                  </a:lnTo>
                  <a:close/>
                  <a:moveTo>
                    <a:pt x="406" y="1248"/>
                  </a:moveTo>
                  <a:lnTo>
                    <a:pt x="406" y="1248"/>
                  </a:lnTo>
                  <a:lnTo>
                    <a:pt x="402" y="1254"/>
                  </a:lnTo>
                  <a:lnTo>
                    <a:pt x="400" y="1260"/>
                  </a:lnTo>
                  <a:lnTo>
                    <a:pt x="400" y="1274"/>
                  </a:lnTo>
                  <a:lnTo>
                    <a:pt x="400" y="1278"/>
                  </a:lnTo>
                  <a:lnTo>
                    <a:pt x="402" y="1280"/>
                  </a:lnTo>
                  <a:lnTo>
                    <a:pt x="404" y="1282"/>
                  </a:lnTo>
                  <a:lnTo>
                    <a:pt x="408" y="1282"/>
                  </a:lnTo>
                  <a:lnTo>
                    <a:pt x="412" y="1282"/>
                  </a:lnTo>
                  <a:lnTo>
                    <a:pt x="416" y="1282"/>
                  </a:lnTo>
                  <a:lnTo>
                    <a:pt x="418" y="1280"/>
                  </a:lnTo>
                  <a:lnTo>
                    <a:pt x="420" y="1278"/>
                  </a:lnTo>
                  <a:lnTo>
                    <a:pt x="420" y="1274"/>
                  </a:lnTo>
                  <a:lnTo>
                    <a:pt x="420" y="1270"/>
                  </a:lnTo>
                  <a:lnTo>
                    <a:pt x="418" y="1262"/>
                  </a:lnTo>
                  <a:lnTo>
                    <a:pt x="416" y="1256"/>
                  </a:lnTo>
                  <a:lnTo>
                    <a:pt x="414" y="1250"/>
                  </a:lnTo>
                  <a:lnTo>
                    <a:pt x="412" y="1248"/>
                  </a:lnTo>
                  <a:lnTo>
                    <a:pt x="410" y="1246"/>
                  </a:lnTo>
                  <a:lnTo>
                    <a:pt x="408" y="1246"/>
                  </a:lnTo>
                  <a:lnTo>
                    <a:pt x="406" y="1248"/>
                  </a:lnTo>
                  <a:close/>
                  <a:moveTo>
                    <a:pt x="2286" y="1412"/>
                  </a:moveTo>
                  <a:lnTo>
                    <a:pt x="2286" y="1412"/>
                  </a:lnTo>
                  <a:lnTo>
                    <a:pt x="2290" y="1424"/>
                  </a:lnTo>
                  <a:lnTo>
                    <a:pt x="2290" y="1426"/>
                  </a:lnTo>
                  <a:lnTo>
                    <a:pt x="2292" y="1426"/>
                  </a:lnTo>
                  <a:lnTo>
                    <a:pt x="2296" y="1426"/>
                  </a:lnTo>
                  <a:lnTo>
                    <a:pt x="2302" y="1422"/>
                  </a:lnTo>
                  <a:lnTo>
                    <a:pt x="2306" y="1418"/>
                  </a:lnTo>
                  <a:lnTo>
                    <a:pt x="2308" y="1410"/>
                  </a:lnTo>
                  <a:lnTo>
                    <a:pt x="2308" y="1408"/>
                  </a:lnTo>
                  <a:lnTo>
                    <a:pt x="2308" y="1394"/>
                  </a:lnTo>
                  <a:lnTo>
                    <a:pt x="2308" y="1392"/>
                  </a:lnTo>
                  <a:lnTo>
                    <a:pt x="2306" y="1392"/>
                  </a:lnTo>
                  <a:lnTo>
                    <a:pt x="2302" y="1392"/>
                  </a:lnTo>
                  <a:lnTo>
                    <a:pt x="2288" y="1396"/>
                  </a:lnTo>
                  <a:lnTo>
                    <a:pt x="2284" y="1398"/>
                  </a:lnTo>
                  <a:lnTo>
                    <a:pt x="2284" y="1400"/>
                  </a:lnTo>
                  <a:lnTo>
                    <a:pt x="2282" y="1404"/>
                  </a:lnTo>
                  <a:lnTo>
                    <a:pt x="2284" y="1406"/>
                  </a:lnTo>
                  <a:lnTo>
                    <a:pt x="2286" y="1412"/>
                  </a:lnTo>
                  <a:close/>
                  <a:moveTo>
                    <a:pt x="414" y="1210"/>
                  </a:moveTo>
                  <a:lnTo>
                    <a:pt x="414" y="1210"/>
                  </a:lnTo>
                  <a:lnTo>
                    <a:pt x="412" y="1208"/>
                  </a:lnTo>
                  <a:lnTo>
                    <a:pt x="410" y="1206"/>
                  </a:lnTo>
                  <a:lnTo>
                    <a:pt x="406" y="1206"/>
                  </a:lnTo>
                  <a:lnTo>
                    <a:pt x="404" y="1208"/>
                  </a:lnTo>
                  <a:lnTo>
                    <a:pt x="398" y="1210"/>
                  </a:lnTo>
                  <a:lnTo>
                    <a:pt x="396" y="1212"/>
                  </a:lnTo>
                  <a:lnTo>
                    <a:pt x="394" y="1214"/>
                  </a:lnTo>
                  <a:lnTo>
                    <a:pt x="394" y="1216"/>
                  </a:lnTo>
                  <a:lnTo>
                    <a:pt x="396" y="1220"/>
                  </a:lnTo>
                  <a:lnTo>
                    <a:pt x="404" y="1228"/>
                  </a:lnTo>
                  <a:lnTo>
                    <a:pt x="410" y="1230"/>
                  </a:lnTo>
                  <a:lnTo>
                    <a:pt x="412" y="1230"/>
                  </a:lnTo>
                  <a:lnTo>
                    <a:pt x="416" y="1228"/>
                  </a:lnTo>
                  <a:lnTo>
                    <a:pt x="418" y="1224"/>
                  </a:lnTo>
                  <a:lnTo>
                    <a:pt x="416" y="1216"/>
                  </a:lnTo>
                  <a:lnTo>
                    <a:pt x="414" y="1210"/>
                  </a:lnTo>
                  <a:close/>
                  <a:moveTo>
                    <a:pt x="2302" y="1960"/>
                  </a:moveTo>
                  <a:lnTo>
                    <a:pt x="2302" y="1960"/>
                  </a:lnTo>
                  <a:lnTo>
                    <a:pt x="2302" y="1962"/>
                  </a:lnTo>
                  <a:lnTo>
                    <a:pt x="2302" y="1966"/>
                  </a:lnTo>
                  <a:lnTo>
                    <a:pt x="2304" y="1968"/>
                  </a:lnTo>
                  <a:lnTo>
                    <a:pt x="2306" y="1970"/>
                  </a:lnTo>
                  <a:lnTo>
                    <a:pt x="2312" y="1974"/>
                  </a:lnTo>
                  <a:lnTo>
                    <a:pt x="2324" y="1982"/>
                  </a:lnTo>
                  <a:lnTo>
                    <a:pt x="2326" y="1988"/>
                  </a:lnTo>
                  <a:lnTo>
                    <a:pt x="2328" y="1994"/>
                  </a:lnTo>
                  <a:lnTo>
                    <a:pt x="2328" y="1998"/>
                  </a:lnTo>
                  <a:lnTo>
                    <a:pt x="2328" y="2002"/>
                  </a:lnTo>
                  <a:lnTo>
                    <a:pt x="2330" y="2004"/>
                  </a:lnTo>
                  <a:lnTo>
                    <a:pt x="2334" y="2006"/>
                  </a:lnTo>
                  <a:lnTo>
                    <a:pt x="2336" y="2006"/>
                  </a:lnTo>
                  <a:lnTo>
                    <a:pt x="2340" y="2006"/>
                  </a:lnTo>
                  <a:lnTo>
                    <a:pt x="2352" y="2006"/>
                  </a:lnTo>
                  <a:lnTo>
                    <a:pt x="2358" y="2008"/>
                  </a:lnTo>
                  <a:lnTo>
                    <a:pt x="2364" y="2010"/>
                  </a:lnTo>
                  <a:lnTo>
                    <a:pt x="2380" y="2022"/>
                  </a:lnTo>
                  <a:lnTo>
                    <a:pt x="2394" y="2030"/>
                  </a:lnTo>
                  <a:lnTo>
                    <a:pt x="2420" y="2042"/>
                  </a:lnTo>
                  <a:lnTo>
                    <a:pt x="2424" y="2046"/>
                  </a:lnTo>
                  <a:lnTo>
                    <a:pt x="2426" y="2050"/>
                  </a:lnTo>
                  <a:lnTo>
                    <a:pt x="2424" y="2054"/>
                  </a:lnTo>
                  <a:lnTo>
                    <a:pt x="2420" y="2058"/>
                  </a:lnTo>
                  <a:lnTo>
                    <a:pt x="2414" y="2062"/>
                  </a:lnTo>
                  <a:lnTo>
                    <a:pt x="2410" y="2064"/>
                  </a:lnTo>
                  <a:lnTo>
                    <a:pt x="2414" y="2066"/>
                  </a:lnTo>
                  <a:lnTo>
                    <a:pt x="2418" y="2066"/>
                  </a:lnTo>
                  <a:lnTo>
                    <a:pt x="2426" y="2066"/>
                  </a:lnTo>
                  <a:lnTo>
                    <a:pt x="2434" y="2068"/>
                  </a:lnTo>
                  <a:lnTo>
                    <a:pt x="2438" y="2072"/>
                  </a:lnTo>
                  <a:lnTo>
                    <a:pt x="2452" y="2078"/>
                  </a:lnTo>
                  <a:lnTo>
                    <a:pt x="2458" y="2082"/>
                  </a:lnTo>
                  <a:lnTo>
                    <a:pt x="2470" y="2084"/>
                  </a:lnTo>
                  <a:lnTo>
                    <a:pt x="2476" y="2084"/>
                  </a:lnTo>
                  <a:lnTo>
                    <a:pt x="2480" y="2080"/>
                  </a:lnTo>
                  <a:lnTo>
                    <a:pt x="2488" y="2070"/>
                  </a:lnTo>
                  <a:lnTo>
                    <a:pt x="2502" y="2062"/>
                  </a:lnTo>
                  <a:lnTo>
                    <a:pt x="2508" y="2058"/>
                  </a:lnTo>
                  <a:lnTo>
                    <a:pt x="2514" y="2058"/>
                  </a:lnTo>
                  <a:lnTo>
                    <a:pt x="2522" y="2058"/>
                  </a:lnTo>
                  <a:lnTo>
                    <a:pt x="2526" y="2062"/>
                  </a:lnTo>
                  <a:lnTo>
                    <a:pt x="2540" y="2070"/>
                  </a:lnTo>
                  <a:lnTo>
                    <a:pt x="2558" y="2088"/>
                  </a:lnTo>
                  <a:lnTo>
                    <a:pt x="2570" y="2098"/>
                  </a:lnTo>
                  <a:lnTo>
                    <a:pt x="2576" y="2100"/>
                  </a:lnTo>
                  <a:lnTo>
                    <a:pt x="2578" y="2102"/>
                  </a:lnTo>
                  <a:lnTo>
                    <a:pt x="2580" y="2100"/>
                  </a:lnTo>
                  <a:lnTo>
                    <a:pt x="2582" y="2100"/>
                  </a:lnTo>
                  <a:lnTo>
                    <a:pt x="2582" y="2096"/>
                  </a:lnTo>
                  <a:lnTo>
                    <a:pt x="2582" y="2082"/>
                  </a:lnTo>
                  <a:lnTo>
                    <a:pt x="2580" y="2076"/>
                  </a:lnTo>
                  <a:lnTo>
                    <a:pt x="2576" y="2072"/>
                  </a:lnTo>
                  <a:lnTo>
                    <a:pt x="2560" y="2068"/>
                  </a:lnTo>
                  <a:lnTo>
                    <a:pt x="2556" y="2064"/>
                  </a:lnTo>
                  <a:lnTo>
                    <a:pt x="2554" y="2058"/>
                  </a:lnTo>
                  <a:lnTo>
                    <a:pt x="2554" y="2054"/>
                  </a:lnTo>
                  <a:lnTo>
                    <a:pt x="2554" y="2046"/>
                  </a:lnTo>
                  <a:lnTo>
                    <a:pt x="2558" y="2040"/>
                  </a:lnTo>
                  <a:lnTo>
                    <a:pt x="2560" y="2038"/>
                  </a:lnTo>
                  <a:lnTo>
                    <a:pt x="2560" y="2036"/>
                  </a:lnTo>
                  <a:lnTo>
                    <a:pt x="2556" y="2034"/>
                  </a:lnTo>
                  <a:lnTo>
                    <a:pt x="2542" y="2028"/>
                  </a:lnTo>
                  <a:lnTo>
                    <a:pt x="2534" y="2024"/>
                  </a:lnTo>
                  <a:lnTo>
                    <a:pt x="2530" y="2018"/>
                  </a:lnTo>
                  <a:lnTo>
                    <a:pt x="2528" y="2014"/>
                  </a:lnTo>
                  <a:lnTo>
                    <a:pt x="2524" y="2006"/>
                  </a:lnTo>
                  <a:lnTo>
                    <a:pt x="2518" y="2002"/>
                  </a:lnTo>
                  <a:lnTo>
                    <a:pt x="2502" y="1992"/>
                  </a:lnTo>
                  <a:lnTo>
                    <a:pt x="2486" y="1984"/>
                  </a:lnTo>
                  <a:lnTo>
                    <a:pt x="2424" y="1968"/>
                  </a:lnTo>
                  <a:lnTo>
                    <a:pt x="2416" y="1968"/>
                  </a:lnTo>
                  <a:lnTo>
                    <a:pt x="2410" y="1972"/>
                  </a:lnTo>
                  <a:lnTo>
                    <a:pt x="2394" y="1982"/>
                  </a:lnTo>
                  <a:lnTo>
                    <a:pt x="2386" y="1986"/>
                  </a:lnTo>
                  <a:lnTo>
                    <a:pt x="2378" y="1986"/>
                  </a:lnTo>
                  <a:lnTo>
                    <a:pt x="2376" y="1986"/>
                  </a:lnTo>
                  <a:lnTo>
                    <a:pt x="2368" y="1986"/>
                  </a:lnTo>
                  <a:lnTo>
                    <a:pt x="2362" y="1982"/>
                  </a:lnTo>
                  <a:lnTo>
                    <a:pt x="2354" y="1972"/>
                  </a:lnTo>
                  <a:lnTo>
                    <a:pt x="2342" y="1962"/>
                  </a:lnTo>
                  <a:lnTo>
                    <a:pt x="2334" y="1954"/>
                  </a:lnTo>
                  <a:lnTo>
                    <a:pt x="2328" y="1950"/>
                  </a:lnTo>
                  <a:lnTo>
                    <a:pt x="2320" y="1948"/>
                  </a:lnTo>
                  <a:lnTo>
                    <a:pt x="2316" y="1948"/>
                  </a:lnTo>
                  <a:lnTo>
                    <a:pt x="2310" y="1950"/>
                  </a:lnTo>
                  <a:lnTo>
                    <a:pt x="2306" y="1954"/>
                  </a:lnTo>
                  <a:lnTo>
                    <a:pt x="2302" y="1960"/>
                  </a:lnTo>
                  <a:close/>
                  <a:moveTo>
                    <a:pt x="2606" y="2298"/>
                  </a:moveTo>
                  <a:lnTo>
                    <a:pt x="2606" y="2298"/>
                  </a:lnTo>
                  <a:lnTo>
                    <a:pt x="2602" y="2290"/>
                  </a:lnTo>
                  <a:lnTo>
                    <a:pt x="2598" y="2284"/>
                  </a:lnTo>
                  <a:lnTo>
                    <a:pt x="2594" y="2280"/>
                  </a:lnTo>
                  <a:lnTo>
                    <a:pt x="2590" y="2272"/>
                  </a:lnTo>
                  <a:lnTo>
                    <a:pt x="2586" y="2258"/>
                  </a:lnTo>
                  <a:lnTo>
                    <a:pt x="2582" y="2252"/>
                  </a:lnTo>
                  <a:lnTo>
                    <a:pt x="2576" y="2248"/>
                  </a:lnTo>
                  <a:lnTo>
                    <a:pt x="2562" y="2244"/>
                  </a:lnTo>
                  <a:lnTo>
                    <a:pt x="2548" y="2236"/>
                  </a:lnTo>
                  <a:lnTo>
                    <a:pt x="2532" y="2226"/>
                  </a:lnTo>
                  <a:lnTo>
                    <a:pt x="2526" y="2220"/>
                  </a:lnTo>
                  <a:lnTo>
                    <a:pt x="2522" y="2214"/>
                  </a:lnTo>
                  <a:lnTo>
                    <a:pt x="2516" y="2180"/>
                  </a:lnTo>
                  <a:lnTo>
                    <a:pt x="2514" y="2174"/>
                  </a:lnTo>
                  <a:lnTo>
                    <a:pt x="2510" y="2168"/>
                  </a:lnTo>
                  <a:lnTo>
                    <a:pt x="2500" y="2158"/>
                  </a:lnTo>
                  <a:lnTo>
                    <a:pt x="2496" y="2152"/>
                  </a:lnTo>
                  <a:lnTo>
                    <a:pt x="2492" y="2146"/>
                  </a:lnTo>
                  <a:lnTo>
                    <a:pt x="2488" y="2130"/>
                  </a:lnTo>
                  <a:lnTo>
                    <a:pt x="2486" y="2128"/>
                  </a:lnTo>
                  <a:lnTo>
                    <a:pt x="2484" y="2128"/>
                  </a:lnTo>
                  <a:lnTo>
                    <a:pt x="2482" y="2128"/>
                  </a:lnTo>
                  <a:lnTo>
                    <a:pt x="2480" y="2128"/>
                  </a:lnTo>
                  <a:lnTo>
                    <a:pt x="2472" y="2138"/>
                  </a:lnTo>
                  <a:lnTo>
                    <a:pt x="2468" y="2144"/>
                  </a:lnTo>
                  <a:lnTo>
                    <a:pt x="2466" y="2150"/>
                  </a:lnTo>
                  <a:lnTo>
                    <a:pt x="2466" y="2184"/>
                  </a:lnTo>
                  <a:lnTo>
                    <a:pt x="2464" y="2192"/>
                  </a:lnTo>
                  <a:lnTo>
                    <a:pt x="2460" y="2198"/>
                  </a:lnTo>
                  <a:lnTo>
                    <a:pt x="2452" y="2206"/>
                  </a:lnTo>
                  <a:lnTo>
                    <a:pt x="2446" y="2210"/>
                  </a:lnTo>
                  <a:lnTo>
                    <a:pt x="2438" y="2212"/>
                  </a:lnTo>
                  <a:lnTo>
                    <a:pt x="2434" y="2212"/>
                  </a:lnTo>
                  <a:lnTo>
                    <a:pt x="2428" y="2210"/>
                  </a:lnTo>
                  <a:lnTo>
                    <a:pt x="2422" y="2204"/>
                  </a:lnTo>
                  <a:lnTo>
                    <a:pt x="2412" y="2188"/>
                  </a:lnTo>
                  <a:lnTo>
                    <a:pt x="2406" y="2184"/>
                  </a:lnTo>
                  <a:lnTo>
                    <a:pt x="2398" y="2182"/>
                  </a:lnTo>
                  <a:lnTo>
                    <a:pt x="2396" y="2182"/>
                  </a:lnTo>
                  <a:lnTo>
                    <a:pt x="2388" y="2180"/>
                  </a:lnTo>
                  <a:lnTo>
                    <a:pt x="2380" y="2178"/>
                  </a:lnTo>
                  <a:lnTo>
                    <a:pt x="2374" y="2176"/>
                  </a:lnTo>
                  <a:lnTo>
                    <a:pt x="2372" y="2174"/>
                  </a:lnTo>
                  <a:lnTo>
                    <a:pt x="2370" y="2172"/>
                  </a:lnTo>
                  <a:lnTo>
                    <a:pt x="2370" y="2168"/>
                  </a:lnTo>
                  <a:lnTo>
                    <a:pt x="2372" y="2164"/>
                  </a:lnTo>
                  <a:lnTo>
                    <a:pt x="2374" y="2160"/>
                  </a:lnTo>
                  <a:lnTo>
                    <a:pt x="2382" y="2146"/>
                  </a:lnTo>
                  <a:lnTo>
                    <a:pt x="2384" y="2140"/>
                  </a:lnTo>
                  <a:lnTo>
                    <a:pt x="2384" y="2138"/>
                  </a:lnTo>
                  <a:lnTo>
                    <a:pt x="2384" y="2134"/>
                  </a:lnTo>
                  <a:lnTo>
                    <a:pt x="2382" y="2132"/>
                  </a:lnTo>
                  <a:lnTo>
                    <a:pt x="2380" y="2132"/>
                  </a:lnTo>
                  <a:lnTo>
                    <a:pt x="2356" y="2126"/>
                  </a:lnTo>
                  <a:lnTo>
                    <a:pt x="2340" y="2124"/>
                  </a:lnTo>
                  <a:lnTo>
                    <a:pt x="2336" y="2124"/>
                  </a:lnTo>
                  <a:lnTo>
                    <a:pt x="2330" y="2124"/>
                  </a:lnTo>
                  <a:lnTo>
                    <a:pt x="2324" y="2128"/>
                  </a:lnTo>
                  <a:lnTo>
                    <a:pt x="2312" y="2136"/>
                  </a:lnTo>
                  <a:lnTo>
                    <a:pt x="2306" y="2140"/>
                  </a:lnTo>
                  <a:lnTo>
                    <a:pt x="2292" y="2146"/>
                  </a:lnTo>
                  <a:lnTo>
                    <a:pt x="2286" y="2150"/>
                  </a:lnTo>
                  <a:lnTo>
                    <a:pt x="2280" y="2154"/>
                  </a:lnTo>
                  <a:lnTo>
                    <a:pt x="2276" y="2160"/>
                  </a:lnTo>
                  <a:lnTo>
                    <a:pt x="2274" y="2164"/>
                  </a:lnTo>
                  <a:lnTo>
                    <a:pt x="2270" y="2170"/>
                  </a:lnTo>
                  <a:lnTo>
                    <a:pt x="2264" y="2172"/>
                  </a:lnTo>
                  <a:lnTo>
                    <a:pt x="2252" y="2168"/>
                  </a:lnTo>
                  <a:lnTo>
                    <a:pt x="2248" y="2166"/>
                  </a:lnTo>
                  <a:lnTo>
                    <a:pt x="2240" y="2164"/>
                  </a:lnTo>
                  <a:lnTo>
                    <a:pt x="2234" y="2166"/>
                  </a:lnTo>
                  <a:lnTo>
                    <a:pt x="2228" y="2168"/>
                  </a:lnTo>
                  <a:lnTo>
                    <a:pt x="2214" y="2176"/>
                  </a:lnTo>
                  <a:lnTo>
                    <a:pt x="2198" y="2188"/>
                  </a:lnTo>
                  <a:lnTo>
                    <a:pt x="2184" y="2196"/>
                  </a:lnTo>
                  <a:lnTo>
                    <a:pt x="2178" y="2198"/>
                  </a:lnTo>
                  <a:lnTo>
                    <a:pt x="2164" y="2206"/>
                  </a:lnTo>
                  <a:lnTo>
                    <a:pt x="2160" y="2208"/>
                  </a:lnTo>
                  <a:lnTo>
                    <a:pt x="2154" y="2212"/>
                  </a:lnTo>
                  <a:lnTo>
                    <a:pt x="2150" y="2220"/>
                  </a:lnTo>
                  <a:lnTo>
                    <a:pt x="2144" y="2234"/>
                  </a:lnTo>
                  <a:lnTo>
                    <a:pt x="2140" y="2238"/>
                  </a:lnTo>
                  <a:lnTo>
                    <a:pt x="2134" y="2240"/>
                  </a:lnTo>
                  <a:lnTo>
                    <a:pt x="2130" y="2240"/>
                  </a:lnTo>
                  <a:lnTo>
                    <a:pt x="2124" y="2242"/>
                  </a:lnTo>
                  <a:lnTo>
                    <a:pt x="2116" y="2246"/>
                  </a:lnTo>
                  <a:lnTo>
                    <a:pt x="2100" y="2256"/>
                  </a:lnTo>
                  <a:lnTo>
                    <a:pt x="2086" y="2264"/>
                  </a:lnTo>
                  <a:lnTo>
                    <a:pt x="2062" y="2276"/>
                  </a:lnTo>
                  <a:lnTo>
                    <a:pt x="2048" y="2286"/>
                  </a:lnTo>
                  <a:lnTo>
                    <a:pt x="2040" y="2294"/>
                  </a:lnTo>
                  <a:lnTo>
                    <a:pt x="2030" y="2306"/>
                  </a:lnTo>
                  <a:lnTo>
                    <a:pt x="2028" y="2312"/>
                  </a:lnTo>
                  <a:lnTo>
                    <a:pt x="2026" y="2320"/>
                  </a:lnTo>
                  <a:lnTo>
                    <a:pt x="2028" y="2326"/>
                  </a:lnTo>
                  <a:lnTo>
                    <a:pt x="2032" y="2340"/>
                  </a:lnTo>
                  <a:lnTo>
                    <a:pt x="2034" y="2356"/>
                  </a:lnTo>
                  <a:lnTo>
                    <a:pt x="2034" y="2360"/>
                  </a:lnTo>
                  <a:lnTo>
                    <a:pt x="2036" y="2376"/>
                  </a:lnTo>
                  <a:lnTo>
                    <a:pt x="2052" y="2428"/>
                  </a:lnTo>
                  <a:lnTo>
                    <a:pt x="2054" y="2444"/>
                  </a:lnTo>
                  <a:lnTo>
                    <a:pt x="2054" y="2448"/>
                  </a:lnTo>
                  <a:lnTo>
                    <a:pt x="2054" y="2464"/>
                  </a:lnTo>
                  <a:lnTo>
                    <a:pt x="2054" y="2488"/>
                  </a:lnTo>
                  <a:lnTo>
                    <a:pt x="2056" y="2494"/>
                  </a:lnTo>
                  <a:lnTo>
                    <a:pt x="2060" y="2500"/>
                  </a:lnTo>
                  <a:lnTo>
                    <a:pt x="2068" y="2510"/>
                  </a:lnTo>
                  <a:lnTo>
                    <a:pt x="2074" y="2514"/>
                  </a:lnTo>
                  <a:lnTo>
                    <a:pt x="2082" y="2514"/>
                  </a:lnTo>
                  <a:lnTo>
                    <a:pt x="2086" y="2514"/>
                  </a:lnTo>
                  <a:lnTo>
                    <a:pt x="2100" y="2512"/>
                  </a:lnTo>
                  <a:lnTo>
                    <a:pt x="2116" y="2508"/>
                  </a:lnTo>
                  <a:lnTo>
                    <a:pt x="2130" y="2502"/>
                  </a:lnTo>
                  <a:lnTo>
                    <a:pt x="2136" y="2498"/>
                  </a:lnTo>
                  <a:lnTo>
                    <a:pt x="2142" y="2496"/>
                  </a:lnTo>
                  <a:lnTo>
                    <a:pt x="2150" y="2496"/>
                  </a:lnTo>
                  <a:lnTo>
                    <a:pt x="2154" y="2496"/>
                  </a:lnTo>
                  <a:lnTo>
                    <a:pt x="2170" y="2492"/>
                  </a:lnTo>
                  <a:lnTo>
                    <a:pt x="2184" y="2488"/>
                  </a:lnTo>
                  <a:lnTo>
                    <a:pt x="2190" y="2484"/>
                  </a:lnTo>
                  <a:lnTo>
                    <a:pt x="2192" y="2480"/>
                  </a:lnTo>
                  <a:lnTo>
                    <a:pt x="2194" y="2476"/>
                  </a:lnTo>
                  <a:lnTo>
                    <a:pt x="2198" y="2472"/>
                  </a:lnTo>
                  <a:lnTo>
                    <a:pt x="2232" y="2460"/>
                  </a:lnTo>
                  <a:lnTo>
                    <a:pt x="2240" y="2458"/>
                  </a:lnTo>
                  <a:lnTo>
                    <a:pt x="2248" y="2456"/>
                  </a:lnTo>
                  <a:lnTo>
                    <a:pt x="2272" y="2456"/>
                  </a:lnTo>
                  <a:lnTo>
                    <a:pt x="2288" y="2458"/>
                  </a:lnTo>
                  <a:lnTo>
                    <a:pt x="2330" y="2464"/>
                  </a:lnTo>
                  <a:lnTo>
                    <a:pt x="2338" y="2468"/>
                  </a:lnTo>
                  <a:lnTo>
                    <a:pt x="2344" y="2472"/>
                  </a:lnTo>
                  <a:lnTo>
                    <a:pt x="2362" y="2490"/>
                  </a:lnTo>
                  <a:lnTo>
                    <a:pt x="2374" y="2500"/>
                  </a:lnTo>
                  <a:lnTo>
                    <a:pt x="2382" y="2510"/>
                  </a:lnTo>
                  <a:lnTo>
                    <a:pt x="2388" y="2514"/>
                  </a:lnTo>
                  <a:lnTo>
                    <a:pt x="2396" y="2514"/>
                  </a:lnTo>
                  <a:lnTo>
                    <a:pt x="2398" y="2514"/>
                  </a:lnTo>
                  <a:lnTo>
                    <a:pt x="2406" y="2516"/>
                  </a:lnTo>
                  <a:lnTo>
                    <a:pt x="2410" y="2522"/>
                  </a:lnTo>
                  <a:lnTo>
                    <a:pt x="2414" y="2528"/>
                  </a:lnTo>
                  <a:lnTo>
                    <a:pt x="2422" y="2540"/>
                  </a:lnTo>
                  <a:lnTo>
                    <a:pt x="2430" y="2548"/>
                  </a:lnTo>
                  <a:lnTo>
                    <a:pt x="2442" y="2558"/>
                  </a:lnTo>
                  <a:lnTo>
                    <a:pt x="2458" y="2570"/>
                  </a:lnTo>
                  <a:lnTo>
                    <a:pt x="2474" y="2576"/>
                  </a:lnTo>
                  <a:lnTo>
                    <a:pt x="2488" y="2580"/>
                  </a:lnTo>
                  <a:lnTo>
                    <a:pt x="2494" y="2582"/>
                  </a:lnTo>
                  <a:lnTo>
                    <a:pt x="2502" y="2580"/>
                  </a:lnTo>
                  <a:lnTo>
                    <a:pt x="2508" y="2578"/>
                  </a:lnTo>
                  <a:lnTo>
                    <a:pt x="2514" y="2576"/>
                  </a:lnTo>
                  <a:lnTo>
                    <a:pt x="2520" y="2580"/>
                  </a:lnTo>
                  <a:lnTo>
                    <a:pt x="2528" y="2588"/>
                  </a:lnTo>
                  <a:lnTo>
                    <a:pt x="2534" y="2592"/>
                  </a:lnTo>
                  <a:lnTo>
                    <a:pt x="2538" y="2594"/>
                  </a:lnTo>
                  <a:lnTo>
                    <a:pt x="2544" y="2592"/>
                  </a:lnTo>
                  <a:lnTo>
                    <a:pt x="2550" y="2588"/>
                  </a:lnTo>
                  <a:lnTo>
                    <a:pt x="2558" y="2580"/>
                  </a:lnTo>
                  <a:lnTo>
                    <a:pt x="2570" y="2570"/>
                  </a:lnTo>
                  <a:lnTo>
                    <a:pt x="2576" y="2568"/>
                  </a:lnTo>
                  <a:lnTo>
                    <a:pt x="2588" y="2564"/>
                  </a:lnTo>
                  <a:lnTo>
                    <a:pt x="2592" y="2562"/>
                  </a:lnTo>
                  <a:lnTo>
                    <a:pt x="2592" y="2556"/>
                  </a:lnTo>
                  <a:lnTo>
                    <a:pt x="2592" y="2552"/>
                  </a:lnTo>
                  <a:lnTo>
                    <a:pt x="2594" y="2544"/>
                  </a:lnTo>
                  <a:lnTo>
                    <a:pt x="2596" y="2538"/>
                  </a:lnTo>
                  <a:lnTo>
                    <a:pt x="2608" y="2512"/>
                  </a:lnTo>
                  <a:lnTo>
                    <a:pt x="2616" y="2498"/>
                  </a:lnTo>
                  <a:lnTo>
                    <a:pt x="2638" y="2434"/>
                  </a:lnTo>
                  <a:lnTo>
                    <a:pt x="2642" y="2418"/>
                  </a:lnTo>
                  <a:lnTo>
                    <a:pt x="2642" y="2396"/>
                  </a:lnTo>
                  <a:lnTo>
                    <a:pt x="2642" y="2380"/>
                  </a:lnTo>
                  <a:lnTo>
                    <a:pt x="2642" y="2366"/>
                  </a:lnTo>
                  <a:lnTo>
                    <a:pt x="2642" y="2350"/>
                  </a:lnTo>
                  <a:lnTo>
                    <a:pt x="2642" y="2346"/>
                  </a:lnTo>
                  <a:lnTo>
                    <a:pt x="2640" y="2340"/>
                  </a:lnTo>
                  <a:lnTo>
                    <a:pt x="2636" y="2334"/>
                  </a:lnTo>
                  <a:lnTo>
                    <a:pt x="2620" y="2324"/>
                  </a:lnTo>
                  <a:lnTo>
                    <a:pt x="2614" y="2318"/>
                  </a:lnTo>
                  <a:lnTo>
                    <a:pt x="2610" y="2312"/>
                  </a:lnTo>
                  <a:lnTo>
                    <a:pt x="2606" y="2298"/>
                  </a:lnTo>
                  <a:close/>
                  <a:moveTo>
                    <a:pt x="2522" y="2632"/>
                  </a:moveTo>
                  <a:lnTo>
                    <a:pt x="2522" y="2632"/>
                  </a:lnTo>
                  <a:lnTo>
                    <a:pt x="2520" y="2634"/>
                  </a:lnTo>
                  <a:lnTo>
                    <a:pt x="2518" y="2634"/>
                  </a:lnTo>
                  <a:lnTo>
                    <a:pt x="2516" y="2638"/>
                  </a:lnTo>
                  <a:lnTo>
                    <a:pt x="2518" y="2640"/>
                  </a:lnTo>
                  <a:lnTo>
                    <a:pt x="2522" y="2654"/>
                  </a:lnTo>
                  <a:lnTo>
                    <a:pt x="2524" y="2670"/>
                  </a:lnTo>
                  <a:lnTo>
                    <a:pt x="2524" y="2674"/>
                  </a:lnTo>
                  <a:lnTo>
                    <a:pt x="2526" y="2680"/>
                  </a:lnTo>
                  <a:lnTo>
                    <a:pt x="2532" y="2684"/>
                  </a:lnTo>
                  <a:lnTo>
                    <a:pt x="2538" y="2688"/>
                  </a:lnTo>
                  <a:lnTo>
                    <a:pt x="2540" y="2688"/>
                  </a:lnTo>
                  <a:lnTo>
                    <a:pt x="2544" y="2688"/>
                  </a:lnTo>
                  <a:lnTo>
                    <a:pt x="2546" y="2686"/>
                  </a:lnTo>
                  <a:lnTo>
                    <a:pt x="2548" y="2684"/>
                  </a:lnTo>
                  <a:lnTo>
                    <a:pt x="2550" y="2678"/>
                  </a:lnTo>
                  <a:lnTo>
                    <a:pt x="2556" y="2664"/>
                  </a:lnTo>
                  <a:lnTo>
                    <a:pt x="2562" y="2650"/>
                  </a:lnTo>
                  <a:lnTo>
                    <a:pt x="2564" y="2634"/>
                  </a:lnTo>
                  <a:lnTo>
                    <a:pt x="2564" y="2632"/>
                  </a:lnTo>
                  <a:lnTo>
                    <a:pt x="2564" y="2628"/>
                  </a:lnTo>
                  <a:lnTo>
                    <a:pt x="2562" y="2626"/>
                  </a:lnTo>
                  <a:lnTo>
                    <a:pt x="2560" y="2626"/>
                  </a:lnTo>
                  <a:lnTo>
                    <a:pt x="2556" y="2626"/>
                  </a:lnTo>
                  <a:lnTo>
                    <a:pt x="2552" y="2630"/>
                  </a:lnTo>
                  <a:lnTo>
                    <a:pt x="2544" y="2632"/>
                  </a:lnTo>
                  <a:lnTo>
                    <a:pt x="2536" y="2632"/>
                  </a:lnTo>
                  <a:lnTo>
                    <a:pt x="2522" y="2632"/>
                  </a:lnTo>
                  <a:close/>
                  <a:moveTo>
                    <a:pt x="2478" y="958"/>
                  </a:moveTo>
                  <a:lnTo>
                    <a:pt x="2478" y="958"/>
                  </a:lnTo>
                  <a:lnTo>
                    <a:pt x="2476" y="954"/>
                  </a:lnTo>
                  <a:lnTo>
                    <a:pt x="2476" y="958"/>
                  </a:lnTo>
                  <a:lnTo>
                    <a:pt x="2476" y="962"/>
                  </a:lnTo>
                  <a:lnTo>
                    <a:pt x="2474" y="976"/>
                  </a:lnTo>
                  <a:lnTo>
                    <a:pt x="2468" y="992"/>
                  </a:lnTo>
                  <a:lnTo>
                    <a:pt x="2468" y="998"/>
                  </a:lnTo>
                  <a:lnTo>
                    <a:pt x="2470" y="1006"/>
                  </a:lnTo>
                  <a:lnTo>
                    <a:pt x="2472" y="1012"/>
                  </a:lnTo>
                  <a:lnTo>
                    <a:pt x="2474" y="1018"/>
                  </a:lnTo>
                  <a:lnTo>
                    <a:pt x="2476" y="1026"/>
                  </a:lnTo>
                  <a:lnTo>
                    <a:pt x="2476" y="1088"/>
                  </a:lnTo>
                  <a:lnTo>
                    <a:pt x="2476" y="1104"/>
                  </a:lnTo>
                  <a:lnTo>
                    <a:pt x="2476" y="1118"/>
                  </a:lnTo>
                  <a:lnTo>
                    <a:pt x="2478" y="1124"/>
                  </a:lnTo>
                  <a:lnTo>
                    <a:pt x="2484" y="1128"/>
                  </a:lnTo>
                  <a:lnTo>
                    <a:pt x="2498" y="1134"/>
                  </a:lnTo>
                  <a:lnTo>
                    <a:pt x="2502" y="1134"/>
                  </a:lnTo>
                  <a:lnTo>
                    <a:pt x="2500" y="1130"/>
                  </a:lnTo>
                  <a:lnTo>
                    <a:pt x="2490" y="1114"/>
                  </a:lnTo>
                  <a:lnTo>
                    <a:pt x="2486" y="1106"/>
                  </a:lnTo>
                  <a:lnTo>
                    <a:pt x="2486" y="1098"/>
                  </a:lnTo>
                  <a:lnTo>
                    <a:pt x="2486" y="1094"/>
                  </a:lnTo>
                  <a:lnTo>
                    <a:pt x="2486" y="1088"/>
                  </a:lnTo>
                  <a:lnTo>
                    <a:pt x="2488" y="1080"/>
                  </a:lnTo>
                  <a:lnTo>
                    <a:pt x="2492" y="1074"/>
                  </a:lnTo>
                  <a:lnTo>
                    <a:pt x="2496" y="1070"/>
                  </a:lnTo>
                  <a:lnTo>
                    <a:pt x="2498" y="1070"/>
                  </a:lnTo>
                  <a:lnTo>
                    <a:pt x="2500" y="1072"/>
                  </a:lnTo>
                  <a:lnTo>
                    <a:pt x="2502" y="1074"/>
                  </a:lnTo>
                  <a:lnTo>
                    <a:pt x="2502" y="1070"/>
                  </a:lnTo>
                  <a:lnTo>
                    <a:pt x="2488" y="1006"/>
                  </a:lnTo>
                  <a:lnTo>
                    <a:pt x="2486" y="990"/>
                  </a:lnTo>
                  <a:lnTo>
                    <a:pt x="2486" y="988"/>
                  </a:lnTo>
                  <a:lnTo>
                    <a:pt x="2482" y="972"/>
                  </a:lnTo>
                  <a:lnTo>
                    <a:pt x="2478" y="958"/>
                  </a:lnTo>
                  <a:close/>
                  <a:moveTo>
                    <a:pt x="2460" y="1170"/>
                  </a:moveTo>
                  <a:lnTo>
                    <a:pt x="2460" y="1170"/>
                  </a:lnTo>
                  <a:lnTo>
                    <a:pt x="2458" y="1176"/>
                  </a:lnTo>
                  <a:lnTo>
                    <a:pt x="2456" y="1182"/>
                  </a:lnTo>
                  <a:lnTo>
                    <a:pt x="2456" y="1196"/>
                  </a:lnTo>
                  <a:lnTo>
                    <a:pt x="2454" y="1204"/>
                  </a:lnTo>
                  <a:lnTo>
                    <a:pt x="2452" y="1212"/>
                  </a:lnTo>
                  <a:lnTo>
                    <a:pt x="2450" y="1216"/>
                  </a:lnTo>
                  <a:lnTo>
                    <a:pt x="2446" y="1224"/>
                  </a:lnTo>
                  <a:lnTo>
                    <a:pt x="2446" y="1232"/>
                  </a:lnTo>
                  <a:lnTo>
                    <a:pt x="2446" y="1236"/>
                  </a:lnTo>
                  <a:lnTo>
                    <a:pt x="2448" y="1238"/>
                  </a:lnTo>
                  <a:lnTo>
                    <a:pt x="2450" y="1236"/>
                  </a:lnTo>
                  <a:lnTo>
                    <a:pt x="2460" y="1220"/>
                  </a:lnTo>
                  <a:lnTo>
                    <a:pt x="2464" y="1218"/>
                  </a:lnTo>
                  <a:lnTo>
                    <a:pt x="2466" y="1218"/>
                  </a:lnTo>
                  <a:lnTo>
                    <a:pt x="2468" y="1218"/>
                  </a:lnTo>
                  <a:lnTo>
                    <a:pt x="2472" y="1220"/>
                  </a:lnTo>
                  <a:lnTo>
                    <a:pt x="2480" y="1228"/>
                  </a:lnTo>
                  <a:lnTo>
                    <a:pt x="2482" y="1230"/>
                  </a:lnTo>
                  <a:lnTo>
                    <a:pt x="2484" y="1230"/>
                  </a:lnTo>
                  <a:lnTo>
                    <a:pt x="2486" y="1228"/>
                  </a:lnTo>
                  <a:lnTo>
                    <a:pt x="2488" y="1226"/>
                  </a:lnTo>
                  <a:lnTo>
                    <a:pt x="2492" y="1220"/>
                  </a:lnTo>
                  <a:lnTo>
                    <a:pt x="2496" y="1214"/>
                  </a:lnTo>
                  <a:lnTo>
                    <a:pt x="2502" y="1210"/>
                  </a:lnTo>
                  <a:lnTo>
                    <a:pt x="2508" y="1208"/>
                  </a:lnTo>
                  <a:lnTo>
                    <a:pt x="2520" y="1198"/>
                  </a:lnTo>
                  <a:lnTo>
                    <a:pt x="2528" y="1190"/>
                  </a:lnTo>
                  <a:lnTo>
                    <a:pt x="2530" y="1188"/>
                  </a:lnTo>
                  <a:lnTo>
                    <a:pt x="2530" y="1186"/>
                  </a:lnTo>
                  <a:lnTo>
                    <a:pt x="2528" y="1184"/>
                  </a:lnTo>
                  <a:lnTo>
                    <a:pt x="2526" y="1184"/>
                  </a:lnTo>
                  <a:lnTo>
                    <a:pt x="2522" y="1184"/>
                  </a:lnTo>
                  <a:lnTo>
                    <a:pt x="2506" y="1182"/>
                  </a:lnTo>
                  <a:lnTo>
                    <a:pt x="2492" y="1178"/>
                  </a:lnTo>
                  <a:lnTo>
                    <a:pt x="2478" y="1170"/>
                  </a:lnTo>
                  <a:lnTo>
                    <a:pt x="2472" y="1168"/>
                  </a:lnTo>
                  <a:lnTo>
                    <a:pt x="2466" y="1168"/>
                  </a:lnTo>
                  <a:lnTo>
                    <a:pt x="2460" y="1170"/>
                  </a:lnTo>
                  <a:close/>
                  <a:moveTo>
                    <a:pt x="2438" y="1284"/>
                  </a:moveTo>
                  <a:lnTo>
                    <a:pt x="2438" y="1284"/>
                  </a:lnTo>
                  <a:lnTo>
                    <a:pt x="2432" y="1300"/>
                  </a:lnTo>
                  <a:lnTo>
                    <a:pt x="2430" y="1304"/>
                  </a:lnTo>
                  <a:lnTo>
                    <a:pt x="2426" y="1310"/>
                  </a:lnTo>
                  <a:lnTo>
                    <a:pt x="2420" y="1316"/>
                  </a:lnTo>
                  <a:lnTo>
                    <a:pt x="2414" y="1318"/>
                  </a:lnTo>
                  <a:lnTo>
                    <a:pt x="2400" y="1326"/>
                  </a:lnTo>
                  <a:lnTo>
                    <a:pt x="2374" y="1346"/>
                  </a:lnTo>
                  <a:lnTo>
                    <a:pt x="2368" y="1350"/>
                  </a:lnTo>
                  <a:lnTo>
                    <a:pt x="2360" y="1350"/>
                  </a:lnTo>
                  <a:lnTo>
                    <a:pt x="2356" y="1350"/>
                  </a:lnTo>
                  <a:lnTo>
                    <a:pt x="2340" y="1354"/>
                  </a:lnTo>
                  <a:lnTo>
                    <a:pt x="2326" y="1358"/>
                  </a:lnTo>
                  <a:lnTo>
                    <a:pt x="2320" y="1362"/>
                  </a:lnTo>
                  <a:lnTo>
                    <a:pt x="2318" y="1366"/>
                  </a:lnTo>
                  <a:lnTo>
                    <a:pt x="2322" y="1378"/>
                  </a:lnTo>
                  <a:lnTo>
                    <a:pt x="2326" y="1392"/>
                  </a:lnTo>
                  <a:lnTo>
                    <a:pt x="2328" y="1394"/>
                  </a:lnTo>
                  <a:lnTo>
                    <a:pt x="2330" y="1396"/>
                  </a:lnTo>
                  <a:lnTo>
                    <a:pt x="2332" y="1396"/>
                  </a:lnTo>
                  <a:lnTo>
                    <a:pt x="2334" y="1394"/>
                  </a:lnTo>
                  <a:lnTo>
                    <a:pt x="2342" y="1386"/>
                  </a:lnTo>
                  <a:lnTo>
                    <a:pt x="2348" y="1382"/>
                  </a:lnTo>
                  <a:lnTo>
                    <a:pt x="2354" y="1380"/>
                  </a:lnTo>
                  <a:lnTo>
                    <a:pt x="2358" y="1378"/>
                  </a:lnTo>
                  <a:lnTo>
                    <a:pt x="2362" y="1376"/>
                  </a:lnTo>
                  <a:lnTo>
                    <a:pt x="2366" y="1374"/>
                  </a:lnTo>
                  <a:lnTo>
                    <a:pt x="2368" y="1376"/>
                  </a:lnTo>
                  <a:lnTo>
                    <a:pt x="2370" y="1376"/>
                  </a:lnTo>
                  <a:lnTo>
                    <a:pt x="2374" y="1374"/>
                  </a:lnTo>
                  <a:lnTo>
                    <a:pt x="2382" y="1366"/>
                  </a:lnTo>
                  <a:lnTo>
                    <a:pt x="2388" y="1362"/>
                  </a:lnTo>
                  <a:lnTo>
                    <a:pt x="2392" y="1360"/>
                  </a:lnTo>
                  <a:lnTo>
                    <a:pt x="2404" y="1360"/>
                  </a:lnTo>
                  <a:lnTo>
                    <a:pt x="2408" y="1360"/>
                  </a:lnTo>
                  <a:lnTo>
                    <a:pt x="2422" y="1360"/>
                  </a:lnTo>
                  <a:lnTo>
                    <a:pt x="2432" y="1360"/>
                  </a:lnTo>
                  <a:lnTo>
                    <a:pt x="2436" y="1360"/>
                  </a:lnTo>
                  <a:lnTo>
                    <a:pt x="2440" y="1356"/>
                  </a:lnTo>
                  <a:lnTo>
                    <a:pt x="2444" y="1350"/>
                  </a:lnTo>
                  <a:lnTo>
                    <a:pt x="2446" y="1342"/>
                  </a:lnTo>
                  <a:lnTo>
                    <a:pt x="2446" y="1330"/>
                  </a:lnTo>
                  <a:lnTo>
                    <a:pt x="2446" y="1322"/>
                  </a:lnTo>
                  <a:lnTo>
                    <a:pt x="2450" y="1314"/>
                  </a:lnTo>
                  <a:lnTo>
                    <a:pt x="2452" y="1308"/>
                  </a:lnTo>
                  <a:lnTo>
                    <a:pt x="2458" y="1294"/>
                  </a:lnTo>
                  <a:lnTo>
                    <a:pt x="2462" y="1280"/>
                  </a:lnTo>
                  <a:lnTo>
                    <a:pt x="2464" y="1272"/>
                  </a:lnTo>
                  <a:lnTo>
                    <a:pt x="2460" y="1266"/>
                  </a:lnTo>
                  <a:lnTo>
                    <a:pt x="2450" y="1250"/>
                  </a:lnTo>
                  <a:lnTo>
                    <a:pt x="2448" y="1246"/>
                  </a:lnTo>
                  <a:lnTo>
                    <a:pt x="2446" y="1246"/>
                  </a:lnTo>
                  <a:lnTo>
                    <a:pt x="2446" y="1248"/>
                  </a:lnTo>
                  <a:lnTo>
                    <a:pt x="2444" y="1260"/>
                  </a:lnTo>
                  <a:lnTo>
                    <a:pt x="2438" y="1284"/>
                  </a:lnTo>
                  <a:close/>
                </a:path>
              </a:pathLst>
            </a:cu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4101" name="Freeform 7"/>
            <p:cNvSpPr>
              <a:spLocks noEditPoints="1"/>
            </p:cNvSpPr>
            <p:nvPr/>
          </p:nvSpPr>
          <p:spPr bwMode="auto">
            <a:xfrm>
              <a:off x="0" y="30"/>
              <a:ext cx="2211" cy="3018"/>
            </a:xfrm>
            <a:custGeom>
              <a:avLst/>
              <a:gdLst>
                <a:gd name="T0" fmla="*/ 1750 w 2211"/>
                <a:gd name="T1" fmla="*/ 378 h 3018"/>
                <a:gd name="T2" fmla="*/ 1770 w 2211"/>
                <a:gd name="T3" fmla="*/ 477 h 3018"/>
                <a:gd name="T4" fmla="*/ 1798 w 2211"/>
                <a:gd name="T5" fmla="*/ 519 h 3018"/>
                <a:gd name="T6" fmla="*/ 1843 w 2211"/>
                <a:gd name="T7" fmla="*/ 673 h 3018"/>
                <a:gd name="T8" fmla="*/ 1982 w 2211"/>
                <a:gd name="T9" fmla="*/ 698 h 3018"/>
                <a:gd name="T10" fmla="*/ 2042 w 2211"/>
                <a:gd name="T11" fmla="*/ 535 h 3018"/>
                <a:gd name="T12" fmla="*/ 2198 w 2211"/>
                <a:gd name="T13" fmla="*/ 378 h 3018"/>
                <a:gd name="T14" fmla="*/ 2178 w 2211"/>
                <a:gd name="T15" fmla="*/ 356 h 3018"/>
                <a:gd name="T16" fmla="*/ 2150 w 2211"/>
                <a:gd name="T17" fmla="*/ 308 h 3018"/>
                <a:gd name="T18" fmla="*/ 2133 w 2211"/>
                <a:gd name="T19" fmla="*/ 234 h 3018"/>
                <a:gd name="T20" fmla="*/ 2050 w 2211"/>
                <a:gd name="T21" fmla="*/ 154 h 3018"/>
                <a:gd name="T22" fmla="*/ 1992 w 2211"/>
                <a:gd name="T23" fmla="*/ 131 h 3018"/>
                <a:gd name="T24" fmla="*/ 1931 w 2211"/>
                <a:gd name="T25" fmla="*/ 108 h 3018"/>
                <a:gd name="T26" fmla="*/ 1760 w 2211"/>
                <a:gd name="T27" fmla="*/ 184 h 3018"/>
                <a:gd name="T28" fmla="*/ 1261 w 2211"/>
                <a:gd name="T29" fmla="*/ 159 h 3018"/>
                <a:gd name="T30" fmla="*/ 1298 w 2211"/>
                <a:gd name="T31" fmla="*/ 214 h 3018"/>
                <a:gd name="T32" fmla="*/ 1364 w 2211"/>
                <a:gd name="T33" fmla="*/ 154 h 3018"/>
                <a:gd name="T34" fmla="*/ 1374 w 2211"/>
                <a:gd name="T35" fmla="*/ 5 h 3018"/>
                <a:gd name="T36" fmla="*/ 1286 w 2211"/>
                <a:gd name="T37" fmla="*/ 43 h 3018"/>
                <a:gd name="T38" fmla="*/ 1238 w 2211"/>
                <a:gd name="T39" fmla="*/ 108 h 3018"/>
                <a:gd name="T40" fmla="*/ 1861 w 2211"/>
                <a:gd name="T41" fmla="*/ 1051 h 3018"/>
                <a:gd name="T42" fmla="*/ 1296 w 2211"/>
                <a:gd name="T43" fmla="*/ 270 h 3018"/>
                <a:gd name="T44" fmla="*/ 1366 w 2211"/>
                <a:gd name="T45" fmla="*/ 227 h 3018"/>
                <a:gd name="T46" fmla="*/ 1404 w 2211"/>
                <a:gd name="T47" fmla="*/ 1803 h 3018"/>
                <a:gd name="T48" fmla="*/ 1366 w 2211"/>
                <a:gd name="T49" fmla="*/ 1467 h 3018"/>
                <a:gd name="T50" fmla="*/ 1760 w 2211"/>
                <a:gd name="T51" fmla="*/ 1160 h 3018"/>
                <a:gd name="T52" fmla="*/ 1500 w 2211"/>
                <a:gd name="T53" fmla="*/ 678 h 3018"/>
                <a:gd name="T54" fmla="*/ 1419 w 2211"/>
                <a:gd name="T55" fmla="*/ 388 h 3018"/>
                <a:gd name="T56" fmla="*/ 1545 w 2211"/>
                <a:gd name="T57" fmla="*/ 449 h 3018"/>
                <a:gd name="T58" fmla="*/ 1528 w 2211"/>
                <a:gd name="T59" fmla="*/ 532 h 3018"/>
                <a:gd name="T60" fmla="*/ 1639 w 2211"/>
                <a:gd name="T61" fmla="*/ 547 h 3018"/>
                <a:gd name="T62" fmla="*/ 1661 w 2211"/>
                <a:gd name="T63" fmla="*/ 524 h 3018"/>
                <a:gd name="T64" fmla="*/ 1697 w 2211"/>
                <a:gd name="T65" fmla="*/ 507 h 3018"/>
                <a:gd name="T66" fmla="*/ 1631 w 2211"/>
                <a:gd name="T67" fmla="*/ 434 h 3018"/>
                <a:gd name="T68" fmla="*/ 1674 w 2211"/>
                <a:gd name="T69" fmla="*/ 398 h 3018"/>
                <a:gd name="T70" fmla="*/ 1578 w 2211"/>
                <a:gd name="T71" fmla="*/ 373 h 3018"/>
                <a:gd name="T72" fmla="*/ 1528 w 2211"/>
                <a:gd name="T73" fmla="*/ 325 h 3018"/>
                <a:gd name="T74" fmla="*/ 1397 w 2211"/>
                <a:gd name="T75" fmla="*/ 320 h 3018"/>
                <a:gd name="T76" fmla="*/ 1331 w 2211"/>
                <a:gd name="T77" fmla="*/ 287 h 3018"/>
                <a:gd name="T78" fmla="*/ 1334 w 2211"/>
                <a:gd name="T79" fmla="*/ 393 h 3018"/>
                <a:gd name="T80" fmla="*/ 1185 w 2211"/>
                <a:gd name="T81" fmla="*/ 429 h 3018"/>
                <a:gd name="T82" fmla="*/ 1160 w 2211"/>
                <a:gd name="T83" fmla="*/ 325 h 3018"/>
                <a:gd name="T84" fmla="*/ 1134 w 2211"/>
                <a:gd name="T85" fmla="*/ 335 h 3018"/>
                <a:gd name="T86" fmla="*/ 1071 w 2211"/>
                <a:gd name="T87" fmla="*/ 300 h 3018"/>
                <a:gd name="T88" fmla="*/ 1031 w 2211"/>
                <a:gd name="T89" fmla="*/ 373 h 3018"/>
                <a:gd name="T90" fmla="*/ 1026 w 2211"/>
                <a:gd name="T91" fmla="*/ 406 h 3018"/>
                <a:gd name="T92" fmla="*/ 1142 w 2211"/>
                <a:gd name="T93" fmla="*/ 434 h 3018"/>
                <a:gd name="T94" fmla="*/ 439 w 2211"/>
                <a:gd name="T95" fmla="*/ 378 h 3018"/>
                <a:gd name="T96" fmla="*/ 68 w 2211"/>
                <a:gd name="T97" fmla="*/ 751 h 3018"/>
                <a:gd name="T98" fmla="*/ 719 w 2211"/>
                <a:gd name="T99" fmla="*/ 1082 h 3018"/>
                <a:gd name="T100" fmla="*/ 996 w 2211"/>
                <a:gd name="T101" fmla="*/ 1566 h 3018"/>
                <a:gd name="T102" fmla="*/ 1614 w 2211"/>
                <a:gd name="T103" fmla="*/ 1692 h 3018"/>
                <a:gd name="T104" fmla="*/ 1538 w 2211"/>
                <a:gd name="T105" fmla="*/ 1639 h 3018"/>
                <a:gd name="T106" fmla="*/ 2070 w 2211"/>
                <a:gd name="T107" fmla="*/ 2032 h 3018"/>
                <a:gd name="T108" fmla="*/ 1606 w 2211"/>
                <a:gd name="T109" fmla="*/ 1798 h 3018"/>
                <a:gd name="T110" fmla="*/ 1631 w 2211"/>
                <a:gd name="T111" fmla="*/ 2282 h 3018"/>
                <a:gd name="T112" fmla="*/ 1679 w 2211"/>
                <a:gd name="T113" fmla="*/ 3018 h 3018"/>
                <a:gd name="T114" fmla="*/ 2090 w 2211"/>
                <a:gd name="T115" fmla="*/ 2368 h 3018"/>
                <a:gd name="T116" fmla="*/ 1457 w 2211"/>
                <a:gd name="T117" fmla="*/ 562 h 3018"/>
                <a:gd name="T118" fmla="*/ 1394 w 2211"/>
                <a:gd name="T119" fmla="*/ 565 h 3018"/>
                <a:gd name="T120" fmla="*/ 1437 w 2211"/>
                <a:gd name="T121" fmla="*/ 575 h 3018"/>
                <a:gd name="T122" fmla="*/ 1054 w 2211"/>
                <a:gd name="T123" fmla="*/ 298 h 3018"/>
                <a:gd name="T124" fmla="*/ 998 w 2211"/>
                <a:gd name="T125" fmla="*/ 260 h 3018"/>
                <a:gd name="T126" fmla="*/ 0 w 2211"/>
                <a:gd name="T127" fmla="*/ 0 h 3018"/>
                <a:gd name="T128" fmla="*/ 2211 w 2211"/>
                <a:gd name="T129" fmla="*/ 3018 h 3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T126" t="T127" r="T128" b="T129"/>
              <a:pathLst>
                <a:path w="2211" h="3018">
                  <a:moveTo>
                    <a:pt x="1636" y="295"/>
                  </a:moveTo>
                  <a:lnTo>
                    <a:pt x="1639" y="300"/>
                  </a:lnTo>
                  <a:lnTo>
                    <a:pt x="1639" y="303"/>
                  </a:lnTo>
                  <a:lnTo>
                    <a:pt x="1639" y="308"/>
                  </a:lnTo>
                  <a:lnTo>
                    <a:pt x="1636" y="310"/>
                  </a:lnTo>
                  <a:lnTo>
                    <a:pt x="1636" y="313"/>
                  </a:lnTo>
                  <a:lnTo>
                    <a:pt x="1634" y="315"/>
                  </a:lnTo>
                  <a:lnTo>
                    <a:pt x="1636" y="320"/>
                  </a:lnTo>
                  <a:lnTo>
                    <a:pt x="1636" y="323"/>
                  </a:lnTo>
                  <a:lnTo>
                    <a:pt x="1641" y="328"/>
                  </a:lnTo>
                  <a:lnTo>
                    <a:pt x="1644" y="333"/>
                  </a:lnTo>
                  <a:lnTo>
                    <a:pt x="1649" y="335"/>
                  </a:lnTo>
                  <a:lnTo>
                    <a:pt x="1651" y="338"/>
                  </a:lnTo>
                  <a:lnTo>
                    <a:pt x="1656" y="340"/>
                  </a:lnTo>
                  <a:lnTo>
                    <a:pt x="1664" y="340"/>
                  </a:lnTo>
                  <a:lnTo>
                    <a:pt x="1669" y="340"/>
                  </a:lnTo>
                  <a:lnTo>
                    <a:pt x="1679" y="340"/>
                  </a:lnTo>
                  <a:lnTo>
                    <a:pt x="1687" y="338"/>
                  </a:lnTo>
                  <a:lnTo>
                    <a:pt x="1697" y="338"/>
                  </a:lnTo>
                  <a:lnTo>
                    <a:pt x="1704" y="338"/>
                  </a:lnTo>
                  <a:lnTo>
                    <a:pt x="1712" y="338"/>
                  </a:lnTo>
                  <a:lnTo>
                    <a:pt x="1719" y="340"/>
                  </a:lnTo>
                  <a:lnTo>
                    <a:pt x="1724" y="343"/>
                  </a:lnTo>
                  <a:lnTo>
                    <a:pt x="1729" y="348"/>
                  </a:lnTo>
                  <a:lnTo>
                    <a:pt x="1732" y="356"/>
                  </a:lnTo>
                  <a:lnTo>
                    <a:pt x="1737" y="363"/>
                  </a:lnTo>
                  <a:lnTo>
                    <a:pt x="1740" y="368"/>
                  </a:lnTo>
                  <a:lnTo>
                    <a:pt x="1745" y="373"/>
                  </a:lnTo>
                  <a:lnTo>
                    <a:pt x="1750" y="378"/>
                  </a:lnTo>
                  <a:lnTo>
                    <a:pt x="1752" y="386"/>
                  </a:lnTo>
                  <a:lnTo>
                    <a:pt x="1757" y="391"/>
                  </a:lnTo>
                  <a:lnTo>
                    <a:pt x="1760" y="401"/>
                  </a:lnTo>
                  <a:lnTo>
                    <a:pt x="1760" y="411"/>
                  </a:lnTo>
                  <a:lnTo>
                    <a:pt x="1760" y="424"/>
                  </a:lnTo>
                  <a:lnTo>
                    <a:pt x="1757" y="431"/>
                  </a:lnTo>
                  <a:lnTo>
                    <a:pt x="1757" y="439"/>
                  </a:lnTo>
                  <a:lnTo>
                    <a:pt x="1757" y="444"/>
                  </a:lnTo>
                  <a:lnTo>
                    <a:pt x="1757" y="449"/>
                  </a:lnTo>
                  <a:lnTo>
                    <a:pt x="1757" y="451"/>
                  </a:lnTo>
                  <a:lnTo>
                    <a:pt x="1760" y="451"/>
                  </a:lnTo>
                  <a:lnTo>
                    <a:pt x="1765" y="454"/>
                  </a:lnTo>
                  <a:lnTo>
                    <a:pt x="1770" y="454"/>
                  </a:lnTo>
                  <a:lnTo>
                    <a:pt x="1775" y="454"/>
                  </a:lnTo>
                  <a:lnTo>
                    <a:pt x="1777" y="456"/>
                  </a:lnTo>
                  <a:lnTo>
                    <a:pt x="1782" y="456"/>
                  </a:lnTo>
                  <a:lnTo>
                    <a:pt x="1782" y="459"/>
                  </a:lnTo>
                  <a:lnTo>
                    <a:pt x="1782" y="461"/>
                  </a:lnTo>
                  <a:lnTo>
                    <a:pt x="1780" y="464"/>
                  </a:lnTo>
                  <a:lnTo>
                    <a:pt x="1772" y="464"/>
                  </a:lnTo>
                  <a:lnTo>
                    <a:pt x="1767" y="466"/>
                  </a:lnTo>
                  <a:lnTo>
                    <a:pt x="1765" y="469"/>
                  </a:lnTo>
                  <a:lnTo>
                    <a:pt x="1765" y="471"/>
                  </a:lnTo>
                  <a:lnTo>
                    <a:pt x="1767" y="471"/>
                  </a:lnTo>
                  <a:lnTo>
                    <a:pt x="1770" y="474"/>
                  </a:lnTo>
                  <a:lnTo>
                    <a:pt x="1775" y="477"/>
                  </a:lnTo>
                  <a:lnTo>
                    <a:pt x="1777" y="477"/>
                  </a:lnTo>
                  <a:lnTo>
                    <a:pt x="1775" y="477"/>
                  </a:lnTo>
                  <a:lnTo>
                    <a:pt x="1770" y="477"/>
                  </a:lnTo>
                  <a:lnTo>
                    <a:pt x="1765" y="479"/>
                  </a:lnTo>
                  <a:lnTo>
                    <a:pt x="1762" y="482"/>
                  </a:lnTo>
                  <a:lnTo>
                    <a:pt x="1757" y="484"/>
                  </a:lnTo>
                  <a:lnTo>
                    <a:pt x="1755" y="487"/>
                  </a:lnTo>
                  <a:lnTo>
                    <a:pt x="1755" y="489"/>
                  </a:lnTo>
                  <a:lnTo>
                    <a:pt x="1757" y="494"/>
                  </a:lnTo>
                  <a:lnTo>
                    <a:pt x="1762" y="497"/>
                  </a:lnTo>
                  <a:lnTo>
                    <a:pt x="1767" y="499"/>
                  </a:lnTo>
                  <a:lnTo>
                    <a:pt x="1772" y="502"/>
                  </a:lnTo>
                  <a:lnTo>
                    <a:pt x="1780" y="502"/>
                  </a:lnTo>
                  <a:lnTo>
                    <a:pt x="1785" y="502"/>
                  </a:lnTo>
                  <a:lnTo>
                    <a:pt x="1790" y="499"/>
                  </a:lnTo>
                  <a:lnTo>
                    <a:pt x="1792" y="497"/>
                  </a:lnTo>
                  <a:lnTo>
                    <a:pt x="1795" y="494"/>
                  </a:lnTo>
                  <a:lnTo>
                    <a:pt x="1798" y="492"/>
                  </a:lnTo>
                  <a:lnTo>
                    <a:pt x="1800" y="489"/>
                  </a:lnTo>
                  <a:lnTo>
                    <a:pt x="1800" y="487"/>
                  </a:lnTo>
                  <a:lnTo>
                    <a:pt x="1803" y="484"/>
                  </a:lnTo>
                  <a:lnTo>
                    <a:pt x="1805" y="484"/>
                  </a:lnTo>
                  <a:lnTo>
                    <a:pt x="1808" y="484"/>
                  </a:lnTo>
                  <a:lnTo>
                    <a:pt x="1810" y="482"/>
                  </a:lnTo>
                  <a:lnTo>
                    <a:pt x="1815" y="487"/>
                  </a:lnTo>
                  <a:lnTo>
                    <a:pt x="1815" y="494"/>
                  </a:lnTo>
                  <a:lnTo>
                    <a:pt x="1815" y="504"/>
                  </a:lnTo>
                  <a:lnTo>
                    <a:pt x="1813" y="512"/>
                  </a:lnTo>
                  <a:lnTo>
                    <a:pt x="1810" y="514"/>
                  </a:lnTo>
                  <a:lnTo>
                    <a:pt x="1805" y="514"/>
                  </a:lnTo>
                  <a:lnTo>
                    <a:pt x="1803" y="517"/>
                  </a:lnTo>
                  <a:lnTo>
                    <a:pt x="1798" y="519"/>
                  </a:lnTo>
                  <a:lnTo>
                    <a:pt x="1792" y="522"/>
                  </a:lnTo>
                  <a:lnTo>
                    <a:pt x="1787" y="527"/>
                  </a:lnTo>
                  <a:lnTo>
                    <a:pt x="1785" y="529"/>
                  </a:lnTo>
                  <a:lnTo>
                    <a:pt x="1780" y="532"/>
                  </a:lnTo>
                  <a:lnTo>
                    <a:pt x="1777" y="537"/>
                  </a:lnTo>
                  <a:lnTo>
                    <a:pt x="1777" y="545"/>
                  </a:lnTo>
                  <a:lnTo>
                    <a:pt x="1775" y="555"/>
                  </a:lnTo>
                  <a:lnTo>
                    <a:pt x="1772" y="565"/>
                  </a:lnTo>
                  <a:lnTo>
                    <a:pt x="1772" y="572"/>
                  </a:lnTo>
                  <a:lnTo>
                    <a:pt x="1772" y="582"/>
                  </a:lnTo>
                  <a:lnTo>
                    <a:pt x="1775" y="587"/>
                  </a:lnTo>
                  <a:lnTo>
                    <a:pt x="1775" y="593"/>
                  </a:lnTo>
                  <a:lnTo>
                    <a:pt x="1777" y="598"/>
                  </a:lnTo>
                  <a:lnTo>
                    <a:pt x="1782" y="600"/>
                  </a:lnTo>
                  <a:lnTo>
                    <a:pt x="1787" y="605"/>
                  </a:lnTo>
                  <a:lnTo>
                    <a:pt x="1792" y="608"/>
                  </a:lnTo>
                  <a:lnTo>
                    <a:pt x="1795" y="613"/>
                  </a:lnTo>
                  <a:lnTo>
                    <a:pt x="1800" y="618"/>
                  </a:lnTo>
                  <a:lnTo>
                    <a:pt x="1803" y="625"/>
                  </a:lnTo>
                  <a:lnTo>
                    <a:pt x="1803" y="630"/>
                  </a:lnTo>
                  <a:lnTo>
                    <a:pt x="1803" y="638"/>
                  </a:lnTo>
                  <a:lnTo>
                    <a:pt x="1805" y="643"/>
                  </a:lnTo>
                  <a:lnTo>
                    <a:pt x="1810" y="648"/>
                  </a:lnTo>
                  <a:lnTo>
                    <a:pt x="1815" y="653"/>
                  </a:lnTo>
                  <a:lnTo>
                    <a:pt x="1820" y="658"/>
                  </a:lnTo>
                  <a:lnTo>
                    <a:pt x="1825" y="661"/>
                  </a:lnTo>
                  <a:lnTo>
                    <a:pt x="1833" y="666"/>
                  </a:lnTo>
                  <a:lnTo>
                    <a:pt x="1838" y="671"/>
                  </a:lnTo>
                  <a:lnTo>
                    <a:pt x="1843" y="673"/>
                  </a:lnTo>
                  <a:lnTo>
                    <a:pt x="1848" y="678"/>
                  </a:lnTo>
                  <a:lnTo>
                    <a:pt x="1856" y="683"/>
                  </a:lnTo>
                  <a:lnTo>
                    <a:pt x="1863" y="691"/>
                  </a:lnTo>
                  <a:lnTo>
                    <a:pt x="1871" y="693"/>
                  </a:lnTo>
                  <a:lnTo>
                    <a:pt x="1881" y="698"/>
                  </a:lnTo>
                  <a:lnTo>
                    <a:pt x="1888" y="698"/>
                  </a:lnTo>
                  <a:lnTo>
                    <a:pt x="1896" y="698"/>
                  </a:lnTo>
                  <a:lnTo>
                    <a:pt x="1903" y="696"/>
                  </a:lnTo>
                  <a:lnTo>
                    <a:pt x="1908" y="696"/>
                  </a:lnTo>
                  <a:lnTo>
                    <a:pt x="1914" y="696"/>
                  </a:lnTo>
                  <a:lnTo>
                    <a:pt x="1919" y="696"/>
                  </a:lnTo>
                  <a:lnTo>
                    <a:pt x="1924" y="698"/>
                  </a:lnTo>
                  <a:lnTo>
                    <a:pt x="1926" y="701"/>
                  </a:lnTo>
                  <a:lnTo>
                    <a:pt x="1929" y="703"/>
                  </a:lnTo>
                  <a:lnTo>
                    <a:pt x="1931" y="706"/>
                  </a:lnTo>
                  <a:lnTo>
                    <a:pt x="1931" y="708"/>
                  </a:lnTo>
                  <a:lnTo>
                    <a:pt x="1934" y="708"/>
                  </a:lnTo>
                  <a:lnTo>
                    <a:pt x="1936" y="711"/>
                  </a:lnTo>
                  <a:lnTo>
                    <a:pt x="1939" y="711"/>
                  </a:lnTo>
                  <a:lnTo>
                    <a:pt x="1944" y="711"/>
                  </a:lnTo>
                  <a:lnTo>
                    <a:pt x="1949" y="711"/>
                  </a:lnTo>
                  <a:lnTo>
                    <a:pt x="1954" y="711"/>
                  </a:lnTo>
                  <a:lnTo>
                    <a:pt x="1956" y="711"/>
                  </a:lnTo>
                  <a:lnTo>
                    <a:pt x="1964" y="708"/>
                  </a:lnTo>
                  <a:lnTo>
                    <a:pt x="1966" y="708"/>
                  </a:lnTo>
                  <a:lnTo>
                    <a:pt x="1971" y="706"/>
                  </a:lnTo>
                  <a:lnTo>
                    <a:pt x="1977" y="703"/>
                  </a:lnTo>
                  <a:lnTo>
                    <a:pt x="1979" y="701"/>
                  </a:lnTo>
                  <a:lnTo>
                    <a:pt x="1982" y="698"/>
                  </a:lnTo>
                  <a:lnTo>
                    <a:pt x="1984" y="693"/>
                  </a:lnTo>
                  <a:lnTo>
                    <a:pt x="1984" y="691"/>
                  </a:lnTo>
                  <a:lnTo>
                    <a:pt x="1984" y="681"/>
                  </a:lnTo>
                  <a:lnTo>
                    <a:pt x="1984" y="673"/>
                  </a:lnTo>
                  <a:lnTo>
                    <a:pt x="1984" y="668"/>
                  </a:lnTo>
                  <a:lnTo>
                    <a:pt x="1984" y="666"/>
                  </a:lnTo>
                  <a:lnTo>
                    <a:pt x="1984" y="661"/>
                  </a:lnTo>
                  <a:lnTo>
                    <a:pt x="1987" y="658"/>
                  </a:lnTo>
                  <a:lnTo>
                    <a:pt x="1989" y="656"/>
                  </a:lnTo>
                  <a:lnTo>
                    <a:pt x="1992" y="653"/>
                  </a:lnTo>
                  <a:lnTo>
                    <a:pt x="1994" y="648"/>
                  </a:lnTo>
                  <a:lnTo>
                    <a:pt x="1992" y="640"/>
                  </a:lnTo>
                  <a:lnTo>
                    <a:pt x="1989" y="633"/>
                  </a:lnTo>
                  <a:lnTo>
                    <a:pt x="1989" y="628"/>
                  </a:lnTo>
                  <a:lnTo>
                    <a:pt x="1992" y="625"/>
                  </a:lnTo>
                  <a:lnTo>
                    <a:pt x="1994" y="620"/>
                  </a:lnTo>
                  <a:lnTo>
                    <a:pt x="1999" y="615"/>
                  </a:lnTo>
                  <a:lnTo>
                    <a:pt x="2004" y="608"/>
                  </a:lnTo>
                  <a:lnTo>
                    <a:pt x="2007" y="600"/>
                  </a:lnTo>
                  <a:lnTo>
                    <a:pt x="2009" y="593"/>
                  </a:lnTo>
                  <a:lnTo>
                    <a:pt x="2012" y="585"/>
                  </a:lnTo>
                  <a:lnTo>
                    <a:pt x="2009" y="580"/>
                  </a:lnTo>
                  <a:lnTo>
                    <a:pt x="2009" y="572"/>
                  </a:lnTo>
                  <a:lnTo>
                    <a:pt x="2012" y="565"/>
                  </a:lnTo>
                  <a:lnTo>
                    <a:pt x="2014" y="560"/>
                  </a:lnTo>
                  <a:lnTo>
                    <a:pt x="2022" y="552"/>
                  </a:lnTo>
                  <a:lnTo>
                    <a:pt x="2027" y="545"/>
                  </a:lnTo>
                  <a:lnTo>
                    <a:pt x="2035" y="540"/>
                  </a:lnTo>
                  <a:lnTo>
                    <a:pt x="2042" y="535"/>
                  </a:lnTo>
                  <a:lnTo>
                    <a:pt x="2047" y="532"/>
                  </a:lnTo>
                  <a:lnTo>
                    <a:pt x="2052" y="529"/>
                  </a:lnTo>
                  <a:lnTo>
                    <a:pt x="2057" y="527"/>
                  </a:lnTo>
                  <a:lnTo>
                    <a:pt x="2065" y="524"/>
                  </a:lnTo>
                  <a:lnTo>
                    <a:pt x="2072" y="517"/>
                  </a:lnTo>
                  <a:lnTo>
                    <a:pt x="2080" y="512"/>
                  </a:lnTo>
                  <a:lnTo>
                    <a:pt x="2087" y="502"/>
                  </a:lnTo>
                  <a:lnTo>
                    <a:pt x="2093" y="494"/>
                  </a:lnTo>
                  <a:lnTo>
                    <a:pt x="2098" y="484"/>
                  </a:lnTo>
                  <a:lnTo>
                    <a:pt x="2100" y="474"/>
                  </a:lnTo>
                  <a:lnTo>
                    <a:pt x="2105" y="466"/>
                  </a:lnTo>
                  <a:lnTo>
                    <a:pt x="2108" y="461"/>
                  </a:lnTo>
                  <a:lnTo>
                    <a:pt x="2108" y="456"/>
                  </a:lnTo>
                  <a:lnTo>
                    <a:pt x="2113" y="454"/>
                  </a:lnTo>
                  <a:lnTo>
                    <a:pt x="2118" y="451"/>
                  </a:lnTo>
                  <a:lnTo>
                    <a:pt x="2123" y="449"/>
                  </a:lnTo>
                  <a:lnTo>
                    <a:pt x="2125" y="446"/>
                  </a:lnTo>
                  <a:lnTo>
                    <a:pt x="2130" y="444"/>
                  </a:lnTo>
                  <a:lnTo>
                    <a:pt x="2135" y="439"/>
                  </a:lnTo>
                  <a:lnTo>
                    <a:pt x="2140" y="434"/>
                  </a:lnTo>
                  <a:lnTo>
                    <a:pt x="2148" y="429"/>
                  </a:lnTo>
                  <a:lnTo>
                    <a:pt x="2156" y="424"/>
                  </a:lnTo>
                  <a:lnTo>
                    <a:pt x="2163" y="416"/>
                  </a:lnTo>
                  <a:lnTo>
                    <a:pt x="2171" y="411"/>
                  </a:lnTo>
                  <a:lnTo>
                    <a:pt x="2176" y="403"/>
                  </a:lnTo>
                  <a:lnTo>
                    <a:pt x="2183" y="396"/>
                  </a:lnTo>
                  <a:lnTo>
                    <a:pt x="2191" y="391"/>
                  </a:lnTo>
                  <a:lnTo>
                    <a:pt x="2196" y="386"/>
                  </a:lnTo>
                  <a:lnTo>
                    <a:pt x="2198" y="378"/>
                  </a:lnTo>
                  <a:lnTo>
                    <a:pt x="2203" y="376"/>
                  </a:lnTo>
                  <a:lnTo>
                    <a:pt x="2203" y="371"/>
                  </a:lnTo>
                  <a:lnTo>
                    <a:pt x="2206" y="368"/>
                  </a:lnTo>
                  <a:lnTo>
                    <a:pt x="2203" y="366"/>
                  </a:lnTo>
                  <a:lnTo>
                    <a:pt x="2196" y="363"/>
                  </a:lnTo>
                  <a:lnTo>
                    <a:pt x="2188" y="363"/>
                  </a:lnTo>
                  <a:lnTo>
                    <a:pt x="2178" y="366"/>
                  </a:lnTo>
                  <a:lnTo>
                    <a:pt x="2168" y="368"/>
                  </a:lnTo>
                  <a:lnTo>
                    <a:pt x="2161" y="371"/>
                  </a:lnTo>
                  <a:lnTo>
                    <a:pt x="2150" y="376"/>
                  </a:lnTo>
                  <a:lnTo>
                    <a:pt x="2143" y="381"/>
                  </a:lnTo>
                  <a:lnTo>
                    <a:pt x="2140" y="383"/>
                  </a:lnTo>
                  <a:lnTo>
                    <a:pt x="2140" y="381"/>
                  </a:lnTo>
                  <a:lnTo>
                    <a:pt x="2143" y="378"/>
                  </a:lnTo>
                  <a:lnTo>
                    <a:pt x="2145" y="376"/>
                  </a:lnTo>
                  <a:lnTo>
                    <a:pt x="2145" y="371"/>
                  </a:lnTo>
                  <a:lnTo>
                    <a:pt x="2143" y="366"/>
                  </a:lnTo>
                  <a:lnTo>
                    <a:pt x="2138" y="366"/>
                  </a:lnTo>
                  <a:lnTo>
                    <a:pt x="2128" y="366"/>
                  </a:lnTo>
                  <a:lnTo>
                    <a:pt x="2125" y="368"/>
                  </a:lnTo>
                  <a:lnTo>
                    <a:pt x="2125" y="366"/>
                  </a:lnTo>
                  <a:lnTo>
                    <a:pt x="2130" y="363"/>
                  </a:lnTo>
                  <a:lnTo>
                    <a:pt x="2140" y="358"/>
                  </a:lnTo>
                  <a:lnTo>
                    <a:pt x="2150" y="356"/>
                  </a:lnTo>
                  <a:lnTo>
                    <a:pt x="2158" y="353"/>
                  </a:lnTo>
                  <a:lnTo>
                    <a:pt x="2166" y="350"/>
                  </a:lnTo>
                  <a:lnTo>
                    <a:pt x="2171" y="353"/>
                  </a:lnTo>
                  <a:lnTo>
                    <a:pt x="2173" y="353"/>
                  </a:lnTo>
                  <a:lnTo>
                    <a:pt x="2178" y="356"/>
                  </a:lnTo>
                  <a:lnTo>
                    <a:pt x="2183" y="353"/>
                  </a:lnTo>
                  <a:lnTo>
                    <a:pt x="2188" y="353"/>
                  </a:lnTo>
                  <a:lnTo>
                    <a:pt x="2193" y="350"/>
                  </a:lnTo>
                  <a:lnTo>
                    <a:pt x="2198" y="345"/>
                  </a:lnTo>
                  <a:lnTo>
                    <a:pt x="2201" y="343"/>
                  </a:lnTo>
                  <a:lnTo>
                    <a:pt x="2201" y="338"/>
                  </a:lnTo>
                  <a:lnTo>
                    <a:pt x="2198" y="333"/>
                  </a:lnTo>
                  <a:lnTo>
                    <a:pt x="2196" y="330"/>
                  </a:lnTo>
                  <a:lnTo>
                    <a:pt x="2193" y="328"/>
                  </a:lnTo>
                  <a:lnTo>
                    <a:pt x="2188" y="325"/>
                  </a:lnTo>
                  <a:lnTo>
                    <a:pt x="2183" y="325"/>
                  </a:lnTo>
                  <a:lnTo>
                    <a:pt x="2176" y="323"/>
                  </a:lnTo>
                  <a:lnTo>
                    <a:pt x="2168" y="323"/>
                  </a:lnTo>
                  <a:lnTo>
                    <a:pt x="2161" y="323"/>
                  </a:lnTo>
                  <a:lnTo>
                    <a:pt x="2153" y="323"/>
                  </a:lnTo>
                  <a:lnTo>
                    <a:pt x="2145" y="323"/>
                  </a:lnTo>
                  <a:lnTo>
                    <a:pt x="2140" y="323"/>
                  </a:lnTo>
                  <a:lnTo>
                    <a:pt x="2138" y="325"/>
                  </a:lnTo>
                  <a:lnTo>
                    <a:pt x="2135" y="325"/>
                  </a:lnTo>
                  <a:lnTo>
                    <a:pt x="2135" y="323"/>
                  </a:lnTo>
                  <a:lnTo>
                    <a:pt x="2138" y="320"/>
                  </a:lnTo>
                  <a:lnTo>
                    <a:pt x="2143" y="318"/>
                  </a:lnTo>
                  <a:lnTo>
                    <a:pt x="2148" y="318"/>
                  </a:lnTo>
                  <a:lnTo>
                    <a:pt x="2153" y="318"/>
                  </a:lnTo>
                  <a:lnTo>
                    <a:pt x="2158" y="318"/>
                  </a:lnTo>
                  <a:lnTo>
                    <a:pt x="2161" y="315"/>
                  </a:lnTo>
                  <a:lnTo>
                    <a:pt x="2161" y="313"/>
                  </a:lnTo>
                  <a:lnTo>
                    <a:pt x="2156" y="310"/>
                  </a:lnTo>
                  <a:lnTo>
                    <a:pt x="2150" y="308"/>
                  </a:lnTo>
                  <a:lnTo>
                    <a:pt x="2145" y="305"/>
                  </a:lnTo>
                  <a:lnTo>
                    <a:pt x="2140" y="303"/>
                  </a:lnTo>
                  <a:lnTo>
                    <a:pt x="2135" y="303"/>
                  </a:lnTo>
                  <a:lnTo>
                    <a:pt x="2133" y="300"/>
                  </a:lnTo>
                  <a:lnTo>
                    <a:pt x="2133" y="298"/>
                  </a:lnTo>
                  <a:lnTo>
                    <a:pt x="2138" y="295"/>
                  </a:lnTo>
                  <a:lnTo>
                    <a:pt x="2143" y="292"/>
                  </a:lnTo>
                  <a:lnTo>
                    <a:pt x="2148" y="290"/>
                  </a:lnTo>
                  <a:lnTo>
                    <a:pt x="2150" y="285"/>
                  </a:lnTo>
                  <a:lnTo>
                    <a:pt x="2153" y="282"/>
                  </a:lnTo>
                  <a:lnTo>
                    <a:pt x="2156" y="277"/>
                  </a:lnTo>
                  <a:lnTo>
                    <a:pt x="2156" y="275"/>
                  </a:lnTo>
                  <a:lnTo>
                    <a:pt x="2153" y="272"/>
                  </a:lnTo>
                  <a:lnTo>
                    <a:pt x="2153" y="270"/>
                  </a:lnTo>
                  <a:lnTo>
                    <a:pt x="2150" y="267"/>
                  </a:lnTo>
                  <a:lnTo>
                    <a:pt x="2150" y="265"/>
                  </a:lnTo>
                  <a:lnTo>
                    <a:pt x="2150" y="260"/>
                  </a:lnTo>
                  <a:lnTo>
                    <a:pt x="2153" y="257"/>
                  </a:lnTo>
                  <a:lnTo>
                    <a:pt x="2153" y="255"/>
                  </a:lnTo>
                  <a:lnTo>
                    <a:pt x="2153" y="252"/>
                  </a:lnTo>
                  <a:lnTo>
                    <a:pt x="2150" y="250"/>
                  </a:lnTo>
                  <a:lnTo>
                    <a:pt x="2148" y="250"/>
                  </a:lnTo>
                  <a:lnTo>
                    <a:pt x="2143" y="247"/>
                  </a:lnTo>
                  <a:lnTo>
                    <a:pt x="2140" y="245"/>
                  </a:lnTo>
                  <a:lnTo>
                    <a:pt x="2140" y="242"/>
                  </a:lnTo>
                  <a:lnTo>
                    <a:pt x="2140" y="240"/>
                  </a:lnTo>
                  <a:lnTo>
                    <a:pt x="2140" y="237"/>
                  </a:lnTo>
                  <a:lnTo>
                    <a:pt x="2138" y="234"/>
                  </a:lnTo>
                  <a:lnTo>
                    <a:pt x="2133" y="234"/>
                  </a:lnTo>
                  <a:lnTo>
                    <a:pt x="2128" y="232"/>
                  </a:lnTo>
                  <a:lnTo>
                    <a:pt x="2120" y="232"/>
                  </a:lnTo>
                  <a:lnTo>
                    <a:pt x="2113" y="229"/>
                  </a:lnTo>
                  <a:lnTo>
                    <a:pt x="2105" y="229"/>
                  </a:lnTo>
                  <a:lnTo>
                    <a:pt x="2100" y="227"/>
                  </a:lnTo>
                  <a:lnTo>
                    <a:pt x="2095" y="224"/>
                  </a:lnTo>
                  <a:lnTo>
                    <a:pt x="2095" y="219"/>
                  </a:lnTo>
                  <a:lnTo>
                    <a:pt x="2100" y="217"/>
                  </a:lnTo>
                  <a:lnTo>
                    <a:pt x="2105" y="212"/>
                  </a:lnTo>
                  <a:lnTo>
                    <a:pt x="2108" y="207"/>
                  </a:lnTo>
                  <a:lnTo>
                    <a:pt x="2110" y="204"/>
                  </a:lnTo>
                  <a:lnTo>
                    <a:pt x="2108" y="202"/>
                  </a:lnTo>
                  <a:lnTo>
                    <a:pt x="2105" y="202"/>
                  </a:lnTo>
                  <a:lnTo>
                    <a:pt x="2103" y="199"/>
                  </a:lnTo>
                  <a:lnTo>
                    <a:pt x="2098" y="202"/>
                  </a:lnTo>
                  <a:lnTo>
                    <a:pt x="2093" y="202"/>
                  </a:lnTo>
                  <a:lnTo>
                    <a:pt x="2087" y="202"/>
                  </a:lnTo>
                  <a:lnTo>
                    <a:pt x="2085" y="202"/>
                  </a:lnTo>
                  <a:lnTo>
                    <a:pt x="2082" y="199"/>
                  </a:lnTo>
                  <a:lnTo>
                    <a:pt x="2082" y="197"/>
                  </a:lnTo>
                  <a:lnTo>
                    <a:pt x="2080" y="197"/>
                  </a:lnTo>
                  <a:lnTo>
                    <a:pt x="2077" y="194"/>
                  </a:lnTo>
                  <a:lnTo>
                    <a:pt x="2075" y="194"/>
                  </a:lnTo>
                  <a:lnTo>
                    <a:pt x="2070" y="194"/>
                  </a:lnTo>
                  <a:lnTo>
                    <a:pt x="2062" y="194"/>
                  </a:lnTo>
                  <a:lnTo>
                    <a:pt x="2055" y="184"/>
                  </a:lnTo>
                  <a:lnTo>
                    <a:pt x="2052" y="174"/>
                  </a:lnTo>
                  <a:lnTo>
                    <a:pt x="2050" y="161"/>
                  </a:lnTo>
                  <a:lnTo>
                    <a:pt x="2050" y="154"/>
                  </a:lnTo>
                  <a:lnTo>
                    <a:pt x="2050" y="146"/>
                  </a:lnTo>
                  <a:lnTo>
                    <a:pt x="2050" y="141"/>
                  </a:lnTo>
                  <a:lnTo>
                    <a:pt x="2047" y="134"/>
                  </a:lnTo>
                  <a:lnTo>
                    <a:pt x="2045" y="129"/>
                  </a:lnTo>
                  <a:lnTo>
                    <a:pt x="2045" y="121"/>
                  </a:lnTo>
                  <a:lnTo>
                    <a:pt x="2047" y="111"/>
                  </a:lnTo>
                  <a:lnTo>
                    <a:pt x="2047" y="103"/>
                  </a:lnTo>
                  <a:lnTo>
                    <a:pt x="2047" y="101"/>
                  </a:lnTo>
                  <a:lnTo>
                    <a:pt x="2045" y="98"/>
                  </a:lnTo>
                  <a:lnTo>
                    <a:pt x="2042" y="98"/>
                  </a:lnTo>
                  <a:lnTo>
                    <a:pt x="2040" y="96"/>
                  </a:lnTo>
                  <a:lnTo>
                    <a:pt x="2035" y="96"/>
                  </a:lnTo>
                  <a:lnTo>
                    <a:pt x="2032" y="98"/>
                  </a:lnTo>
                  <a:lnTo>
                    <a:pt x="2029" y="98"/>
                  </a:lnTo>
                  <a:lnTo>
                    <a:pt x="2027" y="98"/>
                  </a:lnTo>
                  <a:lnTo>
                    <a:pt x="2022" y="101"/>
                  </a:lnTo>
                  <a:lnTo>
                    <a:pt x="2017" y="103"/>
                  </a:lnTo>
                  <a:lnTo>
                    <a:pt x="2014" y="106"/>
                  </a:lnTo>
                  <a:lnTo>
                    <a:pt x="2012" y="111"/>
                  </a:lnTo>
                  <a:lnTo>
                    <a:pt x="2009" y="113"/>
                  </a:lnTo>
                  <a:lnTo>
                    <a:pt x="2007" y="116"/>
                  </a:lnTo>
                  <a:lnTo>
                    <a:pt x="2004" y="121"/>
                  </a:lnTo>
                  <a:lnTo>
                    <a:pt x="2004" y="124"/>
                  </a:lnTo>
                  <a:lnTo>
                    <a:pt x="2002" y="129"/>
                  </a:lnTo>
                  <a:lnTo>
                    <a:pt x="1999" y="131"/>
                  </a:lnTo>
                  <a:lnTo>
                    <a:pt x="1997" y="131"/>
                  </a:lnTo>
                  <a:lnTo>
                    <a:pt x="1994" y="131"/>
                  </a:lnTo>
                  <a:lnTo>
                    <a:pt x="1992" y="134"/>
                  </a:lnTo>
                  <a:lnTo>
                    <a:pt x="1992" y="131"/>
                  </a:lnTo>
                  <a:lnTo>
                    <a:pt x="1989" y="131"/>
                  </a:lnTo>
                  <a:lnTo>
                    <a:pt x="1987" y="129"/>
                  </a:lnTo>
                  <a:lnTo>
                    <a:pt x="1984" y="126"/>
                  </a:lnTo>
                  <a:lnTo>
                    <a:pt x="1982" y="126"/>
                  </a:lnTo>
                  <a:lnTo>
                    <a:pt x="1979" y="126"/>
                  </a:lnTo>
                  <a:lnTo>
                    <a:pt x="1977" y="129"/>
                  </a:lnTo>
                  <a:lnTo>
                    <a:pt x="1974" y="131"/>
                  </a:lnTo>
                  <a:lnTo>
                    <a:pt x="1971" y="134"/>
                  </a:lnTo>
                  <a:lnTo>
                    <a:pt x="1969" y="136"/>
                  </a:lnTo>
                  <a:lnTo>
                    <a:pt x="1964" y="141"/>
                  </a:lnTo>
                  <a:lnTo>
                    <a:pt x="1964" y="139"/>
                  </a:lnTo>
                  <a:lnTo>
                    <a:pt x="1964" y="136"/>
                  </a:lnTo>
                  <a:lnTo>
                    <a:pt x="1964" y="134"/>
                  </a:lnTo>
                  <a:lnTo>
                    <a:pt x="1961" y="131"/>
                  </a:lnTo>
                  <a:lnTo>
                    <a:pt x="1954" y="131"/>
                  </a:lnTo>
                  <a:lnTo>
                    <a:pt x="1946" y="134"/>
                  </a:lnTo>
                  <a:lnTo>
                    <a:pt x="1946" y="131"/>
                  </a:lnTo>
                  <a:lnTo>
                    <a:pt x="1951" y="129"/>
                  </a:lnTo>
                  <a:lnTo>
                    <a:pt x="1954" y="124"/>
                  </a:lnTo>
                  <a:lnTo>
                    <a:pt x="1959" y="119"/>
                  </a:lnTo>
                  <a:lnTo>
                    <a:pt x="1961" y="116"/>
                  </a:lnTo>
                  <a:lnTo>
                    <a:pt x="1964" y="111"/>
                  </a:lnTo>
                  <a:lnTo>
                    <a:pt x="1961" y="108"/>
                  </a:lnTo>
                  <a:lnTo>
                    <a:pt x="1954" y="108"/>
                  </a:lnTo>
                  <a:lnTo>
                    <a:pt x="1949" y="111"/>
                  </a:lnTo>
                  <a:lnTo>
                    <a:pt x="1944" y="111"/>
                  </a:lnTo>
                  <a:lnTo>
                    <a:pt x="1939" y="111"/>
                  </a:lnTo>
                  <a:lnTo>
                    <a:pt x="1934" y="108"/>
                  </a:lnTo>
                  <a:lnTo>
                    <a:pt x="1931" y="108"/>
                  </a:lnTo>
                  <a:lnTo>
                    <a:pt x="1926" y="108"/>
                  </a:lnTo>
                  <a:lnTo>
                    <a:pt x="1924" y="108"/>
                  </a:lnTo>
                  <a:lnTo>
                    <a:pt x="1919" y="108"/>
                  </a:lnTo>
                  <a:lnTo>
                    <a:pt x="1916" y="108"/>
                  </a:lnTo>
                  <a:lnTo>
                    <a:pt x="1914" y="111"/>
                  </a:lnTo>
                  <a:lnTo>
                    <a:pt x="1911" y="111"/>
                  </a:lnTo>
                  <a:lnTo>
                    <a:pt x="1906" y="111"/>
                  </a:lnTo>
                  <a:lnTo>
                    <a:pt x="1898" y="116"/>
                  </a:lnTo>
                  <a:lnTo>
                    <a:pt x="1888" y="121"/>
                  </a:lnTo>
                  <a:lnTo>
                    <a:pt x="1876" y="126"/>
                  </a:lnTo>
                  <a:lnTo>
                    <a:pt x="1866" y="129"/>
                  </a:lnTo>
                  <a:lnTo>
                    <a:pt x="1853" y="134"/>
                  </a:lnTo>
                  <a:lnTo>
                    <a:pt x="1845" y="139"/>
                  </a:lnTo>
                  <a:lnTo>
                    <a:pt x="1838" y="144"/>
                  </a:lnTo>
                  <a:lnTo>
                    <a:pt x="1835" y="149"/>
                  </a:lnTo>
                  <a:lnTo>
                    <a:pt x="1833" y="151"/>
                  </a:lnTo>
                  <a:lnTo>
                    <a:pt x="1830" y="156"/>
                  </a:lnTo>
                  <a:lnTo>
                    <a:pt x="1830" y="159"/>
                  </a:lnTo>
                  <a:lnTo>
                    <a:pt x="1828" y="161"/>
                  </a:lnTo>
                  <a:lnTo>
                    <a:pt x="1825" y="164"/>
                  </a:lnTo>
                  <a:lnTo>
                    <a:pt x="1820" y="166"/>
                  </a:lnTo>
                  <a:lnTo>
                    <a:pt x="1815" y="166"/>
                  </a:lnTo>
                  <a:lnTo>
                    <a:pt x="1808" y="166"/>
                  </a:lnTo>
                  <a:lnTo>
                    <a:pt x="1800" y="169"/>
                  </a:lnTo>
                  <a:lnTo>
                    <a:pt x="1792" y="169"/>
                  </a:lnTo>
                  <a:lnTo>
                    <a:pt x="1782" y="174"/>
                  </a:lnTo>
                  <a:lnTo>
                    <a:pt x="1775" y="176"/>
                  </a:lnTo>
                  <a:lnTo>
                    <a:pt x="1767" y="182"/>
                  </a:lnTo>
                  <a:lnTo>
                    <a:pt x="1760" y="184"/>
                  </a:lnTo>
                  <a:lnTo>
                    <a:pt x="1755" y="189"/>
                  </a:lnTo>
                  <a:lnTo>
                    <a:pt x="1752" y="192"/>
                  </a:lnTo>
                  <a:lnTo>
                    <a:pt x="1750" y="197"/>
                  </a:lnTo>
                  <a:lnTo>
                    <a:pt x="1745" y="202"/>
                  </a:lnTo>
                  <a:lnTo>
                    <a:pt x="1737" y="207"/>
                  </a:lnTo>
                  <a:lnTo>
                    <a:pt x="1727" y="212"/>
                  </a:lnTo>
                  <a:lnTo>
                    <a:pt x="1719" y="217"/>
                  </a:lnTo>
                  <a:lnTo>
                    <a:pt x="1712" y="222"/>
                  </a:lnTo>
                  <a:lnTo>
                    <a:pt x="1707" y="229"/>
                  </a:lnTo>
                  <a:lnTo>
                    <a:pt x="1704" y="234"/>
                  </a:lnTo>
                  <a:lnTo>
                    <a:pt x="1704" y="240"/>
                  </a:lnTo>
                  <a:lnTo>
                    <a:pt x="1702" y="247"/>
                  </a:lnTo>
                  <a:lnTo>
                    <a:pt x="1697" y="252"/>
                  </a:lnTo>
                  <a:lnTo>
                    <a:pt x="1692" y="255"/>
                  </a:lnTo>
                  <a:lnTo>
                    <a:pt x="1684" y="260"/>
                  </a:lnTo>
                  <a:lnTo>
                    <a:pt x="1677" y="262"/>
                  </a:lnTo>
                  <a:lnTo>
                    <a:pt x="1669" y="265"/>
                  </a:lnTo>
                  <a:lnTo>
                    <a:pt x="1659" y="267"/>
                  </a:lnTo>
                  <a:lnTo>
                    <a:pt x="1651" y="270"/>
                  </a:lnTo>
                  <a:lnTo>
                    <a:pt x="1646" y="272"/>
                  </a:lnTo>
                  <a:lnTo>
                    <a:pt x="1639" y="277"/>
                  </a:lnTo>
                  <a:lnTo>
                    <a:pt x="1636" y="280"/>
                  </a:lnTo>
                  <a:lnTo>
                    <a:pt x="1634" y="282"/>
                  </a:lnTo>
                  <a:lnTo>
                    <a:pt x="1634" y="287"/>
                  </a:lnTo>
                  <a:lnTo>
                    <a:pt x="1634" y="290"/>
                  </a:lnTo>
                  <a:lnTo>
                    <a:pt x="1636" y="295"/>
                  </a:lnTo>
                  <a:close/>
                  <a:moveTo>
                    <a:pt x="1258" y="159"/>
                  </a:moveTo>
                  <a:lnTo>
                    <a:pt x="1258" y="159"/>
                  </a:lnTo>
                  <a:lnTo>
                    <a:pt x="1261" y="159"/>
                  </a:lnTo>
                  <a:lnTo>
                    <a:pt x="1263" y="164"/>
                  </a:lnTo>
                  <a:lnTo>
                    <a:pt x="1271" y="166"/>
                  </a:lnTo>
                  <a:lnTo>
                    <a:pt x="1278" y="166"/>
                  </a:lnTo>
                  <a:lnTo>
                    <a:pt x="1283" y="161"/>
                  </a:lnTo>
                  <a:lnTo>
                    <a:pt x="1288" y="159"/>
                  </a:lnTo>
                  <a:lnTo>
                    <a:pt x="1291" y="156"/>
                  </a:lnTo>
                  <a:lnTo>
                    <a:pt x="1293" y="154"/>
                  </a:lnTo>
                  <a:lnTo>
                    <a:pt x="1296" y="156"/>
                  </a:lnTo>
                  <a:lnTo>
                    <a:pt x="1301" y="159"/>
                  </a:lnTo>
                  <a:lnTo>
                    <a:pt x="1306" y="164"/>
                  </a:lnTo>
                  <a:lnTo>
                    <a:pt x="1311" y="169"/>
                  </a:lnTo>
                  <a:lnTo>
                    <a:pt x="1316" y="174"/>
                  </a:lnTo>
                  <a:lnTo>
                    <a:pt x="1316" y="176"/>
                  </a:lnTo>
                  <a:lnTo>
                    <a:pt x="1311" y="174"/>
                  </a:lnTo>
                  <a:lnTo>
                    <a:pt x="1306" y="171"/>
                  </a:lnTo>
                  <a:lnTo>
                    <a:pt x="1298" y="169"/>
                  </a:lnTo>
                  <a:lnTo>
                    <a:pt x="1296" y="171"/>
                  </a:lnTo>
                  <a:lnTo>
                    <a:pt x="1296" y="176"/>
                  </a:lnTo>
                  <a:lnTo>
                    <a:pt x="1296" y="182"/>
                  </a:lnTo>
                  <a:lnTo>
                    <a:pt x="1301" y="184"/>
                  </a:lnTo>
                  <a:lnTo>
                    <a:pt x="1303" y="189"/>
                  </a:lnTo>
                  <a:lnTo>
                    <a:pt x="1303" y="194"/>
                  </a:lnTo>
                  <a:lnTo>
                    <a:pt x="1301" y="197"/>
                  </a:lnTo>
                  <a:lnTo>
                    <a:pt x="1296" y="199"/>
                  </a:lnTo>
                  <a:lnTo>
                    <a:pt x="1293" y="202"/>
                  </a:lnTo>
                  <a:lnTo>
                    <a:pt x="1291" y="204"/>
                  </a:lnTo>
                  <a:lnTo>
                    <a:pt x="1293" y="209"/>
                  </a:lnTo>
                  <a:lnTo>
                    <a:pt x="1296" y="214"/>
                  </a:lnTo>
                  <a:lnTo>
                    <a:pt x="1298" y="214"/>
                  </a:lnTo>
                  <a:lnTo>
                    <a:pt x="1306" y="214"/>
                  </a:lnTo>
                  <a:lnTo>
                    <a:pt x="1313" y="214"/>
                  </a:lnTo>
                  <a:lnTo>
                    <a:pt x="1321" y="214"/>
                  </a:lnTo>
                  <a:lnTo>
                    <a:pt x="1326" y="214"/>
                  </a:lnTo>
                  <a:lnTo>
                    <a:pt x="1331" y="212"/>
                  </a:lnTo>
                  <a:lnTo>
                    <a:pt x="1336" y="209"/>
                  </a:lnTo>
                  <a:lnTo>
                    <a:pt x="1341" y="207"/>
                  </a:lnTo>
                  <a:lnTo>
                    <a:pt x="1346" y="204"/>
                  </a:lnTo>
                  <a:lnTo>
                    <a:pt x="1351" y="204"/>
                  </a:lnTo>
                  <a:lnTo>
                    <a:pt x="1356" y="207"/>
                  </a:lnTo>
                  <a:lnTo>
                    <a:pt x="1359" y="207"/>
                  </a:lnTo>
                  <a:lnTo>
                    <a:pt x="1364" y="207"/>
                  </a:lnTo>
                  <a:lnTo>
                    <a:pt x="1366" y="204"/>
                  </a:lnTo>
                  <a:lnTo>
                    <a:pt x="1371" y="199"/>
                  </a:lnTo>
                  <a:lnTo>
                    <a:pt x="1374" y="197"/>
                  </a:lnTo>
                  <a:lnTo>
                    <a:pt x="1377" y="194"/>
                  </a:lnTo>
                  <a:lnTo>
                    <a:pt x="1374" y="189"/>
                  </a:lnTo>
                  <a:lnTo>
                    <a:pt x="1369" y="187"/>
                  </a:lnTo>
                  <a:lnTo>
                    <a:pt x="1361" y="184"/>
                  </a:lnTo>
                  <a:lnTo>
                    <a:pt x="1359" y="182"/>
                  </a:lnTo>
                  <a:lnTo>
                    <a:pt x="1356" y="179"/>
                  </a:lnTo>
                  <a:lnTo>
                    <a:pt x="1359" y="176"/>
                  </a:lnTo>
                  <a:lnTo>
                    <a:pt x="1364" y="174"/>
                  </a:lnTo>
                  <a:lnTo>
                    <a:pt x="1364" y="171"/>
                  </a:lnTo>
                  <a:lnTo>
                    <a:pt x="1366" y="166"/>
                  </a:lnTo>
                  <a:lnTo>
                    <a:pt x="1364" y="161"/>
                  </a:lnTo>
                  <a:lnTo>
                    <a:pt x="1364" y="159"/>
                  </a:lnTo>
                  <a:lnTo>
                    <a:pt x="1364" y="156"/>
                  </a:lnTo>
                  <a:lnTo>
                    <a:pt x="1364" y="154"/>
                  </a:lnTo>
                  <a:lnTo>
                    <a:pt x="1366" y="151"/>
                  </a:lnTo>
                  <a:lnTo>
                    <a:pt x="1371" y="144"/>
                  </a:lnTo>
                  <a:lnTo>
                    <a:pt x="1377" y="136"/>
                  </a:lnTo>
                  <a:lnTo>
                    <a:pt x="1374" y="129"/>
                  </a:lnTo>
                  <a:lnTo>
                    <a:pt x="1366" y="124"/>
                  </a:lnTo>
                  <a:lnTo>
                    <a:pt x="1359" y="119"/>
                  </a:lnTo>
                  <a:lnTo>
                    <a:pt x="1354" y="116"/>
                  </a:lnTo>
                  <a:lnTo>
                    <a:pt x="1354" y="111"/>
                  </a:lnTo>
                  <a:lnTo>
                    <a:pt x="1359" y="108"/>
                  </a:lnTo>
                  <a:lnTo>
                    <a:pt x="1366" y="103"/>
                  </a:lnTo>
                  <a:lnTo>
                    <a:pt x="1371" y="98"/>
                  </a:lnTo>
                  <a:lnTo>
                    <a:pt x="1374" y="91"/>
                  </a:lnTo>
                  <a:lnTo>
                    <a:pt x="1374" y="86"/>
                  </a:lnTo>
                  <a:lnTo>
                    <a:pt x="1374" y="78"/>
                  </a:lnTo>
                  <a:lnTo>
                    <a:pt x="1374" y="71"/>
                  </a:lnTo>
                  <a:lnTo>
                    <a:pt x="1374" y="66"/>
                  </a:lnTo>
                  <a:lnTo>
                    <a:pt x="1377" y="55"/>
                  </a:lnTo>
                  <a:lnTo>
                    <a:pt x="1377" y="48"/>
                  </a:lnTo>
                  <a:lnTo>
                    <a:pt x="1379" y="40"/>
                  </a:lnTo>
                  <a:lnTo>
                    <a:pt x="1377" y="38"/>
                  </a:lnTo>
                  <a:lnTo>
                    <a:pt x="1374" y="35"/>
                  </a:lnTo>
                  <a:lnTo>
                    <a:pt x="1369" y="38"/>
                  </a:lnTo>
                  <a:lnTo>
                    <a:pt x="1366" y="35"/>
                  </a:lnTo>
                  <a:lnTo>
                    <a:pt x="1369" y="30"/>
                  </a:lnTo>
                  <a:lnTo>
                    <a:pt x="1374" y="23"/>
                  </a:lnTo>
                  <a:lnTo>
                    <a:pt x="1377" y="18"/>
                  </a:lnTo>
                  <a:lnTo>
                    <a:pt x="1377" y="10"/>
                  </a:lnTo>
                  <a:lnTo>
                    <a:pt x="1377" y="5"/>
                  </a:lnTo>
                  <a:lnTo>
                    <a:pt x="1374" y="5"/>
                  </a:lnTo>
                  <a:lnTo>
                    <a:pt x="1371" y="5"/>
                  </a:lnTo>
                  <a:lnTo>
                    <a:pt x="1369" y="5"/>
                  </a:lnTo>
                  <a:lnTo>
                    <a:pt x="1366" y="5"/>
                  </a:lnTo>
                  <a:lnTo>
                    <a:pt x="1361" y="3"/>
                  </a:lnTo>
                  <a:lnTo>
                    <a:pt x="1356" y="3"/>
                  </a:lnTo>
                  <a:lnTo>
                    <a:pt x="1354" y="0"/>
                  </a:lnTo>
                  <a:lnTo>
                    <a:pt x="1351" y="0"/>
                  </a:lnTo>
                  <a:lnTo>
                    <a:pt x="1349" y="3"/>
                  </a:lnTo>
                  <a:lnTo>
                    <a:pt x="1346" y="5"/>
                  </a:lnTo>
                  <a:lnTo>
                    <a:pt x="1341" y="5"/>
                  </a:lnTo>
                  <a:lnTo>
                    <a:pt x="1336" y="5"/>
                  </a:lnTo>
                  <a:lnTo>
                    <a:pt x="1334" y="5"/>
                  </a:lnTo>
                  <a:lnTo>
                    <a:pt x="1329" y="8"/>
                  </a:lnTo>
                  <a:lnTo>
                    <a:pt x="1326" y="8"/>
                  </a:lnTo>
                  <a:lnTo>
                    <a:pt x="1324" y="8"/>
                  </a:lnTo>
                  <a:lnTo>
                    <a:pt x="1324" y="10"/>
                  </a:lnTo>
                  <a:lnTo>
                    <a:pt x="1321" y="13"/>
                  </a:lnTo>
                  <a:lnTo>
                    <a:pt x="1319" y="13"/>
                  </a:lnTo>
                  <a:lnTo>
                    <a:pt x="1316" y="13"/>
                  </a:lnTo>
                  <a:lnTo>
                    <a:pt x="1311" y="15"/>
                  </a:lnTo>
                  <a:lnTo>
                    <a:pt x="1303" y="18"/>
                  </a:lnTo>
                  <a:lnTo>
                    <a:pt x="1301" y="20"/>
                  </a:lnTo>
                  <a:lnTo>
                    <a:pt x="1296" y="25"/>
                  </a:lnTo>
                  <a:lnTo>
                    <a:pt x="1293" y="30"/>
                  </a:lnTo>
                  <a:lnTo>
                    <a:pt x="1293" y="35"/>
                  </a:lnTo>
                  <a:lnTo>
                    <a:pt x="1293" y="38"/>
                  </a:lnTo>
                  <a:lnTo>
                    <a:pt x="1293" y="40"/>
                  </a:lnTo>
                  <a:lnTo>
                    <a:pt x="1291" y="40"/>
                  </a:lnTo>
                  <a:lnTo>
                    <a:pt x="1286" y="43"/>
                  </a:lnTo>
                  <a:lnTo>
                    <a:pt x="1281" y="43"/>
                  </a:lnTo>
                  <a:lnTo>
                    <a:pt x="1278" y="45"/>
                  </a:lnTo>
                  <a:lnTo>
                    <a:pt x="1276" y="48"/>
                  </a:lnTo>
                  <a:lnTo>
                    <a:pt x="1273" y="50"/>
                  </a:lnTo>
                  <a:lnTo>
                    <a:pt x="1271" y="53"/>
                  </a:lnTo>
                  <a:lnTo>
                    <a:pt x="1268" y="55"/>
                  </a:lnTo>
                  <a:lnTo>
                    <a:pt x="1266" y="58"/>
                  </a:lnTo>
                  <a:lnTo>
                    <a:pt x="1263" y="61"/>
                  </a:lnTo>
                  <a:lnTo>
                    <a:pt x="1261" y="66"/>
                  </a:lnTo>
                  <a:lnTo>
                    <a:pt x="1261" y="71"/>
                  </a:lnTo>
                  <a:lnTo>
                    <a:pt x="1266" y="76"/>
                  </a:lnTo>
                  <a:lnTo>
                    <a:pt x="1268" y="81"/>
                  </a:lnTo>
                  <a:lnTo>
                    <a:pt x="1271" y="86"/>
                  </a:lnTo>
                  <a:lnTo>
                    <a:pt x="1271" y="88"/>
                  </a:lnTo>
                  <a:lnTo>
                    <a:pt x="1268" y="91"/>
                  </a:lnTo>
                  <a:lnTo>
                    <a:pt x="1268" y="96"/>
                  </a:lnTo>
                  <a:lnTo>
                    <a:pt x="1266" y="96"/>
                  </a:lnTo>
                  <a:lnTo>
                    <a:pt x="1263" y="93"/>
                  </a:lnTo>
                  <a:lnTo>
                    <a:pt x="1261" y="88"/>
                  </a:lnTo>
                  <a:lnTo>
                    <a:pt x="1258" y="83"/>
                  </a:lnTo>
                  <a:lnTo>
                    <a:pt x="1256" y="78"/>
                  </a:lnTo>
                  <a:lnTo>
                    <a:pt x="1253" y="76"/>
                  </a:lnTo>
                  <a:lnTo>
                    <a:pt x="1250" y="78"/>
                  </a:lnTo>
                  <a:lnTo>
                    <a:pt x="1248" y="81"/>
                  </a:lnTo>
                  <a:lnTo>
                    <a:pt x="1245" y="86"/>
                  </a:lnTo>
                  <a:lnTo>
                    <a:pt x="1243" y="88"/>
                  </a:lnTo>
                  <a:lnTo>
                    <a:pt x="1240" y="93"/>
                  </a:lnTo>
                  <a:lnTo>
                    <a:pt x="1240" y="98"/>
                  </a:lnTo>
                  <a:lnTo>
                    <a:pt x="1238" y="108"/>
                  </a:lnTo>
                  <a:lnTo>
                    <a:pt x="1235" y="116"/>
                  </a:lnTo>
                  <a:lnTo>
                    <a:pt x="1235" y="121"/>
                  </a:lnTo>
                  <a:lnTo>
                    <a:pt x="1235" y="126"/>
                  </a:lnTo>
                  <a:lnTo>
                    <a:pt x="1238" y="131"/>
                  </a:lnTo>
                  <a:lnTo>
                    <a:pt x="1243" y="134"/>
                  </a:lnTo>
                  <a:lnTo>
                    <a:pt x="1245" y="134"/>
                  </a:lnTo>
                  <a:lnTo>
                    <a:pt x="1250" y="134"/>
                  </a:lnTo>
                  <a:lnTo>
                    <a:pt x="1253" y="136"/>
                  </a:lnTo>
                  <a:lnTo>
                    <a:pt x="1256" y="134"/>
                  </a:lnTo>
                  <a:lnTo>
                    <a:pt x="1258" y="134"/>
                  </a:lnTo>
                  <a:lnTo>
                    <a:pt x="1258" y="136"/>
                  </a:lnTo>
                  <a:lnTo>
                    <a:pt x="1256" y="141"/>
                  </a:lnTo>
                  <a:lnTo>
                    <a:pt x="1253" y="144"/>
                  </a:lnTo>
                  <a:lnTo>
                    <a:pt x="1253" y="146"/>
                  </a:lnTo>
                  <a:lnTo>
                    <a:pt x="1258" y="159"/>
                  </a:lnTo>
                  <a:close/>
                  <a:moveTo>
                    <a:pt x="1866" y="1003"/>
                  </a:moveTo>
                  <a:lnTo>
                    <a:pt x="1840" y="1024"/>
                  </a:lnTo>
                  <a:lnTo>
                    <a:pt x="1813" y="1067"/>
                  </a:lnTo>
                  <a:lnTo>
                    <a:pt x="1808" y="1082"/>
                  </a:lnTo>
                  <a:lnTo>
                    <a:pt x="1808" y="1102"/>
                  </a:lnTo>
                  <a:lnTo>
                    <a:pt x="1823" y="1097"/>
                  </a:lnTo>
                  <a:lnTo>
                    <a:pt x="1850" y="1102"/>
                  </a:lnTo>
                  <a:lnTo>
                    <a:pt x="1866" y="1112"/>
                  </a:lnTo>
                  <a:lnTo>
                    <a:pt x="1881" y="1107"/>
                  </a:lnTo>
                  <a:lnTo>
                    <a:pt x="1893" y="1122"/>
                  </a:lnTo>
                  <a:lnTo>
                    <a:pt x="1914" y="1117"/>
                  </a:lnTo>
                  <a:lnTo>
                    <a:pt x="1914" y="1097"/>
                  </a:lnTo>
                  <a:lnTo>
                    <a:pt x="1903" y="1072"/>
                  </a:lnTo>
                  <a:lnTo>
                    <a:pt x="1861" y="1051"/>
                  </a:lnTo>
                  <a:lnTo>
                    <a:pt x="1856" y="1041"/>
                  </a:lnTo>
                  <a:lnTo>
                    <a:pt x="1866" y="1019"/>
                  </a:lnTo>
                  <a:lnTo>
                    <a:pt x="1866" y="1003"/>
                  </a:lnTo>
                  <a:close/>
                  <a:moveTo>
                    <a:pt x="1258" y="247"/>
                  </a:moveTo>
                  <a:lnTo>
                    <a:pt x="1258" y="245"/>
                  </a:lnTo>
                  <a:lnTo>
                    <a:pt x="1256" y="245"/>
                  </a:lnTo>
                  <a:lnTo>
                    <a:pt x="1253" y="247"/>
                  </a:lnTo>
                  <a:lnTo>
                    <a:pt x="1258" y="247"/>
                  </a:lnTo>
                  <a:close/>
                  <a:moveTo>
                    <a:pt x="1238" y="219"/>
                  </a:moveTo>
                  <a:lnTo>
                    <a:pt x="1243" y="219"/>
                  </a:lnTo>
                  <a:lnTo>
                    <a:pt x="1250" y="224"/>
                  </a:lnTo>
                  <a:lnTo>
                    <a:pt x="1253" y="227"/>
                  </a:lnTo>
                  <a:lnTo>
                    <a:pt x="1256" y="227"/>
                  </a:lnTo>
                  <a:lnTo>
                    <a:pt x="1261" y="224"/>
                  </a:lnTo>
                  <a:lnTo>
                    <a:pt x="1266" y="224"/>
                  </a:lnTo>
                  <a:lnTo>
                    <a:pt x="1268" y="227"/>
                  </a:lnTo>
                  <a:lnTo>
                    <a:pt x="1271" y="229"/>
                  </a:lnTo>
                  <a:lnTo>
                    <a:pt x="1271" y="234"/>
                  </a:lnTo>
                  <a:lnTo>
                    <a:pt x="1273" y="237"/>
                  </a:lnTo>
                  <a:lnTo>
                    <a:pt x="1273" y="240"/>
                  </a:lnTo>
                  <a:lnTo>
                    <a:pt x="1273" y="245"/>
                  </a:lnTo>
                  <a:lnTo>
                    <a:pt x="1273" y="252"/>
                  </a:lnTo>
                  <a:lnTo>
                    <a:pt x="1273" y="257"/>
                  </a:lnTo>
                  <a:lnTo>
                    <a:pt x="1276" y="262"/>
                  </a:lnTo>
                  <a:lnTo>
                    <a:pt x="1281" y="265"/>
                  </a:lnTo>
                  <a:lnTo>
                    <a:pt x="1283" y="267"/>
                  </a:lnTo>
                  <a:lnTo>
                    <a:pt x="1288" y="270"/>
                  </a:lnTo>
                  <a:lnTo>
                    <a:pt x="1291" y="270"/>
                  </a:lnTo>
                  <a:lnTo>
                    <a:pt x="1296" y="270"/>
                  </a:lnTo>
                  <a:lnTo>
                    <a:pt x="1301" y="272"/>
                  </a:lnTo>
                  <a:lnTo>
                    <a:pt x="1306" y="272"/>
                  </a:lnTo>
                  <a:lnTo>
                    <a:pt x="1311" y="270"/>
                  </a:lnTo>
                  <a:lnTo>
                    <a:pt x="1313" y="270"/>
                  </a:lnTo>
                  <a:lnTo>
                    <a:pt x="1319" y="270"/>
                  </a:lnTo>
                  <a:lnTo>
                    <a:pt x="1321" y="267"/>
                  </a:lnTo>
                  <a:lnTo>
                    <a:pt x="1324" y="267"/>
                  </a:lnTo>
                  <a:lnTo>
                    <a:pt x="1329" y="267"/>
                  </a:lnTo>
                  <a:lnTo>
                    <a:pt x="1331" y="267"/>
                  </a:lnTo>
                  <a:lnTo>
                    <a:pt x="1336" y="267"/>
                  </a:lnTo>
                  <a:lnTo>
                    <a:pt x="1341" y="265"/>
                  </a:lnTo>
                  <a:lnTo>
                    <a:pt x="1344" y="265"/>
                  </a:lnTo>
                  <a:lnTo>
                    <a:pt x="1346" y="265"/>
                  </a:lnTo>
                  <a:lnTo>
                    <a:pt x="1349" y="260"/>
                  </a:lnTo>
                  <a:lnTo>
                    <a:pt x="1351" y="260"/>
                  </a:lnTo>
                  <a:lnTo>
                    <a:pt x="1354" y="260"/>
                  </a:lnTo>
                  <a:lnTo>
                    <a:pt x="1359" y="262"/>
                  </a:lnTo>
                  <a:lnTo>
                    <a:pt x="1364" y="262"/>
                  </a:lnTo>
                  <a:lnTo>
                    <a:pt x="1366" y="260"/>
                  </a:lnTo>
                  <a:lnTo>
                    <a:pt x="1371" y="260"/>
                  </a:lnTo>
                  <a:lnTo>
                    <a:pt x="1374" y="255"/>
                  </a:lnTo>
                  <a:lnTo>
                    <a:pt x="1379" y="252"/>
                  </a:lnTo>
                  <a:lnTo>
                    <a:pt x="1379" y="250"/>
                  </a:lnTo>
                  <a:lnTo>
                    <a:pt x="1379" y="245"/>
                  </a:lnTo>
                  <a:lnTo>
                    <a:pt x="1379" y="240"/>
                  </a:lnTo>
                  <a:lnTo>
                    <a:pt x="1377" y="234"/>
                  </a:lnTo>
                  <a:lnTo>
                    <a:pt x="1374" y="232"/>
                  </a:lnTo>
                  <a:lnTo>
                    <a:pt x="1371" y="229"/>
                  </a:lnTo>
                  <a:lnTo>
                    <a:pt x="1366" y="227"/>
                  </a:lnTo>
                  <a:lnTo>
                    <a:pt x="1361" y="224"/>
                  </a:lnTo>
                  <a:lnTo>
                    <a:pt x="1356" y="224"/>
                  </a:lnTo>
                  <a:lnTo>
                    <a:pt x="1354" y="222"/>
                  </a:lnTo>
                  <a:lnTo>
                    <a:pt x="1344" y="224"/>
                  </a:lnTo>
                  <a:lnTo>
                    <a:pt x="1341" y="224"/>
                  </a:lnTo>
                  <a:lnTo>
                    <a:pt x="1336" y="229"/>
                  </a:lnTo>
                  <a:lnTo>
                    <a:pt x="1334" y="232"/>
                  </a:lnTo>
                  <a:lnTo>
                    <a:pt x="1331" y="234"/>
                  </a:lnTo>
                  <a:lnTo>
                    <a:pt x="1326" y="240"/>
                  </a:lnTo>
                  <a:lnTo>
                    <a:pt x="1324" y="240"/>
                  </a:lnTo>
                  <a:lnTo>
                    <a:pt x="1321" y="240"/>
                  </a:lnTo>
                  <a:lnTo>
                    <a:pt x="1313" y="240"/>
                  </a:lnTo>
                  <a:lnTo>
                    <a:pt x="1306" y="240"/>
                  </a:lnTo>
                  <a:lnTo>
                    <a:pt x="1301" y="240"/>
                  </a:lnTo>
                  <a:lnTo>
                    <a:pt x="1298" y="237"/>
                  </a:lnTo>
                  <a:lnTo>
                    <a:pt x="1296" y="232"/>
                  </a:lnTo>
                  <a:lnTo>
                    <a:pt x="1293" y="227"/>
                  </a:lnTo>
                  <a:lnTo>
                    <a:pt x="1288" y="224"/>
                  </a:lnTo>
                  <a:lnTo>
                    <a:pt x="1286" y="217"/>
                  </a:lnTo>
                  <a:lnTo>
                    <a:pt x="1283" y="214"/>
                  </a:lnTo>
                  <a:lnTo>
                    <a:pt x="1283" y="212"/>
                  </a:lnTo>
                  <a:lnTo>
                    <a:pt x="1281" y="212"/>
                  </a:lnTo>
                  <a:lnTo>
                    <a:pt x="1238" y="219"/>
                  </a:lnTo>
                  <a:close/>
                  <a:moveTo>
                    <a:pt x="1271" y="217"/>
                  </a:moveTo>
                  <a:lnTo>
                    <a:pt x="1268" y="217"/>
                  </a:lnTo>
                  <a:lnTo>
                    <a:pt x="1271" y="217"/>
                  </a:lnTo>
                  <a:close/>
                  <a:moveTo>
                    <a:pt x="1404" y="1810"/>
                  </a:moveTo>
                  <a:lnTo>
                    <a:pt x="1404" y="1810"/>
                  </a:lnTo>
                  <a:lnTo>
                    <a:pt x="1404" y="1803"/>
                  </a:lnTo>
                  <a:lnTo>
                    <a:pt x="1402" y="1798"/>
                  </a:lnTo>
                  <a:lnTo>
                    <a:pt x="1399" y="1795"/>
                  </a:lnTo>
                  <a:lnTo>
                    <a:pt x="1404" y="1737"/>
                  </a:lnTo>
                  <a:lnTo>
                    <a:pt x="1377" y="1732"/>
                  </a:lnTo>
                  <a:lnTo>
                    <a:pt x="1346" y="1727"/>
                  </a:lnTo>
                  <a:lnTo>
                    <a:pt x="1339" y="1725"/>
                  </a:lnTo>
                  <a:lnTo>
                    <a:pt x="1331" y="1722"/>
                  </a:lnTo>
                  <a:lnTo>
                    <a:pt x="1329" y="1722"/>
                  </a:lnTo>
                  <a:lnTo>
                    <a:pt x="1316" y="1720"/>
                  </a:lnTo>
                  <a:lnTo>
                    <a:pt x="1308" y="1717"/>
                  </a:lnTo>
                  <a:lnTo>
                    <a:pt x="1308" y="1694"/>
                  </a:lnTo>
                  <a:lnTo>
                    <a:pt x="1303" y="1689"/>
                  </a:lnTo>
                  <a:lnTo>
                    <a:pt x="1321" y="1679"/>
                  </a:lnTo>
                  <a:lnTo>
                    <a:pt x="1336" y="1669"/>
                  </a:lnTo>
                  <a:lnTo>
                    <a:pt x="1346" y="1629"/>
                  </a:lnTo>
                  <a:lnTo>
                    <a:pt x="1283" y="1639"/>
                  </a:lnTo>
                  <a:lnTo>
                    <a:pt x="1258" y="1674"/>
                  </a:lnTo>
                  <a:lnTo>
                    <a:pt x="1215" y="1679"/>
                  </a:lnTo>
                  <a:lnTo>
                    <a:pt x="1172" y="1629"/>
                  </a:lnTo>
                  <a:lnTo>
                    <a:pt x="1167" y="1561"/>
                  </a:lnTo>
                  <a:lnTo>
                    <a:pt x="1180" y="1546"/>
                  </a:lnTo>
                  <a:lnTo>
                    <a:pt x="1177" y="1546"/>
                  </a:lnTo>
                  <a:lnTo>
                    <a:pt x="1177" y="1510"/>
                  </a:lnTo>
                  <a:lnTo>
                    <a:pt x="1200" y="1490"/>
                  </a:lnTo>
                  <a:lnTo>
                    <a:pt x="1215" y="1472"/>
                  </a:lnTo>
                  <a:lnTo>
                    <a:pt x="1268" y="1477"/>
                  </a:lnTo>
                  <a:lnTo>
                    <a:pt x="1298" y="1477"/>
                  </a:lnTo>
                  <a:lnTo>
                    <a:pt x="1341" y="1467"/>
                  </a:lnTo>
                  <a:lnTo>
                    <a:pt x="1366" y="1467"/>
                  </a:lnTo>
                  <a:lnTo>
                    <a:pt x="1392" y="1462"/>
                  </a:lnTo>
                  <a:lnTo>
                    <a:pt x="1399" y="1490"/>
                  </a:lnTo>
                  <a:lnTo>
                    <a:pt x="1409" y="1525"/>
                  </a:lnTo>
                  <a:lnTo>
                    <a:pt x="1442" y="1556"/>
                  </a:lnTo>
                  <a:lnTo>
                    <a:pt x="1457" y="1561"/>
                  </a:lnTo>
                  <a:lnTo>
                    <a:pt x="1452" y="1510"/>
                  </a:lnTo>
                  <a:lnTo>
                    <a:pt x="1429" y="1452"/>
                  </a:lnTo>
                  <a:lnTo>
                    <a:pt x="1457" y="1422"/>
                  </a:lnTo>
                  <a:lnTo>
                    <a:pt x="1482" y="1412"/>
                  </a:lnTo>
                  <a:lnTo>
                    <a:pt x="1530" y="1367"/>
                  </a:lnTo>
                  <a:lnTo>
                    <a:pt x="1525" y="1334"/>
                  </a:lnTo>
                  <a:lnTo>
                    <a:pt x="1520" y="1304"/>
                  </a:lnTo>
                  <a:lnTo>
                    <a:pt x="1535" y="1314"/>
                  </a:lnTo>
                  <a:lnTo>
                    <a:pt x="1540" y="1309"/>
                  </a:lnTo>
                  <a:lnTo>
                    <a:pt x="1535" y="1288"/>
                  </a:lnTo>
                  <a:lnTo>
                    <a:pt x="1545" y="1288"/>
                  </a:lnTo>
                  <a:lnTo>
                    <a:pt x="1561" y="1283"/>
                  </a:lnTo>
                  <a:lnTo>
                    <a:pt x="1571" y="1258"/>
                  </a:lnTo>
                  <a:lnTo>
                    <a:pt x="1593" y="1253"/>
                  </a:lnTo>
                  <a:lnTo>
                    <a:pt x="1624" y="1235"/>
                  </a:lnTo>
                  <a:lnTo>
                    <a:pt x="1624" y="1195"/>
                  </a:lnTo>
                  <a:lnTo>
                    <a:pt x="1677" y="1170"/>
                  </a:lnTo>
                  <a:lnTo>
                    <a:pt x="1666" y="1117"/>
                  </a:lnTo>
                  <a:lnTo>
                    <a:pt x="1677" y="1170"/>
                  </a:lnTo>
                  <a:lnTo>
                    <a:pt x="1699" y="1155"/>
                  </a:lnTo>
                  <a:lnTo>
                    <a:pt x="1714" y="1160"/>
                  </a:lnTo>
                  <a:lnTo>
                    <a:pt x="1704" y="1175"/>
                  </a:lnTo>
                  <a:lnTo>
                    <a:pt x="1714" y="1195"/>
                  </a:lnTo>
                  <a:lnTo>
                    <a:pt x="1760" y="1160"/>
                  </a:lnTo>
                  <a:lnTo>
                    <a:pt x="1777" y="1137"/>
                  </a:lnTo>
                  <a:lnTo>
                    <a:pt x="1729" y="1132"/>
                  </a:lnTo>
                  <a:lnTo>
                    <a:pt x="1709" y="1102"/>
                  </a:lnTo>
                  <a:lnTo>
                    <a:pt x="1724" y="1087"/>
                  </a:lnTo>
                  <a:lnTo>
                    <a:pt x="1729" y="1067"/>
                  </a:lnTo>
                  <a:lnTo>
                    <a:pt x="1656" y="1082"/>
                  </a:lnTo>
                  <a:lnTo>
                    <a:pt x="1619" y="1112"/>
                  </a:lnTo>
                  <a:lnTo>
                    <a:pt x="1636" y="1077"/>
                  </a:lnTo>
                  <a:lnTo>
                    <a:pt x="1671" y="1056"/>
                  </a:lnTo>
                  <a:lnTo>
                    <a:pt x="1692" y="1034"/>
                  </a:lnTo>
                  <a:lnTo>
                    <a:pt x="1755" y="1039"/>
                  </a:lnTo>
                  <a:lnTo>
                    <a:pt x="1803" y="1034"/>
                  </a:lnTo>
                  <a:lnTo>
                    <a:pt x="1840" y="1009"/>
                  </a:lnTo>
                  <a:lnTo>
                    <a:pt x="1866" y="988"/>
                  </a:lnTo>
                  <a:lnTo>
                    <a:pt x="1845" y="938"/>
                  </a:lnTo>
                  <a:lnTo>
                    <a:pt x="1840" y="910"/>
                  </a:lnTo>
                  <a:lnTo>
                    <a:pt x="1772" y="875"/>
                  </a:lnTo>
                  <a:lnTo>
                    <a:pt x="1772" y="855"/>
                  </a:lnTo>
                  <a:lnTo>
                    <a:pt x="1714" y="746"/>
                  </a:lnTo>
                  <a:lnTo>
                    <a:pt x="1699" y="792"/>
                  </a:lnTo>
                  <a:lnTo>
                    <a:pt x="1661" y="802"/>
                  </a:lnTo>
                  <a:lnTo>
                    <a:pt x="1651" y="792"/>
                  </a:lnTo>
                  <a:lnTo>
                    <a:pt x="1636" y="792"/>
                  </a:lnTo>
                  <a:lnTo>
                    <a:pt x="1636" y="719"/>
                  </a:lnTo>
                  <a:lnTo>
                    <a:pt x="1603" y="714"/>
                  </a:lnTo>
                  <a:lnTo>
                    <a:pt x="1578" y="678"/>
                  </a:lnTo>
                  <a:lnTo>
                    <a:pt x="1550" y="683"/>
                  </a:lnTo>
                  <a:lnTo>
                    <a:pt x="1520" y="673"/>
                  </a:lnTo>
                  <a:lnTo>
                    <a:pt x="1500" y="678"/>
                  </a:lnTo>
                  <a:lnTo>
                    <a:pt x="1500" y="703"/>
                  </a:lnTo>
                  <a:lnTo>
                    <a:pt x="1500" y="731"/>
                  </a:lnTo>
                  <a:lnTo>
                    <a:pt x="1495" y="787"/>
                  </a:lnTo>
                  <a:lnTo>
                    <a:pt x="1487" y="807"/>
                  </a:lnTo>
                  <a:lnTo>
                    <a:pt x="1520" y="870"/>
                  </a:lnTo>
                  <a:lnTo>
                    <a:pt x="1467" y="915"/>
                  </a:lnTo>
                  <a:lnTo>
                    <a:pt x="1477" y="993"/>
                  </a:lnTo>
                  <a:lnTo>
                    <a:pt x="1457" y="1009"/>
                  </a:lnTo>
                  <a:lnTo>
                    <a:pt x="1437" y="998"/>
                  </a:lnTo>
                  <a:lnTo>
                    <a:pt x="1424" y="905"/>
                  </a:lnTo>
                  <a:lnTo>
                    <a:pt x="1371" y="900"/>
                  </a:lnTo>
                  <a:lnTo>
                    <a:pt x="1273" y="845"/>
                  </a:lnTo>
                  <a:lnTo>
                    <a:pt x="1253" y="845"/>
                  </a:lnTo>
                  <a:lnTo>
                    <a:pt x="1235" y="797"/>
                  </a:lnTo>
                  <a:lnTo>
                    <a:pt x="1220" y="782"/>
                  </a:lnTo>
                  <a:lnTo>
                    <a:pt x="1263" y="658"/>
                  </a:lnTo>
                  <a:lnTo>
                    <a:pt x="1288" y="630"/>
                  </a:lnTo>
                  <a:lnTo>
                    <a:pt x="1316" y="615"/>
                  </a:lnTo>
                  <a:lnTo>
                    <a:pt x="1331" y="615"/>
                  </a:lnTo>
                  <a:lnTo>
                    <a:pt x="1346" y="565"/>
                  </a:lnTo>
                  <a:lnTo>
                    <a:pt x="1356" y="524"/>
                  </a:lnTo>
                  <a:lnTo>
                    <a:pt x="1409" y="512"/>
                  </a:lnTo>
                  <a:lnTo>
                    <a:pt x="1437" y="492"/>
                  </a:lnTo>
                  <a:lnTo>
                    <a:pt x="1419" y="446"/>
                  </a:lnTo>
                  <a:lnTo>
                    <a:pt x="1432" y="416"/>
                  </a:lnTo>
                  <a:lnTo>
                    <a:pt x="1412" y="393"/>
                  </a:lnTo>
                  <a:lnTo>
                    <a:pt x="1414" y="393"/>
                  </a:lnTo>
                  <a:lnTo>
                    <a:pt x="1417" y="391"/>
                  </a:lnTo>
                  <a:lnTo>
                    <a:pt x="1419" y="388"/>
                  </a:lnTo>
                  <a:lnTo>
                    <a:pt x="1422" y="388"/>
                  </a:lnTo>
                  <a:lnTo>
                    <a:pt x="1424" y="388"/>
                  </a:lnTo>
                  <a:lnTo>
                    <a:pt x="1432" y="388"/>
                  </a:lnTo>
                  <a:lnTo>
                    <a:pt x="1440" y="388"/>
                  </a:lnTo>
                  <a:lnTo>
                    <a:pt x="1442" y="386"/>
                  </a:lnTo>
                  <a:lnTo>
                    <a:pt x="1442" y="383"/>
                  </a:lnTo>
                  <a:lnTo>
                    <a:pt x="1437" y="376"/>
                  </a:lnTo>
                  <a:lnTo>
                    <a:pt x="1437" y="373"/>
                  </a:lnTo>
                  <a:lnTo>
                    <a:pt x="1440" y="373"/>
                  </a:lnTo>
                  <a:lnTo>
                    <a:pt x="1445" y="376"/>
                  </a:lnTo>
                  <a:lnTo>
                    <a:pt x="1452" y="378"/>
                  </a:lnTo>
                  <a:lnTo>
                    <a:pt x="1455" y="381"/>
                  </a:lnTo>
                  <a:lnTo>
                    <a:pt x="1457" y="383"/>
                  </a:lnTo>
                  <a:lnTo>
                    <a:pt x="1462" y="386"/>
                  </a:lnTo>
                  <a:lnTo>
                    <a:pt x="1467" y="388"/>
                  </a:lnTo>
                  <a:lnTo>
                    <a:pt x="1472" y="393"/>
                  </a:lnTo>
                  <a:lnTo>
                    <a:pt x="1477" y="396"/>
                  </a:lnTo>
                  <a:lnTo>
                    <a:pt x="1485" y="398"/>
                  </a:lnTo>
                  <a:lnTo>
                    <a:pt x="1490" y="401"/>
                  </a:lnTo>
                  <a:lnTo>
                    <a:pt x="1495" y="403"/>
                  </a:lnTo>
                  <a:lnTo>
                    <a:pt x="1500" y="406"/>
                  </a:lnTo>
                  <a:lnTo>
                    <a:pt x="1505" y="406"/>
                  </a:lnTo>
                  <a:lnTo>
                    <a:pt x="1510" y="411"/>
                  </a:lnTo>
                  <a:lnTo>
                    <a:pt x="1515" y="413"/>
                  </a:lnTo>
                  <a:lnTo>
                    <a:pt x="1523" y="419"/>
                  </a:lnTo>
                  <a:lnTo>
                    <a:pt x="1528" y="424"/>
                  </a:lnTo>
                  <a:lnTo>
                    <a:pt x="1535" y="431"/>
                  </a:lnTo>
                  <a:lnTo>
                    <a:pt x="1543" y="441"/>
                  </a:lnTo>
                  <a:lnTo>
                    <a:pt x="1545" y="449"/>
                  </a:lnTo>
                  <a:lnTo>
                    <a:pt x="1538" y="456"/>
                  </a:lnTo>
                  <a:lnTo>
                    <a:pt x="1530" y="466"/>
                  </a:lnTo>
                  <a:lnTo>
                    <a:pt x="1528" y="477"/>
                  </a:lnTo>
                  <a:lnTo>
                    <a:pt x="1530" y="479"/>
                  </a:lnTo>
                  <a:lnTo>
                    <a:pt x="1538" y="482"/>
                  </a:lnTo>
                  <a:lnTo>
                    <a:pt x="1543" y="487"/>
                  </a:lnTo>
                  <a:lnTo>
                    <a:pt x="1545" y="489"/>
                  </a:lnTo>
                  <a:lnTo>
                    <a:pt x="1543" y="494"/>
                  </a:lnTo>
                  <a:lnTo>
                    <a:pt x="1535" y="499"/>
                  </a:lnTo>
                  <a:lnTo>
                    <a:pt x="1528" y="504"/>
                  </a:lnTo>
                  <a:lnTo>
                    <a:pt x="1525" y="509"/>
                  </a:lnTo>
                  <a:lnTo>
                    <a:pt x="1520" y="509"/>
                  </a:lnTo>
                  <a:lnTo>
                    <a:pt x="1518" y="509"/>
                  </a:lnTo>
                  <a:lnTo>
                    <a:pt x="1515" y="509"/>
                  </a:lnTo>
                  <a:lnTo>
                    <a:pt x="1513" y="509"/>
                  </a:lnTo>
                  <a:lnTo>
                    <a:pt x="1508" y="512"/>
                  </a:lnTo>
                  <a:lnTo>
                    <a:pt x="1500" y="514"/>
                  </a:lnTo>
                  <a:lnTo>
                    <a:pt x="1495" y="519"/>
                  </a:lnTo>
                  <a:lnTo>
                    <a:pt x="1492" y="522"/>
                  </a:lnTo>
                  <a:lnTo>
                    <a:pt x="1492" y="524"/>
                  </a:lnTo>
                  <a:lnTo>
                    <a:pt x="1495" y="527"/>
                  </a:lnTo>
                  <a:lnTo>
                    <a:pt x="1498" y="529"/>
                  </a:lnTo>
                  <a:lnTo>
                    <a:pt x="1500" y="532"/>
                  </a:lnTo>
                  <a:lnTo>
                    <a:pt x="1503" y="535"/>
                  </a:lnTo>
                  <a:lnTo>
                    <a:pt x="1508" y="537"/>
                  </a:lnTo>
                  <a:lnTo>
                    <a:pt x="1513" y="540"/>
                  </a:lnTo>
                  <a:lnTo>
                    <a:pt x="1518" y="540"/>
                  </a:lnTo>
                  <a:lnTo>
                    <a:pt x="1523" y="537"/>
                  </a:lnTo>
                  <a:lnTo>
                    <a:pt x="1528" y="532"/>
                  </a:lnTo>
                  <a:lnTo>
                    <a:pt x="1530" y="529"/>
                  </a:lnTo>
                  <a:lnTo>
                    <a:pt x="1535" y="527"/>
                  </a:lnTo>
                  <a:lnTo>
                    <a:pt x="1540" y="527"/>
                  </a:lnTo>
                  <a:lnTo>
                    <a:pt x="1548" y="524"/>
                  </a:lnTo>
                  <a:lnTo>
                    <a:pt x="1556" y="519"/>
                  </a:lnTo>
                  <a:lnTo>
                    <a:pt x="1561" y="519"/>
                  </a:lnTo>
                  <a:lnTo>
                    <a:pt x="1563" y="519"/>
                  </a:lnTo>
                  <a:lnTo>
                    <a:pt x="1566" y="522"/>
                  </a:lnTo>
                  <a:lnTo>
                    <a:pt x="1568" y="524"/>
                  </a:lnTo>
                  <a:lnTo>
                    <a:pt x="1571" y="524"/>
                  </a:lnTo>
                  <a:lnTo>
                    <a:pt x="1573" y="527"/>
                  </a:lnTo>
                  <a:lnTo>
                    <a:pt x="1576" y="529"/>
                  </a:lnTo>
                  <a:lnTo>
                    <a:pt x="1578" y="529"/>
                  </a:lnTo>
                  <a:lnTo>
                    <a:pt x="1583" y="532"/>
                  </a:lnTo>
                  <a:lnTo>
                    <a:pt x="1588" y="532"/>
                  </a:lnTo>
                  <a:lnTo>
                    <a:pt x="1593" y="535"/>
                  </a:lnTo>
                  <a:lnTo>
                    <a:pt x="1603" y="535"/>
                  </a:lnTo>
                  <a:lnTo>
                    <a:pt x="1606" y="540"/>
                  </a:lnTo>
                  <a:lnTo>
                    <a:pt x="1606" y="542"/>
                  </a:lnTo>
                  <a:lnTo>
                    <a:pt x="1608" y="547"/>
                  </a:lnTo>
                  <a:lnTo>
                    <a:pt x="1611" y="547"/>
                  </a:lnTo>
                  <a:lnTo>
                    <a:pt x="1616" y="550"/>
                  </a:lnTo>
                  <a:lnTo>
                    <a:pt x="1619" y="550"/>
                  </a:lnTo>
                  <a:lnTo>
                    <a:pt x="1621" y="550"/>
                  </a:lnTo>
                  <a:lnTo>
                    <a:pt x="1624" y="547"/>
                  </a:lnTo>
                  <a:lnTo>
                    <a:pt x="1629" y="547"/>
                  </a:lnTo>
                  <a:lnTo>
                    <a:pt x="1631" y="547"/>
                  </a:lnTo>
                  <a:lnTo>
                    <a:pt x="1634" y="547"/>
                  </a:lnTo>
                  <a:lnTo>
                    <a:pt x="1639" y="547"/>
                  </a:lnTo>
                  <a:lnTo>
                    <a:pt x="1641" y="547"/>
                  </a:lnTo>
                  <a:lnTo>
                    <a:pt x="1644" y="550"/>
                  </a:lnTo>
                  <a:lnTo>
                    <a:pt x="1649" y="550"/>
                  </a:lnTo>
                  <a:lnTo>
                    <a:pt x="1651" y="550"/>
                  </a:lnTo>
                  <a:lnTo>
                    <a:pt x="1654" y="547"/>
                  </a:lnTo>
                  <a:lnTo>
                    <a:pt x="1659" y="547"/>
                  </a:lnTo>
                  <a:lnTo>
                    <a:pt x="1664" y="547"/>
                  </a:lnTo>
                  <a:lnTo>
                    <a:pt x="1669" y="545"/>
                  </a:lnTo>
                  <a:lnTo>
                    <a:pt x="1671" y="545"/>
                  </a:lnTo>
                  <a:lnTo>
                    <a:pt x="1674" y="545"/>
                  </a:lnTo>
                  <a:lnTo>
                    <a:pt x="1679" y="545"/>
                  </a:lnTo>
                  <a:lnTo>
                    <a:pt x="1682" y="545"/>
                  </a:lnTo>
                  <a:lnTo>
                    <a:pt x="1684" y="545"/>
                  </a:lnTo>
                  <a:lnTo>
                    <a:pt x="1687" y="545"/>
                  </a:lnTo>
                  <a:lnTo>
                    <a:pt x="1692" y="545"/>
                  </a:lnTo>
                  <a:lnTo>
                    <a:pt x="1697" y="545"/>
                  </a:lnTo>
                  <a:lnTo>
                    <a:pt x="1699" y="542"/>
                  </a:lnTo>
                  <a:lnTo>
                    <a:pt x="1697" y="540"/>
                  </a:lnTo>
                  <a:lnTo>
                    <a:pt x="1697" y="537"/>
                  </a:lnTo>
                  <a:lnTo>
                    <a:pt x="1692" y="535"/>
                  </a:lnTo>
                  <a:lnTo>
                    <a:pt x="1687" y="532"/>
                  </a:lnTo>
                  <a:lnTo>
                    <a:pt x="1679" y="529"/>
                  </a:lnTo>
                  <a:lnTo>
                    <a:pt x="1677" y="529"/>
                  </a:lnTo>
                  <a:lnTo>
                    <a:pt x="1674" y="527"/>
                  </a:lnTo>
                  <a:lnTo>
                    <a:pt x="1671" y="524"/>
                  </a:lnTo>
                  <a:lnTo>
                    <a:pt x="1669" y="524"/>
                  </a:lnTo>
                  <a:lnTo>
                    <a:pt x="1666" y="524"/>
                  </a:lnTo>
                  <a:lnTo>
                    <a:pt x="1664" y="524"/>
                  </a:lnTo>
                  <a:lnTo>
                    <a:pt x="1661" y="524"/>
                  </a:lnTo>
                  <a:lnTo>
                    <a:pt x="1656" y="522"/>
                  </a:lnTo>
                  <a:lnTo>
                    <a:pt x="1651" y="519"/>
                  </a:lnTo>
                  <a:lnTo>
                    <a:pt x="1641" y="517"/>
                  </a:lnTo>
                  <a:lnTo>
                    <a:pt x="1636" y="514"/>
                  </a:lnTo>
                  <a:lnTo>
                    <a:pt x="1634" y="512"/>
                  </a:lnTo>
                  <a:lnTo>
                    <a:pt x="1634" y="509"/>
                  </a:lnTo>
                  <a:lnTo>
                    <a:pt x="1636" y="509"/>
                  </a:lnTo>
                  <a:lnTo>
                    <a:pt x="1639" y="509"/>
                  </a:lnTo>
                  <a:lnTo>
                    <a:pt x="1644" y="509"/>
                  </a:lnTo>
                  <a:lnTo>
                    <a:pt x="1649" y="512"/>
                  </a:lnTo>
                  <a:lnTo>
                    <a:pt x="1651" y="512"/>
                  </a:lnTo>
                  <a:lnTo>
                    <a:pt x="1656" y="514"/>
                  </a:lnTo>
                  <a:lnTo>
                    <a:pt x="1659" y="514"/>
                  </a:lnTo>
                  <a:lnTo>
                    <a:pt x="1664" y="514"/>
                  </a:lnTo>
                  <a:lnTo>
                    <a:pt x="1666" y="519"/>
                  </a:lnTo>
                  <a:lnTo>
                    <a:pt x="1671" y="519"/>
                  </a:lnTo>
                  <a:lnTo>
                    <a:pt x="1677" y="517"/>
                  </a:lnTo>
                  <a:lnTo>
                    <a:pt x="1687" y="514"/>
                  </a:lnTo>
                  <a:lnTo>
                    <a:pt x="1694" y="514"/>
                  </a:lnTo>
                  <a:lnTo>
                    <a:pt x="1697" y="519"/>
                  </a:lnTo>
                  <a:lnTo>
                    <a:pt x="1699" y="519"/>
                  </a:lnTo>
                  <a:lnTo>
                    <a:pt x="1704" y="522"/>
                  </a:lnTo>
                  <a:lnTo>
                    <a:pt x="1707" y="524"/>
                  </a:lnTo>
                  <a:lnTo>
                    <a:pt x="1707" y="522"/>
                  </a:lnTo>
                  <a:lnTo>
                    <a:pt x="1704" y="519"/>
                  </a:lnTo>
                  <a:lnTo>
                    <a:pt x="1702" y="514"/>
                  </a:lnTo>
                  <a:lnTo>
                    <a:pt x="1699" y="514"/>
                  </a:lnTo>
                  <a:lnTo>
                    <a:pt x="1699" y="509"/>
                  </a:lnTo>
                  <a:lnTo>
                    <a:pt x="1697" y="507"/>
                  </a:lnTo>
                  <a:lnTo>
                    <a:pt x="1694" y="502"/>
                  </a:lnTo>
                  <a:lnTo>
                    <a:pt x="1692" y="494"/>
                  </a:lnTo>
                  <a:lnTo>
                    <a:pt x="1692" y="492"/>
                  </a:lnTo>
                  <a:lnTo>
                    <a:pt x="1692" y="489"/>
                  </a:lnTo>
                  <a:lnTo>
                    <a:pt x="1692" y="487"/>
                  </a:lnTo>
                  <a:lnTo>
                    <a:pt x="1689" y="482"/>
                  </a:lnTo>
                  <a:lnTo>
                    <a:pt x="1682" y="479"/>
                  </a:lnTo>
                  <a:lnTo>
                    <a:pt x="1677" y="479"/>
                  </a:lnTo>
                  <a:lnTo>
                    <a:pt x="1671" y="477"/>
                  </a:lnTo>
                  <a:lnTo>
                    <a:pt x="1669" y="471"/>
                  </a:lnTo>
                  <a:lnTo>
                    <a:pt x="1664" y="469"/>
                  </a:lnTo>
                  <a:lnTo>
                    <a:pt x="1659" y="469"/>
                  </a:lnTo>
                  <a:lnTo>
                    <a:pt x="1651" y="466"/>
                  </a:lnTo>
                  <a:lnTo>
                    <a:pt x="1646" y="466"/>
                  </a:lnTo>
                  <a:lnTo>
                    <a:pt x="1644" y="466"/>
                  </a:lnTo>
                  <a:lnTo>
                    <a:pt x="1639" y="464"/>
                  </a:lnTo>
                  <a:lnTo>
                    <a:pt x="1634" y="461"/>
                  </a:lnTo>
                  <a:lnTo>
                    <a:pt x="1631" y="459"/>
                  </a:lnTo>
                  <a:lnTo>
                    <a:pt x="1626" y="459"/>
                  </a:lnTo>
                  <a:lnTo>
                    <a:pt x="1624" y="454"/>
                  </a:lnTo>
                  <a:lnTo>
                    <a:pt x="1621" y="451"/>
                  </a:lnTo>
                  <a:lnTo>
                    <a:pt x="1616" y="446"/>
                  </a:lnTo>
                  <a:lnTo>
                    <a:pt x="1614" y="441"/>
                  </a:lnTo>
                  <a:lnTo>
                    <a:pt x="1611" y="439"/>
                  </a:lnTo>
                  <a:lnTo>
                    <a:pt x="1611" y="434"/>
                  </a:lnTo>
                  <a:lnTo>
                    <a:pt x="1614" y="431"/>
                  </a:lnTo>
                  <a:lnTo>
                    <a:pt x="1619" y="431"/>
                  </a:lnTo>
                  <a:lnTo>
                    <a:pt x="1624" y="431"/>
                  </a:lnTo>
                  <a:lnTo>
                    <a:pt x="1631" y="434"/>
                  </a:lnTo>
                  <a:lnTo>
                    <a:pt x="1636" y="436"/>
                  </a:lnTo>
                  <a:lnTo>
                    <a:pt x="1639" y="436"/>
                  </a:lnTo>
                  <a:lnTo>
                    <a:pt x="1644" y="439"/>
                  </a:lnTo>
                  <a:lnTo>
                    <a:pt x="1649" y="441"/>
                  </a:lnTo>
                  <a:lnTo>
                    <a:pt x="1654" y="444"/>
                  </a:lnTo>
                  <a:lnTo>
                    <a:pt x="1659" y="446"/>
                  </a:lnTo>
                  <a:lnTo>
                    <a:pt x="1664" y="449"/>
                  </a:lnTo>
                  <a:lnTo>
                    <a:pt x="1669" y="451"/>
                  </a:lnTo>
                  <a:lnTo>
                    <a:pt x="1671" y="451"/>
                  </a:lnTo>
                  <a:lnTo>
                    <a:pt x="1677" y="449"/>
                  </a:lnTo>
                  <a:lnTo>
                    <a:pt x="1679" y="444"/>
                  </a:lnTo>
                  <a:lnTo>
                    <a:pt x="1679" y="441"/>
                  </a:lnTo>
                  <a:lnTo>
                    <a:pt x="1677" y="436"/>
                  </a:lnTo>
                  <a:lnTo>
                    <a:pt x="1671" y="434"/>
                  </a:lnTo>
                  <a:lnTo>
                    <a:pt x="1666" y="431"/>
                  </a:lnTo>
                  <a:lnTo>
                    <a:pt x="1666" y="429"/>
                  </a:lnTo>
                  <a:lnTo>
                    <a:pt x="1666" y="426"/>
                  </a:lnTo>
                  <a:lnTo>
                    <a:pt x="1669" y="424"/>
                  </a:lnTo>
                  <a:lnTo>
                    <a:pt x="1671" y="424"/>
                  </a:lnTo>
                  <a:lnTo>
                    <a:pt x="1674" y="421"/>
                  </a:lnTo>
                  <a:lnTo>
                    <a:pt x="1677" y="419"/>
                  </a:lnTo>
                  <a:lnTo>
                    <a:pt x="1677" y="416"/>
                  </a:lnTo>
                  <a:lnTo>
                    <a:pt x="1674" y="413"/>
                  </a:lnTo>
                  <a:lnTo>
                    <a:pt x="1671" y="408"/>
                  </a:lnTo>
                  <a:lnTo>
                    <a:pt x="1669" y="406"/>
                  </a:lnTo>
                  <a:lnTo>
                    <a:pt x="1664" y="406"/>
                  </a:lnTo>
                  <a:lnTo>
                    <a:pt x="1664" y="403"/>
                  </a:lnTo>
                  <a:lnTo>
                    <a:pt x="1669" y="401"/>
                  </a:lnTo>
                  <a:lnTo>
                    <a:pt x="1674" y="398"/>
                  </a:lnTo>
                  <a:lnTo>
                    <a:pt x="1677" y="393"/>
                  </a:lnTo>
                  <a:lnTo>
                    <a:pt x="1674" y="391"/>
                  </a:lnTo>
                  <a:lnTo>
                    <a:pt x="1669" y="388"/>
                  </a:lnTo>
                  <a:lnTo>
                    <a:pt x="1661" y="386"/>
                  </a:lnTo>
                  <a:lnTo>
                    <a:pt x="1654" y="386"/>
                  </a:lnTo>
                  <a:lnTo>
                    <a:pt x="1649" y="386"/>
                  </a:lnTo>
                  <a:lnTo>
                    <a:pt x="1644" y="386"/>
                  </a:lnTo>
                  <a:lnTo>
                    <a:pt x="1639" y="388"/>
                  </a:lnTo>
                  <a:lnTo>
                    <a:pt x="1636" y="388"/>
                  </a:lnTo>
                  <a:lnTo>
                    <a:pt x="1634" y="388"/>
                  </a:lnTo>
                  <a:lnTo>
                    <a:pt x="1631" y="386"/>
                  </a:lnTo>
                  <a:lnTo>
                    <a:pt x="1634" y="383"/>
                  </a:lnTo>
                  <a:lnTo>
                    <a:pt x="1631" y="383"/>
                  </a:lnTo>
                  <a:lnTo>
                    <a:pt x="1629" y="381"/>
                  </a:lnTo>
                  <a:lnTo>
                    <a:pt x="1626" y="381"/>
                  </a:lnTo>
                  <a:lnTo>
                    <a:pt x="1621" y="381"/>
                  </a:lnTo>
                  <a:lnTo>
                    <a:pt x="1616" y="381"/>
                  </a:lnTo>
                  <a:lnTo>
                    <a:pt x="1611" y="378"/>
                  </a:lnTo>
                  <a:lnTo>
                    <a:pt x="1606" y="378"/>
                  </a:lnTo>
                  <a:lnTo>
                    <a:pt x="1603" y="378"/>
                  </a:lnTo>
                  <a:lnTo>
                    <a:pt x="1598" y="376"/>
                  </a:lnTo>
                  <a:lnTo>
                    <a:pt x="1598" y="378"/>
                  </a:lnTo>
                  <a:lnTo>
                    <a:pt x="1601" y="381"/>
                  </a:lnTo>
                  <a:lnTo>
                    <a:pt x="1603" y="386"/>
                  </a:lnTo>
                  <a:lnTo>
                    <a:pt x="1601" y="386"/>
                  </a:lnTo>
                  <a:lnTo>
                    <a:pt x="1596" y="386"/>
                  </a:lnTo>
                  <a:lnTo>
                    <a:pt x="1591" y="381"/>
                  </a:lnTo>
                  <a:lnTo>
                    <a:pt x="1583" y="376"/>
                  </a:lnTo>
                  <a:lnTo>
                    <a:pt x="1578" y="373"/>
                  </a:lnTo>
                  <a:lnTo>
                    <a:pt x="1576" y="373"/>
                  </a:lnTo>
                  <a:lnTo>
                    <a:pt x="1568" y="376"/>
                  </a:lnTo>
                  <a:lnTo>
                    <a:pt x="1563" y="373"/>
                  </a:lnTo>
                  <a:lnTo>
                    <a:pt x="1558" y="371"/>
                  </a:lnTo>
                  <a:lnTo>
                    <a:pt x="1558" y="366"/>
                  </a:lnTo>
                  <a:lnTo>
                    <a:pt x="1561" y="363"/>
                  </a:lnTo>
                  <a:lnTo>
                    <a:pt x="1561" y="361"/>
                  </a:lnTo>
                  <a:lnTo>
                    <a:pt x="1561" y="358"/>
                  </a:lnTo>
                  <a:lnTo>
                    <a:pt x="1563" y="356"/>
                  </a:lnTo>
                  <a:lnTo>
                    <a:pt x="1566" y="356"/>
                  </a:lnTo>
                  <a:lnTo>
                    <a:pt x="1568" y="356"/>
                  </a:lnTo>
                  <a:lnTo>
                    <a:pt x="1568" y="353"/>
                  </a:lnTo>
                  <a:lnTo>
                    <a:pt x="1561" y="350"/>
                  </a:lnTo>
                  <a:lnTo>
                    <a:pt x="1556" y="350"/>
                  </a:lnTo>
                  <a:lnTo>
                    <a:pt x="1553" y="345"/>
                  </a:lnTo>
                  <a:lnTo>
                    <a:pt x="1556" y="343"/>
                  </a:lnTo>
                  <a:lnTo>
                    <a:pt x="1561" y="343"/>
                  </a:lnTo>
                  <a:lnTo>
                    <a:pt x="1558" y="343"/>
                  </a:lnTo>
                  <a:lnTo>
                    <a:pt x="1556" y="340"/>
                  </a:lnTo>
                  <a:lnTo>
                    <a:pt x="1553" y="335"/>
                  </a:lnTo>
                  <a:lnTo>
                    <a:pt x="1548" y="333"/>
                  </a:lnTo>
                  <a:lnTo>
                    <a:pt x="1545" y="333"/>
                  </a:lnTo>
                  <a:lnTo>
                    <a:pt x="1540" y="333"/>
                  </a:lnTo>
                  <a:lnTo>
                    <a:pt x="1538" y="333"/>
                  </a:lnTo>
                  <a:lnTo>
                    <a:pt x="1540" y="330"/>
                  </a:lnTo>
                  <a:lnTo>
                    <a:pt x="1540" y="328"/>
                  </a:lnTo>
                  <a:lnTo>
                    <a:pt x="1538" y="325"/>
                  </a:lnTo>
                  <a:lnTo>
                    <a:pt x="1533" y="325"/>
                  </a:lnTo>
                  <a:lnTo>
                    <a:pt x="1528" y="325"/>
                  </a:lnTo>
                  <a:lnTo>
                    <a:pt x="1520" y="325"/>
                  </a:lnTo>
                  <a:lnTo>
                    <a:pt x="1515" y="325"/>
                  </a:lnTo>
                  <a:lnTo>
                    <a:pt x="1510" y="325"/>
                  </a:lnTo>
                  <a:lnTo>
                    <a:pt x="1503" y="323"/>
                  </a:lnTo>
                  <a:lnTo>
                    <a:pt x="1500" y="323"/>
                  </a:lnTo>
                  <a:lnTo>
                    <a:pt x="1500" y="320"/>
                  </a:lnTo>
                  <a:lnTo>
                    <a:pt x="1498" y="318"/>
                  </a:lnTo>
                  <a:lnTo>
                    <a:pt x="1492" y="315"/>
                  </a:lnTo>
                  <a:lnTo>
                    <a:pt x="1485" y="315"/>
                  </a:lnTo>
                  <a:lnTo>
                    <a:pt x="1480" y="318"/>
                  </a:lnTo>
                  <a:lnTo>
                    <a:pt x="1475" y="323"/>
                  </a:lnTo>
                  <a:lnTo>
                    <a:pt x="1472" y="325"/>
                  </a:lnTo>
                  <a:lnTo>
                    <a:pt x="1467" y="325"/>
                  </a:lnTo>
                  <a:lnTo>
                    <a:pt x="1462" y="320"/>
                  </a:lnTo>
                  <a:lnTo>
                    <a:pt x="1460" y="318"/>
                  </a:lnTo>
                  <a:lnTo>
                    <a:pt x="1457" y="313"/>
                  </a:lnTo>
                  <a:lnTo>
                    <a:pt x="1455" y="310"/>
                  </a:lnTo>
                  <a:lnTo>
                    <a:pt x="1450" y="305"/>
                  </a:lnTo>
                  <a:lnTo>
                    <a:pt x="1442" y="300"/>
                  </a:lnTo>
                  <a:lnTo>
                    <a:pt x="1435" y="298"/>
                  </a:lnTo>
                  <a:lnTo>
                    <a:pt x="1429" y="298"/>
                  </a:lnTo>
                  <a:lnTo>
                    <a:pt x="1427" y="300"/>
                  </a:lnTo>
                  <a:lnTo>
                    <a:pt x="1419" y="303"/>
                  </a:lnTo>
                  <a:lnTo>
                    <a:pt x="1414" y="305"/>
                  </a:lnTo>
                  <a:lnTo>
                    <a:pt x="1414" y="308"/>
                  </a:lnTo>
                  <a:lnTo>
                    <a:pt x="1414" y="313"/>
                  </a:lnTo>
                  <a:lnTo>
                    <a:pt x="1409" y="315"/>
                  </a:lnTo>
                  <a:lnTo>
                    <a:pt x="1404" y="320"/>
                  </a:lnTo>
                  <a:lnTo>
                    <a:pt x="1397" y="320"/>
                  </a:lnTo>
                  <a:lnTo>
                    <a:pt x="1394" y="320"/>
                  </a:lnTo>
                  <a:lnTo>
                    <a:pt x="1392" y="315"/>
                  </a:lnTo>
                  <a:lnTo>
                    <a:pt x="1392" y="310"/>
                  </a:lnTo>
                  <a:lnTo>
                    <a:pt x="1389" y="305"/>
                  </a:lnTo>
                  <a:lnTo>
                    <a:pt x="1389" y="303"/>
                  </a:lnTo>
                  <a:lnTo>
                    <a:pt x="1387" y="298"/>
                  </a:lnTo>
                  <a:lnTo>
                    <a:pt x="1384" y="292"/>
                  </a:lnTo>
                  <a:lnTo>
                    <a:pt x="1382" y="290"/>
                  </a:lnTo>
                  <a:lnTo>
                    <a:pt x="1374" y="285"/>
                  </a:lnTo>
                  <a:lnTo>
                    <a:pt x="1366" y="285"/>
                  </a:lnTo>
                  <a:lnTo>
                    <a:pt x="1359" y="287"/>
                  </a:lnTo>
                  <a:lnTo>
                    <a:pt x="1354" y="292"/>
                  </a:lnTo>
                  <a:lnTo>
                    <a:pt x="1351" y="303"/>
                  </a:lnTo>
                  <a:lnTo>
                    <a:pt x="1349" y="313"/>
                  </a:lnTo>
                  <a:lnTo>
                    <a:pt x="1349" y="325"/>
                  </a:lnTo>
                  <a:lnTo>
                    <a:pt x="1354" y="343"/>
                  </a:lnTo>
                  <a:lnTo>
                    <a:pt x="1359" y="356"/>
                  </a:lnTo>
                  <a:lnTo>
                    <a:pt x="1356" y="353"/>
                  </a:lnTo>
                  <a:lnTo>
                    <a:pt x="1354" y="350"/>
                  </a:lnTo>
                  <a:lnTo>
                    <a:pt x="1349" y="345"/>
                  </a:lnTo>
                  <a:lnTo>
                    <a:pt x="1344" y="338"/>
                  </a:lnTo>
                  <a:lnTo>
                    <a:pt x="1341" y="330"/>
                  </a:lnTo>
                  <a:lnTo>
                    <a:pt x="1339" y="323"/>
                  </a:lnTo>
                  <a:lnTo>
                    <a:pt x="1339" y="310"/>
                  </a:lnTo>
                  <a:lnTo>
                    <a:pt x="1344" y="298"/>
                  </a:lnTo>
                  <a:lnTo>
                    <a:pt x="1344" y="290"/>
                  </a:lnTo>
                  <a:lnTo>
                    <a:pt x="1341" y="287"/>
                  </a:lnTo>
                  <a:lnTo>
                    <a:pt x="1336" y="287"/>
                  </a:lnTo>
                  <a:lnTo>
                    <a:pt x="1331" y="287"/>
                  </a:lnTo>
                  <a:lnTo>
                    <a:pt x="1324" y="290"/>
                  </a:lnTo>
                  <a:lnTo>
                    <a:pt x="1316" y="298"/>
                  </a:lnTo>
                  <a:lnTo>
                    <a:pt x="1311" y="310"/>
                  </a:lnTo>
                  <a:lnTo>
                    <a:pt x="1308" y="325"/>
                  </a:lnTo>
                  <a:lnTo>
                    <a:pt x="1308" y="335"/>
                  </a:lnTo>
                  <a:lnTo>
                    <a:pt x="1308" y="340"/>
                  </a:lnTo>
                  <a:lnTo>
                    <a:pt x="1308" y="345"/>
                  </a:lnTo>
                  <a:lnTo>
                    <a:pt x="1308" y="356"/>
                  </a:lnTo>
                  <a:lnTo>
                    <a:pt x="1308" y="361"/>
                  </a:lnTo>
                  <a:lnTo>
                    <a:pt x="1311" y="363"/>
                  </a:lnTo>
                  <a:lnTo>
                    <a:pt x="1316" y="366"/>
                  </a:lnTo>
                  <a:lnTo>
                    <a:pt x="1319" y="366"/>
                  </a:lnTo>
                  <a:lnTo>
                    <a:pt x="1321" y="366"/>
                  </a:lnTo>
                  <a:lnTo>
                    <a:pt x="1329" y="368"/>
                  </a:lnTo>
                  <a:lnTo>
                    <a:pt x="1334" y="371"/>
                  </a:lnTo>
                  <a:lnTo>
                    <a:pt x="1339" y="371"/>
                  </a:lnTo>
                  <a:lnTo>
                    <a:pt x="1341" y="373"/>
                  </a:lnTo>
                  <a:lnTo>
                    <a:pt x="1339" y="376"/>
                  </a:lnTo>
                  <a:lnTo>
                    <a:pt x="1334" y="376"/>
                  </a:lnTo>
                  <a:lnTo>
                    <a:pt x="1331" y="376"/>
                  </a:lnTo>
                  <a:lnTo>
                    <a:pt x="1326" y="376"/>
                  </a:lnTo>
                  <a:lnTo>
                    <a:pt x="1321" y="378"/>
                  </a:lnTo>
                  <a:lnTo>
                    <a:pt x="1316" y="381"/>
                  </a:lnTo>
                  <a:lnTo>
                    <a:pt x="1316" y="383"/>
                  </a:lnTo>
                  <a:lnTo>
                    <a:pt x="1319" y="386"/>
                  </a:lnTo>
                  <a:lnTo>
                    <a:pt x="1321" y="386"/>
                  </a:lnTo>
                  <a:lnTo>
                    <a:pt x="1326" y="388"/>
                  </a:lnTo>
                  <a:lnTo>
                    <a:pt x="1331" y="391"/>
                  </a:lnTo>
                  <a:lnTo>
                    <a:pt x="1334" y="393"/>
                  </a:lnTo>
                  <a:lnTo>
                    <a:pt x="1339" y="396"/>
                  </a:lnTo>
                  <a:lnTo>
                    <a:pt x="1341" y="396"/>
                  </a:lnTo>
                  <a:lnTo>
                    <a:pt x="1346" y="396"/>
                  </a:lnTo>
                  <a:lnTo>
                    <a:pt x="1351" y="393"/>
                  </a:lnTo>
                  <a:lnTo>
                    <a:pt x="1356" y="391"/>
                  </a:lnTo>
                  <a:lnTo>
                    <a:pt x="1359" y="393"/>
                  </a:lnTo>
                  <a:lnTo>
                    <a:pt x="1361" y="396"/>
                  </a:lnTo>
                  <a:lnTo>
                    <a:pt x="1371" y="398"/>
                  </a:lnTo>
                  <a:lnTo>
                    <a:pt x="1374" y="398"/>
                  </a:lnTo>
                  <a:lnTo>
                    <a:pt x="1366" y="436"/>
                  </a:lnTo>
                  <a:lnTo>
                    <a:pt x="1336" y="482"/>
                  </a:lnTo>
                  <a:lnTo>
                    <a:pt x="1326" y="426"/>
                  </a:lnTo>
                  <a:lnTo>
                    <a:pt x="1308" y="403"/>
                  </a:lnTo>
                  <a:lnTo>
                    <a:pt x="1288" y="431"/>
                  </a:lnTo>
                  <a:lnTo>
                    <a:pt x="1278" y="403"/>
                  </a:lnTo>
                  <a:lnTo>
                    <a:pt x="1258" y="368"/>
                  </a:lnTo>
                  <a:lnTo>
                    <a:pt x="1248" y="323"/>
                  </a:lnTo>
                  <a:lnTo>
                    <a:pt x="1215" y="270"/>
                  </a:lnTo>
                  <a:lnTo>
                    <a:pt x="1190" y="343"/>
                  </a:lnTo>
                  <a:lnTo>
                    <a:pt x="1190" y="368"/>
                  </a:lnTo>
                  <a:lnTo>
                    <a:pt x="1225" y="398"/>
                  </a:lnTo>
                  <a:lnTo>
                    <a:pt x="1230" y="431"/>
                  </a:lnTo>
                  <a:lnTo>
                    <a:pt x="1205" y="456"/>
                  </a:lnTo>
                  <a:lnTo>
                    <a:pt x="1190" y="446"/>
                  </a:lnTo>
                  <a:lnTo>
                    <a:pt x="1185" y="446"/>
                  </a:lnTo>
                  <a:lnTo>
                    <a:pt x="1185" y="444"/>
                  </a:lnTo>
                  <a:lnTo>
                    <a:pt x="1187" y="439"/>
                  </a:lnTo>
                  <a:lnTo>
                    <a:pt x="1185" y="434"/>
                  </a:lnTo>
                  <a:lnTo>
                    <a:pt x="1185" y="429"/>
                  </a:lnTo>
                  <a:lnTo>
                    <a:pt x="1182" y="424"/>
                  </a:lnTo>
                  <a:lnTo>
                    <a:pt x="1185" y="424"/>
                  </a:lnTo>
                  <a:lnTo>
                    <a:pt x="1187" y="424"/>
                  </a:lnTo>
                  <a:lnTo>
                    <a:pt x="1190" y="424"/>
                  </a:lnTo>
                  <a:lnTo>
                    <a:pt x="1192" y="424"/>
                  </a:lnTo>
                  <a:lnTo>
                    <a:pt x="1195" y="424"/>
                  </a:lnTo>
                  <a:lnTo>
                    <a:pt x="1198" y="419"/>
                  </a:lnTo>
                  <a:lnTo>
                    <a:pt x="1200" y="413"/>
                  </a:lnTo>
                  <a:lnTo>
                    <a:pt x="1198" y="408"/>
                  </a:lnTo>
                  <a:lnTo>
                    <a:pt x="1192" y="406"/>
                  </a:lnTo>
                  <a:lnTo>
                    <a:pt x="1190" y="403"/>
                  </a:lnTo>
                  <a:lnTo>
                    <a:pt x="1185" y="403"/>
                  </a:lnTo>
                  <a:lnTo>
                    <a:pt x="1180" y="398"/>
                  </a:lnTo>
                  <a:lnTo>
                    <a:pt x="1175" y="396"/>
                  </a:lnTo>
                  <a:lnTo>
                    <a:pt x="1170" y="391"/>
                  </a:lnTo>
                  <a:lnTo>
                    <a:pt x="1167" y="388"/>
                  </a:lnTo>
                  <a:lnTo>
                    <a:pt x="1165" y="383"/>
                  </a:lnTo>
                  <a:lnTo>
                    <a:pt x="1162" y="378"/>
                  </a:lnTo>
                  <a:lnTo>
                    <a:pt x="1162" y="373"/>
                  </a:lnTo>
                  <a:lnTo>
                    <a:pt x="1162" y="371"/>
                  </a:lnTo>
                  <a:lnTo>
                    <a:pt x="1165" y="368"/>
                  </a:lnTo>
                  <a:lnTo>
                    <a:pt x="1165" y="363"/>
                  </a:lnTo>
                  <a:lnTo>
                    <a:pt x="1162" y="356"/>
                  </a:lnTo>
                  <a:lnTo>
                    <a:pt x="1162" y="350"/>
                  </a:lnTo>
                  <a:lnTo>
                    <a:pt x="1160" y="343"/>
                  </a:lnTo>
                  <a:lnTo>
                    <a:pt x="1160" y="338"/>
                  </a:lnTo>
                  <a:lnTo>
                    <a:pt x="1157" y="333"/>
                  </a:lnTo>
                  <a:lnTo>
                    <a:pt x="1157" y="328"/>
                  </a:lnTo>
                  <a:lnTo>
                    <a:pt x="1160" y="325"/>
                  </a:lnTo>
                  <a:lnTo>
                    <a:pt x="1162" y="323"/>
                  </a:lnTo>
                  <a:lnTo>
                    <a:pt x="1165" y="323"/>
                  </a:lnTo>
                  <a:lnTo>
                    <a:pt x="1167" y="318"/>
                  </a:lnTo>
                  <a:lnTo>
                    <a:pt x="1172" y="310"/>
                  </a:lnTo>
                  <a:lnTo>
                    <a:pt x="1172" y="308"/>
                  </a:lnTo>
                  <a:lnTo>
                    <a:pt x="1172" y="305"/>
                  </a:lnTo>
                  <a:lnTo>
                    <a:pt x="1170" y="303"/>
                  </a:lnTo>
                  <a:lnTo>
                    <a:pt x="1165" y="300"/>
                  </a:lnTo>
                  <a:lnTo>
                    <a:pt x="1162" y="300"/>
                  </a:lnTo>
                  <a:lnTo>
                    <a:pt x="1157" y="300"/>
                  </a:lnTo>
                  <a:lnTo>
                    <a:pt x="1152" y="300"/>
                  </a:lnTo>
                  <a:lnTo>
                    <a:pt x="1147" y="300"/>
                  </a:lnTo>
                  <a:lnTo>
                    <a:pt x="1142" y="303"/>
                  </a:lnTo>
                  <a:lnTo>
                    <a:pt x="1145" y="305"/>
                  </a:lnTo>
                  <a:lnTo>
                    <a:pt x="1147" y="308"/>
                  </a:lnTo>
                  <a:lnTo>
                    <a:pt x="1150" y="310"/>
                  </a:lnTo>
                  <a:lnTo>
                    <a:pt x="1152" y="313"/>
                  </a:lnTo>
                  <a:lnTo>
                    <a:pt x="1150" y="313"/>
                  </a:lnTo>
                  <a:lnTo>
                    <a:pt x="1147" y="315"/>
                  </a:lnTo>
                  <a:lnTo>
                    <a:pt x="1145" y="313"/>
                  </a:lnTo>
                  <a:lnTo>
                    <a:pt x="1142" y="310"/>
                  </a:lnTo>
                  <a:lnTo>
                    <a:pt x="1137" y="310"/>
                  </a:lnTo>
                  <a:lnTo>
                    <a:pt x="1134" y="313"/>
                  </a:lnTo>
                  <a:lnTo>
                    <a:pt x="1132" y="315"/>
                  </a:lnTo>
                  <a:lnTo>
                    <a:pt x="1132" y="320"/>
                  </a:lnTo>
                  <a:lnTo>
                    <a:pt x="1132" y="323"/>
                  </a:lnTo>
                  <a:lnTo>
                    <a:pt x="1134" y="328"/>
                  </a:lnTo>
                  <a:lnTo>
                    <a:pt x="1137" y="330"/>
                  </a:lnTo>
                  <a:lnTo>
                    <a:pt x="1134" y="335"/>
                  </a:lnTo>
                  <a:lnTo>
                    <a:pt x="1132" y="340"/>
                  </a:lnTo>
                  <a:lnTo>
                    <a:pt x="1132" y="348"/>
                  </a:lnTo>
                  <a:lnTo>
                    <a:pt x="1129" y="353"/>
                  </a:lnTo>
                  <a:lnTo>
                    <a:pt x="1127" y="350"/>
                  </a:lnTo>
                  <a:lnTo>
                    <a:pt x="1124" y="343"/>
                  </a:lnTo>
                  <a:lnTo>
                    <a:pt x="1124" y="335"/>
                  </a:lnTo>
                  <a:lnTo>
                    <a:pt x="1124" y="328"/>
                  </a:lnTo>
                  <a:lnTo>
                    <a:pt x="1119" y="323"/>
                  </a:lnTo>
                  <a:lnTo>
                    <a:pt x="1117" y="320"/>
                  </a:lnTo>
                  <a:lnTo>
                    <a:pt x="1112" y="315"/>
                  </a:lnTo>
                  <a:lnTo>
                    <a:pt x="1109" y="315"/>
                  </a:lnTo>
                  <a:lnTo>
                    <a:pt x="1109" y="318"/>
                  </a:lnTo>
                  <a:lnTo>
                    <a:pt x="1112" y="323"/>
                  </a:lnTo>
                  <a:lnTo>
                    <a:pt x="1112" y="328"/>
                  </a:lnTo>
                  <a:lnTo>
                    <a:pt x="1109" y="328"/>
                  </a:lnTo>
                  <a:lnTo>
                    <a:pt x="1104" y="328"/>
                  </a:lnTo>
                  <a:lnTo>
                    <a:pt x="1099" y="325"/>
                  </a:lnTo>
                  <a:lnTo>
                    <a:pt x="1094" y="320"/>
                  </a:lnTo>
                  <a:lnTo>
                    <a:pt x="1092" y="315"/>
                  </a:lnTo>
                  <a:lnTo>
                    <a:pt x="1092" y="313"/>
                  </a:lnTo>
                  <a:lnTo>
                    <a:pt x="1087" y="313"/>
                  </a:lnTo>
                  <a:lnTo>
                    <a:pt x="1082" y="315"/>
                  </a:lnTo>
                  <a:lnTo>
                    <a:pt x="1079" y="315"/>
                  </a:lnTo>
                  <a:lnTo>
                    <a:pt x="1077" y="313"/>
                  </a:lnTo>
                  <a:lnTo>
                    <a:pt x="1079" y="310"/>
                  </a:lnTo>
                  <a:lnTo>
                    <a:pt x="1082" y="303"/>
                  </a:lnTo>
                  <a:lnTo>
                    <a:pt x="1082" y="300"/>
                  </a:lnTo>
                  <a:lnTo>
                    <a:pt x="1077" y="298"/>
                  </a:lnTo>
                  <a:lnTo>
                    <a:pt x="1071" y="300"/>
                  </a:lnTo>
                  <a:lnTo>
                    <a:pt x="1064" y="300"/>
                  </a:lnTo>
                  <a:lnTo>
                    <a:pt x="1056" y="303"/>
                  </a:lnTo>
                  <a:lnTo>
                    <a:pt x="1051" y="303"/>
                  </a:lnTo>
                  <a:lnTo>
                    <a:pt x="1049" y="305"/>
                  </a:lnTo>
                  <a:lnTo>
                    <a:pt x="1044" y="305"/>
                  </a:lnTo>
                  <a:lnTo>
                    <a:pt x="1039" y="308"/>
                  </a:lnTo>
                  <a:lnTo>
                    <a:pt x="1036" y="310"/>
                  </a:lnTo>
                  <a:lnTo>
                    <a:pt x="1036" y="315"/>
                  </a:lnTo>
                  <a:lnTo>
                    <a:pt x="1034" y="320"/>
                  </a:lnTo>
                  <a:lnTo>
                    <a:pt x="1029" y="323"/>
                  </a:lnTo>
                  <a:lnTo>
                    <a:pt x="1024" y="323"/>
                  </a:lnTo>
                  <a:lnTo>
                    <a:pt x="1021" y="325"/>
                  </a:lnTo>
                  <a:lnTo>
                    <a:pt x="1021" y="330"/>
                  </a:lnTo>
                  <a:lnTo>
                    <a:pt x="1024" y="333"/>
                  </a:lnTo>
                  <a:lnTo>
                    <a:pt x="1029" y="338"/>
                  </a:lnTo>
                  <a:lnTo>
                    <a:pt x="1034" y="343"/>
                  </a:lnTo>
                  <a:lnTo>
                    <a:pt x="1036" y="345"/>
                  </a:lnTo>
                  <a:lnTo>
                    <a:pt x="1039" y="345"/>
                  </a:lnTo>
                  <a:lnTo>
                    <a:pt x="1039" y="350"/>
                  </a:lnTo>
                  <a:lnTo>
                    <a:pt x="1039" y="353"/>
                  </a:lnTo>
                  <a:lnTo>
                    <a:pt x="1034" y="356"/>
                  </a:lnTo>
                  <a:lnTo>
                    <a:pt x="1026" y="353"/>
                  </a:lnTo>
                  <a:lnTo>
                    <a:pt x="1021" y="356"/>
                  </a:lnTo>
                  <a:lnTo>
                    <a:pt x="1021" y="358"/>
                  </a:lnTo>
                  <a:lnTo>
                    <a:pt x="1021" y="361"/>
                  </a:lnTo>
                  <a:lnTo>
                    <a:pt x="1021" y="366"/>
                  </a:lnTo>
                  <a:lnTo>
                    <a:pt x="1024" y="371"/>
                  </a:lnTo>
                  <a:lnTo>
                    <a:pt x="1026" y="373"/>
                  </a:lnTo>
                  <a:lnTo>
                    <a:pt x="1031" y="373"/>
                  </a:lnTo>
                  <a:lnTo>
                    <a:pt x="1036" y="373"/>
                  </a:lnTo>
                  <a:lnTo>
                    <a:pt x="1044" y="373"/>
                  </a:lnTo>
                  <a:lnTo>
                    <a:pt x="1051" y="376"/>
                  </a:lnTo>
                  <a:lnTo>
                    <a:pt x="1054" y="376"/>
                  </a:lnTo>
                  <a:lnTo>
                    <a:pt x="1059" y="376"/>
                  </a:lnTo>
                  <a:lnTo>
                    <a:pt x="1069" y="378"/>
                  </a:lnTo>
                  <a:lnTo>
                    <a:pt x="1077" y="381"/>
                  </a:lnTo>
                  <a:lnTo>
                    <a:pt x="1082" y="386"/>
                  </a:lnTo>
                  <a:lnTo>
                    <a:pt x="1082" y="391"/>
                  </a:lnTo>
                  <a:lnTo>
                    <a:pt x="1079" y="396"/>
                  </a:lnTo>
                  <a:lnTo>
                    <a:pt x="1079" y="398"/>
                  </a:lnTo>
                  <a:lnTo>
                    <a:pt x="1077" y="398"/>
                  </a:lnTo>
                  <a:lnTo>
                    <a:pt x="1071" y="396"/>
                  </a:lnTo>
                  <a:lnTo>
                    <a:pt x="1066" y="396"/>
                  </a:lnTo>
                  <a:lnTo>
                    <a:pt x="1059" y="393"/>
                  </a:lnTo>
                  <a:lnTo>
                    <a:pt x="1054" y="388"/>
                  </a:lnTo>
                  <a:lnTo>
                    <a:pt x="1049" y="388"/>
                  </a:lnTo>
                  <a:lnTo>
                    <a:pt x="1044" y="386"/>
                  </a:lnTo>
                  <a:lnTo>
                    <a:pt x="1039" y="383"/>
                  </a:lnTo>
                  <a:lnTo>
                    <a:pt x="1034" y="383"/>
                  </a:lnTo>
                  <a:lnTo>
                    <a:pt x="1026" y="383"/>
                  </a:lnTo>
                  <a:lnTo>
                    <a:pt x="1021" y="383"/>
                  </a:lnTo>
                  <a:lnTo>
                    <a:pt x="1019" y="383"/>
                  </a:lnTo>
                  <a:lnTo>
                    <a:pt x="1019" y="388"/>
                  </a:lnTo>
                  <a:lnTo>
                    <a:pt x="1019" y="393"/>
                  </a:lnTo>
                  <a:lnTo>
                    <a:pt x="1019" y="398"/>
                  </a:lnTo>
                  <a:lnTo>
                    <a:pt x="1019" y="403"/>
                  </a:lnTo>
                  <a:lnTo>
                    <a:pt x="1021" y="406"/>
                  </a:lnTo>
                  <a:lnTo>
                    <a:pt x="1026" y="406"/>
                  </a:lnTo>
                  <a:lnTo>
                    <a:pt x="1031" y="408"/>
                  </a:lnTo>
                  <a:lnTo>
                    <a:pt x="1036" y="413"/>
                  </a:lnTo>
                  <a:lnTo>
                    <a:pt x="1044" y="419"/>
                  </a:lnTo>
                  <a:lnTo>
                    <a:pt x="1049" y="424"/>
                  </a:lnTo>
                  <a:lnTo>
                    <a:pt x="1049" y="429"/>
                  </a:lnTo>
                  <a:lnTo>
                    <a:pt x="1051" y="434"/>
                  </a:lnTo>
                  <a:lnTo>
                    <a:pt x="1051" y="439"/>
                  </a:lnTo>
                  <a:lnTo>
                    <a:pt x="1054" y="441"/>
                  </a:lnTo>
                  <a:lnTo>
                    <a:pt x="1056" y="441"/>
                  </a:lnTo>
                  <a:lnTo>
                    <a:pt x="1059" y="441"/>
                  </a:lnTo>
                  <a:lnTo>
                    <a:pt x="1064" y="444"/>
                  </a:lnTo>
                  <a:lnTo>
                    <a:pt x="1066" y="444"/>
                  </a:lnTo>
                  <a:lnTo>
                    <a:pt x="1071" y="446"/>
                  </a:lnTo>
                  <a:lnTo>
                    <a:pt x="1074" y="446"/>
                  </a:lnTo>
                  <a:lnTo>
                    <a:pt x="1077" y="446"/>
                  </a:lnTo>
                  <a:lnTo>
                    <a:pt x="1079" y="446"/>
                  </a:lnTo>
                  <a:lnTo>
                    <a:pt x="1084" y="446"/>
                  </a:lnTo>
                  <a:lnTo>
                    <a:pt x="1087" y="444"/>
                  </a:lnTo>
                  <a:lnTo>
                    <a:pt x="1094" y="444"/>
                  </a:lnTo>
                  <a:lnTo>
                    <a:pt x="1102" y="441"/>
                  </a:lnTo>
                  <a:lnTo>
                    <a:pt x="1107" y="439"/>
                  </a:lnTo>
                  <a:lnTo>
                    <a:pt x="1114" y="439"/>
                  </a:lnTo>
                  <a:lnTo>
                    <a:pt x="1119" y="436"/>
                  </a:lnTo>
                  <a:lnTo>
                    <a:pt x="1124" y="434"/>
                  </a:lnTo>
                  <a:lnTo>
                    <a:pt x="1129" y="429"/>
                  </a:lnTo>
                  <a:lnTo>
                    <a:pt x="1132" y="426"/>
                  </a:lnTo>
                  <a:lnTo>
                    <a:pt x="1134" y="429"/>
                  </a:lnTo>
                  <a:lnTo>
                    <a:pt x="1137" y="429"/>
                  </a:lnTo>
                  <a:lnTo>
                    <a:pt x="1142" y="434"/>
                  </a:lnTo>
                  <a:lnTo>
                    <a:pt x="1145" y="434"/>
                  </a:lnTo>
                  <a:lnTo>
                    <a:pt x="1147" y="439"/>
                  </a:lnTo>
                  <a:lnTo>
                    <a:pt x="1152" y="441"/>
                  </a:lnTo>
                  <a:lnTo>
                    <a:pt x="1157" y="444"/>
                  </a:lnTo>
                  <a:lnTo>
                    <a:pt x="1160" y="449"/>
                  </a:lnTo>
                  <a:lnTo>
                    <a:pt x="1167" y="451"/>
                  </a:lnTo>
                  <a:lnTo>
                    <a:pt x="1157" y="471"/>
                  </a:lnTo>
                  <a:lnTo>
                    <a:pt x="1122" y="461"/>
                  </a:lnTo>
                  <a:lnTo>
                    <a:pt x="1069" y="461"/>
                  </a:lnTo>
                  <a:lnTo>
                    <a:pt x="1039" y="441"/>
                  </a:lnTo>
                  <a:lnTo>
                    <a:pt x="991" y="451"/>
                  </a:lnTo>
                  <a:lnTo>
                    <a:pt x="996" y="466"/>
                  </a:lnTo>
                  <a:lnTo>
                    <a:pt x="1001" y="497"/>
                  </a:lnTo>
                  <a:lnTo>
                    <a:pt x="986" y="492"/>
                  </a:lnTo>
                  <a:lnTo>
                    <a:pt x="958" y="461"/>
                  </a:lnTo>
                  <a:lnTo>
                    <a:pt x="903" y="471"/>
                  </a:lnTo>
                  <a:lnTo>
                    <a:pt x="875" y="451"/>
                  </a:lnTo>
                  <a:lnTo>
                    <a:pt x="885" y="431"/>
                  </a:lnTo>
                  <a:lnTo>
                    <a:pt x="850" y="421"/>
                  </a:lnTo>
                  <a:lnTo>
                    <a:pt x="807" y="398"/>
                  </a:lnTo>
                  <a:lnTo>
                    <a:pt x="749" y="383"/>
                  </a:lnTo>
                  <a:lnTo>
                    <a:pt x="713" y="393"/>
                  </a:lnTo>
                  <a:lnTo>
                    <a:pt x="676" y="353"/>
                  </a:lnTo>
                  <a:lnTo>
                    <a:pt x="577" y="398"/>
                  </a:lnTo>
                  <a:lnTo>
                    <a:pt x="550" y="426"/>
                  </a:lnTo>
                  <a:lnTo>
                    <a:pt x="509" y="416"/>
                  </a:lnTo>
                  <a:lnTo>
                    <a:pt x="482" y="388"/>
                  </a:lnTo>
                  <a:lnTo>
                    <a:pt x="451" y="378"/>
                  </a:lnTo>
                  <a:lnTo>
                    <a:pt x="439" y="378"/>
                  </a:lnTo>
                  <a:lnTo>
                    <a:pt x="424" y="363"/>
                  </a:lnTo>
                  <a:lnTo>
                    <a:pt x="376" y="368"/>
                  </a:lnTo>
                  <a:lnTo>
                    <a:pt x="308" y="338"/>
                  </a:lnTo>
                  <a:lnTo>
                    <a:pt x="277" y="343"/>
                  </a:lnTo>
                  <a:lnTo>
                    <a:pt x="252" y="328"/>
                  </a:lnTo>
                  <a:lnTo>
                    <a:pt x="245" y="310"/>
                  </a:lnTo>
                  <a:lnTo>
                    <a:pt x="199" y="295"/>
                  </a:lnTo>
                  <a:lnTo>
                    <a:pt x="171" y="315"/>
                  </a:lnTo>
                  <a:lnTo>
                    <a:pt x="131" y="333"/>
                  </a:lnTo>
                  <a:lnTo>
                    <a:pt x="98" y="353"/>
                  </a:lnTo>
                  <a:lnTo>
                    <a:pt x="78" y="403"/>
                  </a:lnTo>
                  <a:lnTo>
                    <a:pt x="35" y="413"/>
                  </a:lnTo>
                  <a:lnTo>
                    <a:pt x="35" y="446"/>
                  </a:lnTo>
                  <a:lnTo>
                    <a:pt x="68" y="487"/>
                  </a:lnTo>
                  <a:lnTo>
                    <a:pt x="98" y="502"/>
                  </a:lnTo>
                  <a:lnTo>
                    <a:pt x="98" y="522"/>
                  </a:lnTo>
                  <a:lnTo>
                    <a:pt x="78" y="532"/>
                  </a:lnTo>
                  <a:lnTo>
                    <a:pt x="50" y="522"/>
                  </a:lnTo>
                  <a:lnTo>
                    <a:pt x="0" y="560"/>
                  </a:lnTo>
                  <a:lnTo>
                    <a:pt x="15" y="575"/>
                  </a:lnTo>
                  <a:lnTo>
                    <a:pt x="35" y="595"/>
                  </a:lnTo>
                  <a:lnTo>
                    <a:pt x="83" y="595"/>
                  </a:lnTo>
                  <a:lnTo>
                    <a:pt x="118" y="600"/>
                  </a:lnTo>
                  <a:lnTo>
                    <a:pt x="103" y="635"/>
                  </a:lnTo>
                  <a:lnTo>
                    <a:pt x="63" y="653"/>
                  </a:lnTo>
                  <a:lnTo>
                    <a:pt x="30" y="673"/>
                  </a:lnTo>
                  <a:lnTo>
                    <a:pt x="25" y="698"/>
                  </a:lnTo>
                  <a:lnTo>
                    <a:pt x="63" y="724"/>
                  </a:lnTo>
                  <a:lnTo>
                    <a:pt x="68" y="751"/>
                  </a:lnTo>
                  <a:lnTo>
                    <a:pt x="93" y="761"/>
                  </a:lnTo>
                  <a:lnTo>
                    <a:pt x="98" y="797"/>
                  </a:lnTo>
                  <a:lnTo>
                    <a:pt x="136" y="792"/>
                  </a:lnTo>
                  <a:lnTo>
                    <a:pt x="182" y="792"/>
                  </a:lnTo>
                  <a:lnTo>
                    <a:pt x="156" y="840"/>
                  </a:lnTo>
                  <a:lnTo>
                    <a:pt x="78" y="905"/>
                  </a:lnTo>
                  <a:lnTo>
                    <a:pt x="166" y="860"/>
                  </a:lnTo>
                  <a:lnTo>
                    <a:pt x="234" y="787"/>
                  </a:lnTo>
                  <a:lnTo>
                    <a:pt x="229" y="772"/>
                  </a:lnTo>
                  <a:lnTo>
                    <a:pt x="272" y="719"/>
                  </a:lnTo>
                  <a:lnTo>
                    <a:pt x="282" y="741"/>
                  </a:lnTo>
                  <a:lnTo>
                    <a:pt x="287" y="766"/>
                  </a:lnTo>
                  <a:lnTo>
                    <a:pt x="320" y="741"/>
                  </a:lnTo>
                  <a:lnTo>
                    <a:pt x="355" y="719"/>
                  </a:lnTo>
                  <a:lnTo>
                    <a:pt x="371" y="731"/>
                  </a:lnTo>
                  <a:lnTo>
                    <a:pt x="451" y="746"/>
                  </a:lnTo>
                  <a:lnTo>
                    <a:pt x="504" y="772"/>
                  </a:lnTo>
                  <a:lnTo>
                    <a:pt x="545" y="751"/>
                  </a:lnTo>
                  <a:lnTo>
                    <a:pt x="603" y="855"/>
                  </a:lnTo>
                  <a:lnTo>
                    <a:pt x="640" y="880"/>
                  </a:lnTo>
                  <a:lnTo>
                    <a:pt x="635" y="920"/>
                  </a:lnTo>
                  <a:lnTo>
                    <a:pt x="650" y="953"/>
                  </a:lnTo>
                  <a:lnTo>
                    <a:pt x="691" y="1009"/>
                  </a:lnTo>
                  <a:lnTo>
                    <a:pt x="749" y="1046"/>
                  </a:lnTo>
                  <a:lnTo>
                    <a:pt x="754" y="1072"/>
                  </a:lnTo>
                  <a:lnTo>
                    <a:pt x="759" y="1102"/>
                  </a:lnTo>
                  <a:lnTo>
                    <a:pt x="744" y="1112"/>
                  </a:lnTo>
                  <a:lnTo>
                    <a:pt x="749" y="1092"/>
                  </a:lnTo>
                  <a:lnTo>
                    <a:pt x="719" y="1082"/>
                  </a:lnTo>
                  <a:lnTo>
                    <a:pt x="734" y="1137"/>
                  </a:lnTo>
                  <a:lnTo>
                    <a:pt x="729" y="1180"/>
                  </a:lnTo>
                  <a:lnTo>
                    <a:pt x="719" y="1220"/>
                  </a:lnTo>
                  <a:lnTo>
                    <a:pt x="729" y="1253"/>
                  </a:lnTo>
                  <a:lnTo>
                    <a:pt x="729" y="1273"/>
                  </a:lnTo>
                  <a:lnTo>
                    <a:pt x="754" y="1324"/>
                  </a:lnTo>
                  <a:lnTo>
                    <a:pt x="774" y="1359"/>
                  </a:lnTo>
                  <a:lnTo>
                    <a:pt x="792" y="1387"/>
                  </a:lnTo>
                  <a:lnTo>
                    <a:pt x="837" y="1417"/>
                  </a:lnTo>
                  <a:lnTo>
                    <a:pt x="842" y="1427"/>
                  </a:lnTo>
                  <a:lnTo>
                    <a:pt x="845" y="1427"/>
                  </a:lnTo>
                  <a:lnTo>
                    <a:pt x="875" y="1483"/>
                  </a:lnTo>
                  <a:lnTo>
                    <a:pt x="895" y="1515"/>
                  </a:lnTo>
                  <a:lnTo>
                    <a:pt x="890" y="1525"/>
                  </a:lnTo>
                  <a:lnTo>
                    <a:pt x="928" y="1551"/>
                  </a:lnTo>
                  <a:lnTo>
                    <a:pt x="933" y="1576"/>
                  </a:lnTo>
                  <a:lnTo>
                    <a:pt x="948" y="1586"/>
                  </a:lnTo>
                  <a:lnTo>
                    <a:pt x="968" y="1606"/>
                  </a:lnTo>
                  <a:lnTo>
                    <a:pt x="976" y="1591"/>
                  </a:lnTo>
                  <a:lnTo>
                    <a:pt x="953" y="1576"/>
                  </a:lnTo>
                  <a:lnTo>
                    <a:pt x="933" y="1530"/>
                  </a:lnTo>
                  <a:lnTo>
                    <a:pt x="895" y="1477"/>
                  </a:lnTo>
                  <a:lnTo>
                    <a:pt x="885" y="1447"/>
                  </a:lnTo>
                  <a:lnTo>
                    <a:pt x="913" y="1457"/>
                  </a:lnTo>
                  <a:lnTo>
                    <a:pt x="938" y="1510"/>
                  </a:lnTo>
                  <a:lnTo>
                    <a:pt x="948" y="1525"/>
                  </a:lnTo>
                  <a:lnTo>
                    <a:pt x="976" y="1541"/>
                  </a:lnTo>
                  <a:lnTo>
                    <a:pt x="976" y="1556"/>
                  </a:lnTo>
                  <a:lnTo>
                    <a:pt x="996" y="1566"/>
                  </a:lnTo>
                  <a:lnTo>
                    <a:pt x="1006" y="1581"/>
                  </a:lnTo>
                  <a:lnTo>
                    <a:pt x="1031" y="1606"/>
                  </a:lnTo>
                  <a:lnTo>
                    <a:pt x="1036" y="1644"/>
                  </a:lnTo>
                  <a:lnTo>
                    <a:pt x="1036" y="1659"/>
                  </a:lnTo>
                  <a:lnTo>
                    <a:pt x="1104" y="1699"/>
                  </a:lnTo>
                  <a:lnTo>
                    <a:pt x="1137" y="1717"/>
                  </a:lnTo>
                  <a:lnTo>
                    <a:pt x="1195" y="1732"/>
                  </a:lnTo>
                  <a:lnTo>
                    <a:pt x="1210" y="1727"/>
                  </a:lnTo>
                  <a:lnTo>
                    <a:pt x="1225" y="1727"/>
                  </a:lnTo>
                  <a:lnTo>
                    <a:pt x="1250" y="1747"/>
                  </a:lnTo>
                  <a:lnTo>
                    <a:pt x="1256" y="1755"/>
                  </a:lnTo>
                  <a:lnTo>
                    <a:pt x="1288" y="1760"/>
                  </a:lnTo>
                  <a:lnTo>
                    <a:pt x="1303" y="1755"/>
                  </a:lnTo>
                  <a:lnTo>
                    <a:pt x="1303" y="1752"/>
                  </a:lnTo>
                  <a:lnTo>
                    <a:pt x="1331" y="1767"/>
                  </a:lnTo>
                  <a:lnTo>
                    <a:pt x="1361" y="1755"/>
                  </a:lnTo>
                  <a:lnTo>
                    <a:pt x="1329" y="1767"/>
                  </a:lnTo>
                  <a:lnTo>
                    <a:pt x="1356" y="1810"/>
                  </a:lnTo>
                  <a:lnTo>
                    <a:pt x="1366" y="1820"/>
                  </a:lnTo>
                  <a:lnTo>
                    <a:pt x="1414" y="1851"/>
                  </a:lnTo>
                  <a:lnTo>
                    <a:pt x="1419" y="1830"/>
                  </a:lnTo>
                  <a:lnTo>
                    <a:pt x="1404" y="1810"/>
                  </a:lnTo>
                  <a:close/>
                  <a:moveTo>
                    <a:pt x="1268" y="1722"/>
                  </a:moveTo>
                  <a:lnTo>
                    <a:pt x="1268" y="1722"/>
                  </a:lnTo>
                  <a:lnTo>
                    <a:pt x="1281" y="1722"/>
                  </a:lnTo>
                  <a:lnTo>
                    <a:pt x="1283" y="1722"/>
                  </a:lnTo>
                  <a:lnTo>
                    <a:pt x="1268" y="1722"/>
                  </a:lnTo>
                  <a:close/>
                  <a:moveTo>
                    <a:pt x="1593" y="1692"/>
                  </a:moveTo>
                  <a:lnTo>
                    <a:pt x="1614" y="1692"/>
                  </a:lnTo>
                  <a:lnTo>
                    <a:pt x="1629" y="1679"/>
                  </a:lnTo>
                  <a:lnTo>
                    <a:pt x="1671" y="1687"/>
                  </a:lnTo>
                  <a:lnTo>
                    <a:pt x="1651" y="1674"/>
                  </a:lnTo>
                  <a:lnTo>
                    <a:pt x="1619" y="1659"/>
                  </a:lnTo>
                  <a:lnTo>
                    <a:pt x="1578" y="1659"/>
                  </a:lnTo>
                  <a:lnTo>
                    <a:pt x="1578" y="1669"/>
                  </a:lnTo>
                  <a:lnTo>
                    <a:pt x="1556" y="1674"/>
                  </a:lnTo>
                  <a:lnTo>
                    <a:pt x="1583" y="1687"/>
                  </a:lnTo>
                  <a:lnTo>
                    <a:pt x="1593" y="1692"/>
                  </a:lnTo>
                  <a:close/>
                  <a:moveTo>
                    <a:pt x="1520" y="1634"/>
                  </a:moveTo>
                  <a:lnTo>
                    <a:pt x="1520" y="1634"/>
                  </a:lnTo>
                  <a:lnTo>
                    <a:pt x="1513" y="1624"/>
                  </a:lnTo>
                  <a:lnTo>
                    <a:pt x="1510" y="1619"/>
                  </a:lnTo>
                  <a:lnTo>
                    <a:pt x="1472" y="1604"/>
                  </a:lnTo>
                  <a:lnTo>
                    <a:pt x="1414" y="1604"/>
                  </a:lnTo>
                  <a:lnTo>
                    <a:pt x="1382" y="1609"/>
                  </a:lnTo>
                  <a:lnTo>
                    <a:pt x="1371" y="1619"/>
                  </a:lnTo>
                  <a:lnTo>
                    <a:pt x="1397" y="1624"/>
                  </a:lnTo>
                  <a:lnTo>
                    <a:pt x="1419" y="1624"/>
                  </a:lnTo>
                  <a:lnTo>
                    <a:pt x="1450" y="1624"/>
                  </a:lnTo>
                  <a:lnTo>
                    <a:pt x="1482" y="1629"/>
                  </a:lnTo>
                  <a:lnTo>
                    <a:pt x="1492" y="1644"/>
                  </a:lnTo>
                  <a:lnTo>
                    <a:pt x="1503" y="1654"/>
                  </a:lnTo>
                  <a:lnTo>
                    <a:pt x="1545" y="1654"/>
                  </a:lnTo>
                  <a:lnTo>
                    <a:pt x="1553" y="1654"/>
                  </a:lnTo>
                  <a:lnTo>
                    <a:pt x="1556" y="1651"/>
                  </a:lnTo>
                  <a:lnTo>
                    <a:pt x="1556" y="1649"/>
                  </a:lnTo>
                  <a:lnTo>
                    <a:pt x="1545" y="1639"/>
                  </a:lnTo>
                  <a:lnTo>
                    <a:pt x="1538" y="1639"/>
                  </a:lnTo>
                  <a:lnTo>
                    <a:pt x="1528" y="1636"/>
                  </a:lnTo>
                  <a:lnTo>
                    <a:pt x="1520" y="1634"/>
                  </a:lnTo>
                  <a:close/>
                  <a:moveTo>
                    <a:pt x="1704" y="1717"/>
                  </a:moveTo>
                  <a:lnTo>
                    <a:pt x="1729" y="1722"/>
                  </a:lnTo>
                  <a:lnTo>
                    <a:pt x="1729" y="1709"/>
                  </a:lnTo>
                  <a:lnTo>
                    <a:pt x="1707" y="1709"/>
                  </a:lnTo>
                  <a:lnTo>
                    <a:pt x="1704" y="1717"/>
                  </a:lnTo>
                  <a:close/>
                  <a:moveTo>
                    <a:pt x="1452" y="1861"/>
                  </a:moveTo>
                  <a:lnTo>
                    <a:pt x="1452" y="1861"/>
                  </a:lnTo>
                  <a:lnTo>
                    <a:pt x="1467" y="1846"/>
                  </a:lnTo>
                  <a:lnTo>
                    <a:pt x="1487" y="1851"/>
                  </a:lnTo>
                  <a:lnTo>
                    <a:pt x="1492" y="1866"/>
                  </a:lnTo>
                  <a:lnTo>
                    <a:pt x="1508" y="1851"/>
                  </a:lnTo>
                  <a:lnTo>
                    <a:pt x="1487" y="1836"/>
                  </a:lnTo>
                  <a:lnTo>
                    <a:pt x="1462" y="1836"/>
                  </a:lnTo>
                  <a:lnTo>
                    <a:pt x="1445" y="1838"/>
                  </a:lnTo>
                  <a:lnTo>
                    <a:pt x="1432" y="1838"/>
                  </a:lnTo>
                  <a:lnTo>
                    <a:pt x="1424" y="1836"/>
                  </a:lnTo>
                  <a:lnTo>
                    <a:pt x="1419" y="1836"/>
                  </a:lnTo>
                  <a:lnTo>
                    <a:pt x="1419" y="1830"/>
                  </a:lnTo>
                  <a:lnTo>
                    <a:pt x="1414" y="1851"/>
                  </a:lnTo>
                  <a:lnTo>
                    <a:pt x="1435" y="1871"/>
                  </a:lnTo>
                  <a:lnTo>
                    <a:pt x="1445" y="1871"/>
                  </a:lnTo>
                  <a:lnTo>
                    <a:pt x="1452" y="1861"/>
                  </a:lnTo>
                  <a:close/>
                  <a:moveTo>
                    <a:pt x="2201" y="2073"/>
                  </a:moveTo>
                  <a:lnTo>
                    <a:pt x="2201" y="2073"/>
                  </a:lnTo>
                  <a:lnTo>
                    <a:pt x="2168" y="2062"/>
                  </a:lnTo>
                  <a:lnTo>
                    <a:pt x="2123" y="2037"/>
                  </a:lnTo>
                  <a:lnTo>
                    <a:pt x="2070" y="2032"/>
                  </a:lnTo>
                  <a:lnTo>
                    <a:pt x="2055" y="2027"/>
                  </a:lnTo>
                  <a:lnTo>
                    <a:pt x="2042" y="2012"/>
                  </a:lnTo>
                  <a:lnTo>
                    <a:pt x="2002" y="1997"/>
                  </a:lnTo>
                  <a:lnTo>
                    <a:pt x="1964" y="1974"/>
                  </a:lnTo>
                  <a:lnTo>
                    <a:pt x="1959" y="1954"/>
                  </a:lnTo>
                  <a:lnTo>
                    <a:pt x="1944" y="1914"/>
                  </a:lnTo>
                  <a:lnTo>
                    <a:pt x="1939" y="1914"/>
                  </a:lnTo>
                  <a:lnTo>
                    <a:pt x="1903" y="1893"/>
                  </a:lnTo>
                  <a:lnTo>
                    <a:pt x="1891" y="1893"/>
                  </a:lnTo>
                  <a:lnTo>
                    <a:pt x="1891" y="1896"/>
                  </a:lnTo>
                  <a:lnTo>
                    <a:pt x="1891" y="1893"/>
                  </a:lnTo>
                  <a:lnTo>
                    <a:pt x="1848" y="1888"/>
                  </a:lnTo>
                  <a:lnTo>
                    <a:pt x="1848" y="1883"/>
                  </a:lnTo>
                  <a:lnTo>
                    <a:pt x="1848" y="1888"/>
                  </a:lnTo>
                  <a:lnTo>
                    <a:pt x="1848" y="1881"/>
                  </a:lnTo>
                  <a:lnTo>
                    <a:pt x="1828" y="1876"/>
                  </a:lnTo>
                  <a:lnTo>
                    <a:pt x="1823" y="1861"/>
                  </a:lnTo>
                  <a:lnTo>
                    <a:pt x="1803" y="1846"/>
                  </a:lnTo>
                  <a:lnTo>
                    <a:pt x="1798" y="1846"/>
                  </a:lnTo>
                  <a:lnTo>
                    <a:pt x="1782" y="1841"/>
                  </a:lnTo>
                  <a:lnTo>
                    <a:pt x="1777" y="1830"/>
                  </a:lnTo>
                  <a:lnTo>
                    <a:pt x="1745" y="1815"/>
                  </a:lnTo>
                  <a:lnTo>
                    <a:pt x="1694" y="1820"/>
                  </a:lnTo>
                  <a:lnTo>
                    <a:pt x="1666" y="1815"/>
                  </a:lnTo>
                  <a:lnTo>
                    <a:pt x="1661" y="1805"/>
                  </a:lnTo>
                  <a:lnTo>
                    <a:pt x="1636" y="1800"/>
                  </a:lnTo>
                  <a:lnTo>
                    <a:pt x="1608" y="1805"/>
                  </a:lnTo>
                  <a:lnTo>
                    <a:pt x="1606" y="1803"/>
                  </a:lnTo>
                  <a:lnTo>
                    <a:pt x="1606" y="1798"/>
                  </a:lnTo>
                  <a:lnTo>
                    <a:pt x="1603" y="1790"/>
                  </a:lnTo>
                  <a:lnTo>
                    <a:pt x="1591" y="1795"/>
                  </a:lnTo>
                  <a:lnTo>
                    <a:pt x="1603" y="1790"/>
                  </a:lnTo>
                  <a:lnTo>
                    <a:pt x="1603" y="1785"/>
                  </a:lnTo>
                  <a:lnTo>
                    <a:pt x="1566" y="1795"/>
                  </a:lnTo>
                  <a:lnTo>
                    <a:pt x="1545" y="1805"/>
                  </a:lnTo>
                  <a:lnTo>
                    <a:pt x="1535" y="1830"/>
                  </a:lnTo>
                  <a:lnTo>
                    <a:pt x="1525" y="1836"/>
                  </a:lnTo>
                  <a:lnTo>
                    <a:pt x="1508" y="1851"/>
                  </a:lnTo>
                  <a:lnTo>
                    <a:pt x="1492" y="1866"/>
                  </a:lnTo>
                  <a:lnTo>
                    <a:pt x="1498" y="1878"/>
                  </a:lnTo>
                  <a:lnTo>
                    <a:pt x="1503" y="1904"/>
                  </a:lnTo>
                  <a:lnTo>
                    <a:pt x="1503" y="1919"/>
                  </a:lnTo>
                  <a:lnTo>
                    <a:pt x="1508" y="1939"/>
                  </a:lnTo>
                  <a:lnTo>
                    <a:pt x="1487" y="1954"/>
                  </a:lnTo>
                  <a:lnTo>
                    <a:pt x="1477" y="1964"/>
                  </a:lnTo>
                  <a:lnTo>
                    <a:pt x="1472" y="1974"/>
                  </a:lnTo>
                  <a:lnTo>
                    <a:pt x="1450" y="2022"/>
                  </a:lnTo>
                  <a:lnTo>
                    <a:pt x="1462" y="2042"/>
                  </a:lnTo>
                  <a:lnTo>
                    <a:pt x="1450" y="2047"/>
                  </a:lnTo>
                  <a:lnTo>
                    <a:pt x="1452" y="2047"/>
                  </a:lnTo>
                  <a:lnTo>
                    <a:pt x="1435" y="2057"/>
                  </a:lnTo>
                  <a:lnTo>
                    <a:pt x="1452" y="2093"/>
                  </a:lnTo>
                  <a:lnTo>
                    <a:pt x="1482" y="2146"/>
                  </a:lnTo>
                  <a:lnTo>
                    <a:pt x="1515" y="2211"/>
                  </a:lnTo>
                  <a:lnTo>
                    <a:pt x="1515" y="2221"/>
                  </a:lnTo>
                  <a:lnTo>
                    <a:pt x="1626" y="2284"/>
                  </a:lnTo>
                  <a:lnTo>
                    <a:pt x="1631" y="2284"/>
                  </a:lnTo>
                  <a:lnTo>
                    <a:pt x="1631" y="2282"/>
                  </a:lnTo>
                  <a:lnTo>
                    <a:pt x="1634" y="2279"/>
                  </a:lnTo>
                  <a:lnTo>
                    <a:pt x="1649" y="2294"/>
                  </a:lnTo>
                  <a:lnTo>
                    <a:pt x="1649" y="2297"/>
                  </a:lnTo>
                  <a:lnTo>
                    <a:pt x="1644" y="2315"/>
                  </a:lnTo>
                  <a:lnTo>
                    <a:pt x="1666" y="2352"/>
                  </a:lnTo>
                  <a:lnTo>
                    <a:pt x="1671" y="2362"/>
                  </a:lnTo>
                  <a:lnTo>
                    <a:pt x="1677" y="2357"/>
                  </a:lnTo>
                  <a:lnTo>
                    <a:pt x="1677" y="2360"/>
                  </a:lnTo>
                  <a:lnTo>
                    <a:pt x="1671" y="2362"/>
                  </a:lnTo>
                  <a:lnTo>
                    <a:pt x="1677" y="2368"/>
                  </a:lnTo>
                  <a:lnTo>
                    <a:pt x="1671" y="2388"/>
                  </a:lnTo>
                  <a:lnTo>
                    <a:pt x="1656" y="2405"/>
                  </a:lnTo>
                  <a:lnTo>
                    <a:pt x="1656" y="2436"/>
                  </a:lnTo>
                  <a:lnTo>
                    <a:pt x="1646" y="2456"/>
                  </a:lnTo>
                  <a:lnTo>
                    <a:pt x="1629" y="2524"/>
                  </a:lnTo>
                  <a:lnTo>
                    <a:pt x="1634" y="2574"/>
                  </a:lnTo>
                  <a:lnTo>
                    <a:pt x="1603" y="2642"/>
                  </a:lnTo>
                  <a:lnTo>
                    <a:pt x="1598" y="2713"/>
                  </a:lnTo>
                  <a:lnTo>
                    <a:pt x="1598" y="2751"/>
                  </a:lnTo>
                  <a:lnTo>
                    <a:pt x="1593" y="2786"/>
                  </a:lnTo>
                  <a:lnTo>
                    <a:pt x="1603" y="2806"/>
                  </a:lnTo>
                  <a:lnTo>
                    <a:pt x="1588" y="2889"/>
                  </a:lnTo>
                  <a:lnTo>
                    <a:pt x="1571" y="2925"/>
                  </a:lnTo>
                  <a:lnTo>
                    <a:pt x="1578" y="2950"/>
                  </a:lnTo>
                  <a:lnTo>
                    <a:pt x="1593" y="2983"/>
                  </a:lnTo>
                  <a:lnTo>
                    <a:pt x="1677" y="3018"/>
                  </a:lnTo>
                  <a:lnTo>
                    <a:pt x="1656" y="2998"/>
                  </a:lnTo>
                  <a:lnTo>
                    <a:pt x="1654" y="2993"/>
                  </a:lnTo>
                  <a:lnTo>
                    <a:pt x="1679" y="3018"/>
                  </a:lnTo>
                  <a:lnTo>
                    <a:pt x="1651" y="2960"/>
                  </a:lnTo>
                  <a:lnTo>
                    <a:pt x="1671" y="2927"/>
                  </a:lnTo>
                  <a:lnTo>
                    <a:pt x="1694" y="2894"/>
                  </a:lnTo>
                  <a:lnTo>
                    <a:pt x="1702" y="2862"/>
                  </a:lnTo>
                  <a:lnTo>
                    <a:pt x="1689" y="2847"/>
                  </a:lnTo>
                  <a:lnTo>
                    <a:pt x="1687" y="2824"/>
                  </a:lnTo>
                  <a:lnTo>
                    <a:pt x="1722" y="2781"/>
                  </a:lnTo>
                  <a:lnTo>
                    <a:pt x="1740" y="2741"/>
                  </a:lnTo>
                  <a:lnTo>
                    <a:pt x="1727" y="2726"/>
                  </a:lnTo>
                  <a:lnTo>
                    <a:pt x="1752" y="2715"/>
                  </a:lnTo>
                  <a:lnTo>
                    <a:pt x="1780" y="2673"/>
                  </a:lnTo>
                  <a:lnTo>
                    <a:pt x="1828" y="2655"/>
                  </a:lnTo>
                  <a:lnTo>
                    <a:pt x="1848" y="2642"/>
                  </a:lnTo>
                  <a:lnTo>
                    <a:pt x="1856" y="2605"/>
                  </a:lnTo>
                  <a:lnTo>
                    <a:pt x="1840" y="2594"/>
                  </a:lnTo>
                  <a:lnTo>
                    <a:pt x="1840" y="2584"/>
                  </a:lnTo>
                  <a:lnTo>
                    <a:pt x="1850" y="2594"/>
                  </a:lnTo>
                  <a:lnTo>
                    <a:pt x="1876" y="2599"/>
                  </a:lnTo>
                  <a:lnTo>
                    <a:pt x="1901" y="2579"/>
                  </a:lnTo>
                  <a:lnTo>
                    <a:pt x="1906" y="2569"/>
                  </a:lnTo>
                  <a:lnTo>
                    <a:pt x="1903" y="2559"/>
                  </a:lnTo>
                  <a:lnTo>
                    <a:pt x="1906" y="2569"/>
                  </a:lnTo>
                  <a:lnTo>
                    <a:pt x="1914" y="2552"/>
                  </a:lnTo>
                  <a:lnTo>
                    <a:pt x="1934" y="2531"/>
                  </a:lnTo>
                  <a:lnTo>
                    <a:pt x="1959" y="2506"/>
                  </a:lnTo>
                  <a:lnTo>
                    <a:pt x="1982" y="2438"/>
                  </a:lnTo>
                  <a:lnTo>
                    <a:pt x="1997" y="2408"/>
                  </a:lnTo>
                  <a:lnTo>
                    <a:pt x="2055" y="2373"/>
                  </a:lnTo>
                  <a:lnTo>
                    <a:pt x="2090" y="2368"/>
                  </a:lnTo>
                  <a:lnTo>
                    <a:pt x="2100" y="2362"/>
                  </a:lnTo>
                  <a:lnTo>
                    <a:pt x="2110" y="2342"/>
                  </a:lnTo>
                  <a:lnTo>
                    <a:pt x="2118" y="2320"/>
                  </a:lnTo>
                  <a:lnTo>
                    <a:pt x="2133" y="2294"/>
                  </a:lnTo>
                  <a:lnTo>
                    <a:pt x="2138" y="2284"/>
                  </a:lnTo>
                  <a:lnTo>
                    <a:pt x="2143" y="2196"/>
                  </a:lnTo>
                  <a:lnTo>
                    <a:pt x="2158" y="2191"/>
                  </a:lnTo>
                  <a:lnTo>
                    <a:pt x="2211" y="2125"/>
                  </a:lnTo>
                  <a:lnTo>
                    <a:pt x="2211" y="2110"/>
                  </a:lnTo>
                  <a:lnTo>
                    <a:pt x="2201" y="2073"/>
                  </a:lnTo>
                  <a:close/>
                  <a:moveTo>
                    <a:pt x="1440" y="567"/>
                  </a:moveTo>
                  <a:lnTo>
                    <a:pt x="1445" y="570"/>
                  </a:lnTo>
                  <a:lnTo>
                    <a:pt x="1447" y="570"/>
                  </a:lnTo>
                  <a:lnTo>
                    <a:pt x="1450" y="572"/>
                  </a:lnTo>
                  <a:lnTo>
                    <a:pt x="1455" y="575"/>
                  </a:lnTo>
                  <a:lnTo>
                    <a:pt x="1457" y="575"/>
                  </a:lnTo>
                  <a:lnTo>
                    <a:pt x="1462" y="577"/>
                  </a:lnTo>
                  <a:lnTo>
                    <a:pt x="1467" y="577"/>
                  </a:lnTo>
                  <a:lnTo>
                    <a:pt x="1470" y="580"/>
                  </a:lnTo>
                  <a:lnTo>
                    <a:pt x="1472" y="580"/>
                  </a:lnTo>
                  <a:lnTo>
                    <a:pt x="1475" y="577"/>
                  </a:lnTo>
                  <a:lnTo>
                    <a:pt x="1475" y="575"/>
                  </a:lnTo>
                  <a:lnTo>
                    <a:pt x="1477" y="575"/>
                  </a:lnTo>
                  <a:lnTo>
                    <a:pt x="1480" y="570"/>
                  </a:lnTo>
                  <a:lnTo>
                    <a:pt x="1482" y="567"/>
                  </a:lnTo>
                  <a:lnTo>
                    <a:pt x="1480" y="565"/>
                  </a:lnTo>
                  <a:lnTo>
                    <a:pt x="1475" y="565"/>
                  </a:lnTo>
                  <a:lnTo>
                    <a:pt x="1472" y="562"/>
                  </a:lnTo>
                  <a:lnTo>
                    <a:pt x="1457" y="562"/>
                  </a:lnTo>
                  <a:lnTo>
                    <a:pt x="1455" y="560"/>
                  </a:lnTo>
                  <a:lnTo>
                    <a:pt x="1452" y="555"/>
                  </a:lnTo>
                  <a:lnTo>
                    <a:pt x="1450" y="550"/>
                  </a:lnTo>
                  <a:lnTo>
                    <a:pt x="1447" y="545"/>
                  </a:lnTo>
                  <a:lnTo>
                    <a:pt x="1442" y="545"/>
                  </a:lnTo>
                  <a:lnTo>
                    <a:pt x="1435" y="542"/>
                  </a:lnTo>
                  <a:lnTo>
                    <a:pt x="1429" y="540"/>
                  </a:lnTo>
                  <a:lnTo>
                    <a:pt x="1424" y="540"/>
                  </a:lnTo>
                  <a:lnTo>
                    <a:pt x="1419" y="540"/>
                  </a:lnTo>
                  <a:lnTo>
                    <a:pt x="1417" y="540"/>
                  </a:lnTo>
                  <a:lnTo>
                    <a:pt x="1414" y="542"/>
                  </a:lnTo>
                  <a:lnTo>
                    <a:pt x="1412" y="545"/>
                  </a:lnTo>
                  <a:lnTo>
                    <a:pt x="1409" y="545"/>
                  </a:lnTo>
                  <a:lnTo>
                    <a:pt x="1409" y="542"/>
                  </a:lnTo>
                  <a:lnTo>
                    <a:pt x="1407" y="535"/>
                  </a:lnTo>
                  <a:lnTo>
                    <a:pt x="1404" y="529"/>
                  </a:lnTo>
                  <a:lnTo>
                    <a:pt x="1402" y="527"/>
                  </a:lnTo>
                  <a:lnTo>
                    <a:pt x="1399" y="524"/>
                  </a:lnTo>
                  <a:lnTo>
                    <a:pt x="1394" y="524"/>
                  </a:lnTo>
                  <a:lnTo>
                    <a:pt x="1392" y="524"/>
                  </a:lnTo>
                  <a:lnTo>
                    <a:pt x="1392" y="529"/>
                  </a:lnTo>
                  <a:lnTo>
                    <a:pt x="1392" y="535"/>
                  </a:lnTo>
                  <a:lnTo>
                    <a:pt x="1392" y="542"/>
                  </a:lnTo>
                  <a:lnTo>
                    <a:pt x="1392" y="547"/>
                  </a:lnTo>
                  <a:lnTo>
                    <a:pt x="1392" y="550"/>
                  </a:lnTo>
                  <a:lnTo>
                    <a:pt x="1394" y="552"/>
                  </a:lnTo>
                  <a:lnTo>
                    <a:pt x="1394" y="555"/>
                  </a:lnTo>
                  <a:lnTo>
                    <a:pt x="1394" y="560"/>
                  </a:lnTo>
                  <a:lnTo>
                    <a:pt x="1394" y="565"/>
                  </a:lnTo>
                  <a:lnTo>
                    <a:pt x="1394" y="570"/>
                  </a:lnTo>
                  <a:lnTo>
                    <a:pt x="1397" y="575"/>
                  </a:lnTo>
                  <a:lnTo>
                    <a:pt x="1397" y="577"/>
                  </a:lnTo>
                  <a:lnTo>
                    <a:pt x="1394" y="577"/>
                  </a:lnTo>
                  <a:lnTo>
                    <a:pt x="1392" y="580"/>
                  </a:lnTo>
                  <a:lnTo>
                    <a:pt x="1389" y="585"/>
                  </a:lnTo>
                  <a:lnTo>
                    <a:pt x="1387" y="587"/>
                  </a:lnTo>
                  <a:lnTo>
                    <a:pt x="1384" y="590"/>
                  </a:lnTo>
                  <a:lnTo>
                    <a:pt x="1387" y="593"/>
                  </a:lnTo>
                  <a:lnTo>
                    <a:pt x="1392" y="593"/>
                  </a:lnTo>
                  <a:lnTo>
                    <a:pt x="1397" y="590"/>
                  </a:lnTo>
                  <a:lnTo>
                    <a:pt x="1399" y="590"/>
                  </a:lnTo>
                  <a:lnTo>
                    <a:pt x="1402" y="590"/>
                  </a:lnTo>
                  <a:lnTo>
                    <a:pt x="1407" y="590"/>
                  </a:lnTo>
                  <a:lnTo>
                    <a:pt x="1409" y="590"/>
                  </a:lnTo>
                  <a:lnTo>
                    <a:pt x="1412" y="593"/>
                  </a:lnTo>
                  <a:lnTo>
                    <a:pt x="1414" y="598"/>
                  </a:lnTo>
                  <a:lnTo>
                    <a:pt x="1414" y="600"/>
                  </a:lnTo>
                  <a:lnTo>
                    <a:pt x="1417" y="603"/>
                  </a:lnTo>
                  <a:lnTo>
                    <a:pt x="1419" y="603"/>
                  </a:lnTo>
                  <a:lnTo>
                    <a:pt x="1424" y="600"/>
                  </a:lnTo>
                  <a:lnTo>
                    <a:pt x="1424" y="598"/>
                  </a:lnTo>
                  <a:lnTo>
                    <a:pt x="1427" y="595"/>
                  </a:lnTo>
                  <a:lnTo>
                    <a:pt x="1427" y="593"/>
                  </a:lnTo>
                  <a:lnTo>
                    <a:pt x="1429" y="590"/>
                  </a:lnTo>
                  <a:lnTo>
                    <a:pt x="1435" y="587"/>
                  </a:lnTo>
                  <a:lnTo>
                    <a:pt x="1437" y="585"/>
                  </a:lnTo>
                  <a:lnTo>
                    <a:pt x="1437" y="580"/>
                  </a:lnTo>
                  <a:lnTo>
                    <a:pt x="1437" y="575"/>
                  </a:lnTo>
                  <a:lnTo>
                    <a:pt x="1435" y="570"/>
                  </a:lnTo>
                  <a:lnTo>
                    <a:pt x="1437" y="567"/>
                  </a:lnTo>
                  <a:lnTo>
                    <a:pt x="1440" y="567"/>
                  </a:lnTo>
                  <a:close/>
                  <a:moveTo>
                    <a:pt x="966" y="300"/>
                  </a:moveTo>
                  <a:lnTo>
                    <a:pt x="968" y="303"/>
                  </a:lnTo>
                  <a:lnTo>
                    <a:pt x="971" y="310"/>
                  </a:lnTo>
                  <a:lnTo>
                    <a:pt x="973" y="323"/>
                  </a:lnTo>
                  <a:lnTo>
                    <a:pt x="973" y="330"/>
                  </a:lnTo>
                  <a:lnTo>
                    <a:pt x="973" y="335"/>
                  </a:lnTo>
                  <a:lnTo>
                    <a:pt x="978" y="338"/>
                  </a:lnTo>
                  <a:lnTo>
                    <a:pt x="983" y="335"/>
                  </a:lnTo>
                  <a:lnTo>
                    <a:pt x="986" y="333"/>
                  </a:lnTo>
                  <a:lnTo>
                    <a:pt x="988" y="330"/>
                  </a:lnTo>
                  <a:lnTo>
                    <a:pt x="991" y="333"/>
                  </a:lnTo>
                  <a:lnTo>
                    <a:pt x="996" y="335"/>
                  </a:lnTo>
                  <a:lnTo>
                    <a:pt x="998" y="338"/>
                  </a:lnTo>
                  <a:lnTo>
                    <a:pt x="1003" y="335"/>
                  </a:lnTo>
                  <a:lnTo>
                    <a:pt x="1006" y="330"/>
                  </a:lnTo>
                  <a:lnTo>
                    <a:pt x="1011" y="323"/>
                  </a:lnTo>
                  <a:lnTo>
                    <a:pt x="1016" y="320"/>
                  </a:lnTo>
                  <a:lnTo>
                    <a:pt x="1024" y="318"/>
                  </a:lnTo>
                  <a:lnTo>
                    <a:pt x="1026" y="315"/>
                  </a:lnTo>
                  <a:lnTo>
                    <a:pt x="1026" y="310"/>
                  </a:lnTo>
                  <a:lnTo>
                    <a:pt x="1026" y="305"/>
                  </a:lnTo>
                  <a:lnTo>
                    <a:pt x="1029" y="305"/>
                  </a:lnTo>
                  <a:lnTo>
                    <a:pt x="1039" y="303"/>
                  </a:lnTo>
                  <a:lnTo>
                    <a:pt x="1044" y="300"/>
                  </a:lnTo>
                  <a:lnTo>
                    <a:pt x="1049" y="300"/>
                  </a:lnTo>
                  <a:lnTo>
                    <a:pt x="1054" y="298"/>
                  </a:lnTo>
                  <a:lnTo>
                    <a:pt x="1059" y="295"/>
                  </a:lnTo>
                  <a:lnTo>
                    <a:pt x="1064" y="295"/>
                  </a:lnTo>
                  <a:lnTo>
                    <a:pt x="1066" y="292"/>
                  </a:lnTo>
                  <a:lnTo>
                    <a:pt x="1066" y="290"/>
                  </a:lnTo>
                  <a:lnTo>
                    <a:pt x="1069" y="287"/>
                  </a:lnTo>
                  <a:lnTo>
                    <a:pt x="1066" y="285"/>
                  </a:lnTo>
                  <a:lnTo>
                    <a:pt x="1066" y="277"/>
                  </a:lnTo>
                  <a:lnTo>
                    <a:pt x="1064" y="270"/>
                  </a:lnTo>
                  <a:lnTo>
                    <a:pt x="1059" y="265"/>
                  </a:lnTo>
                  <a:lnTo>
                    <a:pt x="1056" y="262"/>
                  </a:lnTo>
                  <a:lnTo>
                    <a:pt x="1054" y="262"/>
                  </a:lnTo>
                  <a:lnTo>
                    <a:pt x="1049" y="262"/>
                  </a:lnTo>
                  <a:lnTo>
                    <a:pt x="1046" y="262"/>
                  </a:lnTo>
                  <a:lnTo>
                    <a:pt x="1044" y="257"/>
                  </a:lnTo>
                  <a:lnTo>
                    <a:pt x="1041" y="255"/>
                  </a:lnTo>
                  <a:lnTo>
                    <a:pt x="1039" y="250"/>
                  </a:lnTo>
                  <a:lnTo>
                    <a:pt x="1031" y="247"/>
                  </a:lnTo>
                  <a:lnTo>
                    <a:pt x="1026" y="247"/>
                  </a:lnTo>
                  <a:lnTo>
                    <a:pt x="1021" y="247"/>
                  </a:lnTo>
                  <a:lnTo>
                    <a:pt x="1019" y="245"/>
                  </a:lnTo>
                  <a:lnTo>
                    <a:pt x="1016" y="242"/>
                  </a:lnTo>
                  <a:lnTo>
                    <a:pt x="1011" y="242"/>
                  </a:lnTo>
                  <a:lnTo>
                    <a:pt x="1008" y="240"/>
                  </a:lnTo>
                  <a:lnTo>
                    <a:pt x="1006" y="242"/>
                  </a:lnTo>
                  <a:lnTo>
                    <a:pt x="1006" y="245"/>
                  </a:lnTo>
                  <a:lnTo>
                    <a:pt x="1006" y="250"/>
                  </a:lnTo>
                  <a:lnTo>
                    <a:pt x="1003" y="255"/>
                  </a:lnTo>
                  <a:lnTo>
                    <a:pt x="1003" y="257"/>
                  </a:lnTo>
                  <a:lnTo>
                    <a:pt x="998" y="260"/>
                  </a:lnTo>
                  <a:lnTo>
                    <a:pt x="993" y="267"/>
                  </a:lnTo>
                  <a:lnTo>
                    <a:pt x="986" y="272"/>
                  </a:lnTo>
                  <a:lnTo>
                    <a:pt x="983" y="277"/>
                  </a:lnTo>
                  <a:lnTo>
                    <a:pt x="978" y="282"/>
                  </a:lnTo>
                  <a:lnTo>
                    <a:pt x="971" y="287"/>
                  </a:lnTo>
                  <a:lnTo>
                    <a:pt x="966" y="295"/>
                  </a:lnTo>
                  <a:lnTo>
                    <a:pt x="963" y="300"/>
                  </a:lnTo>
                  <a:lnTo>
                    <a:pt x="966" y="300"/>
                  </a:lnTo>
                  <a:close/>
                  <a:moveTo>
                    <a:pt x="1498" y="494"/>
                  </a:moveTo>
                  <a:lnTo>
                    <a:pt x="1498" y="494"/>
                  </a:lnTo>
                  <a:lnTo>
                    <a:pt x="1498" y="492"/>
                  </a:lnTo>
                  <a:lnTo>
                    <a:pt x="1498" y="489"/>
                  </a:lnTo>
                  <a:lnTo>
                    <a:pt x="1495" y="489"/>
                  </a:lnTo>
                  <a:lnTo>
                    <a:pt x="1495" y="492"/>
                  </a:lnTo>
                  <a:lnTo>
                    <a:pt x="1498" y="494"/>
                  </a:lnTo>
                  <a:close/>
                </a:path>
              </a:pathLst>
            </a:cu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4102" name="Freeform 8"/>
            <p:cNvSpPr>
              <a:spLocks/>
            </p:cNvSpPr>
            <p:nvPr/>
          </p:nvSpPr>
          <p:spPr bwMode="auto">
            <a:xfrm>
              <a:off x="3218" y="1404"/>
              <a:ext cx="46" cy="28"/>
            </a:xfrm>
            <a:custGeom>
              <a:avLst/>
              <a:gdLst>
                <a:gd name="T0" fmla="*/ 0 w 46"/>
                <a:gd name="T1" fmla="*/ 15 h 28"/>
                <a:gd name="T2" fmla="*/ 3 w 46"/>
                <a:gd name="T3" fmla="*/ 17 h 28"/>
                <a:gd name="T4" fmla="*/ 12 w 46"/>
                <a:gd name="T5" fmla="*/ 14 h 28"/>
                <a:gd name="T6" fmla="*/ 13 w 46"/>
                <a:gd name="T7" fmla="*/ 8 h 28"/>
                <a:gd name="T8" fmla="*/ 27 w 46"/>
                <a:gd name="T9" fmla="*/ 9 h 28"/>
                <a:gd name="T10" fmla="*/ 46 w 46"/>
                <a:gd name="T11" fmla="*/ 0 h 28"/>
                <a:gd name="T12" fmla="*/ 46 w 46"/>
                <a:gd name="T13" fmla="*/ 1 h 28"/>
                <a:gd name="T14" fmla="*/ 33 w 46"/>
                <a:gd name="T15" fmla="*/ 11 h 28"/>
                <a:gd name="T16" fmla="*/ 36 w 46"/>
                <a:gd name="T17" fmla="*/ 18 h 28"/>
                <a:gd name="T18" fmla="*/ 27 w 46"/>
                <a:gd name="T19" fmla="*/ 21 h 28"/>
                <a:gd name="T20" fmla="*/ 15 w 46"/>
                <a:gd name="T21" fmla="*/ 28 h 28"/>
                <a:gd name="T22" fmla="*/ 13 w 46"/>
                <a:gd name="T23" fmla="*/ 28 h 28"/>
                <a:gd name="T24" fmla="*/ 8 w 46"/>
                <a:gd name="T25" fmla="*/ 26 h 28"/>
                <a:gd name="T26" fmla="*/ 2 w 46"/>
                <a:gd name="T27" fmla="*/ 23 h 28"/>
                <a:gd name="T28" fmla="*/ 0 w 46"/>
                <a:gd name="T29" fmla="*/ 15 h 28"/>
                <a:gd name="T30" fmla="*/ 0 w 46"/>
                <a:gd name="T31" fmla="*/ 0 h 28"/>
                <a:gd name="T32" fmla="*/ 46 w 46"/>
                <a:gd name="T33"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T30" t="T31" r="T32" b="T33"/>
              <a:pathLst>
                <a:path w="46" h="28">
                  <a:moveTo>
                    <a:pt x="0" y="15"/>
                  </a:moveTo>
                  <a:lnTo>
                    <a:pt x="3" y="17"/>
                  </a:lnTo>
                  <a:lnTo>
                    <a:pt x="12" y="14"/>
                  </a:lnTo>
                  <a:lnTo>
                    <a:pt x="13" y="8"/>
                  </a:lnTo>
                  <a:lnTo>
                    <a:pt x="27" y="9"/>
                  </a:lnTo>
                  <a:lnTo>
                    <a:pt x="46" y="0"/>
                  </a:lnTo>
                  <a:lnTo>
                    <a:pt x="46" y="1"/>
                  </a:lnTo>
                  <a:lnTo>
                    <a:pt x="33" y="11"/>
                  </a:lnTo>
                  <a:lnTo>
                    <a:pt x="36" y="18"/>
                  </a:lnTo>
                  <a:lnTo>
                    <a:pt x="27" y="21"/>
                  </a:lnTo>
                  <a:lnTo>
                    <a:pt x="15" y="28"/>
                  </a:lnTo>
                  <a:lnTo>
                    <a:pt x="13" y="28"/>
                  </a:lnTo>
                  <a:lnTo>
                    <a:pt x="8" y="26"/>
                  </a:lnTo>
                  <a:lnTo>
                    <a:pt x="2" y="23"/>
                  </a:lnTo>
                  <a:lnTo>
                    <a:pt x="0" y="15"/>
                  </a:lnTo>
                  <a:close/>
                </a:path>
              </a:pathLst>
            </a:cu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pic>
        <p:nvPicPr>
          <p:cNvPr id="4103" name="TextBox 8"/>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988" y="847725"/>
            <a:ext cx="86741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sp>
        <p:nvSpPr>
          <p:cNvPr id="4104" name="TextBox 9"/>
          <p:cNvSpPr txBox="1">
            <a:spLocks noChangeArrowheads="1"/>
          </p:cNvSpPr>
          <p:nvPr/>
        </p:nvSpPr>
        <p:spPr bwMode="auto">
          <a:xfrm>
            <a:off x="846138" y="1993900"/>
            <a:ext cx="74517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lgn="ctr" eaLnBrk="1" hangingPunct="1"/>
            <a:r>
              <a:rPr lang="en-US" sz="2800">
                <a:solidFill>
                  <a:srgbClr val="254061"/>
                </a:solidFill>
                <a:latin typeface="黑体" pitchFamily="2" charset="-122"/>
                <a:ea typeface="黑体" pitchFamily="2" charset="-122"/>
              </a:rPr>
              <a:t>KEHU  XINXI  FUWU  YINGYONG  SHIWU</a:t>
            </a:r>
            <a:endParaRPr lang="zh-CN" altLang="en-US" sz="2800">
              <a:solidFill>
                <a:srgbClr val="254061"/>
              </a:solidFill>
              <a:latin typeface="黑体" pitchFamily="2" charset="-122"/>
              <a:ea typeface="黑体" pitchFamily="2" charset="-122"/>
            </a:endParaRPr>
          </a:p>
        </p:txBody>
      </p:sp>
      <p:pic>
        <p:nvPicPr>
          <p:cNvPr id="4105"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13" y="120650"/>
            <a:ext cx="1949450"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54810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11267"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11268"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11269"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11270"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1271"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1272"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1273" name="TextBox 28"/>
          <p:cNvSpPr>
            <a:spLocks noChangeArrowheads="1"/>
          </p:cNvSpPr>
          <p:nvPr/>
        </p:nvSpPr>
        <p:spPr bwMode="auto">
          <a:xfrm>
            <a:off x="4246564" y="5257271"/>
            <a:ext cx="2701925" cy="530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第二节  坐席代表常规呼出业务操作及流程</a:t>
            </a:r>
            <a:endParaRPr lang="zh-CN" altLang="en-US">
              <a:latin typeface="Calibri" pitchFamily="34" charset="0"/>
            </a:endParaRPr>
          </a:p>
        </p:txBody>
      </p:sp>
      <p:sp>
        <p:nvSpPr>
          <p:cNvPr id="11274"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en-US" sz="1600" b="1">
                <a:latin typeface="微软雅黑" pitchFamily="34" charset="-122"/>
                <a:ea typeface="微软雅黑" pitchFamily="34" charset="-122"/>
              </a:rPr>
              <a:t>二</a:t>
            </a:r>
            <a:r>
              <a:rPr lang="zh-CN" altLang="zh-CN" sz="1600" b="1">
                <a:latin typeface="微软雅黑" pitchFamily="34" charset="-122"/>
                <a:ea typeface="微软雅黑" pitchFamily="34" charset="-122"/>
              </a:rPr>
              <a:t>、</a:t>
            </a:r>
            <a:r>
              <a:rPr lang="zh-CN" altLang="en-US" sz="1600" b="1">
                <a:latin typeface="微软雅黑" pitchFamily="34" charset="-122"/>
                <a:ea typeface="微软雅黑" pitchFamily="34" charset="-122"/>
              </a:rPr>
              <a:t>呼出电话服务坐席代表的工作流程</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1017324"/>
            <a:ext cx="5626100" cy="474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zh-CN" sz="1600"/>
              <a:t>（五）适时提出建议</a:t>
            </a:r>
          </a:p>
          <a:p>
            <a:pPr defTabSz="912813"/>
            <a:r>
              <a:rPr lang="zh-CN" altLang="zh-CN" sz="1600"/>
              <a:t>在适当的时候你可以说：</a:t>
            </a:r>
          </a:p>
          <a:p>
            <a:pPr defTabSz="912813"/>
            <a:r>
              <a:rPr lang="zh-CN" altLang="zh-CN" sz="1600"/>
              <a:t>“我很高兴向您推荐我们公司的新产品，最近我们已经与向贵公司这样大型的公司联系过，他们使用我们的新产品后可以提高他们的生产力</a:t>
            </a:r>
            <a:r>
              <a:rPr lang="en-US" altLang="zh-CN" sz="1600"/>
              <a:t>25</a:t>
            </a:r>
            <a:r>
              <a:rPr lang="zh-CN" altLang="en-US" sz="1600"/>
              <a:t>％。根据您提供给我的信息，我确信我们的新产品也一样适合贵公司”。</a:t>
            </a:r>
          </a:p>
          <a:p>
            <a:pPr defTabSz="912813"/>
            <a:r>
              <a:rPr lang="zh-CN" altLang="en-US" sz="1600"/>
              <a:t>（六）克服不利因素</a:t>
            </a:r>
          </a:p>
          <a:p>
            <a:pPr defTabSz="912813"/>
            <a:r>
              <a:rPr lang="zh-CN" altLang="en-US" sz="1600"/>
              <a:t>熟读常见问题回答，对客户的异议给予化解。</a:t>
            </a:r>
          </a:p>
          <a:p>
            <a:pPr defTabSz="912813"/>
            <a:r>
              <a:rPr lang="zh-CN" altLang="en-US" sz="1600"/>
              <a:t>（七）最后核实</a:t>
            </a:r>
          </a:p>
          <a:p>
            <a:pPr defTabSz="912813"/>
            <a:r>
              <a:rPr lang="zh-CN" altLang="en-US" sz="1600"/>
              <a:t>座席代表可使用的语言举例：</a:t>
            </a:r>
          </a:p>
          <a:p>
            <a:pPr defTabSz="912813"/>
            <a:r>
              <a:rPr lang="zh-CN" altLang="en-US" sz="1600"/>
              <a:t> “我想与您确认一下订单，我们不希望发生任何差错。”</a:t>
            </a:r>
          </a:p>
          <a:p>
            <a:pPr defTabSz="912813"/>
            <a:r>
              <a:rPr lang="zh-CN" altLang="en-US" sz="1600"/>
              <a:t> “我会在本周五派公司代表到贵公司于您当面签订订单。”</a:t>
            </a:r>
          </a:p>
          <a:p>
            <a:pPr defTabSz="912813"/>
            <a:r>
              <a:rPr lang="zh-CN" altLang="en-US" sz="1600"/>
              <a:t>（八）结束</a:t>
            </a:r>
          </a:p>
          <a:p>
            <a:pPr defTabSz="912813"/>
            <a:r>
              <a:rPr lang="zh-CN" altLang="en-US" sz="1600"/>
              <a:t> 座席代表可使用的语言举例：</a:t>
            </a:r>
          </a:p>
          <a:p>
            <a:pPr defTabSz="912813"/>
            <a:r>
              <a:rPr lang="zh-CN" altLang="en-US" sz="1600"/>
              <a:t>  “您是否还需要一些其他的服务呢？”</a:t>
            </a:r>
          </a:p>
          <a:p>
            <a:pPr defTabSz="912813"/>
            <a:r>
              <a:rPr lang="zh-CN" altLang="en-US" sz="1600"/>
              <a:t>  “我们会尽早将您需要的产品准备好。希望您使用后真的能给您的工作带来便利。”</a:t>
            </a:r>
          </a:p>
          <a:p>
            <a:pPr defTabSz="912813"/>
            <a:r>
              <a:rPr lang="zh-CN" altLang="en-US" sz="1600"/>
              <a:t>（九）继续剩余工作</a:t>
            </a:r>
          </a:p>
          <a:p>
            <a:pPr defTabSz="912813"/>
            <a:r>
              <a:rPr lang="zh-CN" altLang="en-US" sz="1600"/>
              <a:t>生成工单，传递至相关的部门，督促处理进度。</a:t>
            </a:r>
            <a:endParaRPr lang="zh-CN" altLang="zh-CN" sz="1600"/>
          </a:p>
        </p:txBody>
      </p:sp>
      <p:pic>
        <p:nvPicPr>
          <p:cNvPr id="112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7"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3"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200275" y="876300"/>
            <a:ext cx="1008112" cy="400110"/>
          </a:xfrm>
          <a:prstGeom prst="rect">
            <a:avLst/>
          </a:prstGeom>
          <a:noFill/>
        </p:spPr>
        <p:txBody>
          <a:bodyPr wrap="square" rtlCol="0">
            <a:spAutoFit/>
          </a:bodyPr>
          <a:lstStyle/>
          <a:p>
            <a:r>
              <a:rPr lang="zh-CN" altLang="en-US" sz="2000" b="1" dirty="0" smtClean="0">
                <a:latin typeface="黑体" pitchFamily="49" charset="-122"/>
                <a:ea typeface="黑体" pitchFamily="49" charset="-122"/>
              </a:rPr>
              <a:t>判断题</a:t>
            </a:r>
            <a:endParaRPr lang="zh-CN" altLang="en-US" sz="2000" b="1" dirty="0">
              <a:latin typeface="黑体" pitchFamily="49" charset="-122"/>
              <a:ea typeface="黑体" pitchFamily="49" charset="-122"/>
            </a:endParaRPr>
          </a:p>
        </p:txBody>
      </p:sp>
      <p:sp>
        <p:nvSpPr>
          <p:cNvPr id="3" name="TextBox 2"/>
          <p:cNvSpPr txBox="1"/>
          <p:nvPr/>
        </p:nvSpPr>
        <p:spPr>
          <a:xfrm>
            <a:off x="2217738" y="1276410"/>
            <a:ext cx="5599113" cy="646331"/>
          </a:xfrm>
          <a:prstGeom prst="rect">
            <a:avLst/>
          </a:prstGeom>
          <a:noFill/>
        </p:spPr>
        <p:txBody>
          <a:bodyPr wrap="square" rtlCol="0">
            <a:spAutoFit/>
          </a:bodyPr>
          <a:lstStyle/>
          <a:p>
            <a:r>
              <a:rPr lang="en-US" altLang="zh-CN" b="1" dirty="0"/>
              <a:t>1.</a:t>
            </a:r>
            <a:r>
              <a:rPr lang="zh-CN" altLang="zh-CN" b="1" dirty="0"/>
              <a:t>呼出服务区别于呼入服务的最大特点在于呼出服务是被动的。</a:t>
            </a:r>
            <a:endParaRPr lang="zh-CN" altLang="zh-CN" dirty="0"/>
          </a:p>
        </p:txBody>
      </p:sp>
      <p:sp>
        <p:nvSpPr>
          <p:cNvPr id="15" name="菱形 14">
            <a:hlinkClick r:id="rId4" action="ppaction://hlinksldjump"/>
          </p:cNvPr>
          <p:cNvSpPr/>
          <p:nvPr/>
        </p:nvSpPr>
        <p:spPr>
          <a:xfrm>
            <a:off x="4098976" y="2787661"/>
            <a:ext cx="846113" cy="846113"/>
          </a:xfrm>
          <a:prstGeom prst="diamond">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smtClean="0">
                <a:latin typeface="黑体" pitchFamily="49" charset="-122"/>
                <a:ea typeface="黑体" pitchFamily="49" charset="-122"/>
              </a:rPr>
              <a:t>√</a:t>
            </a:r>
            <a:endParaRPr lang="zh-CN" altLang="en-US" sz="3600" dirty="0">
              <a:latin typeface="黑体" pitchFamily="49" charset="-122"/>
              <a:ea typeface="黑体" pitchFamily="49" charset="-122"/>
            </a:endParaRPr>
          </a:p>
        </p:txBody>
      </p:sp>
      <p:sp>
        <p:nvSpPr>
          <p:cNvPr id="16" name="菱形 15">
            <a:hlinkClick r:id="rId5" action="ppaction://hlinksldjump"/>
          </p:cNvPr>
          <p:cNvSpPr/>
          <p:nvPr/>
        </p:nvSpPr>
        <p:spPr>
          <a:xfrm>
            <a:off x="5107088" y="2787661"/>
            <a:ext cx="846113" cy="846113"/>
          </a:xfrm>
          <a:prstGeom prst="diamond">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2400" b="1" dirty="0"/>
              <a:t>╳</a:t>
            </a:r>
            <a:endParaRPr lang="zh-CN" altLang="en-US" sz="2400" dirty="0">
              <a:latin typeface="黑体" pitchFamily="49" charset="-122"/>
              <a:ea typeface="黑体" pitchFamily="49" charset="-122"/>
            </a:endParaRPr>
          </a:p>
        </p:txBody>
      </p:sp>
    </p:spTree>
    <p:extLst>
      <p:ext uri="{BB962C8B-B14F-4D97-AF65-F5344CB8AC3E}">
        <p14:creationId xmlns:p14="http://schemas.microsoft.com/office/powerpoint/2010/main" val="2133083311"/>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555776" y="1633364"/>
            <a:ext cx="6066482" cy="646331"/>
          </a:xfrm>
          <a:prstGeom prst="rect">
            <a:avLst/>
          </a:prstGeom>
          <a:noFill/>
        </p:spPr>
        <p:txBody>
          <a:bodyPr wrap="square" rtlCol="0">
            <a:spAutoFit/>
          </a:bodyPr>
          <a:lstStyle/>
          <a:p>
            <a:r>
              <a:rPr lang="zh-CN" altLang="en-US" sz="3600" b="1" dirty="0">
                <a:latin typeface="黑体" pitchFamily="49" charset="-122"/>
                <a:ea typeface="黑体" pitchFamily="49" charset="-122"/>
              </a:rPr>
              <a:t>选择不</a:t>
            </a:r>
            <a:r>
              <a:rPr lang="zh-CN" altLang="en-US" sz="3600" b="1" dirty="0" smtClean="0">
                <a:latin typeface="黑体" pitchFamily="49" charset="-122"/>
                <a:ea typeface="黑体" pitchFamily="49" charset="-122"/>
              </a:rPr>
              <a:t>正确，请再思考思考！</a:t>
            </a:r>
            <a:endParaRPr lang="zh-CN" altLang="en-US" sz="3600" b="1" dirty="0">
              <a:latin typeface="黑体" pitchFamily="49" charset="-122"/>
              <a:ea typeface="黑体" pitchFamily="49" charset="-122"/>
            </a:endParaRPr>
          </a:p>
        </p:txBody>
      </p:sp>
      <p:sp>
        <p:nvSpPr>
          <p:cNvPr id="21" name="圆角矩形 20">
            <a:hlinkClick r:id="rId4" action="ppaction://hlinksldjump"/>
          </p:cNvPr>
          <p:cNvSpPr/>
          <p:nvPr/>
        </p:nvSpPr>
        <p:spPr>
          <a:xfrm>
            <a:off x="3131839" y="2857500"/>
            <a:ext cx="4464497"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返回题目继续学习</a:t>
            </a:r>
            <a:endParaRPr lang="zh-CN" altLang="en-US" sz="4000" dirty="0">
              <a:latin typeface="黑体" pitchFamily="49" charset="-122"/>
              <a:ea typeface="黑体" pitchFamily="49" charset="-122"/>
            </a:endParaRPr>
          </a:p>
        </p:txBody>
      </p:sp>
    </p:spTree>
    <p:extLst>
      <p:ext uri="{BB962C8B-B14F-4D97-AF65-F5344CB8AC3E}">
        <p14:creationId xmlns:p14="http://schemas.microsoft.com/office/powerpoint/2010/main" val="2684027251"/>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3"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275856" y="1633364"/>
            <a:ext cx="4176464" cy="646331"/>
          </a:xfrm>
          <a:prstGeom prst="rect">
            <a:avLst/>
          </a:prstGeom>
          <a:noFill/>
        </p:spPr>
        <p:txBody>
          <a:bodyPr wrap="square" rtlCol="0">
            <a:spAutoFit/>
          </a:bodyPr>
          <a:lstStyle/>
          <a:p>
            <a:r>
              <a:rPr lang="zh-CN" altLang="en-US" sz="3600" b="1" dirty="0">
                <a:latin typeface="黑体" pitchFamily="49" charset="-122"/>
                <a:ea typeface="黑体" pitchFamily="49" charset="-122"/>
              </a:rPr>
              <a:t>恭喜</a:t>
            </a:r>
            <a:r>
              <a:rPr lang="zh-CN" altLang="en-US" sz="3600" b="1" dirty="0" smtClean="0">
                <a:latin typeface="黑体" pitchFamily="49" charset="-122"/>
                <a:ea typeface="黑体" pitchFamily="49" charset="-122"/>
              </a:rPr>
              <a:t>你，回答正确！</a:t>
            </a:r>
            <a:endParaRPr lang="zh-CN" altLang="en-US" sz="3600" b="1" dirty="0">
              <a:latin typeface="黑体" pitchFamily="49" charset="-122"/>
              <a:ea typeface="黑体" pitchFamily="49" charset="-122"/>
            </a:endParaRPr>
          </a:p>
        </p:txBody>
      </p:sp>
      <p:sp>
        <p:nvSpPr>
          <p:cNvPr id="3" name="圆角矩形 2">
            <a:hlinkClick r:id="rId4" action="ppaction://hlinksldjump"/>
          </p:cNvPr>
          <p:cNvSpPr/>
          <p:nvPr/>
        </p:nvSpPr>
        <p:spPr>
          <a:xfrm>
            <a:off x="3131839" y="2857500"/>
            <a:ext cx="4464497"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返回题目继续学习</a:t>
            </a:r>
            <a:endParaRPr lang="zh-CN" altLang="en-US" sz="4000" dirty="0">
              <a:latin typeface="黑体" pitchFamily="49" charset="-122"/>
              <a:ea typeface="黑体" pitchFamily="49" charset="-122"/>
            </a:endParaRPr>
          </a:p>
        </p:txBody>
      </p:sp>
    </p:spTree>
    <p:extLst>
      <p:ext uri="{BB962C8B-B14F-4D97-AF65-F5344CB8AC3E}">
        <p14:creationId xmlns:p14="http://schemas.microsoft.com/office/powerpoint/2010/main" val="1110250965"/>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3"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200275" y="876300"/>
            <a:ext cx="1008112" cy="400110"/>
          </a:xfrm>
          <a:prstGeom prst="rect">
            <a:avLst/>
          </a:prstGeom>
          <a:noFill/>
        </p:spPr>
        <p:txBody>
          <a:bodyPr wrap="square" rtlCol="0">
            <a:spAutoFit/>
          </a:bodyPr>
          <a:lstStyle/>
          <a:p>
            <a:r>
              <a:rPr lang="zh-CN" altLang="en-US" sz="2000" b="1" dirty="0" smtClean="0">
                <a:latin typeface="黑体" pitchFamily="49" charset="-122"/>
                <a:ea typeface="黑体" pitchFamily="49" charset="-122"/>
              </a:rPr>
              <a:t>判断题</a:t>
            </a:r>
            <a:endParaRPr lang="zh-CN" altLang="en-US" sz="2000" b="1" dirty="0">
              <a:latin typeface="黑体" pitchFamily="49" charset="-122"/>
              <a:ea typeface="黑体" pitchFamily="49" charset="-122"/>
            </a:endParaRPr>
          </a:p>
        </p:txBody>
      </p:sp>
      <p:sp>
        <p:nvSpPr>
          <p:cNvPr id="3" name="TextBox 2"/>
          <p:cNvSpPr txBox="1"/>
          <p:nvPr/>
        </p:nvSpPr>
        <p:spPr>
          <a:xfrm>
            <a:off x="2217738" y="1276410"/>
            <a:ext cx="5599113" cy="646331"/>
          </a:xfrm>
          <a:prstGeom prst="rect">
            <a:avLst/>
          </a:prstGeom>
          <a:noFill/>
        </p:spPr>
        <p:txBody>
          <a:bodyPr wrap="square" rtlCol="0">
            <a:spAutoFit/>
          </a:bodyPr>
          <a:lstStyle/>
          <a:p>
            <a:r>
              <a:rPr lang="en-US" altLang="zh-CN" b="1" dirty="0"/>
              <a:t>2.</a:t>
            </a:r>
            <a:r>
              <a:rPr lang="zh-CN" altLang="zh-CN" b="1" dirty="0"/>
              <a:t>呼出服务要求我们更加讲究服务的意识和推进的技巧。</a:t>
            </a:r>
            <a:endParaRPr lang="zh-CN" altLang="zh-CN" dirty="0"/>
          </a:p>
        </p:txBody>
      </p:sp>
      <p:sp>
        <p:nvSpPr>
          <p:cNvPr id="15" name="菱形 14">
            <a:hlinkClick r:id="rId4" action="ppaction://hlinksldjump"/>
          </p:cNvPr>
          <p:cNvSpPr/>
          <p:nvPr/>
        </p:nvSpPr>
        <p:spPr>
          <a:xfrm>
            <a:off x="4098976" y="2787661"/>
            <a:ext cx="846113" cy="846113"/>
          </a:xfrm>
          <a:prstGeom prst="diamond">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smtClean="0">
                <a:latin typeface="黑体" pitchFamily="49" charset="-122"/>
                <a:ea typeface="黑体" pitchFamily="49" charset="-122"/>
              </a:rPr>
              <a:t>√</a:t>
            </a:r>
            <a:endParaRPr lang="zh-CN" altLang="en-US" sz="3600" dirty="0">
              <a:latin typeface="黑体" pitchFamily="49" charset="-122"/>
              <a:ea typeface="黑体" pitchFamily="49" charset="-122"/>
            </a:endParaRPr>
          </a:p>
        </p:txBody>
      </p:sp>
      <p:sp>
        <p:nvSpPr>
          <p:cNvPr id="16" name="菱形 15">
            <a:hlinkClick r:id="rId5" action="ppaction://hlinksldjump"/>
          </p:cNvPr>
          <p:cNvSpPr/>
          <p:nvPr/>
        </p:nvSpPr>
        <p:spPr>
          <a:xfrm>
            <a:off x="5107088" y="2787661"/>
            <a:ext cx="846113" cy="846113"/>
          </a:xfrm>
          <a:prstGeom prst="diamond">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2400" b="1" dirty="0"/>
              <a:t>╳</a:t>
            </a:r>
            <a:endParaRPr lang="zh-CN" altLang="en-US" sz="2400" dirty="0">
              <a:latin typeface="黑体" pitchFamily="49" charset="-122"/>
              <a:ea typeface="黑体" pitchFamily="49" charset="-122"/>
            </a:endParaRPr>
          </a:p>
        </p:txBody>
      </p:sp>
    </p:spTree>
    <p:extLst>
      <p:ext uri="{BB962C8B-B14F-4D97-AF65-F5344CB8AC3E}">
        <p14:creationId xmlns:p14="http://schemas.microsoft.com/office/powerpoint/2010/main" val="303199714"/>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555776" y="1633364"/>
            <a:ext cx="6066482" cy="646331"/>
          </a:xfrm>
          <a:prstGeom prst="rect">
            <a:avLst/>
          </a:prstGeom>
          <a:noFill/>
        </p:spPr>
        <p:txBody>
          <a:bodyPr wrap="square" rtlCol="0">
            <a:spAutoFit/>
          </a:bodyPr>
          <a:lstStyle/>
          <a:p>
            <a:r>
              <a:rPr lang="zh-CN" altLang="en-US" sz="3600" b="1" dirty="0">
                <a:latin typeface="黑体" pitchFamily="49" charset="-122"/>
                <a:ea typeface="黑体" pitchFamily="49" charset="-122"/>
              </a:rPr>
              <a:t>选择不</a:t>
            </a:r>
            <a:r>
              <a:rPr lang="zh-CN" altLang="en-US" sz="3600" b="1" dirty="0" smtClean="0">
                <a:latin typeface="黑体" pitchFamily="49" charset="-122"/>
                <a:ea typeface="黑体" pitchFamily="49" charset="-122"/>
              </a:rPr>
              <a:t>正确，请再思考思考！</a:t>
            </a:r>
            <a:endParaRPr lang="zh-CN" altLang="en-US" sz="3600" b="1" dirty="0">
              <a:latin typeface="黑体" pitchFamily="49" charset="-122"/>
              <a:ea typeface="黑体" pitchFamily="49" charset="-122"/>
            </a:endParaRPr>
          </a:p>
        </p:txBody>
      </p:sp>
      <p:sp>
        <p:nvSpPr>
          <p:cNvPr id="21" name="圆角矩形 20">
            <a:hlinkClick r:id="rId4" action="ppaction://hlinksldjump"/>
          </p:cNvPr>
          <p:cNvSpPr/>
          <p:nvPr/>
        </p:nvSpPr>
        <p:spPr>
          <a:xfrm>
            <a:off x="3131839" y="2857500"/>
            <a:ext cx="4464497"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返回题目继续学习</a:t>
            </a:r>
            <a:endParaRPr lang="zh-CN" altLang="en-US" sz="4000" dirty="0">
              <a:latin typeface="黑体" pitchFamily="49" charset="-122"/>
              <a:ea typeface="黑体" pitchFamily="49" charset="-122"/>
            </a:endParaRPr>
          </a:p>
        </p:txBody>
      </p:sp>
    </p:spTree>
    <p:extLst>
      <p:ext uri="{BB962C8B-B14F-4D97-AF65-F5344CB8AC3E}">
        <p14:creationId xmlns:p14="http://schemas.microsoft.com/office/powerpoint/2010/main" val="1603490339"/>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3"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275856" y="1633364"/>
            <a:ext cx="4176464" cy="646331"/>
          </a:xfrm>
          <a:prstGeom prst="rect">
            <a:avLst/>
          </a:prstGeom>
          <a:noFill/>
        </p:spPr>
        <p:txBody>
          <a:bodyPr wrap="square" rtlCol="0">
            <a:spAutoFit/>
          </a:bodyPr>
          <a:lstStyle/>
          <a:p>
            <a:r>
              <a:rPr lang="zh-CN" altLang="en-US" sz="3600" b="1" dirty="0">
                <a:latin typeface="黑体" pitchFamily="49" charset="-122"/>
                <a:ea typeface="黑体" pitchFamily="49" charset="-122"/>
              </a:rPr>
              <a:t>恭喜</a:t>
            </a:r>
            <a:r>
              <a:rPr lang="zh-CN" altLang="en-US" sz="3600" b="1" dirty="0" smtClean="0">
                <a:latin typeface="黑体" pitchFamily="49" charset="-122"/>
                <a:ea typeface="黑体" pitchFamily="49" charset="-122"/>
              </a:rPr>
              <a:t>你，回答正确！</a:t>
            </a:r>
            <a:endParaRPr lang="zh-CN" altLang="en-US" sz="3600" b="1" dirty="0">
              <a:latin typeface="黑体" pitchFamily="49" charset="-122"/>
              <a:ea typeface="黑体" pitchFamily="49" charset="-122"/>
            </a:endParaRPr>
          </a:p>
        </p:txBody>
      </p:sp>
      <p:sp>
        <p:nvSpPr>
          <p:cNvPr id="3" name="圆角矩形 2">
            <a:hlinkClick r:id="rId4" action="ppaction://hlinksldjump"/>
          </p:cNvPr>
          <p:cNvSpPr/>
          <p:nvPr/>
        </p:nvSpPr>
        <p:spPr>
          <a:xfrm>
            <a:off x="3131839" y="2857500"/>
            <a:ext cx="4464497"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返回题目继续学习</a:t>
            </a:r>
            <a:endParaRPr lang="zh-CN" altLang="en-US" sz="4000" dirty="0">
              <a:latin typeface="黑体" pitchFamily="49" charset="-122"/>
              <a:ea typeface="黑体" pitchFamily="49" charset="-122"/>
            </a:endParaRPr>
          </a:p>
        </p:txBody>
      </p:sp>
    </p:spTree>
    <p:extLst>
      <p:ext uri="{BB962C8B-B14F-4D97-AF65-F5344CB8AC3E}">
        <p14:creationId xmlns:p14="http://schemas.microsoft.com/office/powerpoint/2010/main" val="2585201398"/>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3"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200275" y="876300"/>
            <a:ext cx="1008112" cy="400110"/>
          </a:xfrm>
          <a:prstGeom prst="rect">
            <a:avLst/>
          </a:prstGeom>
          <a:noFill/>
        </p:spPr>
        <p:txBody>
          <a:bodyPr wrap="square" rtlCol="0">
            <a:spAutoFit/>
          </a:bodyPr>
          <a:lstStyle/>
          <a:p>
            <a:r>
              <a:rPr lang="zh-CN" altLang="en-US" sz="2000" b="1" dirty="0" smtClean="0">
                <a:latin typeface="黑体" pitchFamily="49" charset="-122"/>
                <a:ea typeface="黑体" pitchFamily="49" charset="-122"/>
              </a:rPr>
              <a:t>判断题</a:t>
            </a:r>
            <a:endParaRPr lang="zh-CN" altLang="en-US" sz="2000" b="1" dirty="0">
              <a:latin typeface="黑体" pitchFamily="49" charset="-122"/>
              <a:ea typeface="黑体" pitchFamily="49" charset="-122"/>
            </a:endParaRPr>
          </a:p>
        </p:txBody>
      </p:sp>
      <p:sp>
        <p:nvSpPr>
          <p:cNvPr id="3" name="TextBox 2"/>
          <p:cNvSpPr txBox="1"/>
          <p:nvPr/>
        </p:nvSpPr>
        <p:spPr>
          <a:xfrm>
            <a:off x="2217738" y="1276410"/>
            <a:ext cx="5599113" cy="646331"/>
          </a:xfrm>
          <a:prstGeom prst="rect">
            <a:avLst/>
          </a:prstGeom>
          <a:noFill/>
        </p:spPr>
        <p:txBody>
          <a:bodyPr wrap="square" rtlCol="0">
            <a:spAutoFit/>
          </a:bodyPr>
          <a:lstStyle/>
          <a:p>
            <a:r>
              <a:rPr lang="en-US" altLang="zh-CN" b="1" dirty="0"/>
              <a:t>3.</a:t>
            </a:r>
            <a:r>
              <a:rPr lang="zh-CN" altLang="zh-CN" b="1" dirty="0"/>
              <a:t>坐席代表致电给客户更能加强维护客户关系和提升企业形象。</a:t>
            </a:r>
            <a:endParaRPr lang="zh-CN" altLang="zh-CN" dirty="0"/>
          </a:p>
        </p:txBody>
      </p:sp>
      <p:sp>
        <p:nvSpPr>
          <p:cNvPr id="15" name="菱形 14">
            <a:hlinkClick r:id="rId4" action="ppaction://hlinksldjump"/>
          </p:cNvPr>
          <p:cNvSpPr/>
          <p:nvPr/>
        </p:nvSpPr>
        <p:spPr>
          <a:xfrm>
            <a:off x="4098976" y="2787661"/>
            <a:ext cx="846113" cy="846113"/>
          </a:xfrm>
          <a:prstGeom prst="diamond">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smtClean="0">
                <a:latin typeface="黑体" pitchFamily="49" charset="-122"/>
                <a:ea typeface="黑体" pitchFamily="49" charset="-122"/>
              </a:rPr>
              <a:t>√</a:t>
            </a:r>
            <a:endParaRPr lang="zh-CN" altLang="en-US" sz="3600" dirty="0">
              <a:latin typeface="黑体" pitchFamily="49" charset="-122"/>
              <a:ea typeface="黑体" pitchFamily="49" charset="-122"/>
            </a:endParaRPr>
          </a:p>
        </p:txBody>
      </p:sp>
      <p:sp>
        <p:nvSpPr>
          <p:cNvPr id="16" name="菱形 15">
            <a:hlinkClick r:id="rId5" action="ppaction://hlinksldjump"/>
          </p:cNvPr>
          <p:cNvSpPr/>
          <p:nvPr/>
        </p:nvSpPr>
        <p:spPr>
          <a:xfrm>
            <a:off x="5107088" y="2787661"/>
            <a:ext cx="846113" cy="846113"/>
          </a:xfrm>
          <a:prstGeom prst="diamond">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2400" b="1" dirty="0"/>
              <a:t>╳</a:t>
            </a:r>
            <a:endParaRPr lang="zh-CN" altLang="en-US" sz="2400" dirty="0">
              <a:latin typeface="黑体" pitchFamily="49" charset="-122"/>
              <a:ea typeface="黑体" pitchFamily="49" charset="-122"/>
            </a:endParaRPr>
          </a:p>
        </p:txBody>
      </p:sp>
    </p:spTree>
    <p:extLst>
      <p:ext uri="{BB962C8B-B14F-4D97-AF65-F5344CB8AC3E}">
        <p14:creationId xmlns:p14="http://schemas.microsoft.com/office/powerpoint/2010/main" val="1852907380"/>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555776" y="1633364"/>
            <a:ext cx="6066482" cy="646331"/>
          </a:xfrm>
          <a:prstGeom prst="rect">
            <a:avLst/>
          </a:prstGeom>
          <a:noFill/>
        </p:spPr>
        <p:txBody>
          <a:bodyPr wrap="square" rtlCol="0">
            <a:spAutoFit/>
          </a:bodyPr>
          <a:lstStyle/>
          <a:p>
            <a:r>
              <a:rPr lang="zh-CN" altLang="en-US" sz="3600" b="1" dirty="0">
                <a:latin typeface="黑体" pitchFamily="49" charset="-122"/>
                <a:ea typeface="黑体" pitchFamily="49" charset="-122"/>
              </a:rPr>
              <a:t>选择不</a:t>
            </a:r>
            <a:r>
              <a:rPr lang="zh-CN" altLang="en-US" sz="3600" b="1" dirty="0" smtClean="0">
                <a:latin typeface="黑体" pitchFamily="49" charset="-122"/>
                <a:ea typeface="黑体" pitchFamily="49" charset="-122"/>
              </a:rPr>
              <a:t>正确，请再思考思考！</a:t>
            </a:r>
            <a:endParaRPr lang="zh-CN" altLang="en-US" sz="3600" b="1" dirty="0">
              <a:latin typeface="黑体" pitchFamily="49" charset="-122"/>
              <a:ea typeface="黑体" pitchFamily="49" charset="-122"/>
            </a:endParaRPr>
          </a:p>
        </p:txBody>
      </p:sp>
      <p:sp>
        <p:nvSpPr>
          <p:cNvPr id="21" name="圆角矩形 20">
            <a:hlinkClick r:id="rId4" action="ppaction://hlinksldjump"/>
          </p:cNvPr>
          <p:cNvSpPr/>
          <p:nvPr/>
        </p:nvSpPr>
        <p:spPr>
          <a:xfrm>
            <a:off x="3131839" y="2857500"/>
            <a:ext cx="4464497"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返回题目继续学习</a:t>
            </a:r>
            <a:endParaRPr lang="zh-CN" altLang="en-US" sz="4000" dirty="0">
              <a:latin typeface="黑体" pitchFamily="49" charset="-122"/>
              <a:ea typeface="黑体" pitchFamily="49" charset="-122"/>
            </a:endParaRPr>
          </a:p>
        </p:txBody>
      </p:sp>
    </p:spTree>
    <p:extLst>
      <p:ext uri="{BB962C8B-B14F-4D97-AF65-F5344CB8AC3E}">
        <p14:creationId xmlns:p14="http://schemas.microsoft.com/office/powerpoint/2010/main" val="1557707517"/>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3"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275856" y="1633364"/>
            <a:ext cx="4176464" cy="646331"/>
          </a:xfrm>
          <a:prstGeom prst="rect">
            <a:avLst/>
          </a:prstGeom>
          <a:noFill/>
        </p:spPr>
        <p:txBody>
          <a:bodyPr wrap="square" rtlCol="0">
            <a:spAutoFit/>
          </a:bodyPr>
          <a:lstStyle/>
          <a:p>
            <a:r>
              <a:rPr lang="zh-CN" altLang="en-US" sz="3600" b="1" dirty="0">
                <a:latin typeface="黑体" pitchFamily="49" charset="-122"/>
                <a:ea typeface="黑体" pitchFamily="49" charset="-122"/>
              </a:rPr>
              <a:t>恭喜</a:t>
            </a:r>
            <a:r>
              <a:rPr lang="zh-CN" altLang="en-US" sz="3600" b="1" dirty="0" smtClean="0">
                <a:latin typeface="黑体" pitchFamily="49" charset="-122"/>
                <a:ea typeface="黑体" pitchFamily="49" charset="-122"/>
              </a:rPr>
              <a:t>你，回答正确！</a:t>
            </a:r>
            <a:endParaRPr lang="zh-CN" altLang="en-US" sz="3600" b="1" dirty="0">
              <a:latin typeface="黑体" pitchFamily="49" charset="-122"/>
              <a:ea typeface="黑体" pitchFamily="49" charset="-122"/>
            </a:endParaRPr>
          </a:p>
        </p:txBody>
      </p:sp>
      <p:sp>
        <p:nvSpPr>
          <p:cNvPr id="3" name="圆角矩形 2">
            <a:hlinkClick r:id="rId4" action="ppaction://hlinksldjump"/>
          </p:cNvPr>
          <p:cNvSpPr/>
          <p:nvPr/>
        </p:nvSpPr>
        <p:spPr>
          <a:xfrm>
            <a:off x="3131839" y="2857500"/>
            <a:ext cx="4464497"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返回题目继续学习</a:t>
            </a:r>
            <a:endParaRPr lang="zh-CN" altLang="en-US" sz="4000" dirty="0">
              <a:latin typeface="黑体" pitchFamily="49" charset="-122"/>
              <a:ea typeface="黑体" pitchFamily="49" charset="-122"/>
            </a:endParaRPr>
          </a:p>
        </p:txBody>
      </p:sp>
    </p:spTree>
    <p:extLst>
      <p:ext uri="{BB962C8B-B14F-4D97-AF65-F5344CB8AC3E}">
        <p14:creationId xmlns:p14="http://schemas.microsoft.com/office/powerpoint/2010/main" val="2009311279"/>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1588"/>
            <a:ext cx="9144000" cy="5711825"/>
          </a:xfrm>
          <a:prstGeom prst="rect">
            <a:avLst/>
          </a:prstGeom>
          <a:gradFill rotWithShape="1">
            <a:gsLst>
              <a:gs pos="0">
                <a:srgbClr val="0070C0"/>
              </a:gs>
              <a:gs pos="100000">
                <a:srgbClr val="68B0E6"/>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grpSp>
        <p:nvGrpSpPr>
          <p:cNvPr id="5123" name="Group 3"/>
          <p:cNvGrpSpPr>
            <a:grpSpLocks/>
          </p:cNvGrpSpPr>
          <p:nvPr/>
        </p:nvGrpSpPr>
        <p:grpSpPr bwMode="auto">
          <a:xfrm>
            <a:off x="90488" y="438150"/>
            <a:ext cx="8943975" cy="4838700"/>
            <a:chOff x="0" y="0"/>
            <a:chExt cx="5634" cy="3048"/>
          </a:xfrm>
        </p:grpSpPr>
        <p:sp>
          <p:nvSpPr>
            <p:cNvPr id="5124" name="Freeform 6"/>
            <p:cNvSpPr>
              <a:spLocks noChangeAspect="1" noEditPoints="1"/>
            </p:cNvSpPr>
            <p:nvPr/>
          </p:nvSpPr>
          <p:spPr bwMode="auto">
            <a:xfrm>
              <a:off x="2433" y="0"/>
              <a:ext cx="3201" cy="2883"/>
            </a:xfrm>
            <a:custGeom>
              <a:avLst/>
              <a:gdLst>
                <a:gd name="T0" fmla="*/ 2150 w 3062"/>
                <a:gd name="T1" fmla="*/ 1958 h 2758"/>
                <a:gd name="T2" fmla="*/ 2094 w 3062"/>
                <a:gd name="T3" fmla="*/ 1898 h 2758"/>
                <a:gd name="T4" fmla="*/ 2230 w 3062"/>
                <a:gd name="T5" fmla="*/ 1812 h 2758"/>
                <a:gd name="T6" fmla="*/ 1940 w 3062"/>
                <a:gd name="T7" fmla="*/ 2062 h 2758"/>
                <a:gd name="T8" fmla="*/ 3054 w 3062"/>
                <a:gd name="T9" fmla="*/ 610 h 2758"/>
                <a:gd name="T10" fmla="*/ 2750 w 3062"/>
                <a:gd name="T11" fmla="*/ 400 h 2758"/>
                <a:gd name="T12" fmla="*/ 2314 w 3062"/>
                <a:gd name="T13" fmla="*/ 368 h 2758"/>
                <a:gd name="T14" fmla="*/ 2026 w 3062"/>
                <a:gd name="T15" fmla="*/ 246 h 2758"/>
                <a:gd name="T16" fmla="*/ 1780 w 3062"/>
                <a:gd name="T17" fmla="*/ 106 h 2758"/>
                <a:gd name="T18" fmla="*/ 1402 w 3062"/>
                <a:gd name="T19" fmla="*/ 380 h 2758"/>
                <a:gd name="T20" fmla="*/ 1198 w 3062"/>
                <a:gd name="T21" fmla="*/ 466 h 2758"/>
                <a:gd name="T22" fmla="*/ 952 w 3062"/>
                <a:gd name="T23" fmla="*/ 536 h 2758"/>
                <a:gd name="T24" fmla="*/ 794 w 3062"/>
                <a:gd name="T25" fmla="*/ 548 h 2758"/>
                <a:gd name="T26" fmla="*/ 686 w 3062"/>
                <a:gd name="T27" fmla="*/ 370 h 2758"/>
                <a:gd name="T28" fmla="*/ 366 w 3062"/>
                <a:gd name="T29" fmla="*/ 700 h 2758"/>
                <a:gd name="T30" fmla="*/ 480 w 3062"/>
                <a:gd name="T31" fmla="*/ 910 h 2758"/>
                <a:gd name="T32" fmla="*/ 648 w 3062"/>
                <a:gd name="T33" fmla="*/ 594 h 2758"/>
                <a:gd name="T34" fmla="*/ 628 w 3062"/>
                <a:gd name="T35" fmla="*/ 858 h 2758"/>
                <a:gd name="T36" fmla="*/ 430 w 3062"/>
                <a:gd name="T37" fmla="*/ 880 h 2758"/>
                <a:gd name="T38" fmla="*/ 248 w 3062"/>
                <a:gd name="T39" fmla="*/ 1058 h 2758"/>
                <a:gd name="T40" fmla="*/ 134 w 3062"/>
                <a:gd name="T41" fmla="*/ 1264 h 2758"/>
                <a:gd name="T42" fmla="*/ 412 w 3062"/>
                <a:gd name="T43" fmla="*/ 1180 h 2758"/>
                <a:gd name="T44" fmla="*/ 502 w 3062"/>
                <a:gd name="T45" fmla="*/ 1168 h 2758"/>
                <a:gd name="T46" fmla="*/ 668 w 3062"/>
                <a:gd name="T47" fmla="*/ 1260 h 2758"/>
                <a:gd name="T48" fmla="*/ 618 w 3062"/>
                <a:gd name="T49" fmla="*/ 1410 h 2758"/>
                <a:gd name="T50" fmla="*/ 242 w 3062"/>
                <a:gd name="T51" fmla="*/ 1364 h 2758"/>
                <a:gd name="T52" fmla="*/ 32 w 3062"/>
                <a:gd name="T53" fmla="*/ 1768 h 2758"/>
                <a:gd name="T54" fmla="*/ 392 w 3062"/>
                <a:gd name="T55" fmla="*/ 1878 h 2758"/>
                <a:gd name="T56" fmla="*/ 520 w 3062"/>
                <a:gd name="T57" fmla="*/ 2402 h 2758"/>
                <a:gd name="T58" fmla="*/ 898 w 3062"/>
                <a:gd name="T59" fmla="*/ 2156 h 2758"/>
                <a:gd name="T60" fmla="*/ 886 w 3062"/>
                <a:gd name="T61" fmla="*/ 1696 h 2758"/>
                <a:gd name="T62" fmla="*/ 966 w 3062"/>
                <a:gd name="T63" fmla="*/ 1740 h 2758"/>
                <a:gd name="T64" fmla="*/ 1026 w 3062"/>
                <a:gd name="T65" fmla="*/ 1458 h 2758"/>
                <a:gd name="T66" fmla="*/ 1470 w 3062"/>
                <a:gd name="T67" fmla="*/ 1816 h 2758"/>
                <a:gd name="T68" fmla="*/ 1790 w 3062"/>
                <a:gd name="T69" fmla="*/ 1802 h 2758"/>
                <a:gd name="T70" fmla="*/ 1940 w 3062"/>
                <a:gd name="T71" fmla="*/ 1776 h 2758"/>
                <a:gd name="T72" fmla="*/ 2148 w 3062"/>
                <a:gd name="T73" fmla="*/ 1444 h 2758"/>
                <a:gd name="T74" fmla="*/ 2228 w 3062"/>
                <a:gd name="T75" fmla="*/ 1348 h 2758"/>
                <a:gd name="T76" fmla="*/ 2456 w 3062"/>
                <a:gd name="T77" fmla="*/ 978 h 2758"/>
                <a:gd name="T78" fmla="*/ 2678 w 3062"/>
                <a:gd name="T79" fmla="*/ 752 h 2758"/>
                <a:gd name="T80" fmla="*/ 2760 w 3062"/>
                <a:gd name="T81" fmla="*/ 940 h 2758"/>
                <a:gd name="T82" fmla="*/ 3016 w 3062"/>
                <a:gd name="T83" fmla="*/ 706 h 2758"/>
                <a:gd name="T84" fmla="*/ 722 w 3062"/>
                <a:gd name="T85" fmla="*/ 1244 h 2758"/>
                <a:gd name="T86" fmla="*/ 1078 w 3062"/>
                <a:gd name="T87" fmla="*/ 1156 h 2758"/>
                <a:gd name="T88" fmla="*/ 994 w 3062"/>
                <a:gd name="T89" fmla="*/ 1112 h 2758"/>
                <a:gd name="T90" fmla="*/ 1338 w 3062"/>
                <a:gd name="T91" fmla="*/ 50 h 2758"/>
                <a:gd name="T92" fmla="*/ 148 w 3062"/>
                <a:gd name="T93" fmla="*/ 1002 h 2758"/>
                <a:gd name="T94" fmla="*/ 1508 w 3062"/>
                <a:gd name="T95" fmla="*/ 1836 h 2758"/>
                <a:gd name="T96" fmla="*/ 1906 w 3062"/>
                <a:gd name="T97" fmla="*/ 2022 h 2758"/>
                <a:gd name="T98" fmla="*/ 184 w 3062"/>
                <a:gd name="T99" fmla="*/ 906 h 2758"/>
                <a:gd name="T100" fmla="*/ 250 w 3062"/>
                <a:gd name="T101" fmla="*/ 1028 h 2758"/>
                <a:gd name="T102" fmla="*/ 178 w 3062"/>
                <a:gd name="T103" fmla="*/ 846 h 2758"/>
                <a:gd name="T104" fmla="*/ 3008 w 3062"/>
                <a:gd name="T105" fmla="*/ 2598 h 2758"/>
                <a:gd name="T106" fmla="*/ 2914 w 3062"/>
                <a:gd name="T107" fmla="*/ 2728 h 2758"/>
                <a:gd name="T108" fmla="*/ 2308 w 3062"/>
                <a:gd name="T109" fmla="*/ 1392 h 2758"/>
                <a:gd name="T110" fmla="*/ 2420 w 3062"/>
                <a:gd name="T111" fmla="*/ 2058 h 2758"/>
                <a:gd name="T112" fmla="*/ 2378 w 3062"/>
                <a:gd name="T113" fmla="*/ 1986 h 2758"/>
                <a:gd name="T114" fmla="*/ 2398 w 3062"/>
                <a:gd name="T115" fmla="*/ 2182 h 2758"/>
                <a:gd name="T116" fmla="*/ 2048 w 3062"/>
                <a:gd name="T117" fmla="*/ 2286 h 2758"/>
                <a:gd name="T118" fmla="*/ 2430 w 3062"/>
                <a:gd name="T119" fmla="*/ 2548 h 2758"/>
                <a:gd name="T120" fmla="*/ 2544 w 3062"/>
                <a:gd name="T121" fmla="*/ 2688 h 2758"/>
                <a:gd name="T122" fmla="*/ 2478 w 3062"/>
                <a:gd name="T123" fmla="*/ 958 h 2758"/>
                <a:gd name="T124" fmla="*/ 2356 w 3062"/>
                <a:gd name="T125" fmla="*/ 1350 h 2758"/>
                <a:gd name="T126" fmla="*/ 0 w 3062"/>
                <a:gd name="T127" fmla="*/ 0 h 2758"/>
                <a:gd name="T128" fmla="*/ 3062 w 3062"/>
                <a:gd name="T129" fmla="*/ 2758 h 2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T126" t="T127" r="T128" b="T129"/>
              <a:pathLst>
                <a:path w="3062" h="2758">
                  <a:moveTo>
                    <a:pt x="1982" y="1630"/>
                  </a:moveTo>
                  <a:lnTo>
                    <a:pt x="1982" y="1630"/>
                  </a:lnTo>
                  <a:lnTo>
                    <a:pt x="1976" y="1628"/>
                  </a:lnTo>
                  <a:lnTo>
                    <a:pt x="1972" y="1630"/>
                  </a:lnTo>
                  <a:lnTo>
                    <a:pt x="1962" y="1640"/>
                  </a:lnTo>
                  <a:lnTo>
                    <a:pt x="1960" y="1644"/>
                  </a:lnTo>
                  <a:lnTo>
                    <a:pt x="1962" y="1650"/>
                  </a:lnTo>
                  <a:lnTo>
                    <a:pt x="1966" y="1652"/>
                  </a:lnTo>
                  <a:lnTo>
                    <a:pt x="1972" y="1650"/>
                  </a:lnTo>
                  <a:lnTo>
                    <a:pt x="1982" y="1640"/>
                  </a:lnTo>
                  <a:lnTo>
                    <a:pt x="1984" y="1634"/>
                  </a:lnTo>
                  <a:lnTo>
                    <a:pt x="1982" y="1630"/>
                  </a:lnTo>
                  <a:close/>
                  <a:moveTo>
                    <a:pt x="2112" y="1982"/>
                  </a:moveTo>
                  <a:lnTo>
                    <a:pt x="2112" y="1982"/>
                  </a:lnTo>
                  <a:lnTo>
                    <a:pt x="2116" y="1994"/>
                  </a:lnTo>
                  <a:lnTo>
                    <a:pt x="2120" y="2000"/>
                  </a:lnTo>
                  <a:lnTo>
                    <a:pt x="2122" y="2006"/>
                  </a:lnTo>
                  <a:lnTo>
                    <a:pt x="2122" y="2014"/>
                  </a:lnTo>
                  <a:lnTo>
                    <a:pt x="2122" y="2018"/>
                  </a:lnTo>
                  <a:lnTo>
                    <a:pt x="2124" y="2022"/>
                  </a:lnTo>
                  <a:lnTo>
                    <a:pt x="2126" y="2024"/>
                  </a:lnTo>
                  <a:lnTo>
                    <a:pt x="2128" y="2026"/>
                  </a:lnTo>
                  <a:lnTo>
                    <a:pt x="2130" y="2026"/>
                  </a:lnTo>
                  <a:lnTo>
                    <a:pt x="2134" y="2026"/>
                  </a:lnTo>
                  <a:lnTo>
                    <a:pt x="2140" y="2024"/>
                  </a:lnTo>
                  <a:lnTo>
                    <a:pt x="2142" y="2022"/>
                  </a:lnTo>
                  <a:lnTo>
                    <a:pt x="2142" y="2008"/>
                  </a:lnTo>
                  <a:lnTo>
                    <a:pt x="2142" y="1996"/>
                  </a:lnTo>
                  <a:lnTo>
                    <a:pt x="2144" y="1992"/>
                  </a:lnTo>
                  <a:lnTo>
                    <a:pt x="2146" y="1994"/>
                  </a:lnTo>
                  <a:lnTo>
                    <a:pt x="2148" y="2000"/>
                  </a:lnTo>
                  <a:lnTo>
                    <a:pt x="2158" y="2012"/>
                  </a:lnTo>
                  <a:lnTo>
                    <a:pt x="2166" y="2020"/>
                  </a:lnTo>
                  <a:lnTo>
                    <a:pt x="2172" y="2024"/>
                  </a:lnTo>
                  <a:lnTo>
                    <a:pt x="2180" y="2026"/>
                  </a:lnTo>
                  <a:lnTo>
                    <a:pt x="2184" y="2026"/>
                  </a:lnTo>
                  <a:lnTo>
                    <a:pt x="2186" y="2026"/>
                  </a:lnTo>
                  <a:lnTo>
                    <a:pt x="2188" y="2024"/>
                  </a:lnTo>
                  <a:lnTo>
                    <a:pt x="2190" y="2022"/>
                  </a:lnTo>
                  <a:lnTo>
                    <a:pt x="2188" y="2020"/>
                  </a:lnTo>
                  <a:lnTo>
                    <a:pt x="2186" y="2014"/>
                  </a:lnTo>
                  <a:lnTo>
                    <a:pt x="2176" y="2002"/>
                  </a:lnTo>
                  <a:lnTo>
                    <a:pt x="2168" y="1992"/>
                  </a:lnTo>
                  <a:lnTo>
                    <a:pt x="2166" y="1988"/>
                  </a:lnTo>
                  <a:lnTo>
                    <a:pt x="2166" y="1984"/>
                  </a:lnTo>
                  <a:lnTo>
                    <a:pt x="2168" y="1982"/>
                  </a:lnTo>
                  <a:lnTo>
                    <a:pt x="2178" y="1972"/>
                  </a:lnTo>
                  <a:lnTo>
                    <a:pt x="2180" y="1968"/>
                  </a:lnTo>
                  <a:lnTo>
                    <a:pt x="2182" y="1962"/>
                  </a:lnTo>
                  <a:lnTo>
                    <a:pt x="2180" y="1960"/>
                  </a:lnTo>
                  <a:lnTo>
                    <a:pt x="2174" y="1958"/>
                  </a:lnTo>
                  <a:lnTo>
                    <a:pt x="2150" y="1958"/>
                  </a:lnTo>
                  <a:lnTo>
                    <a:pt x="2148" y="1958"/>
                  </a:lnTo>
                  <a:lnTo>
                    <a:pt x="2146" y="1956"/>
                  </a:lnTo>
                  <a:lnTo>
                    <a:pt x="2146" y="1954"/>
                  </a:lnTo>
                  <a:lnTo>
                    <a:pt x="2146" y="1950"/>
                  </a:lnTo>
                  <a:lnTo>
                    <a:pt x="2148" y="1946"/>
                  </a:lnTo>
                  <a:lnTo>
                    <a:pt x="2158" y="1934"/>
                  </a:lnTo>
                  <a:lnTo>
                    <a:pt x="2158" y="1932"/>
                  </a:lnTo>
                  <a:lnTo>
                    <a:pt x="2158" y="1930"/>
                  </a:lnTo>
                  <a:lnTo>
                    <a:pt x="2154" y="1928"/>
                  </a:lnTo>
                  <a:lnTo>
                    <a:pt x="2150" y="1928"/>
                  </a:lnTo>
                  <a:lnTo>
                    <a:pt x="2144" y="1930"/>
                  </a:lnTo>
                  <a:lnTo>
                    <a:pt x="2138" y="1934"/>
                  </a:lnTo>
                  <a:lnTo>
                    <a:pt x="2130" y="1946"/>
                  </a:lnTo>
                  <a:lnTo>
                    <a:pt x="2116" y="1970"/>
                  </a:lnTo>
                  <a:lnTo>
                    <a:pt x="2112" y="1982"/>
                  </a:lnTo>
                  <a:close/>
                  <a:moveTo>
                    <a:pt x="1966" y="1940"/>
                  </a:moveTo>
                  <a:lnTo>
                    <a:pt x="1966" y="1940"/>
                  </a:lnTo>
                  <a:lnTo>
                    <a:pt x="1968" y="1948"/>
                  </a:lnTo>
                  <a:lnTo>
                    <a:pt x="1970" y="1954"/>
                  </a:lnTo>
                  <a:lnTo>
                    <a:pt x="1972" y="1960"/>
                  </a:lnTo>
                  <a:lnTo>
                    <a:pt x="1980" y="1974"/>
                  </a:lnTo>
                  <a:lnTo>
                    <a:pt x="1982" y="1980"/>
                  </a:lnTo>
                  <a:lnTo>
                    <a:pt x="1988" y="1984"/>
                  </a:lnTo>
                  <a:lnTo>
                    <a:pt x="1994" y="1986"/>
                  </a:lnTo>
                  <a:lnTo>
                    <a:pt x="1998" y="1986"/>
                  </a:lnTo>
                  <a:lnTo>
                    <a:pt x="2014" y="1986"/>
                  </a:lnTo>
                  <a:lnTo>
                    <a:pt x="2018" y="1986"/>
                  </a:lnTo>
                  <a:lnTo>
                    <a:pt x="2024" y="1988"/>
                  </a:lnTo>
                  <a:lnTo>
                    <a:pt x="2032" y="1990"/>
                  </a:lnTo>
                  <a:lnTo>
                    <a:pt x="2038" y="1992"/>
                  </a:lnTo>
                  <a:lnTo>
                    <a:pt x="2044" y="1996"/>
                  </a:lnTo>
                  <a:lnTo>
                    <a:pt x="2052" y="1996"/>
                  </a:lnTo>
                  <a:lnTo>
                    <a:pt x="2056" y="1996"/>
                  </a:lnTo>
                  <a:lnTo>
                    <a:pt x="2062" y="1994"/>
                  </a:lnTo>
                  <a:lnTo>
                    <a:pt x="2066" y="1988"/>
                  </a:lnTo>
                  <a:lnTo>
                    <a:pt x="2072" y="1974"/>
                  </a:lnTo>
                  <a:lnTo>
                    <a:pt x="2074" y="1968"/>
                  </a:lnTo>
                  <a:lnTo>
                    <a:pt x="2078" y="1962"/>
                  </a:lnTo>
                  <a:lnTo>
                    <a:pt x="2088" y="1950"/>
                  </a:lnTo>
                  <a:lnTo>
                    <a:pt x="2090" y="1944"/>
                  </a:lnTo>
                  <a:lnTo>
                    <a:pt x="2094" y="1932"/>
                  </a:lnTo>
                  <a:lnTo>
                    <a:pt x="2096" y="1928"/>
                  </a:lnTo>
                  <a:lnTo>
                    <a:pt x="2100" y="1924"/>
                  </a:lnTo>
                  <a:lnTo>
                    <a:pt x="2106" y="1922"/>
                  </a:lnTo>
                  <a:lnTo>
                    <a:pt x="2108" y="1920"/>
                  </a:lnTo>
                  <a:lnTo>
                    <a:pt x="2108" y="1918"/>
                  </a:lnTo>
                  <a:lnTo>
                    <a:pt x="2108" y="1916"/>
                  </a:lnTo>
                  <a:lnTo>
                    <a:pt x="2106" y="1914"/>
                  </a:lnTo>
                  <a:lnTo>
                    <a:pt x="2100" y="1912"/>
                  </a:lnTo>
                  <a:lnTo>
                    <a:pt x="2096" y="1908"/>
                  </a:lnTo>
                  <a:lnTo>
                    <a:pt x="2094" y="1900"/>
                  </a:lnTo>
                  <a:lnTo>
                    <a:pt x="2094" y="1898"/>
                  </a:lnTo>
                  <a:lnTo>
                    <a:pt x="2094" y="1882"/>
                  </a:lnTo>
                  <a:lnTo>
                    <a:pt x="2094" y="1878"/>
                  </a:lnTo>
                  <a:lnTo>
                    <a:pt x="2096" y="1870"/>
                  </a:lnTo>
                  <a:lnTo>
                    <a:pt x="2100" y="1866"/>
                  </a:lnTo>
                  <a:lnTo>
                    <a:pt x="2106" y="1864"/>
                  </a:lnTo>
                  <a:lnTo>
                    <a:pt x="2108" y="1862"/>
                  </a:lnTo>
                  <a:lnTo>
                    <a:pt x="2110" y="1858"/>
                  </a:lnTo>
                  <a:lnTo>
                    <a:pt x="2110" y="1856"/>
                  </a:lnTo>
                  <a:lnTo>
                    <a:pt x="2110" y="1852"/>
                  </a:lnTo>
                  <a:lnTo>
                    <a:pt x="2106" y="1848"/>
                  </a:lnTo>
                  <a:lnTo>
                    <a:pt x="2102" y="1842"/>
                  </a:lnTo>
                  <a:lnTo>
                    <a:pt x="2096" y="1836"/>
                  </a:lnTo>
                  <a:lnTo>
                    <a:pt x="2090" y="1834"/>
                  </a:lnTo>
                  <a:lnTo>
                    <a:pt x="2084" y="1832"/>
                  </a:lnTo>
                  <a:lnTo>
                    <a:pt x="2076" y="1834"/>
                  </a:lnTo>
                  <a:lnTo>
                    <a:pt x="2052" y="1846"/>
                  </a:lnTo>
                  <a:lnTo>
                    <a:pt x="2046" y="1850"/>
                  </a:lnTo>
                  <a:lnTo>
                    <a:pt x="2040" y="1856"/>
                  </a:lnTo>
                  <a:lnTo>
                    <a:pt x="2020" y="1882"/>
                  </a:lnTo>
                  <a:lnTo>
                    <a:pt x="2014" y="1888"/>
                  </a:lnTo>
                  <a:lnTo>
                    <a:pt x="2008" y="1892"/>
                  </a:lnTo>
                  <a:lnTo>
                    <a:pt x="2004" y="1896"/>
                  </a:lnTo>
                  <a:lnTo>
                    <a:pt x="1988" y="1902"/>
                  </a:lnTo>
                  <a:lnTo>
                    <a:pt x="1984" y="1904"/>
                  </a:lnTo>
                  <a:lnTo>
                    <a:pt x="1972" y="1914"/>
                  </a:lnTo>
                  <a:lnTo>
                    <a:pt x="1968" y="1920"/>
                  </a:lnTo>
                  <a:lnTo>
                    <a:pt x="1966" y="1926"/>
                  </a:lnTo>
                  <a:lnTo>
                    <a:pt x="1966" y="1940"/>
                  </a:lnTo>
                  <a:close/>
                  <a:moveTo>
                    <a:pt x="2180" y="1810"/>
                  </a:moveTo>
                  <a:lnTo>
                    <a:pt x="2180" y="1810"/>
                  </a:lnTo>
                  <a:lnTo>
                    <a:pt x="2174" y="1814"/>
                  </a:lnTo>
                  <a:lnTo>
                    <a:pt x="2170" y="1818"/>
                  </a:lnTo>
                  <a:lnTo>
                    <a:pt x="2164" y="1832"/>
                  </a:lnTo>
                  <a:lnTo>
                    <a:pt x="2164" y="1834"/>
                  </a:lnTo>
                  <a:lnTo>
                    <a:pt x="2164" y="1836"/>
                  </a:lnTo>
                  <a:lnTo>
                    <a:pt x="2166" y="1838"/>
                  </a:lnTo>
                  <a:lnTo>
                    <a:pt x="2168" y="1836"/>
                  </a:lnTo>
                  <a:lnTo>
                    <a:pt x="2174" y="1834"/>
                  </a:lnTo>
                  <a:lnTo>
                    <a:pt x="2180" y="1832"/>
                  </a:lnTo>
                  <a:lnTo>
                    <a:pt x="2186" y="1834"/>
                  </a:lnTo>
                  <a:lnTo>
                    <a:pt x="2192" y="1838"/>
                  </a:lnTo>
                  <a:lnTo>
                    <a:pt x="2200" y="1840"/>
                  </a:lnTo>
                  <a:lnTo>
                    <a:pt x="2204" y="1840"/>
                  </a:lnTo>
                  <a:lnTo>
                    <a:pt x="2210" y="1840"/>
                  </a:lnTo>
                  <a:lnTo>
                    <a:pt x="2218" y="1844"/>
                  </a:lnTo>
                  <a:lnTo>
                    <a:pt x="2224" y="1846"/>
                  </a:lnTo>
                  <a:lnTo>
                    <a:pt x="2226" y="1846"/>
                  </a:lnTo>
                  <a:lnTo>
                    <a:pt x="2228" y="1846"/>
                  </a:lnTo>
                  <a:lnTo>
                    <a:pt x="2230" y="1844"/>
                  </a:lnTo>
                  <a:lnTo>
                    <a:pt x="2230" y="1842"/>
                  </a:lnTo>
                  <a:lnTo>
                    <a:pt x="2230" y="1818"/>
                  </a:lnTo>
                  <a:lnTo>
                    <a:pt x="2230" y="1812"/>
                  </a:lnTo>
                  <a:lnTo>
                    <a:pt x="2226" y="1806"/>
                  </a:lnTo>
                  <a:lnTo>
                    <a:pt x="2216" y="1798"/>
                  </a:lnTo>
                  <a:lnTo>
                    <a:pt x="2214" y="1796"/>
                  </a:lnTo>
                  <a:lnTo>
                    <a:pt x="2212" y="1794"/>
                  </a:lnTo>
                  <a:lnTo>
                    <a:pt x="2208" y="1796"/>
                  </a:lnTo>
                  <a:lnTo>
                    <a:pt x="2206" y="1798"/>
                  </a:lnTo>
                  <a:lnTo>
                    <a:pt x="2198" y="1806"/>
                  </a:lnTo>
                  <a:lnTo>
                    <a:pt x="2190" y="1810"/>
                  </a:lnTo>
                  <a:lnTo>
                    <a:pt x="2184" y="1810"/>
                  </a:lnTo>
                  <a:lnTo>
                    <a:pt x="2180" y="1810"/>
                  </a:lnTo>
                  <a:close/>
                  <a:moveTo>
                    <a:pt x="2152" y="1544"/>
                  </a:moveTo>
                  <a:lnTo>
                    <a:pt x="2152" y="1544"/>
                  </a:lnTo>
                  <a:lnTo>
                    <a:pt x="2152" y="1542"/>
                  </a:lnTo>
                  <a:lnTo>
                    <a:pt x="2152" y="1540"/>
                  </a:lnTo>
                  <a:lnTo>
                    <a:pt x="2150" y="1540"/>
                  </a:lnTo>
                  <a:lnTo>
                    <a:pt x="2148" y="1542"/>
                  </a:lnTo>
                  <a:lnTo>
                    <a:pt x="2138" y="1550"/>
                  </a:lnTo>
                  <a:lnTo>
                    <a:pt x="2134" y="1558"/>
                  </a:lnTo>
                  <a:lnTo>
                    <a:pt x="2132" y="1564"/>
                  </a:lnTo>
                  <a:lnTo>
                    <a:pt x="2132" y="1568"/>
                  </a:lnTo>
                  <a:lnTo>
                    <a:pt x="2134" y="1576"/>
                  </a:lnTo>
                  <a:lnTo>
                    <a:pt x="2136" y="1584"/>
                  </a:lnTo>
                  <a:lnTo>
                    <a:pt x="2140" y="1588"/>
                  </a:lnTo>
                  <a:lnTo>
                    <a:pt x="2140" y="1590"/>
                  </a:lnTo>
                  <a:lnTo>
                    <a:pt x="2142" y="1592"/>
                  </a:lnTo>
                  <a:lnTo>
                    <a:pt x="2144" y="1590"/>
                  </a:lnTo>
                  <a:lnTo>
                    <a:pt x="2144" y="1588"/>
                  </a:lnTo>
                  <a:lnTo>
                    <a:pt x="2150" y="1564"/>
                  </a:lnTo>
                  <a:lnTo>
                    <a:pt x="2152" y="1548"/>
                  </a:lnTo>
                  <a:lnTo>
                    <a:pt x="2152" y="1544"/>
                  </a:lnTo>
                  <a:close/>
                  <a:moveTo>
                    <a:pt x="2066" y="2082"/>
                  </a:moveTo>
                  <a:lnTo>
                    <a:pt x="2066" y="2082"/>
                  </a:lnTo>
                  <a:lnTo>
                    <a:pt x="2068" y="2082"/>
                  </a:lnTo>
                  <a:lnTo>
                    <a:pt x="2070" y="2082"/>
                  </a:lnTo>
                  <a:lnTo>
                    <a:pt x="2072" y="2080"/>
                  </a:lnTo>
                  <a:lnTo>
                    <a:pt x="2070" y="2078"/>
                  </a:lnTo>
                  <a:lnTo>
                    <a:pt x="2068" y="2072"/>
                  </a:lnTo>
                  <a:lnTo>
                    <a:pt x="2062" y="2066"/>
                  </a:lnTo>
                  <a:lnTo>
                    <a:pt x="2056" y="2062"/>
                  </a:lnTo>
                  <a:lnTo>
                    <a:pt x="2032" y="2058"/>
                  </a:lnTo>
                  <a:lnTo>
                    <a:pt x="2018" y="2052"/>
                  </a:lnTo>
                  <a:lnTo>
                    <a:pt x="2012" y="2048"/>
                  </a:lnTo>
                  <a:lnTo>
                    <a:pt x="2006" y="2046"/>
                  </a:lnTo>
                  <a:lnTo>
                    <a:pt x="1998" y="2046"/>
                  </a:lnTo>
                  <a:lnTo>
                    <a:pt x="1994" y="2046"/>
                  </a:lnTo>
                  <a:lnTo>
                    <a:pt x="1978" y="2046"/>
                  </a:lnTo>
                  <a:lnTo>
                    <a:pt x="1964" y="2046"/>
                  </a:lnTo>
                  <a:lnTo>
                    <a:pt x="1948" y="2046"/>
                  </a:lnTo>
                  <a:lnTo>
                    <a:pt x="1916" y="2046"/>
                  </a:lnTo>
                  <a:lnTo>
                    <a:pt x="1912" y="2046"/>
                  </a:lnTo>
                  <a:lnTo>
                    <a:pt x="1916" y="2048"/>
                  </a:lnTo>
                  <a:lnTo>
                    <a:pt x="1940" y="2062"/>
                  </a:lnTo>
                  <a:lnTo>
                    <a:pt x="1954" y="2066"/>
                  </a:lnTo>
                  <a:lnTo>
                    <a:pt x="1998" y="2074"/>
                  </a:lnTo>
                  <a:lnTo>
                    <a:pt x="2014" y="2074"/>
                  </a:lnTo>
                  <a:lnTo>
                    <a:pt x="2026" y="2074"/>
                  </a:lnTo>
                  <a:lnTo>
                    <a:pt x="2042" y="2076"/>
                  </a:lnTo>
                  <a:lnTo>
                    <a:pt x="2066" y="2082"/>
                  </a:lnTo>
                  <a:close/>
                  <a:moveTo>
                    <a:pt x="2126" y="1676"/>
                  </a:moveTo>
                  <a:lnTo>
                    <a:pt x="2126" y="1676"/>
                  </a:lnTo>
                  <a:lnTo>
                    <a:pt x="2124" y="1684"/>
                  </a:lnTo>
                  <a:lnTo>
                    <a:pt x="2126" y="1692"/>
                  </a:lnTo>
                  <a:lnTo>
                    <a:pt x="2130" y="1706"/>
                  </a:lnTo>
                  <a:lnTo>
                    <a:pt x="2134" y="1712"/>
                  </a:lnTo>
                  <a:lnTo>
                    <a:pt x="2138" y="1718"/>
                  </a:lnTo>
                  <a:lnTo>
                    <a:pt x="2142" y="1722"/>
                  </a:lnTo>
                  <a:lnTo>
                    <a:pt x="2148" y="1722"/>
                  </a:lnTo>
                  <a:lnTo>
                    <a:pt x="2152" y="1724"/>
                  </a:lnTo>
                  <a:lnTo>
                    <a:pt x="2158" y="1728"/>
                  </a:lnTo>
                  <a:lnTo>
                    <a:pt x="2174" y="1738"/>
                  </a:lnTo>
                  <a:lnTo>
                    <a:pt x="2180" y="1744"/>
                  </a:lnTo>
                  <a:lnTo>
                    <a:pt x="2186" y="1750"/>
                  </a:lnTo>
                  <a:lnTo>
                    <a:pt x="2188" y="1754"/>
                  </a:lnTo>
                  <a:lnTo>
                    <a:pt x="2192" y="1760"/>
                  </a:lnTo>
                  <a:lnTo>
                    <a:pt x="2198" y="1766"/>
                  </a:lnTo>
                  <a:lnTo>
                    <a:pt x="2204" y="1768"/>
                  </a:lnTo>
                  <a:lnTo>
                    <a:pt x="2206" y="1768"/>
                  </a:lnTo>
                  <a:lnTo>
                    <a:pt x="2208" y="1768"/>
                  </a:lnTo>
                  <a:lnTo>
                    <a:pt x="2210" y="1766"/>
                  </a:lnTo>
                  <a:lnTo>
                    <a:pt x="2210" y="1764"/>
                  </a:lnTo>
                  <a:lnTo>
                    <a:pt x="2210" y="1760"/>
                  </a:lnTo>
                  <a:lnTo>
                    <a:pt x="2210" y="1752"/>
                  </a:lnTo>
                  <a:lnTo>
                    <a:pt x="2206" y="1746"/>
                  </a:lnTo>
                  <a:lnTo>
                    <a:pt x="2196" y="1730"/>
                  </a:lnTo>
                  <a:lnTo>
                    <a:pt x="2190" y="1724"/>
                  </a:lnTo>
                  <a:lnTo>
                    <a:pt x="2184" y="1718"/>
                  </a:lnTo>
                  <a:lnTo>
                    <a:pt x="2168" y="1708"/>
                  </a:lnTo>
                  <a:lnTo>
                    <a:pt x="2164" y="1704"/>
                  </a:lnTo>
                  <a:lnTo>
                    <a:pt x="2162" y="1698"/>
                  </a:lnTo>
                  <a:lnTo>
                    <a:pt x="2164" y="1686"/>
                  </a:lnTo>
                  <a:lnTo>
                    <a:pt x="2170" y="1672"/>
                  </a:lnTo>
                  <a:lnTo>
                    <a:pt x="2168" y="1666"/>
                  </a:lnTo>
                  <a:lnTo>
                    <a:pt x="2164" y="1660"/>
                  </a:lnTo>
                  <a:lnTo>
                    <a:pt x="2160" y="1658"/>
                  </a:lnTo>
                  <a:lnTo>
                    <a:pt x="2152" y="1656"/>
                  </a:lnTo>
                  <a:lnTo>
                    <a:pt x="2146" y="1658"/>
                  </a:lnTo>
                  <a:lnTo>
                    <a:pt x="2140" y="1660"/>
                  </a:lnTo>
                  <a:lnTo>
                    <a:pt x="2134" y="1666"/>
                  </a:lnTo>
                  <a:lnTo>
                    <a:pt x="2130" y="1672"/>
                  </a:lnTo>
                  <a:lnTo>
                    <a:pt x="2126" y="1676"/>
                  </a:lnTo>
                  <a:close/>
                  <a:moveTo>
                    <a:pt x="3046" y="620"/>
                  </a:moveTo>
                  <a:lnTo>
                    <a:pt x="3046" y="620"/>
                  </a:lnTo>
                  <a:lnTo>
                    <a:pt x="3052" y="616"/>
                  </a:lnTo>
                  <a:lnTo>
                    <a:pt x="3054" y="610"/>
                  </a:lnTo>
                  <a:lnTo>
                    <a:pt x="3062" y="478"/>
                  </a:lnTo>
                  <a:lnTo>
                    <a:pt x="3060" y="472"/>
                  </a:lnTo>
                  <a:lnTo>
                    <a:pt x="3056" y="466"/>
                  </a:lnTo>
                  <a:lnTo>
                    <a:pt x="3050" y="464"/>
                  </a:lnTo>
                  <a:lnTo>
                    <a:pt x="3038" y="460"/>
                  </a:lnTo>
                  <a:lnTo>
                    <a:pt x="3034" y="458"/>
                  </a:lnTo>
                  <a:lnTo>
                    <a:pt x="3028" y="454"/>
                  </a:lnTo>
                  <a:lnTo>
                    <a:pt x="3020" y="446"/>
                  </a:lnTo>
                  <a:lnTo>
                    <a:pt x="3006" y="438"/>
                  </a:lnTo>
                  <a:lnTo>
                    <a:pt x="3002" y="434"/>
                  </a:lnTo>
                  <a:lnTo>
                    <a:pt x="2994" y="432"/>
                  </a:lnTo>
                  <a:lnTo>
                    <a:pt x="2986" y="432"/>
                  </a:lnTo>
                  <a:lnTo>
                    <a:pt x="2972" y="432"/>
                  </a:lnTo>
                  <a:lnTo>
                    <a:pt x="2966" y="430"/>
                  </a:lnTo>
                  <a:lnTo>
                    <a:pt x="2958" y="428"/>
                  </a:lnTo>
                  <a:lnTo>
                    <a:pt x="2952" y="424"/>
                  </a:lnTo>
                  <a:lnTo>
                    <a:pt x="2946" y="422"/>
                  </a:lnTo>
                  <a:lnTo>
                    <a:pt x="2938" y="422"/>
                  </a:lnTo>
                  <a:lnTo>
                    <a:pt x="2934" y="422"/>
                  </a:lnTo>
                  <a:lnTo>
                    <a:pt x="2920" y="422"/>
                  </a:lnTo>
                  <a:lnTo>
                    <a:pt x="2918" y="424"/>
                  </a:lnTo>
                  <a:lnTo>
                    <a:pt x="2918" y="430"/>
                  </a:lnTo>
                  <a:lnTo>
                    <a:pt x="2924" y="452"/>
                  </a:lnTo>
                  <a:lnTo>
                    <a:pt x="2922" y="460"/>
                  </a:lnTo>
                  <a:lnTo>
                    <a:pt x="2918" y="464"/>
                  </a:lnTo>
                  <a:lnTo>
                    <a:pt x="2914" y="466"/>
                  </a:lnTo>
                  <a:lnTo>
                    <a:pt x="2906" y="468"/>
                  </a:lnTo>
                  <a:lnTo>
                    <a:pt x="2900" y="466"/>
                  </a:lnTo>
                  <a:lnTo>
                    <a:pt x="2894" y="464"/>
                  </a:lnTo>
                  <a:lnTo>
                    <a:pt x="2888" y="460"/>
                  </a:lnTo>
                  <a:lnTo>
                    <a:pt x="2882" y="454"/>
                  </a:lnTo>
                  <a:lnTo>
                    <a:pt x="2880" y="448"/>
                  </a:lnTo>
                  <a:lnTo>
                    <a:pt x="2876" y="436"/>
                  </a:lnTo>
                  <a:lnTo>
                    <a:pt x="2874" y="432"/>
                  </a:lnTo>
                  <a:lnTo>
                    <a:pt x="2868" y="432"/>
                  </a:lnTo>
                  <a:lnTo>
                    <a:pt x="2856" y="432"/>
                  </a:lnTo>
                  <a:lnTo>
                    <a:pt x="2848" y="432"/>
                  </a:lnTo>
                  <a:lnTo>
                    <a:pt x="2842" y="436"/>
                  </a:lnTo>
                  <a:lnTo>
                    <a:pt x="2836" y="438"/>
                  </a:lnTo>
                  <a:lnTo>
                    <a:pt x="2830" y="438"/>
                  </a:lnTo>
                  <a:lnTo>
                    <a:pt x="2816" y="434"/>
                  </a:lnTo>
                  <a:lnTo>
                    <a:pt x="2800" y="432"/>
                  </a:lnTo>
                  <a:lnTo>
                    <a:pt x="2786" y="432"/>
                  </a:lnTo>
                  <a:lnTo>
                    <a:pt x="2780" y="432"/>
                  </a:lnTo>
                  <a:lnTo>
                    <a:pt x="2774" y="436"/>
                  </a:lnTo>
                  <a:lnTo>
                    <a:pt x="2772" y="438"/>
                  </a:lnTo>
                  <a:lnTo>
                    <a:pt x="2768" y="438"/>
                  </a:lnTo>
                  <a:lnTo>
                    <a:pt x="2764" y="436"/>
                  </a:lnTo>
                  <a:lnTo>
                    <a:pt x="2756" y="426"/>
                  </a:lnTo>
                  <a:lnTo>
                    <a:pt x="2752" y="420"/>
                  </a:lnTo>
                  <a:lnTo>
                    <a:pt x="2750" y="414"/>
                  </a:lnTo>
                  <a:lnTo>
                    <a:pt x="2750" y="400"/>
                  </a:lnTo>
                  <a:lnTo>
                    <a:pt x="2748" y="394"/>
                  </a:lnTo>
                  <a:lnTo>
                    <a:pt x="2742" y="388"/>
                  </a:lnTo>
                  <a:lnTo>
                    <a:pt x="2726" y="376"/>
                  </a:lnTo>
                  <a:lnTo>
                    <a:pt x="2720" y="374"/>
                  </a:lnTo>
                  <a:lnTo>
                    <a:pt x="2712" y="372"/>
                  </a:lnTo>
                  <a:lnTo>
                    <a:pt x="2680" y="372"/>
                  </a:lnTo>
                  <a:lnTo>
                    <a:pt x="2664" y="372"/>
                  </a:lnTo>
                  <a:lnTo>
                    <a:pt x="2630" y="372"/>
                  </a:lnTo>
                  <a:lnTo>
                    <a:pt x="2624" y="370"/>
                  </a:lnTo>
                  <a:lnTo>
                    <a:pt x="2622" y="368"/>
                  </a:lnTo>
                  <a:lnTo>
                    <a:pt x="2620" y="362"/>
                  </a:lnTo>
                  <a:lnTo>
                    <a:pt x="2618" y="358"/>
                  </a:lnTo>
                  <a:lnTo>
                    <a:pt x="2606" y="348"/>
                  </a:lnTo>
                  <a:lnTo>
                    <a:pt x="2590" y="338"/>
                  </a:lnTo>
                  <a:lnTo>
                    <a:pt x="2586" y="332"/>
                  </a:lnTo>
                  <a:lnTo>
                    <a:pt x="2584" y="326"/>
                  </a:lnTo>
                  <a:lnTo>
                    <a:pt x="2584" y="322"/>
                  </a:lnTo>
                  <a:lnTo>
                    <a:pt x="2580" y="316"/>
                  </a:lnTo>
                  <a:lnTo>
                    <a:pt x="2576" y="312"/>
                  </a:lnTo>
                  <a:lnTo>
                    <a:pt x="2474" y="286"/>
                  </a:lnTo>
                  <a:lnTo>
                    <a:pt x="2468" y="286"/>
                  </a:lnTo>
                  <a:lnTo>
                    <a:pt x="2466" y="288"/>
                  </a:lnTo>
                  <a:lnTo>
                    <a:pt x="2466" y="290"/>
                  </a:lnTo>
                  <a:lnTo>
                    <a:pt x="2464" y="294"/>
                  </a:lnTo>
                  <a:lnTo>
                    <a:pt x="2458" y="298"/>
                  </a:lnTo>
                  <a:lnTo>
                    <a:pt x="2442" y="310"/>
                  </a:lnTo>
                  <a:lnTo>
                    <a:pt x="2438" y="314"/>
                  </a:lnTo>
                  <a:lnTo>
                    <a:pt x="2438" y="322"/>
                  </a:lnTo>
                  <a:lnTo>
                    <a:pt x="2444" y="336"/>
                  </a:lnTo>
                  <a:lnTo>
                    <a:pt x="2444" y="338"/>
                  </a:lnTo>
                  <a:lnTo>
                    <a:pt x="2444" y="342"/>
                  </a:lnTo>
                  <a:lnTo>
                    <a:pt x="2442" y="344"/>
                  </a:lnTo>
                  <a:lnTo>
                    <a:pt x="2438" y="346"/>
                  </a:lnTo>
                  <a:lnTo>
                    <a:pt x="2424" y="350"/>
                  </a:lnTo>
                  <a:lnTo>
                    <a:pt x="2408" y="352"/>
                  </a:lnTo>
                  <a:lnTo>
                    <a:pt x="2406" y="352"/>
                  </a:lnTo>
                  <a:lnTo>
                    <a:pt x="2390" y="350"/>
                  </a:lnTo>
                  <a:lnTo>
                    <a:pt x="2376" y="346"/>
                  </a:lnTo>
                  <a:lnTo>
                    <a:pt x="2368" y="346"/>
                  </a:lnTo>
                  <a:lnTo>
                    <a:pt x="2362" y="348"/>
                  </a:lnTo>
                  <a:lnTo>
                    <a:pt x="2358" y="350"/>
                  </a:lnTo>
                  <a:lnTo>
                    <a:pt x="2350" y="350"/>
                  </a:lnTo>
                  <a:lnTo>
                    <a:pt x="2346" y="346"/>
                  </a:lnTo>
                  <a:lnTo>
                    <a:pt x="2332" y="340"/>
                  </a:lnTo>
                  <a:lnTo>
                    <a:pt x="2326" y="336"/>
                  </a:lnTo>
                  <a:lnTo>
                    <a:pt x="2324" y="336"/>
                  </a:lnTo>
                  <a:lnTo>
                    <a:pt x="2322" y="336"/>
                  </a:lnTo>
                  <a:lnTo>
                    <a:pt x="2320" y="338"/>
                  </a:lnTo>
                  <a:lnTo>
                    <a:pt x="2318" y="342"/>
                  </a:lnTo>
                  <a:lnTo>
                    <a:pt x="2318" y="354"/>
                  </a:lnTo>
                  <a:lnTo>
                    <a:pt x="2318" y="362"/>
                  </a:lnTo>
                  <a:lnTo>
                    <a:pt x="2314" y="368"/>
                  </a:lnTo>
                  <a:lnTo>
                    <a:pt x="2304" y="376"/>
                  </a:lnTo>
                  <a:lnTo>
                    <a:pt x="2302" y="378"/>
                  </a:lnTo>
                  <a:lnTo>
                    <a:pt x="2300" y="378"/>
                  </a:lnTo>
                  <a:lnTo>
                    <a:pt x="2298" y="378"/>
                  </a:lnTo>
                  <a:lnTo>
                    <a:pt x="2294" y="376"/>
                  </a:lnTo>
                  <a:lnTo>
                    <a:pt x="2284" y="360"/>
                  </a:lnTo>
                  <a:lnTo>
                    <a:pt x="2276" y="346"/>
                  </a:lnTo>
                  <a:lnTo>
                    <a:pt x="2264" y="330"/>
                  </a:lnTo>
                  <a:lnTo>
                    <a:pt x="2262" y="324"/>
                  </a:lnTo>
                  <a:lnTo>
                    <a:pt x="2264" y="316"/>
                  </a:lnTo>
                  <a:lnTo>
                    <a:pt x="2276" y="300"/>
                  </a:lnTo>
                  <a:lnTo>
                    <a:pt x="2278" y="294"/>
                  </a:lnTo>
                  <a:lnTo>
                    <a:pt x="2280" y="286"/>
                  </a:lnTo>
                  <a:lnTo>
                    <a:pt x="2280" y="282"/>
                  </a:lnTo>
                  <a:lnTo>
                    <a:pt x="2278" y="276"/>
                  </a:lnTo>
                  <a:lnTo>
                    <a:pt x="2274" y="268"/>
                  </a:lnTo>
                  <a:lnTo>
                    <a:pt x="2266" y="260"/>
                  </a:lnTo>
                  <a:lnTo>
                    <a:pt x="2252" y="252"/>
                  </a:lnTo>
                  <a:lnTo>
                    <a:pt x="2248" y="248"/>
                  </a:lnTo>
                  <a:lnTo>
                    <a:pt x="2240" y="246"/>
                  </a:lnTo>
                  <a:lnTo>
                    <a:pt x="2232" y="246"/>
                  </a:lnTo>
                  <a:lnTo>
                    <a:pt x="2230" y="246"/>
                  </a:lnTo>
                  <a:lnTo>
                    <a:pt x="2222" y="244"/>
                  </a:lnTo>
                  <a:lnTo>
                    <a:pt x="2216" y="240"/>
                  </a:lnTo>
                  <a:lnTo>
                    <a:pt x="2204" y="232"/>
                  </a:lnTo>
                  <a:lnTo>
                    <a:pt x="2198" y="230"/>
                  </a:lnTo>
                  <a:lnTo>
                    <a:pt x="2196" y="228"/>
                  </a:lnTo>
                  <a:lnTo>
                    <a:pt x="2192" y="228"/>
                  </a:lnTo>
                  <a:lnTo>
                    <a:pt x="2190" y="230"/>
                  </a:lnTo>
                  <a:lnTo>
                    <a:pt x="2188" y="232"/>
                  </a:lnTo>
                  <a:lnTo>
                    <a:pt x="2186" y="238"/>
                  </a:lnTo>
                  <a:lnTo>
                    <a:pt x="2178" y="252"/>
                  </a:lnTo>
                  <a:lnTo>
                    <a:pt x="2176" y="258"/>
                  </a:lnTo>
                  <a:lnTo>
                    <a:pt x="2170" y="262"/>
                  </a:lnTo>
                  <a:lnTo>
                    <a:pt x="2164" y="264"/>
                  </a:lnTo>
                  <a:lnTo>
                    <a:pt x="2132" y="264"/>
                  </a:lnTo>
                  <a:lnTo>
                    <a:pt x="2124" y="264"/>
                  </a:lnTo>
                  <a:lnTo>
                    <a:pt x="2116" y="262"/>
                  </a:lnTo>
                  <a:lnTo>
                    <a:pt x="2110" y="258"/>
                  </a:lnTo>
                  <a:lnTo>
                    <a:pt x="2104" y="254"/>
                  </a:lnTo>
                  <a:lnTo>
                    <a:pt x="2100" y="248"/>
                  </a:lnTo>
                  <a:lnTo>
                    <a:pt x="2098" y="242"/>
                  </a:lnTo>
                  <a:lnTo>
                    <a:pt x="2092" y="238"/>
                  </a:lnTo>
                  <a:lnTo>
                    <a:pt x="2086" y="236"/>
                  </a:lnTo>
                  <a:lnTo>
                    <a:pt x="2062" y="236"/>
                  </a:lnTo>
                  <a:lnTo>
                    <a:pt x="2054" y="236"/>
                  </a:lnTo>
                  <a:lnTo>
                    <a:pt x="2048" y="240"/>
                  </a:lnTo>
                  <a:lnTo>
                    <a:pt x="2032" y="250"/>
                  </a:lnTo>
                  <a:lnTo>
                    <a:pt x="2030" y="252"/>
                  </a:lnTo>
                  <a:lnTo>
                    <a:pt x="2028" y="252"/>
                  </a:lnTo>
                  <a:lnTo>
                    <a:pt x="2026" y="250"/>
                  </a:lnTo>
                  <a:lnTo>
                    <a:pt x="2026" y="246"/>
                  </a:lnTo>
                  <a:lnTo>
                    <a:pt x="2026" y="244"/>
                  </a:lnTo>
                  <a:lnTo>
                    <a:pt x="2024" y="236"/>
                  </a:lnTo>
                  <a:lnTo>
                    <a:pt x="2020" y="230"/>
                  </a:lnTo>
                  <a:lnTo>
                    <a:pt x="2012" y="222"/>
                  </a:lnTo>
                  <a:lnTo>
                    <a:pt x="2004" y="218"/>
                  </a:lnTo>
                  <a:lnTo>
                    <a:pt x="1998" y="216"/>
                  </a:lnTo>
                  <a:lnTo>
                    <a:pt x="1994" y="216"/>
                  </a:lnTo>
                  <a:lnTo>
                    <a:pt x="1986" y="218"/>
                  </a:lnTo>
                  <a:lnTo>
                    <a:pt x="1980" y="222"/>
                  </a:lnTo>
                  <a:lnTo>
                    <a:pt x="1972" y="230"/>
                  </a:lnTo>
                  <a:lnTo>
                    <a:pt x="1960" y="240"/>
                  </a:lnTo>
                  <a:lnTo>
                    <a:pt x="1944" y="250"/>
                  </a:lnTo>
                  <a:lnTo>
                    <a:pt x="1930" y="260"/>
                  </a:lnTo>
                  <a:lnTo>
                    <a:pt x="1914" y="270"/>
                  </a:lnTo>
                  <a:lnTo>
                    <a:pt x="1910" y="272"/>
                  </a:lnTo>
                  <a:lnTo>
                    <a:pt x="1912" y="268"/>
                  </a:lnTo>
                  <a:lnTo>
                    <a:pt x="1922" y="252"/>
                  </a:lnTo>
                  <a:lnTo>
                    <a:pt x="1928" y="246"/>
                  </a:lnTo>
                  <a:lnTo>
                    <a:pt x="1934" y="242"/>
                  </a:lnTo>
                  <a:lnTo>
                    <a:pt x="1940" y="238"/>
                  </a:lnTo>
                  <a:lnTo>
                    <a:pt x="1946" y="234"/>
                  </a:lnTo>
                  <a:lnTo>
                    <a:pt x="1952" y="228"/>
                  </a:lnTo>
                  <a:lnTo>
                    <a:pt x="1972" y="194"/>
                  </a:lnTo>
                  <a:lnTo>
                    <a:pt x="1982" y="180"/>
                  </a:lnTo>
                  <a:lnTo>
                    <a:pt x="1990" y="172"/>
                  </a:lnTo>
                  <a:lnTo>
                    <a:pt x="2000" y="160"/>
                  </a:lnTo>
                  <a:lnTo>
                    <a:pt x="2010" y="144"/>
                  </a:lnTo>
                  <a:lnTo>
                    <a:pt x="2014" y="138"/>
                  </a:lnTo>
                  <a:lnTo>
                    <a:pt x="2014" y="130"/>
                  </a:lnTo>
                  <a:lnTo>
                    <a:pt x="2008" y="96"/>
                  </a:lnTo>
                  <a:lnTo>
                    <a:pt x="2004" y="90"/>
                  </a:lnTo>
                  <a:lnTo>
                    <a:pt x="2000" y="84"/>
                  </a:lnTo>
                  <a:lnTo>
                    <a:pt x="1972" y="64"/>
                  </a:lnTo>
                  <a:lnTo>
                    <a:pt x="1958" y="56"/>
                  </a:lnTo>
                  <a:lnTo>
                    <a:pt x="1944" y="52"/>
                  </a:lnTo>
                  <a:lnTo>
                    <a:pt x="1940" y="48"/>
                  </a:lnTo>
                  <a:lnTo>
                    <a:pt x="1938" y="44"/>
                  </a:lnTo>
                  <a:lnTo>
                    <a:pt x="1934" y="32"/>
                  </a:lnTo>
                  <a:lnTo>
                    <a:pt x="1922" y="8"/>
                  </a:lnTo>
                  <a:lnTo>
                    <a:pt x="1916" y="2"/>
                  </a:lnTo>
                  <a:lnTo>
                    <a:pt x="1910" y="0"/>
                  </a:lnTo>
                  <a:lnTo>
                    <a:pt x="1886" y="0"/>
                  </a:lnTo>
                  <a:lnTo>
                    <a:pt x="1880" y="2"/>
                  </a:lnTo>
                  <a:lnTo>
                    <a:pt x="1872" y="6"/>
                  </a:lnTo>
                  <a:lnTo>
                    <a:pt x="1844" y="34"/>
                  </a:lnTo>
                  <a:lnTo>
                    <a:pt x="1840" y="40"/>
                  </a:lnTo>
                  <a:lnTo>
                    <a:pt x="1838" y="48"/>
                  </a:lnTo>
                  <a:lnTo>
                    <a:pt x="1832" y="70"/>
                  </a:lnTo>
                  <a:lnTo>
                    <a:pt x="1828" y="78"/>
                  </a:lnTo>
                  <a:lnTo>
                    <a:pt x="1822" y="82"/>
                  </a:lnTo>
                  <a:lnTo>
                    <a:pt x="1788" y="104"/>
                  </a:lnTo>
                  <a:lnTo>
                    <a:pt x="1780" y="106"/>
                  </a:lnTo>
                  <a:lnTo>
                    <a:pt x="1774" y="104"/>
                  </a:lnTo>
                  <a:lnTo>
                    <a:pt x="1758" y="92"/>
                  </a:lnTo>
                  <a:lnTo>
                    <a:pt x="1750" y="90"/>
                  </a:lnTo>
                  <a:lnTo>
                    <a:pt x="1744" y="92"/>
                  </a:lnTo>
                  <a:lnTo>
                    <a:pt x="1710" y="106"/>
                  </a:lnTo>
                  <a:lnTo>
                    <a:pt x="1696" y="112"/>
                  </a:lnTo>
                  <a:lnTo>
                    <a:pt x="1660" y="134"/>
                  </a:lnTo>
                  <a:lnTo>
                    <a:pt x="1648" y="144"/>
                  </a:lnTo>
                  <a:lnTo>
                    <a:pt x="1630" y="162"/>
                  </a:lnTo>
                  <a:lnTo>
                    <a:pt x="1626" y="168"/>
                  </a:lnTo>
                  <a:lnTo>
                    <a:pt x="1622" y="174"/>
                  </a:lnTo>
                  <a:lnTo>
                    <a:pt x="1616" y="218"/>
                  </a:lnTo>
                  <a:lnTo>
                    <a:pt x="1612" y="224"/>
                  </a:lnTo>
                  <a:lnTo>
                    <a:pt x="1606" y="228"/>
                  </a:lnTo>
                  <a:lnTo>
                    <a:pt x="1544" y="244"/>
                  </a:lnTo>
                  <a:lnTo>
                    <a:pt x="1536" y="246"/>
                  </a:lnTo>
                  <a:lnTo>
                    <a:pt x="1532" y="252"/>
                  </a:lnTo>
                  <a:lnTo>
                    <a:pt x="1530" y="258"/>
                  </a:lnTo>
                  <a:lnTo>
                    <a:pt x="1528" y="264"/>
                  </a:lnTo>
                  <a:lnTo>
                    <a:pt x="1526" y="272"/>
                  </a:lnTo>
                  <a:lnTo>
                    <a:pt x="1526" y="306"/>
                  </a:lnTo>
                  <a:lnTo>
                    <a:pt x="1524" y="310"/>
                  </a:lnTo>
                  <a:lnTo>
                    <a:pt x="1522" y="308"/>
                  </a:lnTo>
                  <a:lnTo>
                    <a:pt x="1516" y="304"/>
                  </a:lnTo>
                  <a:lnTo>
                    <a:pt x="1508" y="302"/>
                  </a:lnTo>
                  <a:lnTo>
                    <a:pt x="1494" y="296"/>
                  </a:lnTo>
                  <a:lnTo>
                    <a:pt x="1488" y="296"/>
                  </a:lnTo>
                  <a:lnTo>
                    <a:pt x="1482" y="300"/>
                  </a:lnTo>
                  <a:lnTo>
                    <a:pt x="1472" y="316"/>
                  </a:lnTo>
                  <a:lnTo>
                    <a:pt x="1468" y="320"/>
                  </a:lnTo>
                  <a:lnTo>
                    <a:pt x="1464" y="320"/>
                  </a:lnTo>
                  <a:lnTo>
                    <a:pt x="1462" y="318"/>
                  </a:lnTo>
                  <a:lnTo>
                    <a:pt x="1458" y="314"/>
                  </a:lnTo>
                  <a:lnTo>
                    <a:pt x="1458" y="308"/>
                  </a:lnTo>
                  <a:lnTo>
                    <a:pt x="1456" y="304"/>
                  </a:lnTo>
                  <a:lnTo>
                    <a:pt x="1452" y="298"/>
                  </a:lnTo>
                  <a:lnTo>
                    <a:pt x="1444" y="290"/>
                  </a:lnTo>
                  <a:lnTo>
                    <a:pt x="1438" y="286"/>
                  </a:lnTo>
                  <a:lnTo>
                    <a:pt x="1434" y="284"/>
                  </a:lnTo>
                  <a:lnTo>
                    <a:pt x="1428" y="286"/>
                  </a:lnTo>
                  <a:lnTo>
                    <a:pt x="1426" y="292"/>
                  </a:lnTo>
                  <a:lnTo>
                    <a:pt x="1420" y="306"/>
                  </a:lnTo>
                  <a:lnTo>
                    <a:pt x="1418" y="322"/>
                  </a:lnTo>
                  <a:lnTo>
                    <a:pt x="1418" y="336"/>
                  </a:lnTo>
                  <a:lnTo>
                    <a:pt x="1418" y="352"/>
                  </a:lnTo>
                  <a:lnTo>
                    <a:pt x="1418" y="374"/>
                  </a:lnTo>
                  <a:lnTo>
                    <a:pt x="1416" y="382"/>
                  </a:lnTo>
                  <a:lnTo>
                    <a:pt x="1414" y="388"/>
                  </a:lnTo>
                  <a:lnTo>
                    <a:pt x="1412" y="388"/>
                  </a:lnTo>
                  <a:lnTo>
                    <a:pt x="1408" y="388"/>
                  </a:lnTo>
                  <a:lnTo>
                    <a:pt x="1404" y="384"/>
                  </a:lnTo>
                  <a:lnTo>
                    <a:pt x="1402" y="380"/>
                  </a:lnTo>
                  <a:lnTo>
                    <a:pt x="1400" y="372"/>
                  </a:lnTo>
                  <a:lnTo>
                    <a:pt x="1400" y="364"/>
                  </a:lnTo>
                  <a:lnTo>
                    <a:pt x="1406" y="340"/>
                  </a:lnTo>
                  <a:lnTo>
                    <a:pt x="1408" y="334"/>
                  </a:lnTo>
                  <a:lnTo>
                    <a:pt x="1406" y="326"/>
                  </a:lnTo>
                  <a:lnTo>
                    <a:pt x="1402" y="312"/>
                  </a:lnTo>
                  <a:lnTo>
                    <a:pt x="1398" y="296"/>
                  </a:lnTo>
                  <a:lnTo>
                    <a:pt x="1398" y="292"/>
                  </a:lnTo>
                  <a:lnTo>
                    <a:pt x="1396" y="286"/>
                  </a:lnTo>
                  <a:lnTo>
                    <a:pt x="1392" y="282"/>
                  </a:lnTo>
                  <a:lnTo>
                    <a:pt x="1376" y="278"/>
                  </a:lnTo>
                  <a:lnTo>
                    <a:pt x="1362" y="274"/>
                  </a:lnTo>
                  <a:lnTo>
                    <a:pt x="1348" y="274"/>
                  </a:lnTo>
                  <a:lnTo>
                    <a:pt x="1342" y="276"/>
                  </a:lnTo>
                  <a:lnTo>
                    <a:pt x="1338" y="282"/>
                  </a:lnTo>
                  <a:lnTo>
                    <a:pt x="1322" y="336"/>
                  </a:lnTo>
                  <a:lnTo>
                    <a:pt x="1320" y="342"/>
                  </a:lnTo>
                  <a:lnTo>
                    <a:pt x="1316" y="348"/>
                  </a:lnTo>
                  <a:lnTo>
                    <a:pt x="1308" y="360"/>
                  </a:lnTo>
                  <a:lnTo>
                    <a:pt x="1304" y="366"/>
                  </a:lnTo>
                  <a:lnTo>
                    <a:pt x="1304" y="372"/>
                  </a:lnTo>
                  <a:lnTo>
                    <a:pt x="1304" y="380"/>
                  </a:lnTo>
                  <a:lnTo>
                    <a:pt x="1308" y="384"/>
                  </a:lnTo>
                  <a:lnTo>
                    <a:pt x="1310" y="392"/>
                  </a:lnTo>
                  <a:lnTo>
                    <a:pt x="1310" y="400"/>
                  </a:lnTo>
                  <a:lnTo>
                    <a:pt x="1310" y="414"/>
                  </a:lnTo>
                  <a:lnTo>
                    <a:pt x="1310" y="426"/>
                  </a:lnTo>
                  <a:lnTo>
                    <a:pt x="1312" y="432"/>
                  </a:lnTo>
                  <a:lnTo>
                    <a:pt x="1316" y="436"/>
                  </a:lnTo>
                  <a:lnTo>
                    <a:pt x="1334" y="454"/>
                  </a:lnTo>
                  <a:lnTo>
                    <a:pt x="1338" y="460"/>
                  </a:lnTo>
                  <a:lnTo>
                    <a:pt x="1336" y="468"/>
                  </a:lnTo>
                  <a:lnTo>
                    <a:pt x="1324" y="484"/>
                  </a:lnTo>
                  <a:lnTo>
                    <a:pt x="1322" y="486"/>
                  </a:lnTo>
                  <a:lnTo>
                    <a:pt x="1320" y="486"/>
                  </a:lnTo>
                  <a:lnTo>
                    <a:pt x="1318" y="486"/>
                  </a:lnTo>
                  <a:lnTo>
                    <a:pt x="1314" y="484"/>
                  </a:lnTo>
                  <a:lnTo>
                    <a:pt x="1296" y="466"/>
                  </a:lnTo>
                  <a:lnTo>
                    <a:pt x="1284" y="456"/>
                  </a:lnTo>
                  <a:lnTo>
                    <a:pt x="1258" y="436"/>
                  </a:lnTo>
                  <a:lnTo>
                    <a:pt x="1252" y="432"/>
                  </a:lnTo>
                  <a:lnTo>
                    <a:pt x="1244" y="432"/>
                  </a:lnTo>
                  <a:lnTo>
                    <a:pt x="1230" y="432"/>
                  </a:lnTo>
                  <a:lnTo>
                    <a:pt x="1214" y="432"/>
                  </a:lnTo>
                  <a:lnTo>
                    <a:pt x="1212" y="432"/>
                  </a:lnTo>
                  <a:lnTo>
                    <a:pt x="1208" y="432"/>
                  </a:lnTo>
                  <a:lnTo>
                    <a:pt x="1206" y="434"/>
                  </a:lnTo>
                  <a:lnTo>
                    <a:pt x="1204" y="436"/>
                  </a:lnTo>
                  <a:lnTo>
                    <a:pt x="1204" y="440"/>
                  </a:lnTo>
                  <a:lnTo>
                    <a:pt x="1204" y="452"/>
                  </a:lnTo>
                  <a:lnTo>
                    <a:pt x="1202" y="460"/>
                  </a:lnTo>
                  <a:lnTo>
                    <a:pt x="1198" y="466"/>
                  </a:lnTo>
                  <a:lnTo>
                    <a:pt x="1192" y="468"/>
                  </a:lnTo>
                  <a:lnTo>
                    <a:pt x="1186" y="466"/>
                  </a:lnTo>
                  <a:lnTo>
                    <a:pt x="1180" y="464"/>
                  </a:lnTo>
                  <a:lnTo>
                    <a:pt x="1174" y="462"/>
                  </a:lnTo>
                  <a:lnTo>
                    <a:pt x="1166" y="464"/>
                  </a:lnTo>
                  <a:lnTo>
                    <a:pt x="1162" y="466"/>
                  </a:lnTo>
                  <a:lnTo>
                    <a:pt x="1146" y="474"/>
                  </a:lnTo>
                  <a:lnTo>
                    <a:pt x="1142" y="476"/>
                  </a:lnTo>
                  <a:lnTo>
                    <a:pt x="1134" y="478"/>
                  </a:lnTo>
                  <a:lnTo>
                    <a:pt x="1126" y="480"/>
                  </a:lnTo>
                  <a:lnTo>
                    <a:pt x="1124" y="480"/>
                  </a:lnTo>
                  <a:lnTo>
                    <a:pt x="1116" y="478"/>
                  </a:lnTo>
                  <a:lnTo>
                    <a:pt x="1110" y="476"/>
                  </a:lnTo>
                  <a:lnTo>
                    <a:pt x="1104" y="472"/>
                  </a:lnTo>
                  <a:lnTo>
                    <a:pt x="1098" y="474"/>
                  </a:lnTo>
                  <a:lnTo>
                    <a:pt x="1092" y="476"/>
                  </a:lnTo>
                  <a:lnTo>
                    <a:pt x="1078" y="484"/>
                  </a:lnTo>
                  <a:lnTo>
                    <a:pt x="1062" y="496"/>
                  </a:lnTo>
                  <a:lnTo>
                    <a:pt x="1050" y="504"/>
                  </a:lnTo>
                  <a:lnTo>
                    <a:pt x="1024" y="516"/>
                  </a:lnTo>
                  <a:lnTo>
                    <a:pt x="1012" y="520"/>
                  </a:lnTo>
                  <a:lnTo>
                    <a:pt x="1008" y="522"/>
                  </a:lnTo>
                  <a:lnTo>
                    <a:pt x="1004" y="526"/>
                  </a:lnTo>
                  <a:lnTo>
                    <a:pt x="1000" y="540"/>
                  </a:lnTo>
                  <a:lnTo>
                    <a:pt x="996" y="546"/>
                  </a:lnTo>
                  <a:lnTo>
                    <a:pt x="992" y="548"/>
                  </a:lnTo>
                  <a:lnTo>
                    <a:pt x="988" y="546"/>
                  </a:lnTo>
                  <a:lnTo>
                    <a:pt x="982" y="542"/>
                  </a:lnTo>
                  <a:lnTo>
                    <a:pt x="974" y="534"/>
                  </a:lnTo>
                  <a:lnTo>
                    <a:pt x="972" y="530"/>
                  </a:lnTo>
                  <a:lnTo>
                    <a:pt x="972" y="526"/>
                  </a:lnTo>
                  <a:lnTo>
                    <a:pt x="974" y="524"/>
                  </a:lnTo>
                  <a:lnTo>
                    <a:pt x="982" y="514"/>
                  </a:lnTo>
                  <a:lnTo>
                    <a:pt x="986" y="508"/>
                  </a:lnTo>
                  <a:lnTo>
                    <a:pt x="988" y="502"/>
                  </a:lnTo>
                  <a:lnTo>
                    <a:pt x="988" y="498"/>
                  </a:lnTo>
                  <a:lnTo>
                    <a:pt x="986" y="492"/>
                  </a:lnTo>
                  <a:lnTo>
                    <a:pt x="980" y="486"/>
                  </a:lnTo>
                  <a:lnTo>
                    <a:pt x="976" y="484"/>
                  </a:lnTo>
                  <a:lnTo>
                    <a:pt x="964" y="480"/>
                  </a:lnTo>
                  <a:lnTo>
                    <a:pt x="950" y="480"/>
                  </a:lnTo>
                  <a:lnTo>
                    <a:pt x="946" y="480"/>
                  </a:lnTo>
                  <a:lnTo>
                    <a:pt x="944" y="480"/>
                  </a:lnTo>
                  <a:lnTo>
                    <a:pt x="942" y="482"/>
                  </a:lnTo>
                  <a:lnTo>
                    <a:pt x="942" y="484"/>
                  </a:lnTo>
                  <a:lnTo>
                    <a:pt x="942" y="488"/>
                  </a:lnTo>
                  <a:lnTo>
                    <a:pt x="944" y="492"/>
                  </a:lnTo>
                  <a:lnTo>
                    <a:pt x="948" y="500"/>
                  </a:lnTo>
                  <a:lnTo>
                    <a:pt x="948" y="508"/>
                  </a:lnTo>
                  <a:lnTo>
                    <a:pt x="948" y="520"/>
                  </a:lnTo>
                  <a:lnTo>
                    <a:pt x="950" y="528"/>
                  </a:lnTo>
                  <a:lnTo>
                    <a:pt x="952" y="536"/>
                  </a:lnTo>
                  <a:lnTo>
                    <a:pt x="954" y="542"/>
                  </a:lnTo>
                  <a:lnTo>
                    <a:pt x="956" y="548"/>
                  </a:lnTo>
                  <a:lnTo>
                    <a:pt x="956" y="556"/>
                  </a:lnTo>
                  <a:lnTo>
                    <a:pt x="952" y="570"/>
                  </a:lnTo>
                  <a:lnTo>
                    <a:pt x="948" y="574"/>
                  </a:lnTo>
                  <a:lnTo>
                    <a:pt x="946" y="574"/>
                  </a:lnTo>
                  <a:lnTo>
                    <a:pt x="944" y="572"/>
                  </a:lnTo>
                  <a:lnTo>
                    <a:pt x="938" y="570"/>
                  </a:lnTo>
                  <a:lnTo>
                    <a:pt x="930" y="568"/>
                  </a:lnTo>
                  <a:lnTo>
                    <a:pt x="928" y="568"/>
                  </a:lnTo>
                  <a:lnTo>
                    <a:pt x="920" y="570"/>
                  </a:lnTo>
                  <a:lnTo>
                    <a:pt x="914" y="572"/>
                  </a:lnTo>
                  <a:lnTo>
                    <a:pt x="902" y="582"/>
                  </a:lnTo>
                  <a:lnTo>
                    <a:pt x="896" y="584"/>
                  </a:lnTo>
                  <a:lnTo>
                    <a:pt x="884" y="592"/>
                  </a:lnTo>
                  <a:lnTo>
                    <a:pt x="882" y="598"/>
                  </a:lnTo>
                  <a:lnTo>
                    <a:pt x="884" y="604"/>
                  </a:lnTo>
                  <a:lnTo>
                    <a:pt x="896" y="630"/>
                  </a:lnTo>
                  <a:lnTo>
                    <a:pt x="898" y="634"/>
                  </a:lnTo>
                  <a:lnTo>
                    <a:pt x="894" y="632"/>
                  </a:lnTo>
                  <a:lnTo>
                    <a:pt x="888" y="628"/>
                  </a:lnTo>
                  <a:lnTo>
                    <a:pt x="882" y="626"/>
                  </a:lnTo>
                  <a:lnTo>
                    <a:pt x="868" y="626"/>
                  </a:lnTo>
                  <a:lnTo>
                    <a:pt x="860" y="626"/>
                  </a:lnTo>
                  <a:lnTo>
                    <a:pt x="854" y="624"/>
                  </a:lnTo>
                  <a:lnTo>
                    <a:pt x="848" y="620"/>
                  </a:lnTo>
                  <a:lnTo>
                    <a:pt x="842" y="620"/>
                  </a:lnTo>
                  <a:lnTo>
                    <a:pt x="840" y="622"/>
                  </a:lnTo>
                  <a:lnTo>
                    <a:pt x="842" y="630"/>
                  </a:lnTo>
                  <a:lnTo>
                    <a:pt x="842" y="632"/>
                  </a:lnTo>
                  <a:lnTo>
                    <a:pt x="836" y="630"/>
                  </a:lnTo>
                  <a:lnTo>
                    <a:pt x="818" y="624"/>
                  </a:lnTo>
                  <a:lnTo>
                    <a:pt x="812" y="622"/>
                  </a:lnTo>
                  <a:lnTo>
                    <a:pt x="808" y="616"/>
                  </a:lnTo>
                  <a:lnTo>
                    <a:pt x="804" y="604"/>
                  </a:lnTo>
                  <a:lnTo>
                    <a:pt x="804" y="598"/>
                  </a:lnTo>
                  <a:lnTo>
                    <a:pt x="806" y="592"/>
                  </a:lnTo>
                  <a:lnTo>
                    <a:pt x="810" y="588"/>
                  </a:lnTo>
                  <a:lnTo>
                    <a:pt x="812" y="582"/>
                  </a:lnTo>
                  <a:lnTo>
                    <a:pt x="810" y="578"/>
                  </a:lnTo>
                  <a:lnTo>
                    <a:pt x="804" y="574"/>
                  </a:lnTo>
                  <a:lnTo>
                    <a:pt x="800" y="572"/>
                  </a:lnTo>
                  <a:lnTo>
                    <a:pt x="786" y="562"/>
                  </a:lnTo>
                  <a:lnTo>
                    <a:pt x="778" y="554"/>
                  </a:lnTo>
                  <a:lnTo>
                    <a:pt x="768" y="544"/>
                  </a:lnTo>
                  <a:lnTo>
                    <a:pt x="766" y="540"/>
                  </a:lnTo>
                  <a:lnTo>
                    <a:pt x="768" y="538"/>
                  </a:lnTo>
                  <a:lnTo>
                    <a:pt x="772" y="540"/>
                  </a:lnTo>
                  <a:lnTo>
                    <a:pt x="778" y="544"/>
                  </a:lnTo>
                  <a:lnTo>
                    <a:pt x="784" y="546"/>
                  </a:lnTo>
                  <a:lnTo>
                    <a:pt x="790" y="548"/>
                  </a:lnTo>
                  <a:lnTo>
                    <a:pt x="794" y="548"/>
                  </a:lnTo>
                  <a:lnTo>
                    <a:pt x="800" y="550"/>
                  </a:lnTo>
                  <a:lnTo>
                    <a:pt x="806" y="556"/>
                  </a:lnTo>
                  <a:lnTo>
                    <a:pt x="808" y="560"/>
                  </a:lnTo>
                  <a:lnTo>
                    <a:pt x="812" y="566"/>
                  </a:lnTo>
                  <a:lnTo>
                    <a:pt x="820" y="570"/>
                  </a:lnTo>
                  <a:lnTo>
                    <a:pt x="842" y="576"/>
                  </a:lnTo>
                  <a:lnTo>
                    <a:pt x="850" y="576"/>
                  </a:lnTo>
                  <a:lnTo>
                    <a:pt x="858" y="576"/>
                  </a:lnTo>
                  <a:lnTo>
                    <a:pt x="872" y="570"/>
                  </a:lnTo>
                  <a:lnTo>
                    <a:pt x="888" y="564"/>
                  </a:lnTo>
                  <a:lnTo>
                    <a:pt x="892" y="562"/>
                  </a:lnTo>
                  <a:lnTo>
                    <a:pt x="898" y="558"/>
                  </a:lnTo>
                  <a:lnTo>
                    <a:pt x="902" y="550"/>
                  </a:lnTo>
                  <a:lnTo>
                    <a:pt x="906" y="536"/>
                  </a:lnTo>
                  <a:lnTo>
                    <a:pt x="906" y="530"/>
                  </a:lnTo>
                  <a:lnTo>
                    <a:pt x="904" y="524"/>
                  </a:lnTo>
                  <a:lnTo>
                    <a:pt x="876" y="496"/>
                  </a:lnTo>
                  <a:lnTo>
                    <a:pt x="864" y="486"/>
                  </a:lnTo>
                  <a:lnTo>
                    <a:pt x="848" y="474"/>
                  </a:lnTo>
                  <a:lnTo>
                    <a:pt x="836" y="464"/>
                  </a:lnTo>
                  <a:lnTo>
                    <a:pt x="826" y="456"/>
                  </a:lnTo>
                  <a:lnTo>
                    <a:pt x="820" y="452"/>
                  </a:lnTo>
                  <a:lnTo>
                    <a:pt x="814" y="448"/>
                  </a:lnTo>
                  <a:lnTo>
                    <a:pt x="800" y="444"/>
                  </a:lnTo>
                  <a:lnTo>
                    <a:pt x="788" y="440"/>
                  </a:lnTo>
                  <a:lnTo>
                    <a:pt x="784" y="438"/>
                  </a:lnTo>
                  <a:lnTo>
                    <a:pt x="782" y="432"/>
                  </a:lnTo>
                  <a:lnTo>
                    <a:pt x="782" y="430"/>
                  </a:lnTo>
                  <a:lnTo>
                    <a:pt x="782" y="426"/>
                  </a:lnTo>
                  <a:lnTo>
                    <a:pt x="780" y="424"/>
                  </a:lnTo>
                  <a:lnTo>
                    <a:pt x="778" y="422"/>
                  </a:lnTo>
                  <a:lnTo>
                    <a:pt x="774" y="422"/>
                  </a:lnTo>
                  <a:lnTo>
                    <a:pt x="770" y="422"/>
                  </a:lnTo>
                  <a:lnTo>
                    <a:pt x="754" y="422"/>
                  </a:lnTo>
                  <a:lnTo>
                    <a:pt x="752" y="422"/>
                  </a:lnTo>
                  <a:lnTo>
                    <a:pt x="742" y="422"/>
                  </a:lnTo>
                  <a:lnTo>
                    <a:pt x="738" y="416"/>
                  </a:lnTo>
                  <a:lnTo>
                    <a:pt x="734" y="412"/>
                  </a:lnTo>
                  <a:lnTo>
                    <a:pt x="734" y="406"/>
                  </a:lnTo>
                  <a:lnTo>
                    <a:pt x="736" y="394"/>
                  </a:lnTo>
                  <a:lnTo>
                    <a:pt x="740" y="390"/>
                  </a:lnTo>
                  <a:lnTo>
                    <a:pt x="740" y="384"/>
                  </a:lnTo>
                  <a:lnTo>
                    <a:pt x="738" y="378"/>
                  </a:lnTo>
                  <a:lnTo>
                    <a:pt x="728" y="368"/>
                  </a:lnTo>
                  <a:lnTo>
                    <a:pt x="720" y="358"/>
                  </a:lnTo>
                  <a:lnTo>
                    <a:pt x="716" y="358"/>
                  </a:lnTo>
                  <a:lnTo>
                    <a:pt x="714" y="356"/>
                  </a:lnTo>
                  <a:lnTo>
                    <a:pt x="710" y="358"/>
                  </a:lnTo>
                  <a:lnTo>
                    <a:pt x="708" y="358"/>
                  </a:lnTo>
                  <a:lnTo>
                    <a:pt x="700" y="368"/>
                  </a:lnTo>
                  <a:lnTo>
                    <a:pt x="694" y="370"/>
                  </a:lnTo>
                  <a:lnTo>
                    <a:pt x="686" y="370"/>
                  </a:lnTo>
                  <a:lnTo>
                    <a:pt x="682" y="366"/>
                  </a:lnTo>
                  <a:lnTo>
                    <a:pt x="670" y="362"/>
                  </a:lnTo>
                  <a:lnTo>
                    <a:pt x="656" y="362"/>
                  </a:lnTo>
                  <a:lnTo>
                    <a:pt x="654" y="362"/>
                  </a:lnTo>
                  <a:lnTo>
                    <a:pt x="646" y="364"/>
                  </a:lnTo>
                  <a:lnTo>
                    <a:pt x="640" y="368"/>
                  </a:lnTo>
                  <a:lnTo>
                    <a:pt x="632" y="376"/>
                  </a:lnTo>
                  <a:lnTo>
                    <a:pt x="626" y="380"/>
                  </a:lnTo>
                  <a:lnTo>
                    <a:pt x="620" y="382"/>
                  </a:lnTo>
                  <a:lnTo>
                    <a:pt x="610" y="382"/>
                  </a:lnTo>
                  <a:lnTo>
                    <a:pt x="606" y="384"/>
                  </a:lnTo>
                  <a:lnTo>
                    <a:pt x="600" y="388"/>
                  </a:lnTo>
                  <a:lnTo>
                    <a:pt x="596" y="390"/>
                  </a:lnTo>
                  <a:lnTo>
                    <a:pt x="592" y="392"/>
                  </a:lnTo>
                  <a:lnTo>
                    <a:pt x="586" y="394"/>
                  </a:lnTo>
                  <a:lnTo>
                    <a:pt x="584" y="400"/>
                  </a:lnTo>
                  <a:lnTo>
                    <a:pt x="578" y="414"/>
                  </a:lnTo>
                  <a:lnTo>
                    <a:pt x="574" y="420"/>
                  </a:lnTo>
                  <a:lnTo>
                    <a:pt x="568" y="422"/>
                  </a:lnTo>
                  <a:lnTo>
                    <a:pt x="556" y="422"/>
                  </a:lnTo>
                  <a:lnTo>
                    <a:pt x="548" y="424"/>
                  </a:lnTo>
                  <a:lnTo>
                    <a:pt x="544" y="430"/>
                  </a:lnTo>
                  <a:lnTo>
                    <a:pt x="540" y="444"/>
                  </a:lnTo>
                  <a:lnTo>
                    <a:pt x="538" y="456"/>
                  </a:lnTo>
                  <a:lnTo>
                    <a:pt x="534" y="460"/>
                  </a:lnTo>
                  <a:lnTo>
                    <a:pt x="530" y="460"/>
                  </a:lnTo>
                  <a:lnTo>
                    <a:pt x="526" y="460"/>
                  </a:lnTo>
                  <a:lnTo>
                    <a:pt x="518" y="462"/>
                  </a:lnTo>
                  <a:lnTo>
                    <a:pt x="514" y="468"/>
                  </a:lnTo>
                  <a:lnTo>
                    <a:pt x="502" y="484"/>
                  </a:lnTo>
                  <a:lnTo>
                    <a:pt x="500" y="490"/>
                  </a:lnTo>
                  <a:lnTo>
                    <a:pt x="498" y="498"/>
                  </a:lnTo>
                  <a:lnTo>
                    <a:pt x="498" y="502"/>
                  </a:lnTo>
                  <a:lnTo>
                    <a:pt x="496" y="510"/>
                  </a:lnTo>
                  <a:lnTo>
                    <a:pt x="494" y="516"/>
                  </a:lnTo>
                  <a:lnTo>
                    <a:pt x="482" y="532"/>
                  </a:lnTo>
                  <a:lnTo>
                    <a:pt x="474" y="546"/>
                  </a:lnTo>
                  <a:lnTo>
                    <a:pt x="472" y="552"/>
                  </a:lnTo>
                  <a:lnTo>
                    <a:pt x="466" y="566"/>
                  </a:lnTo>
                  <a:lnTo>
                    <a:pt x="462" y="570"/>
                  </a:lnTo>
                  <a:lnTo>
                    <a:pt x="456" y="586"/>
                  </a:lnTo>
                  <a:lnTo>
                    <a:pt x="452" y="590"/>
                  </a:lnTo>
                  <a:lnTo>
                    <a:pt x="444" y="604"/>
                  </a:lnTo>
                  <a:lnTo>
                    <a:pt x="424" y="640"/>
                  </a:lnTo>
                  <a:lnTo>
                    <a:pt x="414" y="652"/>
                  </a:lnTo>
                  <a:lnTo>
                    <a:pt x="406" y="660"/>
                  </a:lnTo>
                  <a:lnTo>
                    <a:pt x="392" y="670"/>
                  </a:lnTo>
                  <a:lnTo>
                    <a:pt x="388" y="672"/>
                  </a:lnTo>
                  <a:lnTo>
                    <a:pt x="382" y="676"/>
                  </a:lnTo>
                  <a:lnTo>
                    <a:pt x="376" y="682"/>
                  </a:lnTo>
                  <a:lnTo>
                    <a:pt x="374" y="688"/>
                  </a:lnTo>
                  <a:lnTo>
                    <a:pt x="366" y="700"/>
                  </a:lnTo>
                  <a:lnTo>
                    <a:pt x="356" y="710"/>
                  </a:lnTo>
                  <a:lnTo>
                    <a:pt x="352" y="714"/>
                  </a:lnTo>
                  <a:lnTo>
                    <a:pt x="350" y="720"/>
                  </a:lnTo>
                  <a:lnTo>
                    <a:pt x="346" y="732"/>
                  </a:lnTo>
                  <a:lnTo>
                    <a:pt x="344" y="736"/>
                  </a:lnTo>
                  <a:lnTo>
                    <a:pt x="342" y="744"/>
                  </a:lnTo>
                  <a:lnTo>
                    <a:pt x="340" y="752"/>
                  </a:lnTo>
                  <a:lnTo>
                    <a:pt x="340" y="756"/>
                  </a:lnTo>
                  <a:lnTo>
                    <a:pt x="342" y="764"/>
                  </a:lnTo>
                  <a:lnTo>
                    <a:pt x="344" y="770"/>
                  </a:lnTo>
                  <a:lnTo>
                    <a:pt x="346" y="776"/>
                  </a:lnTo>
                  <a:lnTo>
                    <a:pt x="348" y="784"/>
                  </a:lnTo>
                  <a:lnTo>
                    <a:pt x="350" y="792"/>
                  </a:lnTo>
                  <a:lnTo>
                    <a:pt x="350" y="794"/>
                  </a:lnTo>
                  <a:lnTo>
                    <a:pt x="350" y="810"/>
                  </a:lnTo>
                  <a:lnTo>
                    <a:pt x="350" y="814"/>
                  </a:lnTo>
                  <a:lnTo>
                    <a:pt x="352" y="820"/>
                  </a:lnTo>
                  <a:lnTo>
                    <a:pt x="356" y="826"/>
                  </a:lnTo>
                  <a:lnTo>
                    <a:pt x="364" y="828"/>
                  </a:lnTo>
                  <a:lnTo>
                    <a:pt x="370" y="830"/>
                  </a:lnTo>
                  <a:lnTo>
                    <a:pt x="378" y="832"/>
                  </a:lnTo>
                  <a:lnTo>
                    <a:pt x="382" y="832"/>
                  </a:lnTo>
                  <a:lnTo>
                    <a:pt x="390" y="830"/>
                  </a:lnTo>
                  <a:lnTo>
                    <a:pt x="396" y="828"/>
                  </a:lnTo>
                  <a:lnTo>
                    <a:pt x="412" y="816"/>
                  </a:lnTo>
                  <a:lnTo>
                    <a:pt x="424" y="808"/>
                  </a:lnTo>
                  <a:lnTo>
                    <a:pt x="430" y="804"/>
                  </a:lnTo>
                  <a:lnTo>
                    <a:pt x="434" y="802"/>
                  </a:lnTo>
                  <a:lnTo>
                    <a:pt x="438" y="800"/>
                  </a:lnTo>
                  <a:lnTo>
                    <a:pt x="442" y="796"/>
                  </a:lnTo>
                  <a:lnTo>
                    <a:pt x="446" y="790"/>
                  </a:lnTo>
                  <a:lnTo>
                    <a:pt x="454" y="778"/>
                  </a:lnTo>
                  <a:lnTo>
                    <a:pt x="458" y="774"/>
                  </a:lnTo>
                  <a:lnTo>
                    <a:pt x="454" y="778"/>
                  </a:lnTo>
                  <a:lnTo>
                    <a:pt x="446" y="790"/>
                  </a:lnTo>
                  <a:lnTo>
                    <a:pt x="442" y="796"/>
                  </a:lnTo>
                  <a:lnTo>
                    <a:pt x="440" y="808"/>
                  </a:lnTo>
                  <a:lnTo>
                    <a:pt x="442" y="820"/>
                  </a:lnTo>
                  <a:lnTo>
                    <a:pt x="446" y="826"/>
                  </a:lnTo>
                  <a:lnTo>
                    <a:pt x="448" y="832"/>
                  </a:lnTo>
                  <a:lnTo>
                    <a:pt x="448" y="840"/>
                  </a:lnTo>
                  <a:lnTo>
                    <a:pt x="448" y="844"/>
                  </a:lnTo>
                  <a:lnTo>
                    <a:pt x="452" y="860"/>
                  </a:lnTo>
                  <a:lnTo>
                    <a:pt x="456" y="874"/>
                  </a:lnTo>
                  <a:lnTo>
                    <a:pt x="458" y="886"/>
                  </a:lnTo>
                  <a:lnTo>
                    <a:pt x="460" y="892"/>
                  </a:lnTo>
                  <a:lnTo>
                    <a:pt x="464" y="896"/>
                  </a:lnTo>
                  <a:lnTo>
                    <a:pt x="466" y="902"/>
                  </a:lnTo>
                  <a:lnTo>
                    <a:pt x="468" y="906"/>
                  </a:lnTo>
                  <a:lnTo>
                    <a:pt x="470" y="910"/>
                  </a:lnTo>
                  <a:lnTo>
                    <a:pt x="476" y="910"/>
                  </a:lnTo>
                  <a:lnTo>
                    <a:pt x="480" y="910"/>
                  </a:lnTo>
                  <a:lnTo>
                    <a:pt x="486" y="910"/>
                  </a:lnTo>
                  <a:lnTo>
                    <a:pt x="488" y="906"/>
                  </a:lnTo>
                  <a:lnTo>
                    <a:pt x="490" y="902"/>
                  </a:lnTo>
                  <a:lnTo>
                    <a:pt x="492" y="896"/>
                  </a:lnTo>
                  <a:lnTo>
                    <a:pt x="498" y="892"/>
                  </a:lnTo>
                  <a:lnTo>
                    <a:pt x="506" y="892"/>
                  </a:lnTo>
                  <a:lnTo>
                    <a:pt x="510" y="892"/>
                  </a:lnTo>
                  <a:lnTo>
                    <a:pt x="516" y="890"/>
                  </a:lnTo>
                  <a:lnTo>
                    <a:pt x="520" y="884"/>
                  </a:lnTo>
                  <a:lnTo>
                    <a:pt x="524" y="878"/>
                  </a:lnTo>
                  <a:lnTo>
                    <a:pt x="526" y="872"/>
                  </a:lnTo>
                  <a:lnTo>
                    <a:pt x="528" y="864"/>
                  </a:lnTo>
                  <a:lnTo>
                    <a:pt x="528" y="840"/>
                  </a:lnTo>
                  <a:lnTo>
                    <a:pt x="528" y="824"/>
                  </a:lnTo>
                  <a:lnTo>
                    <a:pt x="528" y="822"/>
                  </a:lnTo>
                  <a:lnTo>
                    <a:pt x="528" y="816"/>
                  </a:lnTo>
                  <a:lnTo>
                    <a:pt x="532" y="814"/>
                  </a:lnTo>
                  <a:lnTo>
                    <a:pt x="544" y="810"/>
                  </a:lnTo>
                  <a:lnTo>
                    <a:pt x="550" y="806"/>
                  </a:lnTo>
                  <a:lnTo>
                    <a:pt x="554" y="802"/>
                  </a:lnTo>
                  <a:lnTo>
                    <a:pt x="556" y="796"/>
                  </a:lnTo>
                  <a:lnTo>
                    <a:pt x="556" y="792"/>
                  </a:lnTo>
                  <a:lnTo>
                    <a:pt x="556" y="784"/>
                  </a:lnTo>
                  <a:lnTo>
                    <a:pt x="554" y="776"/>
                  </a:lnTo>
                  <a:lnTo>
                    <a:pt x="550" y="772"/>
                  </a:lnTo>
                  <a:lnTo>
                    <a:pt x="542" y="760"/>
                  </a:lnTo>
                  <a:lnTo>
                    <a:pt x="538" y="754"/>
                  </a:lnTo>
                  <a:lnTo>
                    <a:pt x="536" y="746"/>
                  </a:lnTo>
                  <a:lnTo>
                    <a:pt x="536" y="732"/>
                  </a:lnTo>
                  <a:lnTo>
                    <a:pt x="536" y="716"/>
                  </a:lnTo>
                  <a:lnTo>
                    <a:pt x="536" y="704"/>
                  </a:lnTo>
                  <a:lnTo>
                    <a:pt x="538" y="696"/>
                  </a:lnTo>
                  <a:lnTo>
                    <a:pt x="542" y="690"/>
                  </a:lnTo>
                  <a:lnTo>
                    <a:pt x="550" y="682"/>
                  </a:lnTo>
                  <a:lnTo>
                    <a:pt x="562" y="672"/>
                  </a:lnTo>
                  <a:lnTo>
                    <a:pt x="572" y="662"/>
                  </a:lnTo>
                  <a:lnTo>
                    <a:pt x="590" y="652"/>
                  </a:lnTo>
                  <a:lnTo>
                    <a:pt x="594" y="646"/>
                  </a:lnTo>
                  <a:lnTo>
                    <a:pt x="600" y="640"/>
                  </a:lnTo>
                  <a:lnTo>
                    <a:pt x="602" y="634"/>
                  </a:lnTo>
                  <a:lnTo>
                    <a:pt x="604" y="628"/>
                  </a:lnTo>
                  <a:lnTo>
                    <a:pt x="600" y="622"/>
                  </a:lnTo>
                  <a:lnTo>
                    <a:pt x="598" y="616"/>
                  </a:lnTo>
                  <a:lnTo>
                    <a:pt x="600" y="610"/>
                  </a:lnTo>
                  <a:lnTo>
                    <a:pt x="602" y="604"/>
                  </a:lnTo>
                  <a:lnTo>
                    <a:pt x="612" y="592"/>
                  </a:lnTo>
                  <a:lnTo>
                    <a:pt x="620" y="584"/>
                  </a:lnTo>
                  <a:lnTo>
                    <a:pt x="624" y="580"/>
                  </a:lnTo>
                  <a:lnTo>
                    <a:pt x="630" y="576"/>
                  </a:lnTo>
                  <a:lnTo>
                    <a:pt x="634" y="578"/>
                  </a:lnTo>
                  <a:lnTo>
                    <a:pt x="640" y="582"/>
                  </a:lnTo>
                  <a:lnTo>
                    <a:pt x="648" y="594"/>
                  </a:lnTo>
                  <a:lnTo>
                    <a:pt x="652" y="600"/>
                  </a:lnTo>
                  <a:lnTo>
                    <a:pt x="652" y="608"/>
                  </a:lnTo>
                  <a:lnTo>
                    <a:pt x="652" y="614"/>
                  </a:lnTo>
                  <a:lnTo>
                    <a:pt x="638" y="640"/>
                  </a:lnTo>
                  <a:lnTo>
                    <a:pt x="634" y="646"/>
                  </a:lnTo>
                  <a:lnTo>
                    <a:pt x="628" y="650"/>
                  </a:lnTo>
                  <a:lnTo>
                    <a:pt x="612" y="662"/>
                  </a:lnTo>
                  <a:lnTo>
                    <a:pt x="606" y="666"/>
                  </a:lnTo>
                  <a:lnTo>
                    <a:pt x="604" y="674"/>
                  </a:lnTo>
                  <a:lnTo>
                    <a:pt x="598" y="688"/>
                  </a:lnTo>
                  <a:lnTo>
                    <a:pt x="596" y="704"/>
                  </a:lnTo>
                  <a:lnTo>
                    <a:pt x="596" y="726"/>
                  </a:lnTo>
                  <a:lnTo>
                    <a:pt x="596" y="734"/>
                  </a:lnTo>
                  <a:lnTo>
                    <a:pt x="600" y="742"/>
                  </a:lnTo>
                  <a:lnTo>
                    <a:pt x="602" y="748"/>
                  </a:lnTo>
                  <a:lnTo>
                    <a:pt x="610" y="760"/>
                  </a:lnTo>
                  <a:lnTo>
                    <a:pt x="620" y="770"/>
                  </a:lnTo>
                  <a:lnTo>
                    <a:pt x="626" y="772"/>
                  </a:lnTo>
                  <a:lnTo>
                    <a:pt x="634" y="774"/>
                  </a:lnTo>
                  <a:lnTo>
                    <a:pt x="636" y="774"/>
                  </a:lnTo>
                  <a:lnTo>
                    <a:pt x="652" y="772"/>
                  </a:lnTo>
                  <a:lnTo>
                    <a:pt x="676" y="766"/>
                  </a:lnTo>
                  <a:lnTo>
                    <a:pt x="690" y="764"/>
                  </a:lnTo>
                  <a:lnTo>
                    <a:pt x="694" y="764"/>
                  </a:lnTo>
                  <a:lnTo>
                    <a:pt x="700" y="764"/>
                  </a:lnTo>
                  <a:lnTo>
                    <a:pt x="704" y="766"/>
                  </a:lnTo>
                  <a:lnTo>
                    <a:pt x="708" y="768"/>
                  </a:lnTo>
                  <a:lnTo>
                    <a:pt x="712" y="774"/>
                  </a:lnTo>
                  <a:lnTo>
                    <a:pt x="714" y="782"/>
                  </a:lnTo>
                  <a:lnTo>
                    <a:pt x="714" y="786"/>
                  </a:lnTo>
                  <a:lnTo>
                    <a:pt x="712" y="790"/>
                  </a:lnTo>
                  <a:lnTo>
                    <a:pt x="708" y="794"/>
                  </a:lnTo>
                  <a:lnTo>
                    <a:pt x="704" y="794"/>
                  </a:lnTo>
                  <a:lnTo>
                    <a:pt x="700" y="792"/>
                  </a:lnTo>
                  <a:lnTo>
                    <a:pt x="686" y="792"/>
                  </a:lnTo>
                  <a:lnTo>
                    <a:pt x="672" y="792"/>
                  </a:lnTo>
                  <a:lnTo>
                    <a:pt x="658" y="796"/>
                  </a:lnTo>
                  <a:lnTo>
                    <a:pt x="642" y="800"/>
                  </a:lnTo>
                  <a:lnTo>
                    <a:pt x="638" y="804"/>
                  </a:lnTo>
                  <a:lnTo>
                    <a:pt x="634" y="808"/>
                  </a:lnTo>
                  <a:lnTo>
                    <a:pt x="634" y="818"/>
                  </a:lnTo>
                  <a:lnTo>
                    <a:pt x="636" y="822"/>
                  </a:lnTo>
                  <a:lnTo>
                    <a:pt x="640" y="828"/>
                  </a:lnTo>
                  <a:lnTo>
                    <a:pt x="644" y="832"/>
                  </a:lnTo>
                  <a:lnTo>
                    <a:pt x="644" y="838"/>
                  </a:lnTo>
                  <a:lnTo>
                    <a:pt x="644" y="842"/>
                  </a:lnTo>
                  <a:lnTo>
                    <a:pt x="642" y="850"/>
                  </a:lnTo>
                  <a:lnTo>
                    <a:pt x="638" y="854"/>
                  </a:lnTo>
                  <a:lnTo>
                    <a:pt x="636" y="856"/>
                  </a:lnTo>
                  <a:lnTo>
                    <a:pt x="634" y="858"/>
                  </a:lnTo>
                  <a:lnTo>
                    <a:pt x="632" y="858"/>
                  </a:lnTo>
                  <a:lnTo>
                    <a:pt x="628" y="858"/>
                  </a:lnTo>
                  <a:lnTo>
                    <a:pt x="622" y="856"/>
                  </a:lnTo>
                  <a:lnTo>
                    <a:pt x="610" y="852"/>
                  </a:lnTo>
                  <a:lnTo>
                    <a:pt x="606" y="854"/>
                  </a:lnTo>
                  <a:lnTo>
                    <a:pt x="602" y="858"/>
                  </a:lnTo>
                  <a:lnTo>
                    <a:pt x="600" y="864"/>
                  </a:lnTo>
                  <a:lnTo>
                    <a:pt x="598" y="872"/>
                  </a:lnTo>
                  <a:lnTo>
                    <a:pt x="596" y="880"/>
                  </a:lnTo>
                  <a:lnTo>
                    <a:pt x="596" y="882"/>
                  </a:lnTo>
                  <a:lnTo>
                    <a:pt x="596" y="890"/>
                  </a:lnTo>
                  <a:lnTo>
                    <a:pt x="596" y="898"/>
                  </a:lnTo>
                  <a:lnTo>
                    <a:pt x="596" y="902"/>
                  </a:lnTo>
                  <a:lnTo>
                    <a:pt x="596" y="910"/>
                  </a:lnTo>
                  <a:lnTo>
                    <a:pt x="592" y="910"/>
                  </a:lnTo>
                  <a:lnTo>
                    <a:pt x="586" y="912"/>
                  </a:lnTo>
                  <a:lnTo>
                    <a:pt x="582" y="916"/>
                  </a:lnTo>
                  <a:lnTo>
                    <a:pt x="578" y="920"/>
                  </a:lnTo>
                  <a:lnTo>
                    <a:pt x="576" y="926"/>
                  </a:lnTo>
                  <a:lnTo>
                    <a:pt x="574" y="928"/>
                  </a:lnTo>
                  <a:lnTo>
                    <a:pt x="568" y="930"/>
                  </a:lnTo>
                  <a:lnTo>
                    <a:pt x="564" y="930"/>
                  </a:lnTo>
                  <a:lnTo>
                    <a:pt x="552" y="930"/>
                  </a:lnTo>
                  <a:lnTo>
                    <a:pt x="540" y="932"/>
                  </a:lnTo>
                  <a:lnTo>
                    <a:pt x="516" y="938"/>
                  </a:lnTo>
                  <a:lnTo>
                    <a:pt x="500" y="944"/>
                  </a:lnTo>
                  <a:lnTo>
                    <a:pt x="496" y="946"/>
                  </a:lnTo>
                  <a:lnTo>
                    <a:pt x="488" y="950"/>
                  </a:lnTo>
                  <a:lnTo>
                    <a:pt x="482" y="946"/>
                  </a:lnTo>
                  <a:lnTo>
                    <a:pt x="476" y="944"/>
                  </a:lnTo>
                  <a:lnTo>
                    <a:pt x="468" y="942"/>
                  </a:lnTo>
                  <a:lnTo>
                    <a:pt x="462" y="944"/>
                  </a:lnTo>
                  <a:lnTo>
                    <a:pt x="456" y="946"/>
                  </a:lnTo>
                  <a:lnTo>
                    <a:pt x="450" y="946"/>
                  </a:lnTo>
                  <a:lnTo>
                    <a:pt x="444" y="944"/>
                  </a:lnTo>
                  <a:lnTo>
                    <a:pt x="440" y="940"/>
                  </a:lnTo>
                  <a:lnTo>
                    <a:pt x="440" y="934"/>
                  </a:lnTo>
                  <a:lnTo>
                    <a:pt x="436" y="932"/>
                  </a:lnTo>
                  <a:lnTo>
                    <a:pt x="432" y="930"/>
                  </a:lnTo>
                  <a:lnTo>
                    <a:pt x="428" y="930"/>
                  </a:lnTo>
                  <a:lnTo>
                    <a:pt x="424" y="930"/>
                  </a:lnTo>
                  <a:lnTo>
                    <a:pt x="422" y="928"/>
                  </a:lnTo>
                  <a:lnTo>
                    <a:pt x="420" y="924"/>
                  </a:lnTo>
                  <a:lnTo>
                    <a:pt x="420" y="922"/>
                  </a:lnTo>
                  <a:lnTo>
                    <a:pt x="420" y="918"/>
                  </a:lnTo>
                  <a:lnTo>
                    <a:pt x="420" y="902"/>
                  </a:lnTo>
                  <a:lnTo>
                    <a:pt x="420" y="898"/>
                  </a:lnTo>
                  <a:lnTo>
                    <a:pt x="422" y="894"/>
                  </a:lnTo>
                  <a:lnTo>
                    <a:pt x="424" y="890"/>
                  </a:lnTo>
                  <a:lnTo>
                    <a:pt x="430" y="890"/>
                  </a:lnTo>
                  <a:lnTo>
                    <a:pt x="434" y="886"/>
                  </a:lnTo>
                  <a:lnTo>
                    <a:pt x="436" y="882"/>
                  </a:lnTo>
                  <a:lnTo>
                    <a:pt x="434" y="882"/>
                  </a:lnTo>
                  <a:lnTo>
                    <a:pt x="430" y="880"/>
                  </a:lnTo>
                  <a:lnTo>
                    <a:pt x="430" y="876"/>
                  </a:lnTo>
                  <a:lnTo>
                    <a:pt x="430" y="864"/>
                  </a:lnTo>
                  <a:lnTo>
                    <a:pt x="430" y="860"/>
                  </a:lnTo>
                  <a:lnTo>
                    <a:pt x="428" y="858"/>
                  </a:lnTo>
                  <a:lnTo>
                    <a:pt x="428" y="856"/>
                  </a:lnTo>
                  <a:lnTo>
                    <a:pt x="426" y="854"/>
                  </a:lnTo>
                  <a:lnTo>
                    <a:pt x="422" y="856"/>
                  </a:lnTo>
                  <a:lnTo>
                    <a:pt x="418" y="858"/>
                  </a:lnTo>
                  <a:lnTo>
                    <a:pt x="406" y="862"/>
                  </a:lnTo>
                  <a:lnTo>
                    <a:pt x="400" y="864"/>
                  </a:lnTo>
                  <a:lnTo>
                    <a:pt x="398" y="868"/>
                  </a:lnTo>
                  <a:lnTo>
                    <a:pt x="394" y="874"/>
                  </a:lnTo>
                  <a:lnTo>
                    <a:pt x="392" y="882"/>
                  </a:lnTo>
                  <a:lnTo>
                    <a:pt x="392" y="890"/>
                  </a:lnTo>
                  <a:lnTo>
                    <a:pt x="392" y="892"/>
                  </a:lnTo>
                  <a:lnTo>
                    <a:pt x="392" y="900"/>
                  </a:lnTo>
                  <a:lnTo>
                    <a:pt x="396" y="906"/>
                  </a:lnTo>
                  <a:lnTo>
                    <a:pt x="404" y="918"/>
                  </a:lnTo>
                  <a:lnTo>
                    <a:pt x="406" y="922"/>
                  </a:lnTo>
                  <a:lnTo>
                    <a:pt x="410" y="930"/>
                  </a:lnTo>
                  <a:lnTo>
                    <a:pt x="406" y="936"/>
                  </a:lnTo>
                  <a:lnTo>
                    <a:pt x="404" y="942"/>
                  </a:lnTo>
                  <a:lnTo>
                    <a:pt x="400" y="954"/>
                  </a:lnTo>
                  <a:lnTo>
                    <a:pt x="398" y="958"/>
                  </a:lnTo>
                  <a:lnTo>
                    <a:pt x="396" y="958"/>
                  </a:lnTo>
                  <a:lnTo>
                    <a:pt x="386" y="958"/>
                  </a:lnTo>
                  <a:lnTo>
                    <a:pt x="380" y="960"/>
                  </a:lnTo>
                  <a:lnTo>
                    <a:pt x="376" y="960"/>
                  </a:lnTo>
                  <a:lnTo>
                    <a:pt x="364" y="964"/>
                  </a:lnTo>
                  <a:lnTo>
                    <a:pt x="358" y="966"/>
                  </a:lnTo>
                  <a:lnTo>
                    <a:pt x="352" y="970"/>
                  </a:lnTo>
                  <a:lnTo>
                    <a:pt x="346" y="976"/>
                  </a:lnTo>
                  <a:lnTo>
                    <a:pt x="336" y="992"/>
                  </a:lnTo>
                  <a:lnTo>
                    <a:pt x="326" y="1004"/>
                  </a:lnTo>
                  <a:lnTo>
                    <a:pt x="320" y="1008"/>
                  </a:lnTo>
                  <a:lnTo>
                    <a:pt x="316" y="1012"/>
                  </a:lnTo>
                  <a:lnTo>
                    <a:pt x="312" y="1018"/>
                  </a:lnTo>
                  <a:lnTo>
                    <a:pt x="306" y="1024"/>
                  </a:lnTo>
                  <a:lnTo>
                    <a:pt x="298" y="1034"/>
                  </a:lnTo>
                  <a:lnTo>
                    <a:pt x="296" y="1040"/>
                  </a:lnTo>
                  <a:lnTo>
                    <a:pt x="292" y="1046"/>
                  </a:lnTo>
                  <a:lnTo>
                    <a:pt x="288" y="1048"/>
                  </a:lnTo>
                  <a:lnTo>
                    <a:pt x="282" y="1050"/>
                  </a:lnTo>
                  <a:lnTo>
                    <a:pt x="278" y="1054"/>
                  </a:lnTo>
                  <a:lnTo>
                    <a:pt x="276" y="1060"/>
                  </a:lnTo>
                  <a:lnTo>
                    <a:pt x="272" y="1064"/>
                  </a:lnTo>
                  <a:lnTo>
                    <a:pt x="264" y="1066"/>
                  </a:lnTo>
                  <a:lnTo>
                    <a:pt x="260" y="1066"/>
                  </a:lnTo>
                  <a:lnTo>
                    <a:pt x="256" y="1066"/>
                  </a:lnTo>
                  <a:lnTo>
                    <a:pt x="252" y="1062"/>
                  </a:lnTo>
                  <a:lnTo>
                    <a:pt x="252" y="1058"/>
                  </a:lnTo>
                  <a:lnTo>
                    <a:pt x="248" y="1058"/>
                  </a:lnTo>
                  <a:lnTo>
                    <a:pt x="244" y="1058"/>
                  </a:lnTo>
                  <a:lnTo>
                    <a:pt x="242" y="1062"/>
                  </a:lnTo>
                  <a:lnTo>
                    <a:pt x="242" y="1072"/>
                  </a:lnTo>
                  <a:lnTo>
                    <a:pt x="242" y="1076"/>
                  </a:lnTo>
                  <a:lnTo>
                    <a:pt x="238" y="1076"/>
                  </a:lnTo>
                  <a:lnTo>
                    <a:pt x="228" y="1076"/>
                  </a:lnTo>
                  <a:lnTo>
                    <a:pt x="218" y="1076"/>
                  </a:lnTo>
                  <a:lnTo>
                    <a:pt x="206" y="1080"/>
                  </a:lnTo>
                  <a:lnTo>
                    <a:pt x="202" y="1082"/>
                  </a:lnTo>
                  <a:lnTo>
                    <a:pt x="196" y="1086"/>
                  </a:lnTo>
                  <a:lnTo>
                    <a:pt x="194" y="1092"/>
                  </a:lnTo>
                  <a:lnTo>
                    <a:pt x="196" y="1096"/>
                  </a:lnTo>
                  <a:lnTo>
                    <a:pt x="202" y="1100"/>
                  </a:lnTo>
                  <a:lnTo>
                    <a:pt x="206" y="1102"/>
                  </a:lnTo>
                  <a:lnTo>
                    <a:pt x="214" y="1106"/>
                  </a:lnTo>
                  <a:lnTo>
                    <a:pt x="222" y="1106"/>
                  </a:lnTo>
                  <a:lnTo>
                    <a:pt x="226" y="1106"/>
                  </a:lnTo>
                  <a:lnTo>
                    <a:pt x="230" y="1108"/>
                  </a:lnTo>
                  <a:lnTo>
                    <a:pt x="234" y="1110"/>
                  </a:lnTo>
                  <a:lnTo>
                    <a:pt x="234" y="1116"/>
                  </a:lnTo>
                  <a:lnTo>
                    <a:pt x="238" y="1120"/>
                  </a:lnTo>
                  <a:lnTo>
                    <a:pt x="242" y="1126"/>
                  </a:lnTo>
                  <a:lnTo>
                    <a:pt x="242" y="1134"/>
                  </a:lnTo>
                  <a:lnTo>
                    <a:pt x="242" y="1138"/>
                  </a:lnTo>
                  <a:lnTo>
                    <a:pt x="244" y="1142"/>
                  </a:lnTo>
                  <a:lnTo>
                    <a:pt x="248" y="1146"/>
                  </a:lnTo>
                  <a:lnTo>
                    <a:pt x="252" y="1148"/>
                  </a:lnTo>
                  <a:lnTo>
                    <a:pt x="252" y="1154"/>
                  </a:lnTo>
                  <a:lnTo>
                    <a:pt x="252" y="1156"/>
                  </a:lnTo>
                  <a:lnTo>
                    <a:pt x="250" y="1172"/>
                  </a:lnTo>
                  <a:lnTo>
                    <a:pt x="244" y="1196"/>
                  </a:lnTo>
                  <a:lnTo>
                    <a:pt x="242" y="1204"/>
                  </a:lnTo>
                  <a:lnTo>
                    <a:pt x="234" y="1202"/>
                  </a:lnTo>
                  <a:lnTo>
                    <a:pt x="192" y="1194"/>
                  </a:lnTo>
                  <a:lnTo>
                    <a:pt x="176" y="1194"/>
                  </a:lnTo>
                  <a:lnTo>
                    <a:pt x="162" y="1194"/>
                  </a:lnTo>
                  <a:lnTo>
                    <a:pt x="150" y="1194"/>
                  </a:lnTo>
                  <a:lnTo>
                    <a:pt x="140" y="1194"/>
                  </a:lnTo>
                  <a:lnTo>
                    <a:pt x="134" y="1196"/>
                  </a:lnTo>
                  <a:lnTo>
                    <a:pt x="130" y="1198"/>
                  </a:lnTo>
                  <a:lnTo>
                    <a:pt x="128" y="1204"/>
                  </a:lnTo>
                  <a:lnTo>
                    <a:pt x="128" y="1212"/>
                  </a:lnTo>
                  <a:lnTo>
                    <a:pt x="132" y="1226"/>
                  </a:lnTo>
                  <a:lnTo>
                    <a:pt x="134" y="1234"/>
                  </a:lnTo>
                  <a:lnTo>
                    <a:pt x="130" y="1234"/>
                  </a:lnTo>
                  <a:lnTo>
                    <a:pt x="128" y="1234"/>
                  </a:lnTo>
                  <a:lnTo>
                    <a:pt x="128" y="1236"/>
                  </a:lnTo>
                  <a:lnTo>
                    <a:pt x="128" y="1240"/>
                  </a:lnTo>
                  <a:lnTo>
                    <a:pt x="132" y="1246"/>
                  </a:lnTo>
                  <a:lnTo>
                    <a:pt x="134" y="1254"/>
                  </a:lnTo>
                  <a:lnTo>
                    <a:pt x="134" y="1262"/>
                  </a:lnTo>
                  <a:lnTo>
                    <a:pt x="134" y="1264"/>
                  </a:lnTo>
                  <a:lnTo>
                    <a:pt x="134" y="1272"/>
                  </a:lnTo>
                  <a:lnTo>
                    <a:pt x="132" y="1280"/>
                  </a:lnTo>
                  <a:lnTo>
                    <a:pt x="128" y="1286"/>
                  </a:lnTo>
                  <a:lnTo>
                    <a:pt x="128" y="1292"/>
                  </a:lnTo>
                  <a:lnTo>
                    <a:pt x="130" y="1298"/>
                  </a:lnTo>
                  <a:lnTo>
                    <a:pt x="134" y="1304"/>
                  </a:lnTo>
                  <a:lnTo>
                    <a:pt x="134" y="1310"/>
                  </a:lnTo>
                  <a:lnTo>
                    <a:pt x="134" y="1314"/>
                  </a:lnTo>
                  <a:lnTo>
                    <a:pt x="136" y="1316"/>
                  </a:lnTo>
                  <a:lnTo>
                    <a:pt x="138" y="1320"/>
                  </a:lnTo>
                  <a:lnTo>
                    <a:pt x="140" y="1322"/>
                  </a:lnTo>
                  <a:lnTo>
                    <a:pt x="142" y="1322"/>
                  </a:lnTo>
                  <a:lnTo>
                    <a:pt x="146" y="1322"/>
                  </a:lnTo>
                  <a:lnTo>
                    <a:pt x="154" y="1322"/>
                  </a:lnTo>
                  <a:lnTo>
                    <a:pt x="160" y="1322"/>
                  </a:lnTo>
                  <a:lnTo>
                    <a:pt x="164" y="1322"/>
                  </a:lnTo>
                  <a:lnTo>
                    <a:pt x="170" y="1326"/>
                  </a:lnTo>
                  <a:lnTo>
                    <a:pt x="178" y="1334"/>
                  </a:lnTo>
                  <a:lnTo>
                    <a:pt x="184" y="1338"/>
                  </a:lnTo>
                  <a:lnTo>
                    <a:pt x="192" y="1338"/>
                  </a:lnTo>
                  <a:lnTo>
                    <a:pt x="206" y="1334"/>
                  </a:lnTo>
                  <a:lnTo>
                    <a:pt x="220" y="1328"/>
                  </a:lnTo>
                  <a:lnTo>
                    <a:pt x="234" y="1324"/>
                  </a:lnTo>
                  <a:lnTo>
                    <a:pt x="242" y="1320"/>
                  </a:lnTo>
                  <a:lnTo>
                    <a:pt x="246" y="1314"/>
                  </a:lnTo>
                  <a:lnTo>
                    <a:pt x="248" y="1308"/>
                  </a:lnTo>
                  <a:lnTo>
                    <a:pt x="258" y="1296"/>
                  </a:lnTo>
                  <a:lnTo>
                    <a:pt x="266" y="1288"/>
                  </a:lnTo>
                  <a:lnTo>
                    <a:pt x="270" y="1282"/>
                  </a:lnTo>
                  <a:lnTo>
                    <a:pt x="272" y="1276"/>
                  </a:lnTo>
                  <a:lnTo>
                    <a:pt x="274" y="1264"/>
                  </a:lnTo>
                  <a:lnTo>
                    <a:pt x="280" y="1250"/>
                  </a:lnTo>
                  <a:lnTo>
                    <a:pt x="282" y="1244"/>
                  </a:lnTo>
                  <a:lnTo>
                    <a:pt x="288" y="1238"/>
                  </a:lnTo>
                  <a:lnTo>
                    <a:pt x="304" y="1228"/>
                  </a:lnTo>
                  <a:lnTo>
                    <a:pt x="310" y="1224"/>
                  </a:lnTo>
                  <a:lnTo>
                    <a:pt x="316" y="1216"/>
                  </a:lnTo>
                  <a:lnTo>
                    <a:pt x="318" y="1212"/>
                  </a:lnTo>
                  <a:lnTo>
                    <a:pt x="322" y="1206"/>
                  </a:lnTo>
                  <a:lnTo>
                    <a:pt x="326" y="1204"/>
                  </a:lnTo>
                  <a:lnTo>
                    <a:pt x="340" y="1204"/>
                  </a:lnTo>
                  <a:lnTo>
                    <a:pt x="342" y="1204"/>
                  </a:lnTo>
                  <a:lnTo>
                    <a:pt x="350" y="1202"/>
                  </a:lnTo>
                  <a:lnTo>
                    <a:pt x="358" y="1200"/>
                  </a:lnTo>
                  <a:lnTo>
                    <a:pt x="374" y="1188"/>
                  </a:lnTo>
                  <a:lnTo>
                    <a:pt x="380" y="1186"/>
                  </a:lnTo>
                  <a:lnTo>
                    <a:pt x="386" y="1184"/>
                  </a:lnTo>
                  <a:lnTo>
                    <a:pt x="390" y="1182"/>
                  </a:lnTo>
                  <a:lnTo>
                    <a:pt x="396" y="1180"/>
                  </a:lnTo>
                  <a:lnTo>
                    <a:pt x="402" y="1178"/>
                  </a:lnTo>
                  <a:lnTo>
                    <a:pt x="408" y="1178"/>
                  </a:lnTo>
                  <a:lnTo>
                    <a:pt x="412" y="1180"/>
                  </a:lnTo>
                  <a:lnTo>
                    <a:pt x="420" y="1186"/>
                  </a:lnTo>
                  <a:lnTo>
                    <a:pt x="424" y="1192"/>
                  </a:lnTo>
                  <a:lnTo>
                    <a:pt x="436" y="1208"/>
                  </a:lnTo>
                  <a:lnTo>
                    <a:pt x="444" y="1220"/>
                  </a:lnTo>
                  <a:lnTo>
                    <a:pt x="446" y="1226"/>
                  </a:lnTo>
                  <a:lnTo>
                    <a:pt x="450" y="1232"/>
                  </a:lnTo>
                  <a:lnTo>
                    <a:pt x="456" y="1236"/>
                  </a:lnTo>
                  <a:lnTo>
                    <a:pt x="482" y="1250"/>
                  </a:lnTo>
                  <a:lnTo>
                    <a:pt x="488" y="1254"/>
                  </a:lnTo>
                  <a:lnTo>
                    <a:pt x="492" y="1260"/>
                  </a:lnTo>
                  <a:lnTo>
                    <a:pt x="502" y="1274"/>
                  </a:lnTo>
                  <a:lnTo>
                    <a:pt x="506" y="1282"/>
                  </a:lnTo>
                  <a:lnTo>
                    <a:pt x="506" y="1290"/>
                  </a:lnTo>
                  <a:lnTo>
                    <a:pt x="506" y="1304"/>
                  </a:lnTo>
                  <a:lnTo>
                    <a:pt x="506" y="1312"/>
                  </a:lnTo>
                  <a:lnTo>
                    <a:pt x="508" y="1316"/>
                  </a:lnTo>
                  <a:lnTo>
                    <a:pt x="510" y="1316"/>
                  </a:lnTo>
                  <a:lnTo>
                    <a:pt x="512" y="1316"/>
                  </a:lnTo>
                  <a:lnTo>
                    <a:pt x="514" y="1312"/>
                  </a:lnTo>
                  <a:lnTo>
                    <a:pt x="518" y="1302"/>
                  </a:lnTo>
                  <a:lnTo>
                    <a:pt x="522" y="1294"/>
                  </a:lnTo>
                  <a:lnTo>
                    <a:pt x="524" y="1288"/>
                  </a:lnTo>
                  <a:lnTo>
                    <a:pt x="526" y="1282"/>
                  </a:lnTo>
                  <a:lnTo>
                    <a:pt x="528" y="1274"/>
                  </a:lnTo>
                  <a:lnTo>
                    <a:pt x="528" y="1270"/>
                  </a:lnTo>
                  <a:lnTo>
                    <a:pt x="528" y="1268"/>
                  </a:lnTo>
                  <a:lnTo>
                    <a:pt x="530" y="1266"/>
                  </a:lnTo>
                  <a:lnTo>
                    <a:pt x="532" y="1266"/>
                  </a:lnTo>
                  <a:lnTo>
                    <a:pt x="534" y="1266"/>
                  </a:lnTo>
                  <a:lnTo>
                    <a:pt x="540" y="1268"/>
                  </a:lnTo>
                  <a:lnTo>
                    <a:pt x="552" y="1272"/>
                  </a:lnTo>
                  <a:lnTo>
                    <a:pt x="554" y="1272"/>
                  </a:lnTo>
                  <a:lnTo>
                    <a:pt x="554" y="1270"/>
                  </a:lnTo>
                  <a:lnTo>
                    <a:pt x="552" y="1266"/>
                  </a:lnTo>
                  <a:lnTo>
                    <a:pt x="534" y="1248"/>
                  </a:lnTo>
                  <a:lnTo>
                    <a:pt x="520" y="1240"/>
                  </a:lnTo>
                  <a:lnTo>
                    <a:pt x="516" y="1236"/>
                  </a:lnTo>
                  <a:lnTo>
                    <a:pt x="504" y="1228"/>
                  </a:lnTo>
                  <a:lnTo>
                    <a:pt x="494" y="1216"/>
                  </a:lnTo>
                  <a:lnTo>
                    <a:pt x="484" y="1200"/>
                  </a:lnTo>
                  <a:lnTo>
                    <a:pt x="476" y="1188"/>
                  </a:lnTo>
                  <a:lnTo>
                    <a:pt x="472" y="1182"/>
                  </a:lnTo>
                  <a:lnTo>
                    <a:pt x="470" y="1174"/>
                  </a:lnTo>
                  <a:lnTo>
                    <a:pt x="468" y="1166"/>
                  </a:lnTo>
                  <a:lnTo>
                    <a:pt x="468" y="1164"/>
                  </a:lnTo>
                  <a:lnTo>
                    <a:pt x="470" y="1158"/>
                  </a:lnTo>
                  <a:lnTo>
                    <a:pt x="474" y="1156"/>
                  </a:lnTo>
                  <a:lnTo>
                    <a:pt x="478" y="1154"/>
                  </a:lnTo>
                  <a:lnTo>
                    <a:pt x="482" y="1156"/>
                  </a:lnTo>
                  <a:lnTo>
                    <a:pt x="488" y="1156"/>
                  </a:lnTo>
                  <a:lnTo>
                    <a:pt x="496" y="1162"/>
                  </a:lnTo>
                  <a:lnTo>
                    <a:pt x="502" y="1168"/>
                  </a:lnTo>
                  <a:lnTo>
                    <a:pt x="508" y="1176"/>
                  </a:lnTo>
                  <a:lnTo>
                    <a:pt x="510" y="1182"/>
                  </a:lnTo>
                  <a:lnTo>
                    <a:pt x="516" y="1196"/>
                  </a:lnTo>
                  <a:lnTo>
                    <a:pt x="520" y="1204"/>
                  </a:lnTo>
                  <a:lnTo>
                    <a:pt x="524" y="1208"/>
                  </a:lnTo>
                  <a:lnTo>
                    <a:pt x="540" y="1220"/>
                  </a:lnTo>
                  <a:lnTo>
                    <a:pt x="548" y="1224"/>
                  </a:lnTo>
                  <a:lnTo>
                    <a:pt x="552" y="1230"/>
                  </a:lnTo>
                  <a:lnTo>
                    <a:pt x="560" y="1238"/>
                  </a:lnTo>
                  <a:lnTo>
                    <a:pt x="564" y="1244"/>
                  </a:lnTo>
                  <a:lnTo>
                    <a:pt x="566" y="1248"/>
                  </a:lnTo>
                  <a:lnTo>
                    <a:pt x="570" y="1260"/>
                  </a:lnTo>
                  <a:lnTo>
                    <a:pt x="572" y="1266"/>
                  </a:lnTo>
                  <a:lnTo>
                    <a:pt x="576" y="1272"/>
                  </a:lnTo>
                  <a:lnTo>
                    <a:pt x="580" y="1280"/>
                  </a:lnTo>
                  <a:lnTo>
                    <a:pt x="584" y="1286"/>
                  </a:lnTo>
                  <a:lnTo>
                    <a:pt x="588" y="1290"/>
                  </a:lnTo>
                  <a:lnTo>
                    <a:pt x="594" y="1292"/>
                  </a:lnTo>
                  <a:lnTo>
                    <a:pt x="598" y="1292"/>
                  </a:lnTo>
                  <a:lnTo>
                    <a:pt x="602" y="1294"/>
                  </a:lnTo>
                  <a:lnTo>
                    <a:pt x="602" y="1296"/>
                  </a:lnTo>
                  <a:lnTo>
                    <a:pt x="602" y="1298"/>
                  </a:lnTo>
                  <a:lnTo>
                    <a:pt x="598" y="1304"/>
                  </a:lnTo>
                  <a:lnTo>
                    <a:pt x="596" y="1310"/>
                  </a:lnTo>
                  <a:lnTo>
                    <a:pt x="596" y="1314"/>
                  </a:lnTo>
                  <a:lnTo>
                    <a:pt x="598" y="1320"/>
                  </a:lnTo>
                  <a:lnTo>
                    <a:pt x="604" y="1326"/>
                  </a:lnTo>
                  <a:lnTo>
                    <a:pt x="608" y="1328"/>
                  </a:lnTo>
                  <a:lnTo>
                    <a:pt x="616" y="1330"/>
                  </a:lnTo>
                  <a:lnTo>
                    <a:pt x="620" y="1326"/>
                  </a:lnTo>
                  <a:lnTo>
                    <a:pt x="624" y="1322"/>
                  </a:lnTo>
                  <a:lnTo>
                    <a:pt x="626" y="1316"/>
                  </a:lnTo>
                  <a:lnTo>
                    <a:pt x="628" y="1312"/>
                  </a:lnTo>
                  <a:lnTo>
                    <a:pt x="632" y="1308"/>
                  </a:lnTo>
                  <a:lnTo>
                    <a:pt x="638" y="1306"/>
                  </a:lnTo>
                  <a:lnTo>
                    <a:pt x="640" y="1304"/>
                  </a:lnTo>
                  <a:lnTo>
                    <a:pt x="642" y="1302"/>
                  </a:lnTo>
                  <a:lnTo>
                    <a:pt x="640" y="1300"/>
                  </a:lnTo>
                  <a:lnTo>
                    <a:pt x="640" y="1296"/>
                  </a:lnTo>
                  <a:lnTo>
                    <a:pt x="632" y="1288"/>
                  </a:lnTo>
                  <a:lnTo>
                    <a:pt x="628" y="1282"/>
                  </a:lnTo>
                  <a:lnTo>
                    <a:pt x="626" y="1278"/>
                  </a:lnTo>
                  <a:lnTo>
                    <a:pt x="624" y="1272"/>
                  </a:lnTo>
                  <a:lnTo>
                    <a:pt x="620" y="1268"/>
                  </a:lnTo>
                  <a:lnTo>
                    <a:pt x="620" y="1266"/>
                  </a:lnTo>
                  <a:lnTo>
                    <a:pt x="620" y="1264"/>
                  </a:lnTo>
                  <a:lnTo>
                    <a:pt x="624" y="1260"/>
                  </a:lnTo>
                  <a:lnTo>
                    <a:pt x="638" y="1256"/>
                  </a:lnTo>
                  <a:lnTo>
                    <a:pt x="652" y="1254"/>
                  </a:lnTo>
                  <a:lnTo>
                    <a:pt x="656" y="1254"/>
                  </a:lnTo>
                  <a:lnTo>
                    <a:pt x="664" y="1254"/>
                  </a:lnTo>
                  <a:lnTo>
                    <a:pt x="668" y="1260"/>
                  </a:lnTo>
                  <a:lnTo>
                    <a:pt x="670" y="1266"/>
                  </a:lnTo>
                  <a:lnTo>
                    <a:pt x="674" y="1272"/>
                  </a:lnTo>
                  <a:lnTo>
                    <a:pt x="678" y="1280"/>
                  </a:lnTo>
                  <a:lnTo>
                    <a:pt x="680" y="1284"/>
                  </a:lnTo>
                  <a:lnTo>
                    <a:pt x="688" y="1300"/>
                  </a:lnTo>
                  <a:lnTo>
                    <a:pt x="690" y="1304"/>
                  </a:lnTo>
                  <a:lnTo>
                    <a:pt x="698" y="1318"/>
                  </a:lnTo>
                  <a:lnTo>
                    <a:pt x="700" y="1324"/>
                  </a:lnTo>
                  <a:lnTo>
                    <a:pt x="704" y="1328"/>
                  </a:lnTo>
                  <a:lnTo>
                    <a:pt x="712" y="1330"/>
                  </a:lnTo>
                  <a:lnTo>
                    <a:pt x="734" y="1330"/>
                  </a:lnTo>
                  <a:lnTo>
                    <a:pt x="748" y="1330"/>
                  </a:lnTo>
                  <a:lnTo>
                    <a:pt x="760" y="1334"/>
                  </a:lnTo>
                  <a:lnTo>
                    <a:pt x="774" y="1338"/>
                  </a:lnTo>
                  <a:lnTo>
                    <a:pt x="782" y="1338"/>
                  </a:lnTo>
                  <a:lnTo>
                    <a:pt x="788" y="1338"/>
                  </a:lnTo>
                  <a:lnTo>
                    <a:pt x="794" y="1334"/>
                  </a:lnTo>
                  <a:lnTo>
                    <a:pt x="802" y="1332"/>
                  </a:lnTo>
                  <a:lnTo>
                    <a:pt x="808" y="1334"/>
                  </a:lnTo>
                  <a:lnTo>
                    <a:pt x="814" y="1338"/>
                  </a:lnTo>
                  <a:lnTo>
                    <a:pt x="820" y="1340"/>
                  </a:lnTo>
                  <a:lnTo>
                    <a:pt x="824" y="1348"/>
                  </a:lnTo>
                  <a:lnTo>
                    <a:pt x="826" y="1354"/>
                  </a:lnTo>
                  <a:lnTo>
                    <a:pt x="828" y="1360"/>
                  </a:lnTo>
                  <a:lnTo>
                    <a:pt x="828" y="1368"/>
                  </a:lnTo>
                  <a:lnTo>
                    <a:pt x="814" y="1402"/>
                  </a:lnTo>
                  <a:lnTo>
                    <a:pt x="810" y="1408"/>
                  </a:lnTo>
                  <a:lnTo>
                    <a:pt x="806" y="1410"/>
                  </a:lnTo>
                  <a:lnTo>
                    <a:pt x="802" y="1412"/>
                  </a:lnTo>
                  <a:lnTo>
                    <a:pt x="798" y="1416"/>
                  </a:lnTo>
                  <a:lnTo>
                    <a:pt x="796" y="1422"/>
                  </a:lnTo>
                  <a:lnTo>
                    <a:pt x="792" y="1428"/>
                  </a:lnTo>
                  <a:lnTo>
                    <a:pt x="786" y="1434"/>
                  </a:lnTo>
                  <a:lnTo>
                    <a:pt x="780" y="1438"/>
                  </a:lnTo>
                  <a:lnTo>
                    <a:pt x="774" y="1438"/>
                  </a:lnTo>
                  <a:lnTo>
                    <a:pt x="760" y="1438"/>
                  </a:lnTo>
                  <a:lnTo>
                    <a:pt x="754" y="1438"/>
                  </a:lnTo>
                  <a:lnTo>
                    <a:pt x="748" y="1434"/>
                  </a:lnTo>
                  <a:lnTo>
                    <a:pt x="742" y="1430"/>
                  </a:lnTo>
                  <a:lnTo>
                    <a:pt x="734" y="1430"/>
                  </a:lnTo>
                  <a:lnTo>
                    <a:pt x="712" y="1436"/>
                  </a:lnTo>
                  <a:lnTo>
                    <a:pt x="704" y="1438"/>
                  </a:lnTo>
                  <a:lnTo>
                    <a:pt x="696" y="1436"/>
                  </a:lnTo>
                  <a:lnTo>
                    <a:pt x="682" y="1432"/>
                  </a:lnTo>
                  <a:lnTo>
                    <a:pt x="666" y="1428"/>
                  </a:lnTo>
                  <a:lnTo>
                    <a:pt x="662" y="1428"/>
                  </a:lnTo>
                  <a:lnTo>
                    <a:pt x="656" y="1428"/>
                  </a:lnTo>
                  <a:lnTo>
                    <a:pt x="650" y="1424"/>
                  </a:lnTo>
                  <a:lnTo>
                    <a:pt x="638" y="1416"/>
                  </a:lnTo>
                  <a:lnTo>
                    <a:pt x="632" y="1412"/>
                  </a:lnTo>
                  <a:lnTo>
                    <a:pt x="626" y="1410"/>
                  </a:lnTo>
                  <a:lnTo>
                    <a:pt x="618" y="1410"/>
                  </a:lnTo>
                  <a:lnTo>
                    <a:pt x="614" y="1410"/>
                  </a:lnTo>
                  <a:lnTo>
                    <a:pt x="598" y="1412"/>
                  </a:lnTo>
                  <a:lnTo>
                    <a:pt x="584" y="1416"/>
                  </a:lnTo>
                  <a:lnTo>
                    <a:pt x="578" y="1420"/>
                  </a:lnTo>
                  <a:lnTo>
                    <a:pt x="576" y="1428"/>
                  </a:lnTo>
                  <a:lnTo>
                    <a:pt x="576" y="1430"/>
                  </a:lnTo>
                  <a:lnTo>
                    <a:pt x="574" y="1438"/>
                  </a:lnTo>
                  <a:lnTo>
                    <a:pt x="570" y="1442"/>
                  </a:lnTo>
                  <a:lnTo>
                    <a:pt x="554" y="1446"/>
                  </a:lnTo>
                  <a:lnTo>
                    <a:pt x="548" y="1446"/>
                  </a:lnTo>
                  <a:lnTo>
                    <a:pt x="542" y="1442"/>
                  </a:lnTo>
                  <a:lnTo>
                    <a:pt x="534" y="1434"/>
                  </a:lnTo>
                  <a:lnTo>
                    <a:pt x="522" y="1424"/>
                  </a:lnTo>
                  <a:lnTo>
                    <a:pt x="512" y="1414"/>
                  </a:lnTo>
                  <a:lnTo>
                    <a:pt x="508" y="1410"/>
                  </a:lnTo>
                  <a:lnTo>
                    <a:pt x="500" y="1410"/>
                  </a:lnTo>
                  <a:lnTo>
                    <a:pt x="476" y="1410"/>
                  </a:lnTo>
                  <a:lnTo>
                    <a:pt x="470" y="1408"/>
                  </a:lnTo>
                  <a:lnTo>
                    <a:pt x="462" y="1406"/>
                  </a:lnTo>
                  <a:lnTo>
                    <a:pt x="456" y="1404"/>
                  </a:lnTo>
                  <a:lnTo>
                    <a:pt x="442" y="1396"/>
                  </a:lnTo>
                  <a:lnTo>
                    <a:pt x="436" y="1394"/>
                  </a:lnTo>
                  <a:lnTo>
                    <a:pt x="424" y="1386"/>
                  </a:lnTo>
                  <a:lnTo>
                    <a:pt x="422" y="1380"/>
                  </a:lnTo>
                  <a:lnTo>
                    <a:pt x="424" y="1374"/>
                  </a:lnTo>
                  <a:lnTo>
                    <a:pt x="434" y="1358"/>
                  </a:lnTo>
                  <a:lnTo>
                    <a:pt x="436" y="1350"/>
                  </a:lnTo>
                  <a:lnTo>
                    <a:pt x="436" y="1344"/>
                  </a:lnTo>
                  <a:lnTo>
                    <a:pt x="434" y="1338"/>
                  </a:lnTo>
                  <a:lnTo>
                    <a:pt x="428" y="1332"/>
                  </a:lnTo>
                  <a:lnTo>
                    <a:pt x="422" y="1328"/>
                  </a:lnTo>
                  <a:lnTo>
                    <a:pt x="418" y="1326"/>
                  </a:lnTo>
                  <a:lnTo>
                    <a:pt x="406" y="1322"/>
                  </a:lnTo>
                  <a:lnTo>
                    <a:pt x="402" y="1322"/>
                  </a:lnTo>
                  <a:lnTo>
                    <a:pt x="400" y="1324"/>
                  </a:lnTo>
                  <a:lnTo>
                    <a:pt x="400" y="1328"/>
                  </a:lnTo>
                  <a:lnTo>
                    <a:pt x="400" y="1324"/>
                  </a:lnTo>
                  <a:lnTo>
                    <a:pt x="398" y="1324"/>
                  </a:lnTo>
                  <a:lnTo>
                    <a:pt x="396" y="1326"/>
                  </a:lnTo>
                  <a:lnTo>
                    <a:pt x="390" y="1330"/>
                  </a:lnTo>
                  <a:lnTo>
                    <a:pt x="382" y="1332"/>
                  </a:lnTo>
                  <a:lnTo>
                    <a:pt x="378" y="1332"/>
                  </a:lnTo>
                  <a:lnTo>
                    <a:pt x="362" y="1332"/>
                  </a:lnTo>
                  <a:lnTo>
                    <a:pt x="320" y="1332"/>
                  </a:lnTo>
                  <a:lnTo>
                    <a:pt x="312" y="1332"/>
                  </a:lnTo>
                  <a:lnTo>
                    <a:pt x="304" y="1334"/>
                  </a:lnTo>
                  <a:lnTo>
                    <a:pt x="270" y="1348"/>
                  </a:lnTo>
                  <a:lnTo>
                    <a:pt x="254" y="1354"/>
                  </a:lnTo>
                  <a:lnTo>
                    <a:pt x="250" y="1358"/>
                  </a:lnTo>
                  <a:lnTo>
                    <a:pt x="244" y="1360"/>
                  </a:lnTo>
                  <a:lnTo>
                    <a:pt x="242" y="1362"/>
                  </a:lnTo>
                  <a:lnTo>
                    <a:pt x="242" y="1364"/>
                  </a:lnTo>
                  <a:lnTo>
                    <a:pt x="242" y="1362"/>
                  </a:lnTo>
                  <a:lnTo>
                    <a:pt x="240" y="1362"/>
                  </a:lnTo>
                  <a:lnTo>
                    <a:pt x="238" y="1360"/>
                  </a:lnTo>
                  <a:lnTo>
                    <a:pt x="224" y="1360"/>
                  </a:lnTo>
                  <a:lnTo>
                    <a:pt x="220" y="1360"/>
                  </a:lnTo>
                  <a:lnTo>
                    <a:pt x="208" y="1360"/>
                  </a:lnTo>
                  <a:lnTo>
                    <a:pt x="196" y="1356"/>
                  </a:lnTo>
                  <a:lnTo>
                    <a:pt x="190" y="1354"/>
                  </a:lnTo>
                  <a:lnTo>
                    <a:pt x="188" y="1354"/>
                  </a:lnTo>
                  <a:lnTo>
                    <a:pt x="184" y="1354"/>
                  </a:lnTo>
                  <a:lnTo>
                    <a:pt x="182" y="1356"/>
                  </a:lnTo>
                  <a:lnTo>
                    <a:pt x="180" y="1358"/>
                  </a:lnTo>
                  <a:lnTo>
                    <a:pt x="168" y="1374"/>
                  </a:lnTo>
                  <a:lnTo>
                    <a:pt x="158" y="1386"/>
                  </a:lnTo>
                  <a:lnTo>
                    <a:pt x="150" y="1394"/>
                  </a:lnTo>
                  <a:lnTo>
                    <a:pt x="140" y="1406"/>
                  </a:lnTo>
                  <a:lnTo>
                    <a:pt x="130" y="1422"/>
                  </a:lnTo>
                  <a:lnTo>
                    <a:pt x="122" y="1436"/>
                  </a:lnTo>
                  <a:lnTo>
                    <a:pt x="116" y="1460"/>
                  </a:lnTo>
                  <a:lnTo>
                    <a:pt x="114" y="1466"/>
                  </a:lnTo>
                  <a:lnTo>
                    <a:pt x="108" y="1472"/>
                  </a:lnTo>
                  <a:lnTo>
                    <a:pt x="82" y="1484"/>
                  </a:lnTo>
                  <a:lnTo>
                    <a:pt x="70" y="1492"/>
                  </a:lnTo>
                  <a:lnTo>
                    <a:pt x="66" y="1498"/>
                  </a:lnTo>
                  <a:lnTo>
                    <a:pt x="62" y="1502"/>
                  </a:lnTo>
                  <a:lnTo>
                    <a:pt x="52" y="1514"/>
                  </a:lnTo>
                  <a:lnTo>
                    <a:pt x="32" y="1550"/>
                  </a:lnTo>
                  <a:lnTo>
                    <a:pt x="24" y="1564"/>
                  </a:lnTo>
                  <a:lnTo>
                    <a:pt x="12" y="1598"/>
                  </a:lnTo>
                  <a:lnTo>
                    <a:pt x="8" y="1606"/>
                  </a:lnTo>
                  <a:lnTo>
                    <a:pt x="10" y="1614"/>
                  </a:lnTo>
                  <a:lnTo>
                    <a:pt x="16" y="1626"/>
                  </a:lnTo>
                  <a:lnTo>
                    <a:pt x="18" y="1642"/>
                  </a:lnTo>
                  <a:lnTo>
                    <a:pt x="18" y="1666"/>
                  </a:lnTo>
                  <a:lnTo>
                    <a:pt x="16" y="1672"/>
                  </a:lnTo>
                  <a:lnTo>
                    <a:pt x="12" y="1678"/>
                  </a:lnTo>
                  <a:lnTo>
                    <a:pt x="8" y="1684"/>
                  </a:lnTo>
                  <a:lnTo>
                    <a:pt x="6" y="1692"/>
                  </a:lnTo>
                  <a:lnTo>
                    <a:pt x="0" y="1706"/>
                  </a:lnTo>
                  <a:lnTo>
                    <a:pt x="0" y="1712"/>
                  </a:lnTo>
                  <a:lnTo>
                    <a:pt x="0" y="1720"/>
                  </a:lnTo>
                  <a:lnTo>
                    <a:pt x="6" y="1744"/>
                  </a:lnTo>
                  <a:lnTo>
                    <a:pt x="8" y="1750"/>
                  </a:lnTo>
                  <a:lnTo>
                    <a:pt x="12" y="1752"/>
                  </a:lnTo>
                  <a:lnTo>
                    <a:pt x="18" y="1752"/>
                  </a:lnTo>
                  <a:lnTo>
                    <a:pt x="20" y="1752"/>
                  </a:lnTo>
                  <a:lnTo>
                    <a:pt x="18" y="1752"/>
                  </a:lnTo>
                  <a:lnTo>
                    <a:pt x="20" y="1760"/>
                  </a:lnTo>
                  <a:lnTo>
                    <a:pt x="24" y="1764"/>
                  </a:lnTo>
                  <a:lnTo>
                    <a:pt x="26" y="1768"/>
                  </a:lnTo>
                  <a:lnTo>
                    <a:pt x="30" y="1770"/>
                  </a:lnTo>
                  <a:lnTo>
                    <a:pt x="32" y="1768"/>
                  </a:lnTo>
                  <a:lnTo>
                    <a:pt x="30" y="1770"/>
                  </a:lnTo>
                  <a:lnTo>
                    <a:pt x="30" y="1772"/>
                  </a:lnTo>
                  <a:lnTo>
                    <a:pt x="32" y="1772"/>
                  </a:lnTo>
                  <a:lnTo>
                    <a:pt x="36" y="1774"/>
                  </a:lnTo>
                  <a:lnTo>
                    <a:pt x="40" y="1778"/>
                  </a:lnTo>
                  <a:lnTo>
                    <a:pt x="52" y="1804"/>
                  </a:lnTo>
                  <a:lnTo>
                    <a:pt x="56" y="1810"/>
                  </a:lnTo>
                  <a:lnTo>
                    <a:pt x="60" y="1816"/>
                  </a:lnTo>
                  <a:lnTo>
                    <a:pt x="72" y="1824"/>
                  </a:lnTo>
                  <a:lnTo>
                    <a:pt x="84" y="1832"/>
                  </a:lnTo>
                  <a:lnTo>
                    <a:pt x="94" y="1838"/>
                  </a:lnTo>
                  <a:lnTo>
                    <a:pt x="102" y="1844"/>
                  </a:lnTo>
                  <a:lnTo>
                    <a:pt x="128" y="1864"/>
                  </a:lnTo>
                  <a:lnTo>
                    <a:pt x="136" y="1868"/>
                  </a:lnTo>
                  <a:lnTo>
                    <a:pt x="142" y="1870"/>
                  </a:lnTo>
                  <a:lnTo>
                    <a:pt x="146" y="1870"/>
                  </a:lnTo>
                  <a:lnTo>
                    <a:pt x="152" y="1868"/>
                  </a:lnTo>
                  <a:lnTo>
                    <a:pt x="154" y="1868"/>
                  </a:lnTo>
                  <a:lnTo>
                    <a:pt x="154" y="1866"/>
                  </a:lnTo>
                  <a:lnTo>
                    <a:pt x="154" y="1868"/>
                  </a:lnTo>
                  <a:lnTo>
                    <a:pt x="158" y="1868"/>
                  </a:lnTo>
                  <a:lnTo>
                    <a:pt x="162" y="1870"/>
                  </a:lnTo>
                  <a:lnTo>
                    <a:pt x="166" y="1870"/>
                  </a:lnTo>
                  <a:lnTo>
                    <a:pt x="182" y="1868"/>
                  </a:lnTo>
                  <a:lnTo>
                    <a:pt x="206" y="1862"/>
                  </a:lnTo>
                  <a:lnTo>
                    <a:pt x="218" y="1860"/>
                  </a:lnTo>
                  <a:lnTo>
                    <a:pt x="224" y="1860"/>
                  </a:lnTo>
                  <a:lnTo>
                    <a:pt x="232" y="1860"/>
                  </a:lnTo>
                  <a:lnTo>
                    <a:pt x="244" y="1860"/>
                  </a:lnTo>
                  <a:lnTo>
                    <a:pt x="260" y="1856"/>
                  </a:lnTo>
                  <a:lnTo>
                    <a:pt x="274" y="1852"/>
                  </a:lnTo>
                  <a:lnTo>
                    <a:pt x="282" y="1850"/>
                  </a:lnTo>
                  <a:lnTo>
                    <a:pt x="288" y="1844"/>
                  </a:lnTo>
                  <a:lnTo>
                    <a:pt x="294" y="1842"/>
                  </a:lnTo>
                  <a:lnTo>
                    <a:pt x="300" y="1838"/>
                  </a:lnTo>
                  <a:lnTo>
                    <a:pt x="306" y="1838"/>
                  </a:lnTo>
                  <a:lnTo>
                    <a:pt x="312" y="1840"/>
                  </a:lnTo>
                  <a:lnTo>
                    <a:pt x="320" y="1840"/>
                  </a:lnTo>
                  <a:lnTo>
                    <a:pt x="322" y="1840"/>
                  </a:lnTo>
                  <a:lnTo>
                    <a:pt x="330" y="1842"/>
                  </a:lnTo>
                  <a:lnTo>
                    <a:pt x="334" y="1846"/>
                  </a:lnTo>
                  <a:lnTo>
                    <a:pt x="346" y="1862"/>
                  </a:lnTo>
                  <a:lnTo>
                    <a:pt x="352" y="1868"/>
                  </a:lnTo>
                  <a:lnTo>
                    <a:pt x="358" y="1870"/>
                  </a:lnTo>
                  <a:lnTo>
                    <a:pt x="362" y="1870"/>
                  </a:lnTo>
                  <a:lnTo>
                    <a:pt x="370" y="1870"/>
                  </a:lnTo>
                  <a:lnTo>
                    <a:pt x="378" y="1874"/>
                  </a:lnTo>
                  <a:lnTo>
                    <a:pt x="384" y="1876"/>
                  </a:lnTo>
                  <a:lnTo>
                    <a:pt x="388" y="1878"/>
                  </a:lnTo>
                  <a:lnTo>
                    <a:pt x="392" y="1878"/>
                  </a:lnTo>
                  <a:lnTo>
                    <a:pt x="392" y="1876"/>
                  </a:lnTo>
                  <a:lnTo>
                    <a:pt x="392" y="1878"/>
                  </a:lnTo>
                  <a:lnTo>
                    <a:pt x="394" y="1878"/>
                  </a:lnTo>
                  <a:lnTo>
                    <a:pt x="398" y="1878"/>
                  </a:lnTo>
                  <a:lnTo>
                    <a:pt x="404" y="1880"/>
                  </a:lnTo>
                  <a:lnTo>
                    <a:pt x="408" y="1884"/>
                  </a:lnTo>
                  <a:lnTo>
                    <a:pt x="410" y="1890"/>
                  </a:lnTo>
                  <a:lnTo>
                    <a:pt x="410" y="1896"/>
                  </a:lnTo>
                  <a:lnTo>
                    <a:pt x="410" y="1900"/>
                  </a:lnTo>
                  <a:lnTo>
                    <a:pt x="410" y="1908"/>
                  </a:lnTo>
                  <a:lnTo>
                    <a:pt x="410" y="1916"/>
                  </a:lnTo>
                  <a:lnTo>
                    <a:pt x="410" y="1920"/>
                  </a:lnTo>
                  <a:lnTo>
                    <a:pt x="410" y="1936"/>
                  </a:lnTo>
                  <a:lnTo>
                    <a:pt x="410" y="1950"/>
                  </a:lnTo>
                  <a:lnTo>
                    <a:pt x="412" y="1956"/>
                  </a:lnTo>
                  <a:lnTo>
                    <a:pt x="414" y="1964"/>
                  </a:lnTo>
                  <a:lnTo>
                    <a:pt x="434" y="1990"/>
                  </a:lnTo>
                  <a:lnTo>
                    <a:pt x="438" y="1994"/>
                  </a:lnTo>
                  <a:lnTo>
                    <a:pt x="440" y="1994"/>
                  </a:lnTo>
                  <a:lnTo>
                    <a:pt x="442" y="1994"/>
                  </a:lnTo>
                  <a:lnTo>
                    <a:pt x="440" y="1996"/>
                  </a:lnTo>
                  <a:lnTo>
                    <a:pt x="440" y="1998"/>
                  </a:lnTo>
                  <a:lnTo>
                    <a:pt x="444" y="2002"/>
                  </a:lnTo>
                  <a:lnTo>
                    <a:pt x="452" y="2014"/>
                  </a:lnTo>
                  <a:lnTo>
                    <a:pt x="456" y="2020"/>
                  </a:lnTo>
                  <a:lnTo>
                    <a:pt x="458" y="2026"/>
                  </a:lnTo>
                  <a:lnTo>
                    <a:pt x="458" y="2034"/>
                  </a:lnTo>
                  <a:lnTo>
                    <a:pt x="458" y="2038"/>
                  </a:lnTo>
                  <a:lnTo>
                    <a:pt x="458" y="2046"/>
                  </a:lnTo>
                  <a:lnTo>
                    <a:pt x="460" y="2054"/>
                  </a:lnTo>
                  <a:lnTo>
                    <a:pt x="468" y="2096"/>
                  </a:lnTo>
                  <a:lnTo>
                    <a:pt x="472" y="2112"/>
                  </a:lnTo>
                  <a:lnTo>
                    <a:pt x="476" y="2124"/>
                  </a:lnTo>
                  <a:lnTo>
                    <a:pt x="478" y="2134"/>
                  </a:lnTo>
                  <a:lnTo>
                    <a:pt x="472" y="2144"/>
                  </a:lnTo>
                  <a:lnTo>
                    <a:pt x="462" y="2166"/>
                  </a:lnTo>
                  <a:lnTo>
                    <a:pt x="460" y="2172"/>
                  </a:lnTo>
                  <a:lnTo>
                    <a:pt x="458" y="2180"/>
                  </a:lnTo>
                  <a:lnTo>
                    <a:pt x="458" y="2204"/>
                  </a:lnTo>
                  <a:lnTo>
                    <a:pt x="460" y="2212"/>
                  </a:lnTo>
                  <a:lnTo>
                    <a:pt x="460" y="2210"/>
                  </a:lnTo>
                  <a:lnTo>
                    <a:pt x="460" y="2212"/>
                  </a:lnTo>
                  <a:lnTo>
                    <a:pt x="456" y="2220"/>
                  </a:lnTo>
                  <a:lnTo>
                    <a:pt x="452" y="2234"/>
                  </a:lnTo>
                  <a:lnTo>
                    <a:pt x="450" y="2242"/>
                  </a:lnTo>
                  <a:lnTo>
                    <a:pt x="452" y="2248"/>
                  </a:lnTo>
                  <a:lnTo>
                    <a:pt x="484" y="2302"/>
                  </a:lnTo>
                  <a:lnTo>
                    <a:pt x="488" y="2308"/>
                  </a:lnTo>
                  <a:lnTo>
                    <a:pt x="488" y="2314"/>
                  </a:lnTo>
                  <a:lnTo>
                    <a:pt x="490" y="2328"/>
                  </a:lnTo>
                  <a:lnTo>
                    <a:pt x="496" y="2380"/>
                  </a:lnTo>
                  <a:lnTo>
                    <a:pt x="500" y="2386"/>
                  </a:lnTo>
                  <a:lnTo>
                    <a:pt x="504" y="2392"/>
                  </a:lnTo>
                  <a:lnTo>
                    <a:pt x="520" y="2402"/>
                  </a:lnTo>
                  <a:lnTo>
                    <a:pt x="528" y="2406"/>
                  </a:lnTo>
                  <a:lnTo>
                    <a:pt x="528" y="2404"/>
                  </a:lnTo>
                  <a:lnTo>
                    <a:pt x="528" y="2406"/>
                  </a:lnTo>
                  <a:lnTo>
                    <a:pt x="532" y="2414"/>
                  </a:lnTo>
                  <a:lnTo>
                    <a:pt x="534" y="2420"/>
                  </a:lnTo>
                  <a:lnTo>
                    <a:pt x="540" y="2434"/>
                  </a:lnTo>
                  <a:lnTo>
                    <a:pt x="546" y="2458"/>
                  </a:lnTo>
                  <a:lnTo>
                    <a:pt x="548" y="2474"/>
                  </a:lnTo>
                  <a:lnTo>
                    <a:pt x="548" y="2478"/>
                  </a:lnTo>
                  <a:lnTo>
                    <a:pt x="548" y="2486"/>
                  </a:lnTo>
                  <a:lnTo>
                    <a:pt x="552" y="2492"/>
                  </a:lnTo>
                  <a:lnTo>
                    <a:pt x="562" y="2508"/>
                  </a:lnTo>
                  <a:lnTo>
                    <a:pt x="568" y="2512"/>
                  </a:lnTo>
                  <a:lnTo>
                    <a:pt x="574" y="2514"/>
                  </a:lnTo>
                  <a:lnTo>
                    <a:pt x="598" y="2508"/>
                  </a:lnTo>
                  <a:lnTo>
                    <a:pt x="614" y="2504"/>
                  </a:lnTo>
                  <a:lnTo>
                    <a:pt x="638" y="2498"/>
                  </a:lnTo>
                  <a:lnTo>
                    <a:pt x="654" y="2496"/>
                  </a:lnTo>
                  <a:lnTo>
                    <a:pt x="676" y="2496"/>
                  </a:lnTo>
                  <a:lnTo>
                    <a:pt x="684" y="2494"/>
                  </a:lnTo>
                  <a:lnTo>
                    <a:pt x="690" y="2490"/>
                  </a:lnTo>
                  <a:lnTo>
                    <a:pt x="748" y="2424"/>
                  </a:lnTo>
                  <a:lnTo>
                    <a:pt x="756" y="2410"/>
                  </a:lnTo>
                  <a:lnTo>
                    <a:pt x="770" y="2376"/>
                  </a:lnTo>
                  <a:lnTo>
                    <a:pt x="770" y="2370"/>
                  </a:lnTo>
                  <a:lnTo>
                    <a:pt x="770" y="2368"/>
                  </a:lnTo>
                  <a:lnTo>
                    <a:pt x="768" y="2368"/>
                  </a:lnTo>
                  <a:lnTo>
                    <a:pt x="770" y="2368"/>
                  </a:lnTo>
                  <a:lnTo>
                    <a:pt x="772" y="2366"/>
                  </a:lnTo>
                  <a:lnTo>
                    <a:pt x="772" y="2364"/>
                  </a:lnTo>
                  <a:lnTo>
                    <a:pt x="774" y="2358"/>
                  </a:lnTo>
                  <a:lnTo>
                    <a:pt x="778" y="2354"/>
                  </a:lnTo>
                  <a:lnTo>
                    <a:pt x="806" y="2334"/>
                  </a:lnTo>
                  <a:lnTo>
                    <a:pt x="810" y="2328"/>
                  </a:lnTo>
                  <a:lnTo>
                    <a:pt x="814" y="2322"/>
                  </a:lnTo>
                  <a:lnTo>
                    <a:pt x="818" y="2308"/>
                  </a:lnTo>
                  <a:lnTo>
                    <a:pt x="820" y="2300"/>
                  </a:lnTo>
                  <a:lnTo>
                    <a:pt x="820" y="2292"/>
                  </a:lnTo>
                  <a:lnTo>
                    <a:pt x="814" y="2268"/>
                  </a:lnTo>
                  <a:lnTo>
                    <a:pt x="814" y="2260"/>
                  </a:lnTo>
                  <a:lnTo>
                    <a:pt x="816" y="2254"/>
                  </a:lnTo>
                  <a:lnTo>
                    <a:pt x="826" y="2238"/>
                  </a:lnTo>
                  <a:lnTo>
                    <a:pt x="832" y="2232"/>
                  </a:lnTo>
                  <a:lnTo>
                    <a:pt x="838" y="2228"/>
                  </a:lnTo>
                  <a:lnTo>
                    <a:pt x="874" y="2206"/>
                  </a:lnTo>
                  <a:lnTo>
                    <a:pt x="880" y="2202"/>
                  </a:lnTo>
                  <a:lnTo>
                    <a:pt x="884" y="2194"/>
                  </a:lnTo>
                  <a:lnTo>
                    <a:pt x="886" y="2190"/>
                  </a:lnTo>
                  <a:lnTo>
                    <a:pt x="894" y="2176"/>
                  </a:lnTo>
                  <a:lnTo>
                    <a:pt x="896" y="2170"/>
                  </a:lnTo>
                  <a:lnTo>
                    <a:pt x="898" y="2162"/>
                  </a:lnTo>
                  <a:lnTo>
                    <a:pt x="898" y="2156"/>
                  </a:lnTo>
                  <a:lnTo>
                    <a:pt x="892" y="2132"/>
                  </a:lnTo>
                  <a:lnTo>
                    <a:pt x="890" y="2116"/>
                  </a:lnTo>
                  <a:lnTo>
                    <a:pt x="890" y="2112"/>
                  </a:lnTo>
                  <a:lnTo>
                    <a:pt x="890" y="2108"/>
                  </a:lnTo>
                  <a:lnTo>
                    <a:pt x="888" y="2106"/>
                  </a:lnTo>
                  <a:lnTo>
                    <a:pt x="886" y="2108"/>
                  </a:lnTo>
                  <a:lnTo>
                    <a:pt x="888" y="2106"/>
                  </a:lnTo>
                  <a:lnTo>
                    <a:pt x="888" y="2102"/>
                  </a:lnTo>
                  <a:lnTo>
                    <a:pt x="886" y="2098"/>
                  </a:lnTo>
                  <a:lnTo>
                    <a:pt x="882" y="2094"/>
                  </a:lnTo>
                  <a:lnTo>
                    <a:pt x="880" y="2086"/>
                  </a:lnTo>
                  <a:lnTo>
                    <a:pt x="880" y="2054"/>
                  </a:lnTo>
                  <a:lnTo>
                    <a:pt x="880" y="2046"/>
                  </a:lnTo>
                  <a:lnTo>
                    <a:pt x="876" y="2038"/>
                  </a:lnTo>
                  <a:lnTo>
                    <a:pt x="874" y="2032"/>
                  </a:lnTo>
                  <a:lnTo>
                    <a:pt x="872" y="2026"/>
                  </a:lnTo>
                  <a:lnTo>
                    <a:pt x="876" y="2020"/>
                  </a:lnTo>
                  <a:lnTo>
                    <a:pt x="880" y="2016"/>
                  </a:lnTo>
                  <a:lnTo>
                    <a:pt x="880" y="2012"/>
                  </a:lnTo>
                  <a:lnTo>
                    <a:pt x="882" y="2006"/>
                  </a:lnTo>
                  <a:lnTo>
                    <a:pt x="884" y="2000"/>
                  </a:lnTo>
                  <a:lnTo>
                    <a:pt x="894" y="1984"/>
                  </a:lnTo>
                  <a:lnTo>
                    <a:pt x="900" y="1978"/>
                  </a:lnTo>
                  <a:lnTo>
                    <a:pt x="906" y="1974"/>
                  </a:lnTo>
                  <a:lnTo>
                    <a:pt x="912" y="1970"/>
                  </a:lnTo>
                  <a:lnTo>
                    <a:pt x="918" y="1968"/>
                  </a:lnTo>
                  <a:lnTo>
                    <a:pt x="922" y="1960"/>
                  </a:lnTo>
                  <a:lnTo>
                    <a:pt x="934" y="1936"/>
                  </a:lnTo>
                  <a:lnTo>
                    <a:pt x="940" y="1930"/>
                  </a:lnTo>
                  <a:lnTo>
                    <a:pt x="946" y="1924"/>
                  </a:lnTo>
                  <a:lnTo>
                    <a:pt x="970" y="1912"/>
                  </a:lnTo>
                  <a:lnTo>
                    <a:pt x="984" y="1902"/>
                  </a:lnTo>
                  <a:lnTo>
                    <a:pt x="1012" y="1874"/>
                  </a:lnTo>
                  <a:lnTo>
                    <a:pt x="1016" y="1868"/>
                  </a:lnTo>
                  <a:lnTo>
                    <a:pt x="1020" y="1862"/>
                  </a:lnTo>
                  <a:lnTo>
                    <a:pt x="1044" y="1808"/>
                  </a:lnTo>
                  <a:lnTo>
                    <a:pt x="1048" y="1792"/>
                  </a:lnTo>
                  <a:lnTo>
                    <a:pt x="1054" y="1770"/>
                  </a:lnTo>
                  <a:lnTo>
                    <a:pt x="1054" y="1766"/>
                  </a:lnTo>
                  <a:lnTo>
                    <a:pt x="1054" y="1764"/>
                  </a:lnTo>
                  <a:lnTo>
                    <a:pt x="1050" y="1764"/>
                  </a:lnTo>
                  <a:lnTo>
                    <a:pt x="1048" y="1764"/>
                  </a:lnTo>
                  <a:lnTo>
                    <a:pt x="976" y="1780"/>
                  </a:lnTo>
                  <a:lnTo>
                    <a:pt x="968" y="1780"/>
                  </a:lnTo>
                  <a:lnTo>
                    <a:pt x="960" y="1778"/>
                  </a:lnTo>
                  <a:lnTo>
                    <a:pt x="956" y="1774"/>
                  </a:lnTo>
                  <a:lnTo>
                    <a:pt x="944" y="1766"/>
                  </a:lnTo>
                  <a:lnTo>
                    <a:pt x="934" y="1754"/>
                  </a:lnTo>
                  <a:lnTo>
                    <a:pt x="904" y="1710"/>
                  </a:lnTo>
                  <a:lnTo>
                    <a:pt x="898" y="1704"/>
                  </a:lnTo>
                  <a:lnTo>
                    <a:pt x="892" y="1700"/>
                  </a:lnTo>
                  <a:lnTo>
                    <a:pt x="886" y="1696"/>
                  </a:lnTo>
                  <a:lnTo>
                    <a:pt x="880" y="1692"/>
                  </a:lnTo>
                  <a:lnTo>
                    <a:pt x="876" y="1686"/>
                  </a:lnTo>
                  <a:lnTo>
                    <a:pt x="864" y="1670"/>
                  </a:lnTo>
                  <a:lnTo>
                    <a:pt x="860" y="1664"/>
                  </a:lnTo>
                  <a:lnTo>
                    <a:pt x="858" y="1656"/>
                  </a:lnTo>
                  <a:lnTo>
                    <a:pt x="852" y="1642"/>
                  </a:lnTo>
                  <a:lnTo>
                    <a:pt x="848" y="1626"/>
                  </a:lnTo>
                  <a:lnTo>
                    <a:pt x="842" y="1602"/>
                  </a:lnTo>
                  <a:lnTo>
                    <a:pt x="840" y="1596"/>
                  </a:lnTo>
                  <a:lnTo>
                    <a:pt x="834" y="1590"/>
                  </a:lnTo>
                  <a:lnTo>
                    <a:pt x="826" y="1582"/>
                  </a:lnTo>
                  <a:lnTo>
                    <a:pt x="822" y="1574"/>
                  </a:lnTo>
                  <a:lnTo>
                    <a:pt x="818" y="1568"/>
                  </a:lnTo>
                  <a:lnTo>
                    <a:pt x="814" y="1544"/>
                  </a:lnTo>
                  <a:lnTo>
                    <a:pt x="808" y="1530"/>
                  </a:lnTo>
                  <a:lnTo>
                    <a:pt x="796" y="1504"/>
                  </a:lnTo>
                  <a:lnTo>
                    <a:pt x="786" y="1492"/>
                  </a:lnTo>
                  <a:lnTo>
                    <a:pt x="768" y="1474"/>
                  </a:lnTo>
                  <a:lnTo>
                    <a:pt x="766" y="1470"/>
                  </a:lnTo>
                  <a:lnTo>
                    <a:pt x="770" y="1472"/>
                  </a:lnTo>
                  <a:lnTo>
                    <a:pt x="794" y="1484"/>
                  </a:lnTo>
                  <a:lnTo>
                    <a:pt x="798" y="1484"/>
                  </a:lnTo>
                  <a:lnTo>
                    <a:pt x="800" y="1484"/>
                  </a:lnTo>
                  <a:lnTo>
                    <a:pt x="804" y="1482"/>
                  </a:lnTo>
                  <a:lnTo>
                    <a:pt x="804" y="1480"/>
                  </a:lnTo>
                  <a:lnTo>
                    <a:pt x="808" y="1476"/>
                  </a:lnTo>
                  <a:lnTo>
                    <a:pt x="810" y="1474"/>
                  </a:lnTo>
                  <a:lnTo>
                    <a:pt x="810" y="1472"/>
                  </a:lnTo>
                  <a:lnTo>
                    <a:pt x="812" y="1474"/>
                  </a:lnTo>
                  <a:lnTo>
                    <a:pt x="814" y="1476"/>
                  </a:lnTo>
                  <a:lnTo>
                    <a:pt x="818" y="1480"/>
                  </a:lnTo>
                  <a:lnTo>
                    <a:pt x="824" y="1494"/>
                  </a:lnTo>
                  <a:lnTo>
                    <a:pt x="856" y="1550"/>
                  </a:lnTo>
                  <a:lnTo>
                    <a:pt x="866" y="1562"/>
                  </a:lnTo>
                  <a:lnTo>
                    <a:pt x="874" y="1570"/>
                  </a:lnTo>
                  <a:lnTo>
                    <a:pt x="878" y="1576"/>
                  </a:lnTo>
                  <a:lnTo>
                    <a:pt x="882" y="1584"/>
                  </a:lnTo>
                  <a:lnTo>
                    <a:pt x="886" y="1598"/>
                  </a:lnTo>
                  <a:lnTo>
                    <a:pt x="892" y="1614"/>
                  </a:lnTo>
                  <a:lnTo>
                    <a:pt x="898" y="1636"/>
                  </a:lnTo>
                  <a:lnTo>
                    <a:pt x="900" y="1644"/>
                  </a:lnTo>
                  <a:lnTo>
                    <a:pt x="904" y="1650"/>
                  </a:lnTo>
                  <a:lnTo>
                    <a:pt x="924" y="1668"/>
                  </a:lnTo>
                  <a:lnTo>
                    <a:pt x="928" y="1674"/>
                  </a:lnTo>
                  <a:lnTo>
                    <a:pt x="928" y="1678"/>
                  </a:lnTo>
                  <a:lnTo>
                    <a:pt x="928" y="1684"/>
                  </a:lnTo>
                  <a:lnTo>
                    <a:pt x="932" y="1690"/>
                  </a:lnTo>
                  <a:lnTo>
                    <a:pt x="936" y="1696"/>
                  </a:lnTo>
                  <a:lnTo>
                    <a:pt x="942" y="1710"/>
                  </a:lnTo>
                  <a:lnTo>
                    <a:pt x="954" y="1736"/>
                  </a:lnTo>
                  <a:lnTo>
                    <a:pt x="960" y="1740"/>
                  </a:lnTo>
                  <a:lnTo>
                    <a:pt x="966" y="1740"/>
                  </a:lnTo>
                  <a:lnTo>
                    <a:pt x="980" y="1736"/>
                  </a:lnTo>
                  <a:lnTo>
                    <a:pt x="996" y="1732"/>
                  </a:lnTo>
                  <a:lnTo>
                    <a:pt x="1000" y="1732"/>
                  </a:lnTo>
                  <a:lnTo>
                    <a:pt x="1006" y="1732"/>
                  </a:lnTo>
                  <a:lnTo>
                    <a:pt x="1012" y="1728"/>
                  </a:lnTo>
                  <a:lnTo>
                    <a:pt x="1020" y="1718"/>
                  </a:lnTo>
                  <a:lnTo>
                    <a:pt x="1028" y="1714"/>
                  </a:lnTo>
                  <a:lnTo>
                    <a:pt x="1034" y="1710"/>
                  </a:lnTo>
                  <a:lnTo>
                    <a:pt x="1048" y="1706"/>
                  </a:lnTo>
                  <a:lnTo>
                    <a:pt x="1064" y="1700"/>
                  </a:lnTo>
                  <a:lnTo>
                    <a:pt x="1088" y="1688"/>
                  </a:lnTo>
                  <a:lnTo>
                    <a:pt x="1096" y="1684"/>
                  </a:lnTo>
                  <a:lnTo>
                    <a:pt x="1102" y="1680"/>
                  </a:lnTo>
                  <a:lnTo>
                    <a:pt x="1128" y="1668"/>
                  </a:lnTo>
                  <a:lnTo>
                    <a:pt x="1134" y="1664"/>
                  </a:lnTo>
                  <a:lnTo>
                    <a:pt x="1140" y="1658"/>
                  </a:lnTo>
                  <a:lnTo>
                    <a:pt x="1158" y="1632"/>
                  </a:lnTo>
                  <a:lnTo>
                    <a:pt x="1168" y="1618"/>
                  </a:lnTo>
                  <a:lnTo>
                    <a:pt x="1170" y="1612"/>
                  </a:lnTo>
                  <a:lnTo>
                    <a:pt x="1180" y="1600"/>
                  </a:lnTo>
                  <a:lnTo>
                    <a:pt x="1188" y="1592"/>
                  </a:lnTo>
                  <a:lnTo>
                    <a:pt x="1188" y="1588"/>
                  </a:lnTo>
                  <a:lnTo>
                    <a:pt x="1190" y="1586"/>
                  </a:lnTo>
                  <a:lnTo>
                    <a:pt x="1188" y="1584"/>
                  </a:lnTo>
                  <a:lnTo>
                    <a:pt x="1186" y="1582"/>
                  </a:lnTo>
                  <a:lnTo>
                    <a:pt x="1160" y="1562"/>
                  </a:lnTo>
                  <a:lnTo>
                    <a:pt x="1154" y="1558"/>
                  </a:lnTo>
                  <a:lnTo>
                    <a:pt x="1148" y="1556"/>
                  </a:lnTo>
                  <a:lnTo>
                    <a:pt x="1144" y="1554"/>
                  </a:lnTo>
                  <a:lnTo>
                    <a:pt x="1140" y="1548"/>
                  </a:lnTo>
                  <a:lnTo>
                    <a:pt x="1138" y="1544"/>
                  </a:lnTo>
                  <a:lnTo>
                    <a:pt x="1132" y="1540"/>
                  </a:lnTo>
                  <a:lnTo>
                    <a:pt x="1126" y="1538"/>
                  </a:lnTo>
                  <a:lnTo>
                    <a:pt x="1102" y="1544"/>
                  </a:lnTo>
                  <a:lnTo>
                    <a:pt x="1096" y="1544"/>
                  </a:lnTo>
                  <a:lnTo>
                    <a:pt x="1088" y="1542"/>
                  </a:lnTo>
                  <a:lnTo>
                    <a:pt x="1082" y="1540"/>
                  </a:lnTo>
                  <a:lnTo>
                    <a:pt x="1076" y="1536"/>
                  </a:lnTo>
                  <a:lnTo>
                    <a:pt x="1070" y="1536"/>
                  </a:lnTo>
                  <a:lnTo>
                    <a:pt x="1058" y="1534"/>
                  </a:lnTo>
                  <a:lnTo>
                    <a:pt x="1054" y="1530"/>
                  </a:lnTo>
                  <a:lnTo>
                    <a:pt x="1048" y="1526"/>
                  </a:lnTo>
                  <a:lnTo>
                    <a:pt x="1044" y="1520"/>
                  </a:lnTo>
                  <a:lnTo>
                    <a:pt x="1040" y="1506"/>
                  </a:lnTo>
                  <a:lnTo>
                    <a:pt x="1036" y="1498"/>
                  </a:lnTo>
                  <a:lnTo>
                    <a:pt x="1032" y="1492"/>
                  </a:lnTo>
                  <a:lnTo>
                    <a:pt x="1022" y="1484"/>
                  </a:lnTo>
                  <a:lnTo>
                    <a:pt x="1018" y="1478"/>
                  </a:lnTo>
                  <a:lnTo>
                    <a:pt x="1018" y="1472"/>
                  </a:lnTo>
                  <a:lnTo>
                    <a:pt x="1018" y="1468"/>
                  </a:lnTo>
                  <a:lnTo>
                    <a:pt x="1022" y="1462"/>
                  </a:lnTo>
                  <a:lnTo>
                    <a:pt x="1026" y="1458"/>
                  </a:lnTo>
                  <a:lnTo>
                    <a:pt x="1026" y="1452"/>
                  </a:lnTo>
                  <a:lnTo>
                    <a:pt x="1028" y="1452"/>
                  </a:lnTo>
                  <a:lnTo>
                    <a:pt x="1032" y="1454"/>
                  </a:lnTo>
                  <a:lnTo>
                    <a:pt x="1040" y="1462"/>
                  </a:lnTo>
                  <a:lnTo>
                    <a:pt x="1052" y="1474"/>
                  </a:lnTo>
                  <a:lnTo>
                    <a:pt x="1060" y="1482"/>
                  </a:lnTo>
                  <a:lnTo>
                    <a:pt x="1072" y="1492"/>
                  </a:lnTo>
                  <a:lnTo>
                    <a:pt x="1088" y="1504"/>
                  </a:lnTo>
                  <a:lnTo>
                    <a:pt x="1102" y="1510"/>
                  </a:lnTo>
                  <a:lnTo>
                    <a:pt x="1116" y="1514"/>
                  </a:lnTo>
                  <a:lnTo>
                    <a:pt x="1124" y="1516"/>
                  </a:lnTo>
                  <a:lnTo>
                    <a:pt x="1132" y="1514"/>
                  </a:lnTo>
                  <a:lnTo>
                    <a:pt x="1136" y="1510"/>
                  </a:lnTo>
                  <a:lnTo>
                    <a:pt x="1144" y="1510"/>
                  </a:lnTo>
                  <a:lnTo>
                    <a:pt x="1150" y="1514"/>
                  </a:lnTo>
                  <a:lnTo>
                    <a:pt x="1158" y="1522"/>
                  </a:lnTo>
                  <a:lnTo>
                    <a:pt x="1164" y="1526"/>
                  </a:lnTo>
                  <a:lnTo>
                    <a:pt x="1172" y="1530"/>
                  </a:lnTo>
                  <a:lnTo>
                    <a:pt x="1206" y="1544"/>
                  </a:lnTo>
                  <a:lnTo>
                    <a:pt x="1218" y="1546"/>
                  </a:lnTo>
                  <a:lnTo>
                    <a:pt x="1222" y="1546"/>
                  </a:lnTo>
                  <a:lnTo>
                    <a:pt x="1230" y="1544"/>
                  </a:lnTo>
                  <a:lnTo>
                    <a:pt x="1244" y="1538"/>
                  </a:lnTo>
                  <a:lnTo>
                    <a:pt x="1260" y="1536"/>
                  </a:lnTo>
                  <a:lnTo>
                    <a:pt x="1292" y="1536"/>
                  </a:lnTo>
                  <a:lnTo>
                    <a:pt x="1300" y="1538"/>
                  </a:lnTo>
                  <a:lnTo>
                    <a:pt x="1306" y="1544"/>
                  </a:lnTo>
                  <a:lnTo>
                    <a:pt x="1316" y="1558"/>
                  </a:lnTo>
                  <a:lnTo>
                    <a:pt x="1320" y="1566"/>
                  </a:lnTo>
                  <a:lnTo>
                    <a:pt x="1326" y="1572"/>
                  </a:lnTo>
                  <a:lnTo>
                    <a:pt x="1336" y="1588"/>
                  </a:lnTo>
                  <a:lnTo>
                    <a:pt x="1346" y="1602"/>
                  </a:lnTo>
                  <a:lnTo>
                    <a:pt x="1354" y="1610"/>
                  </a:lnTo>
                  <a:lnTo>
                    <a:pt x="1360" y="1612"/>
                  </a:lnTo>
                  <a:lnTo>
                    <a:pt x="1366" y="1610"/>
                  </a:lnTo>
                  <a:lnTo>
                    <a:pt x="1382" y="1600"/>
                  </a:lnTo>
                  <a:lnTo>
                    <a:pt x="1386" y="1598"/>
                  </a:lnTo>
                  <a:lnTo>
                    <a:pt x="1388" y="1600"/>
                  </a:lnTo>
                  <a:lnTo>
                    <a:pt x="1390" y="1600"/>
                  </a:lnTo>
                  <a:lnTo>
                    <a:pt x="1390" y="1604"/>
                  </a:lnTo>
                  <a:lnTo>
                    <a:pt x="1398" y="1676"/>
                  </a:lnTo>
                  <a:lnTo>
                    <a:pt x="1402" y="1692"/>
                  </a:lnTo>
                  <a:lnTo>
                    <a:pt x="1408" y="1714"/>
                  </a:lnTo>
                  <a:lnTo>
                    <a:pt x="1414" y="1730"/>
                  </a:lnTo>
                  <a:lnTo>
                    <a:pt x="1434" y="1764"/>
                  </a:lnTo>
                  <a:lnTo>
                    <a:pt x="1442" y="1778"/>
                  </a:lnTo>
                  <a:lnTo>
                    <a:pt x="1444" y="1784"/>
                  </a:lnTo>
                  <a:lnTo>
                    <a:pt x="1452" y="1798"/>
                  </a:lnTo>
                  <a:lnTo>
                    <a:pt x="1464" y="1814"/>
                  </a:lnTo>
                  <a:lnTo>
                    <a:pt x="1466" y="1816"/>
                  </a:lnTo>
                  <a:lnTo>
                    <a:pt x="1468" y="1816"/>
                  </a:lnTo>
                  <a:lnTo>
                    <a:pt x="1470" y="1816"/>
                  </a:lnTo>
                  <a:lnTo>
                    <a:pt x="1472" y="1814"/>
                  </a:lnTo>
                  <a:lnTo>
                    <a:pt x="1474" y="1808"/>
                  </a:lnTo>
                  <a:lnTo>
                    <a:pt x="1484" y="1796"/>
                  </a:lnTo>
                  <a:lnTo>
                    <a:pt x="1492" y="1786"/>
                  </a:lnTo>
                  <a:lnTo>
                    <a:pt x="1500" y="1774"/>
                  </a:lnTo>
                  <a:lnTo>
                    <a:pt x="1504" y="1768"/>
                  </a:lnTo>
                  <a:lnTo>
                    <a:pt x="1506" y="1762"/>
                  </a:lnTo>
                  <a:lnTo>
                    <a:pt x="1506" y="1754"/>
                  </a:lnTo>
                  <a:lnTo>
                    <a:pt x="1506" y="1730"/>
                  </a:lnTo>
                  <a:lnTo>
                    <a:pt x="1510" y="1716"/>
                  </a:lnTo>
                  <a:lnTo>
                    <a:pt x="1514" y="1700"/>
                  </a:lnTo>
                  <a:lnTo>
                    <a:pt x="1518" y="1694"/>
                  </a:lnTo>
                  <a:lnTo>
                    <a:pt x="1522" y="1688"/>
                  </a:lnTo>
                  <a:lnTo>
                    <a:pt x="1540" y="1670"/>
                  </a:lnTo>
                  <a:lnTo>
                    <a:pt x="1554" y="1660"/>
                  </a:lnTo>
                  <a:lnTo>
                    <a:pt x="1578" y="1648"/>
                  </a:lnTo>
                  <a:lnTo>
                    <a:pt x="1590" y="1638"/>
                  </a:lnTo>
                  <a:lnTo>
                    <a:pt x="1598" y="1630"/>
                  </a:lnTo>
                  <a:lnTo>
                    <a:pt x="1604" y="1624"/>
                  </a:lnTo>
                  <a:lnTo>
                    <a:pt x="1608" y="1618"/>
                  </a:lnTo>
                  <a:lnTo>
                    <a:pt x="1612" y="1604"/>
                  </a:lnTo>
                  <a:lnTo>
                    <a:pt x="1616" y="1598"/>
                  </a:lnTo>
                  <a:lnTo>
                    <a:pt x="1622" y="1596"/>
                  </a:lnTo>
                  <a:lnTo>
                    <a:pt x="1636" y="1596"/>
                  </a:lnTo>
                  <a:lnTo>
                    <a:pt x="1644" y="1596"/>
                  </a:lnTo>
                  <a:lnTo>
                    <a:pt x="1652" y="1592"/>
                  </a:lnTo>
                  <a:lnTo>
                    <a:pt x="1666" y="1588"/>
                  </a:lnTo>
                  <a:lnTo>
                    <a:pt x="1676" y="1586"/>
                  </a:lnTo>
                  <a:lnTo>
                    <a:pt x="1686" y="1588"/>
                  </a:lnTo>
                  <a:lnTo>
                    <a:pt x="1688" y="1590"/>
                  </a:lnTo>
                  <a:lnTo>
                    <a:pt x="1694" y="1594"/>
                  </a:lnTo>
                  <a:lnTo>
                    <a:pt x="1700" y="1598"/>
                  </a:lnTo>
                  <a:lnTo>
                    <a:pt x="1702" y="1604"/>
                  </a:lnTo>
                  <a:lnTo>
                    <a:pt x="1706" y="1612"/>
                  </a:lnTo>
                  <a:lnTo>
                    <a:pt x="1708" y="1618"/>
                  </a:lnTo>
                  <a:lnTo>
                    <a:pt x="1714" y="1632"/>
                  </a:lnTo>
                  <a:lnTo>
                    <a:pt x="1728" y="1676"/>
                  </a:lnTo>
                  <a:lnTo>
                    <a:pt x="1732" y="1682"/>
                  </a:lnTo>
                  <a:lnTo>
                    <a:pt x="1738" y="1688"/>
                  </a:lnTo>
                  <a:lnTo>
                    <a:pt x="1744" y="1690"/>
                  </a:lnTo>
                  <a:lnTo>
                    <a:pt x="1750" y="1692"/>
                  </a:lnTo>
                  <a:lnTo>
                    <a:pt x="1758" y="1690"/>
                  </a:lnTo>
                  <a:lnTo>
                    <a:pt x="1764" y="1688"/>
                  </a:lnTo>
                  <a:lnTo>
                    <a:pt x="1770" y="1686"/>
                  </a:lnTo>
                  <a:lnTo>
                    <a:pt x="1776" y="1688"/>
                  </a:lnTo>
                  <a:lnTo>
                    <a:pt x="1780" y="1694"/>
                  </a:lnTo>
                  <a:lnTo>
                    <a:pt x="1782" y="1700"/>
                  </a:lnTo>
                  <a:lnTo>
                    <a:pt x="1788" y="1716"/>
                  </a:lnTo>
                  <a:lnTo>
                    <a:pt x="1790" y="1730"/>
                  </a:lnTo>
                  <a:lnTo>
                    <a:pt x="1790" y="1754"/>
                  </a:lnTo>
                  <a:lnTo>
                    <a:pt x="1790" y="1770"/>
                  </a:lnTo>
                  <a:lnTo>
                    <a:pt x="1790" y="1802"/>
                  </a:lnTo>
                  <a:lnTo>
                    <a:pt x="1792" y="1810"/>
                  </a:lnTo>
                  <a:lnTo>
                    <a:pt x="1796" y="1816"/>
                  </a:lnTo>
                  <a:lnTo>
                    <a:pt x="1804" y="1824"/>
                  </a:lnTo>
                  <a:lnTo>
                    <a:pt x="1814" y="1838"/>
                  </a:lnTo>
                  <a:lnTo>
                    <a:pt x="1816" y="1842"/>
                  </a:lnTo>
                  <a:lnTo>
                    <a:pt x="1822" y="1858"/>
                  </a:lnTo>
                  <a:lnTo>
                    <a:pt x="1826" y="1862"/>
                  </a:lnTo>
                  <a:lnTo>
                    <a:pt x="1834" y="1876"/>
                  </a:lnTo>
                  <a:lnTo>
                    <a:pt x="1842" y="1884"/>
                  </a:lnTo>
                  <a:lnTo>
                    <a:pt x="1854" y="1894"/>
                  </a:lnTo>
                  <a:lnTo>
                    <a:pt x="1872" y="1912"/>
                  </a:lnTo>
                  <a:lnTo>
                    <a:pt x="1878" y="1916"/>
                  </a:lnTo>
                  <a:lnTo>
                    <a:pt x="1880" y="1914"/>
                  </a:lnTo>
                  <a:lnTo>
                    <a:pt x="1884" y="1914"/>
                  </a:lnTo>
                  <a:lnTo>
                    <a:pt x="1886" y="1908"/>
                  </a:lnTo>
                  <a:lnTo>
                    <a:pt x="1886" y="1900"/>
                  </a:lnTo>
                  <a:lnTo>
                    <a:pt x="1880" y="1886"/>
                  </a:lnTo>
                  <a:lnTo>
                    <a:pt x="1874" y="1872"/>
                  </a:lnTo>
                  <a:lnTo>
                    <a:pt x="1872" y="1866"/>
                  </a:lnTo>
                  <a:lnTo>
                    <a:pt x="1862" y="1854"/>
                  </a:lnTo>
                  <a:lnTo>
                    <a:pt x="1854" y="1846"/>
                  </a:lnTo>
                  <a:lnTo>
                    <a:pt x="1842" y="1836"/>
                  </a:lnTo>
                  <a:lnTo>
                    <a:pt x="1836" y="1834"/>
                  </a:lnTo>
                  <a:lnTo>
                    <a:pt x="1824" y="1826"/>
                  </a:lnTo>
                  <a:lnTo>
                    <a:pt x="1820" y="1820"/>
                  </a:lnTo>
                  <a:lnTo>
                    <a:pt x="1818" y="1812"/>
                  </a:lnTo>
                  <a:lnTo>
                    <a:pt x="1812" y="1790"/>
                  </a:lnTo>
                  <a:lnTo>
                    <a:pt x="1810" y="1774"/>
                  </a:lnTo>
                  <a:lnTo>
                    <a:pt x="1810" y="1770"/>
                  </a:lnTo>
                  <a:lnTo>
                    <a:pt x="1812" y="1754"/>
                  </a:lnTo>
                  <a:lnTo>
                    <a:pt x="1816" y="1740"/>
                  </a:lnTo>
                  <a:lnTo>
                    <a:pt x="1818" y="1736"/>
                  </a:lnTo>
                  <a:lnTo>
                    <a:pt x="1820" y="1734"/>
                  </a:lnTo>
                  <a:lnTo>
                    <a:pt x="1824" y="1734"/>
                  </a:lnTo>
                  <a:lnTo>
                    <a:pt x="1826" y="1734"/>
                  </a:lnTo>
                  <a:lnTo>
                    <a:pt x="1842" y="1740"/>
                  </a:lnTo>
                  <a:lnTo>
                    <a:pt x="1848" y="1742"/>
                  </a:lnTo>
                  <a:lnTo>
                    <a:pt x="1854" y="1746"/>
                  </a:lnTo>
                  <a:lnTo>
                    <a:pt x="1858" y="1752"/>
                  </a:lnTo>
                  <a:lnTo>
                    <a:pt x="1864" y="1758"/>
                  </a:lnTo>
                  <a:lnTo>
                    <a:pt x="1872" y="1766"/>
                  </a:lnTo>
                  <a:lnTo>
                    <a:pt x="1884" y="1776"/>
                  </a:lnTo>
                  <a:lnTo>
                    <a:pt x="1888" y="1782"/>
                  </a:lnTo>
                  <a:lnTo>
                    <a:pt x="1894" y="1780"/>
                  </a:lnTo>
                  <a:lnTo>
                    <a:pt x="1898" y="1782"/>
                  </a:lnTo>
                  <a:lnTo>
                    <a:pt x="1902" y="1788"/>
                  </a:lnTo>
                  <a:lnTo>
                    <a:pt x="1904" y="1794"/>
                  </a:lnTo>
                  <a:lnTo>
                    <a:pt x="1906" y="1796"/>
                  </a:lnTo>
                  <a:lnTo>
                    <a:pt x="1908" y="1798"/>
                  </a:lnTo>
                  <a:lnTo>
                    <a:pt x="1912" y="1798"/>
                  </a:lnTo>
                  <a:lnTo>
                    <a:pt x="1914" y="1796"/>
                  </a:lnTo>
                  <a:lnTo>
                    <a:pt x="1940" y="1776"/>
                  </a:lnTo>
                  <a:lnTo>
                    <a:pt x="1952" y="1766"/>
                  </a:lnTo>
                  <a:lnTo>
                    <a:pt x="1962" y="1758"/>
                  </a:lnTo>
                  <a:lnTo>
                    <a:pt x="1964" y="1752"/>
                  </a:lnTo>
                  <a:lnTo>
                    <a:pt x="1964" y="1744"/>
                  </a:lnTo>
                  <a:lnTo>
                    <a:pt x="1950" y="1690"/>
                  </a:lnTo>
                  <a:lnTo>
                    <a:pt x="1946" y="1684"/>
                  </a:lnTo>
                  <a:lnTo>
                    <a:pt x="1942" y="1678"/>
                  </a:lnTo>
                  <a:lnTo>
                    <a:pt x="1932" y="1666"/>
                  </a:lnTo>
                  <a:lnTo>
                    <a:pt x="1922" y="1650"/>
                  </a:lnTo>
                  <a:lnTo>
                    <a:pt x="1914" y="1636"/>
                  </a:lnTo>
                  <a:lnTo>
                    <a:pt x="1912" y="1632"/>
                  </a:lnTo>
                  <a:lnTo>
                    <a:pt x="1910" y="1626"/>
                  </a:lnTo>
                  <a:lnTo>
                    <a:pt x="1912" y="1620"/>
                  </a:lnTo>
                  <a:lnTo>
                    <a:pt x="1924" y="1612"/>
                  </a:lnTo>
                  <a:lnTo>
                    <a:pt x="1930" y="1608"/>
                  </a:lnTo>
                  <a:lnTo>
                    <a:pt x="1942" y="1606"/>
                  </a:lnTo>
                  <a:lnTo>
                    <a:pt x="1948" y="1606"/>
                  </a:lnTo>
                  <a:lnTo>
                    <a:pt x="1954" y="1610"/>
                  </a:lnTo>
                  <a:lnTo>
                    <a:pt x="1970" y="1620"/>
                  </a:lnTo>
                  <a:lnTo>
                    <a:pt x="1972" y="1622"/>
                  </a:lnTo>
                  <a:lnTo>
                    <a:pt x="1974" y="1620"/>
                  </a:lnTo>
                  <a:lnTo>
                    <a:pt x="1976" y="1620"/>
                  </a:lnTo>
                  <a:lnTo>
                    <a:pt x="1976" y="1616"/>
                  </a:lnTo>
                  <a:lnTo>
                    <a:pt x="1976" y="1614"/>
                  </a:lnTo>
                  <a:lnTo>
                    <a:pt x="1978" y="1606"/>
                  </a:lnTo>
                  <a:lnTo>
                    <a:pt x="1984" y="1604"/>
                  </a:lnTo>
                  <a:lnTo>
                    <a:pt x="2008" y="1598"/>
                  </a:lnTo>
                  <a:lnTo>
                    <a:pt x="2014" y="1594"/>
                  </a:lnTo>
                  <a:lnTo>
                    <a:pt x="2020" y="1590"/>
                  </a:lnTo>
                  <a:lnTo>
                    <a:pt x="2024" y="1586"/>
                  </a:lnTo>
                  <a:lnTo>
                    <a:pt x="2030" y="1586"/>
                  </a:lnTo>
                  <a:lnTo>
                    <a:pt x="2040" y="1586"/>
                  </a:lnTo>
                  <a:lnTo>
                    <a:pt x="2052" y="1582"/>
                  </a:lnTo>
                  <a:lnTo>
                    <a:pt x="2056" y="1580"/>
                  </a:lnTo>
                  <a:lnTo>
                    <a:pt x="2072" y="1572"/>
                  </a:lnTo>
                  <a:lnTo>
                    <a:pt x="2076" y="1570"/>
                  </a:lnTo>
                  <a:lnTo>
                    <a:pt x="2090" y="1562"/>
                  </a:lnTo>
                  <a:lnTo>
                    <a:pt x="2106" y="1550"/>
                  </a:lnTo>
                  <a:lnTo>
                    <a:pt x="2112" y="1546"/>
                  </a:lnTo>
                  <a:lnTo>
                    <a:pt x="2116" y="1540"/>
                  </a:lnTo>
                  <a:lnTo>
                    <a:pt x="2120" y="1534"/>
                  </a:lnTo>
                  <a:lnTo>
                    <a:pt x="2126" y="1520"/>
                  </a:lnTo>
                  <a:lnTo>
                    <a:pt x="2130" y="1514"/>
                  </a:lnTo>
                  <a:lnTo>
                    <a:pt x="2138" y="1500"/>
                  </a:lnTo>
                  <a:lnTo>
                    <a:pt x="2148" y="1484"/>
                  </a:lnTo>
                  <a:lnTo>
                    <a:pt x="2150" y="1478"/>
                  </a:lnTo>
                  <a:lnTo>
                    <a:pt x="2152" y="1470"/>
                  </a:lnTo>
                  <a:lnTo>
                    <a:pt x="2152" y="1466"/>
                  </a:lnTo>
                  <a:lnTo>
                    <a:pt x="2150" y="1460"/>
                  </a:lnTo>
                  <a:lnTo>
                    <a:pt x="2148" y="1454"/>
                  </a:lnTo>
                  <a:lnTo>
                    <a:pt x="2146" y="1448"/>
                  </a:lnTo>
                  <a:lnTo>
                    <a:pt x="2148" y="1444"/>
                  </a:lnTo>
                  <a:lnTo>
                    <a:pt x="2150" y="1438"/>
                  </a:lnTo>
                  <a:lnTo>
                    <a:pt x="2148" y="1432"/>
                  </a:lnTo>
                  <a:lnTo>
                    <a:pt x="2146" y="1426"/>
                  </a:lnTo>
                  <a:lnTo>
                    <a:pt x="2140" y="1412"/>
                  </a:lnTo>
                  <a:lnTo>
                    <a:pt x="2126" y="1378"/>
                  </a:lnTo>
                  <a:lnTo>
                    <a:pt x="2122" y="1366"/>
                  </a:lnTo>
                  <a:lnTo>
                    <a:pt x="2124" y="1360"/>
                  </a:lnTo>
                  <a:lnTo>
                    <a:pt x="2128" y="1354"/>
                  </a:lnTo>
                  <a:lnTo>
                    <a:pt x="2136" y="1346"/>
                  </a:lnTo>
                  <a:lnTo>
                    <a:pt x="2150" y="1338"/>
                  </a:lnTo>
                  <a:lnTo>
                    <a:pt x="2154" y="1334"/>
                  </a:lnTo>
                  <a:lnTo>
                    <a:pt x="2160" y="1330"/>
                  </a:lnTo>
                  <a:lnTo>
                    <a:pt x="2162" y="1326"/>
                  </a:lnTo>
                  <a:lnTo>
                    <a:pt x="2160" y="1322"/>
                  </a:lnTo>
                  <a:lnTo>
                    <a:pt x="2154" y="1322"/>
                  </a:lnTo>
                  <a:lnTo>
                    <a:pt x="2140" y="1322"/>
                  </a:lnTo>
                  <a:lnTo>
                    <a:pt x="2128" y="1322"/>
                  </a:lnTo>
                  <a:lnTo>
                    <a:pt x="2118" y="1322"/>
                  </a:lnTo>
                  <a:lnTo>
                    <a:pt x="2114" y="1320"/>
                  </a:lnTo>
                  <a:lnTo>
                    <a:pt x="2110" y="1314"/>
                  </a:lnTo>
                  <a:lnTo>
                    <a:pt x="2106" y="1308"/>
                  </a:lnTo>
                  <a:lnTo>
                    <a:pt x="2098" y="1296"/>
                  </a:lnTo>
                  <a:lnTo>
                    <a:pt x="2096" y="1294"/>
                  </a:lnTo>
                  <a:lnTo>
                    <a:pt x="2096" y="1292"/>
                  </a:lnTo>
                  <a:lnTo>
                    <a:pt x="2100" y="1288"/>
                  </a:lnTo>
                  <a:lnTo>
                    <a:pt x="2106" y="1286"/>
                  </a:lnTo>
                  <a:lnTo>
                    <a:pt x="2120" y="1278"/>
                  </a:lnTo>
                  <a:lnTo>
                    <a:pt x="2126" y="1276"/>
                  </a:lnTo>
                  <a:lnTo>
                    <a:pt x="2138" y="1266"/>
                  </a:lnTo>
                  <a:lnTo>
                    <a:pt x="2146" y="1258"/>
                  </a:lnTo>
                  <a:lnTo>
                    <a:pt x="2152" y="1254"/>
                  </a:lnTo>
                  <a:lnTo>
                    <a:pt x="2158" y="1252"/>
                  </a:lnTo>
                  <a:lnTo>
                    <a:pt x="2158" y="1254"/>
                  </a:lnTo>
                  <a:lnTo>
                    <a:pt x="2160" y="1254"/>
                  </a:lnTo>
                  <a:lnTo>
                    <a:pt x="2158" y="1260"/>
                  </a:lnTo>
                  <a:lnTo>
                    <a:pt x="2156" y="1266"/>
                  </a:lnTo>
                  <a:lnTo>
                    <a:pt x="2154" y="1272"/>
                  </a:lnTo>
                  <a:lnTo>
                    <a:pt x="2158" y="1278"/>
                  </a:lnTo>
                  <a:lnTo>
                    <a:pt x="2162" y="1280"/>
                  </a:lnTo>
                  <a:lnTo>
                    <a:pt x="2166" y="1282"/>
                  </a:lnTo>
                  <a:lnTo>
                    <a:pt x="2180" y="1280"/>
                  </a:lnTo>
                  <a:lnTo>
                    <a:pt x="2194" y="1274"/>
                  </a:lnTo>
                  <a:lnTo>
                    <a:pt x="2202" y="1274"/>
                  </a:lnTo>
                  <a:lnTo>
                    <a:pt x="2208" y="1276"/>
                  </a:lnTo>
                  <a:lnTo>
                    <a:pt x="2214" y="1278"/>
                  </a:lnTo>
                  <a:lnTo>
                    <a:pt x="2220" y="1284"/>
                  </a:lnTo>
                  <a:lnTo>
                    <a:pt x="2224" y="1290"/>
                  </a:lnTo>
                  <a:lnTo>
                    <a:pt x="2228" y="1294"/>
                  </a:lnTo>
                  <a:lnTo>
                    <a:pt x="2230" y="1306"/>
                  </a:lnTo>
                  <a:lnTo>
                    <a:pt x="2230" y="1320"/>
                  </a:lnTo>
                  <a:lnTo>
                    <a:pt x="2230" y="1332"/>
                  </a:lnTo>
                  <a:lnTo>
                    <a:pt x="2228" y="1348"/>
                  </a:lnTo>
                  <a:lnTo>
                    <a:pt x="2224" y="1362"/>
                  </a:lnTo>
                  <a:lnTo>
                    <a:pt x="2222" y="1366"/>
                  </a:lnTo>
                  <a:lnTo>
                    <a:pt x="2224" y="1368"/>
                  </a:lnTo>
                  <a:lnTo>
                    <a:pt x="2226" y="1370"/>
                  </a:lnTo>
                  <a:lnTo>
                    <a:pt x="2228" y="1370"/>
                  </a:lnTo>
                  <a:lnTo>
                    <a:pt x="2232" y="1370"/>
                  </a:lnTo>
                  <a:lnTo>
                    <a:pt x="2240" y="1370"/>
                  </a:lnTo>
                  <a:lnTo>
                    <a:pt x="2248" y="1366"/>
                  </a:lnTo>
                  <a:lnTo>
                    <a:pt x="2252" y="1364"/>
                  </a:lnTo>
                  <a:lnTo>
                    <a:pt x="2264" y="1356"/>
                  </a:lnTo>
                  <a:lnTo>
                    <a:pt x="2274" y="1346"/>
                  </a:lnTo>
                  <a:lnTo>
                    <a:pt x="2278" y="1340"/>
                  </a:lnTo>
                  <a:lnTo>
                    <a:pt x="2276" y="1334"/>
                  </a:lnTo>
                  <a:lnTo>
                    <a:pt x="2264" y="1308"/>
                  </a:lnTo>
                  <a:lnTo>
                    <a:pt x="2260" y="1296"/>
                  </a:lnTo>
                  <a:lnTo>
                    <a:pt x="2260" y="1284"/>
                  </a:lnTo>
                  <a:lnTo>
                    <a:pt x="2260" y="1280"/>
                  </a:lnTo>
                  <a:lnTo>
                    <a:pt x="2260" y="1268"/>
                  </a:lnTo>
                  <a:lnTo>
                    <a:pt x="2256" y="1256"/>
                  </a:lnTo>
                  <a:lnTo>
                    <a:pt x="2254" y="1250"/>
                  </a:lnTo>
                  <a:lnTo>
                    <a:pt x="2252" y="1244"/>
                  </a:lnTo>
                  <a:lnTo>
                    <a:pt x="2256" y="1238"/>
                  </a:lnTo>
                  <a:lnTo>
                    <a:pt x="2266" y="1228"/>
                  </a:lnTo>
                  <a:lnTo>
                    <a:pt x="2274" y="1220"/>
                  </a:lnTo>
                  <a:lnTo>
                    <a:pt x="2280" y="1216"/>
                  </a:lnTo>
                  <a:lnTo>
                    <a:pt x="2286" y="1214"/>
                  </a:lnTo>
                  <a:lnTo>
                    <a:pt x="2290" y="1216"/>
                  </a:lnTo>
                  <a:lnTo>
                    <a:pt x="2292" y="1218"/>
                  </a:lnTo>
                  <a:lnTo>
                    <a:pt x="2292" y="1222"/>
                  </a:lnTo>
                  <a:lnTo>
                    <a:pt x="2294" y="1224"/>
                  </a:lnTo>
                  <a:lnTo>
                    <a:pt x="2304" y="1224"/>
                  </a:lnTo>
                  <a:lnTo>
                    <a:pt x="2310" y="1222"/>
                  </a:lnTo>
                  <a:lnTo>
                    <a:pt x="2314" y="1218"/>
                  </a:lnTo>
                  <a:lnTo>
                    <a:pt x="2320" y="1216"/>
                  </a:lnTo>
                  <a:lnTo>
                    <a:pt x="2326" y="1218"/>
                  </a:lnTo>
                  <a:lnTo>
                    <a:pt x="2332" y="1220"/>
                  </a:lnTo>
                  <a:lnTo>
                    <a:pt x="2338" y="1222"/>
                  </a:lnTo>
                  <a:lnTo>
                    <a:pt x="2344" y="1218"/>
                  </a:lnTo>
                  <a:lnTo>
                    <a:pt x="2362" y="1200"/>
                  </a:lnTo>
                  <a:lnTo>
                    <a:pt x="2374" y="1188"/>
                  </a:lnTo>
                  <a:lnTo>
                    <a:pt x="2382" y="1180"/>
                  </a:lnTo>
                  <a:lnTo>
                    <a:pt x="2392" y="1168"/>
                  </a:lnTo>
                  <a:lnTo>
                    <a:pt x="2422" y="1132"/>
                  </a:lnTo>
                  <a:lnTo>
                    <a:pt x="2430" y="1118"/>
                  </a:lnTo>
                  <a:lnTo>
                    <a:pt x="2442" y="1094"/>
                  </a:lnTo>
                  <a:lnTo>
                    <a:pt x="2446" y="1086"/>
                  </a:lnTo>
                  <a:lnTo>
                    <a:pt x="2446" y="1078"/>
                  </a:lnTo>
                  <a:lnTo>
                    <a:pt x="2446" y="1056"/>
                  </a:lnTo>
                  <a:lnTo>
                    <a:pt x="2448" y="1040"/>
                  </a:lnTo>
                  <a:lnTo>
                    <a:pt x="2454" y="996"/>
                  </a:lnTo>
                  <a:lnTo>
                    <a:pt x="2456" y="980"/>
                  </a:lnTo>
                  <a:lnTo>
                    <a:pt x="2456" y="978"/>
                  </a:lnTo>
                  <a:lnTo>
                    <a:pt x="2454" y="970"/>
                  </a:lnTo>
                  <a:lnTo>
                    <a:pt x="2450" y="964"/>
                  </a:lnTo>
                  <a:lnTo>
                    <a:pt x="2442" y="956"/>
                  </a:lnTo>
                  <a:lnTo>
                    <a:pt x="2436" y="952"/>
                  </a:lnTo>
                  <a:lnTo>
                    <a:pt x="2430" y="954"/>
                  </a:lnTo>
                  <a:lnTo>
                    <a:pt x="2414" y="964"/>
                  </a:lnTo>
                  <a:lnTo>
                    <a:pt x="2406" y="968"/>
                  </a:lnTo>
                  <a:lnTo>
                    <a:pt x="2400" y="966"/>
                  </a:lnTo>
                  <a:lnTo>
                    <a:pt x="2394" y="964"/>
                  </a:lnTo>
                  <a:lnTo>
                    <a:pt x="2388" y="958"/>
                  </a:lnTo>
                  <a:lnTo>
                    <a:pt x="2384" y="952"/>
                  </a:lnTo>
                  <a:lnTo>
                    <a:pt x="2382" y="948"/>
                  </a:lnTo>
                  <a:lnTo>
                    <a:pt x="2378" y="942"/>
                  </a:lnTo>
                  <a:lnTo>
                    <a:pt x="2372" y="940"/>
                  </a:lnTo>
                  <a:lnTo>
                    <a:pt x="2370" y="938"/>
                  </a:lnTo>
                  <a:lnTo>
                    <a:pt x="2372" y="936"/>
                  </a:lnTo>
                  <a:lnTo>
                    <a:pt x="2384" y="924"/>
                  </a:lnTo>
                  <a:lnTo>
                    <a:pt x="2402" y="906"/>
                  </a:lnTo>
                  <a:lnTo>
                    <a:pt x="2412" y="896"/>
                  </a:lnTo>
                  <a:lnTo>
                    <a:pt x="2420" y="888"/>
                  </a:lnTo>
                  <a:lnTo>
                    <a:pt x="2424" y="882"/>
                  </a:lnTo>
                  <a:lnTo>
                    <a:pt x="2426" y="876"/>
                  </a:lnTo>
                  <a:lnTo>
                    <a:pt x="2428" y="872"/>
                  </a:lnTo>
                  <a:lnTo>
                    <a:pt x="2432" y="866"/>
                  </a:lnTo>
                  <a:lnTo>
                    <a:pt x="2490" y="808"/>
                  </a:lnTo>
                  <a:lnTo>
                    <a:pt x="2496" y="804"/>
                  </a:lnTo>
                  <a:lnTo>
                    <a:pt x="2504" y="802"/>
                  </a:lnTo>
                  <a:lnTo>
                    <a:pt x="2506" y="802"/>
                  </a:lnTo>
                  <a:lnTo>
                    <a:pt x="2522" y="802"/>
                  </a:lnTo>
                  <a:lnTo>
                    <a:pt x="2556" y="802"/>
                  </a:lnTo>
                  <a:lnTo>
                    <a:pt x="2564" y="802"/>
                  </a:lnTo>
                  <a:lnTo>
                    <a:pt x="2570" y="800"/>
                  </a:lnTo>
                  <a:lnTo>
                    <a:pt x="2576" y="796"/>
                  </a:lnTo>
                  <a:lnTo>
                    <a:pt x="2584" y="794"/>
                  </a:lnTo>
                  <a:lnTo>
                    <a:pt x="2590" y="796"/>
                  </a:lnTo>
                  <a:lnTo>
                    <a:pt x="2604" y="800"/>
                  </a:lnTo>
                  <a:lnTo>
                    <a:pt x="2610" y="804"/>
                  </a:lnTo>
                  <a:lnTo>
                    <a:pt x="2612" y="810"/>
                  </a:lnTo>
                  <a:lnTo>
                    <a:pt x="2612" y="814"/>
                  </a:lnTo>
                  <a:lnTo>
                    <a:pt x="2614" y="818"/>
                  </a:lnTo>
                  <a:lnTo>
                    <a:pt x="2614" y="820"/>
                  </a:lnTo>
                  <a:lnTo>
                    <a:pt x="2618" y="820"/>
                  </a:lnTo>
                  <a:lnTo>
                    <a:pt x="2620" y="822"/>
                  </a:lnTo>
                  <a:lnTo>
                    <a:pt x="2654" y="814"/>
                  </a:lnTo>
                  <a:lnTo>
                    <a:pt x="2666" y="812"/>
                  </a:lnTo>
                  <a:lnTo>
                    <a:pt x="2668" y="812"/>
                  </a:lnTo>
                  <a:lnTo>
                    <a:pt x="2666" y="808"/>
                  </a:lnTo>
                  <a:lnTo>
                    <a:pt x="2664" y="802"/>
                  </a:lnTo>
                  <a:lnTo>
                    <a:pt x="2664" y="796"/>
                  </a:lnTo>
                  <a:lnTo>
                    <a:pt x="2668" y="782"/>
                  </a:lnTo>
                  <a:lnTo>
                    <a:pt x="2674" y="766"/>
                  </a:lnTo>
                  <a:lnTo>
                    <a:pt x="2678" y="752"/>
                  </a:lnTo>
                  <a:lnTo>
                    <a:pt x="2682" y="746"/>
                  </a:lnTo>
                  <a:lnTo>
                    <a:pt x="2688" y="740"/>
                  </a:lnTo>
                  <a:lnTo>
                    <a:pt x="2704" y="730"/>
                  </a:lnTo>
                  <a:lnTo>
                    <a:pt x="2710" y="726"/>
                  </a:lnTo>
                  <a:lnTo>
                    <a:pt x="2718" y="726"/>
                  </a:lnTo>
                  <a:lnTo>
                    <a:pt x="2742" y="732"/>
                  </a:lnTo>
                  <a:lnTo>
                    <a:pt x="2748" y="736"/>
                  </a:lnTo>
                  <a:lnTo>
                    <a:pt x="2754" y="742"/>
                  </a:lnTo>
                  <a:lnTo>
                    <a:pt x="2756" y="746"/>
                  </a:lnTo>
                  <a:lnTo>
                    <a:pt x="2758" y="750"/>
                  </a:lnTo>
                  <a:lnTo>
                    <a:pt x="2760" y="750"/>
                  </a:lnTo>
                  <a:lnTo>
                    <a:pt x="2762" y="750"/>
                  </a:lnTo>
                  <a:lnTo>
                    <a:pt x="2764" y="748"/>
                  </a:lnTo>
                  <a:lnTo>
                    <a:pt x="2774" y="740"/>
                  </a:lnTo>
                  <a:lnTo>
                    <a:pt x="2786" y="730"/>
                  </a:lnTo>
                  <a:lnTo>
                    <a:pt x="2812" y="710"/>
                  </a:lnTo>
                  <a:lnTo>
                    <a:pt x="2814" y="708"/>
                  </a:lnTo>
                  <a:lnTo>
                    <a:pt x="2816" y="708"/>
                  </a:lnTo>
                  <a:lnTo>
                    <a:pt x="2818" y="710"/>
                  </a:lnTo>
                  <a:lnTo>
                    <a:pt x="2818" y="714"/>
                  </a:lnTo>
                  <a:lnTo>
                    <a:pt x="2818" y="736"/>
                  </a:lnTo>
                  <a:lnTo>
                    <a:pt x="2816" y="744"/>
                  </a:lnTo>
                  <a:lnTo>
                    <a:pt x="2812" y="750"/>
                  </a:lnTo>
                  <a:lnTo>
                    <a:pt x="2794" y="768"/>
                  </a:lnTo>
                  <a:lnTo>
                    <a:pt x="2782" y="778"/>
                  </a:lnTo>
                  <a:lnTo>
                    <a:pt x="2776" y="780"/>
                  </a:lnTo>
                  <a:lnTo>
                    <a:pt x="2770" y="784"/>
                  </a:lnTo>
                  <a:lnTo>
                    <a:pt x="2764" y="790"/>
                  </a:lnTo>
                  <a:lnTo>
                    <a:pt x="2754" y="806"/>
                  </a:lnTo>
                  <a:lnTo>
                    <a:pt x="2744" y="818"/>
                  </a:lnTo>
                  <a:lnTo>
                    <a:pt x="2736" y="826"/>
                  </a:lnTo>
                  <a:lnTo>
                    <a:pt x="2724" y="838"/>
                  </a:lnTo>
                  <a:lnTo>
                    <a:pt x="2716" y="846"/>
                  </a:lnTo>
                  <a:lnTo>
                    <a:pt x="2710" y="850"/>
                  </a:lnTo>
                  <a:lnTo>
                    <a:pt x="2706" y="852"/>
                  </a:lnTo>
                  <a:lnTo>
                    <a:pt x="2702" y="854"/>
                  </a:lnTo>
                  <a:lnTo>
                    <a:pt x="2698" y="860"/>
                  </a:lnTo>
                  <a:lnTo>
                    <a:pt x="2684" y="904"/>
                  </a:lnTo>
                  <a:lnTo>
                    <a:pt x="2682" y="910"/>
                  </a:lnTo>
                  <a:lnTo>
                    <a:pt x="2682" y="918"/>
                  </a:lnTo>
                  <a:lnTo>
                    <a:pt x="2700" y="1020"/>
                  </a:lnTo>
                  <a:lnTo>
                    <a:pt x="2700" y="1022"/>
                  </a:lnTo>
                  <a:lnTo>
                    <a:pt x="2702" y="1024"/>
                  </a:lnTo>
                  <a:lnTo>
                    <a:pt x="2704" y="1024"/>
                  </a:lnTo>
                  <a:lnTo>
                    <a:pt x="2706" y="1022"/>
                  </a:lnTo>
                  <a:lnTo>
                    <a:pt x="2726" y="996"/>
                  </a:lnTo>
                  <a:lnTo>
                    <a:pt x="2734" y="984"/>
                  </a:lnTo>
                  <a:lnTo>
                    <a:pt x="2744" y="972"/>
                  </a:lnTo>
                  <a:lnTo>
                    <a:pt x="2746" y="966"/>
                  </a:lnTo>
                  <a:lnTo>
                    <a:pt x="2754" y="952"/>
                  </a:lnTo>
                  <a:lnTo>
                    <a:pt x="2756" y="948"/>
                  </a:lnTo>
                  <a:lnTo>
                    <a:pt x="2760" y="940"/>
                  </a:lnTo>
                  <a:lnTo>
                    <a:pt x="2766" y="936"/>
                  </a:lnTo>
                  <a:lnTo>
                    <a:pt x="2772" y="934"/>
                  </a:lnTo>
                  <a:lnTo>
                    <a:pt x="2776" y="928"/>
                  </a:lnTo>
                  <a:lnTo>
                    <a:pt x="2778" y="922"/>
                  </a:lnTo>
                  <a:lnTo>
                    <a:pt x="2778" y="918"/>
                  </a:lnTo>
                  <a:lnTo>
                    <a:pt x="2780" y="912"/>
                  </a:lnTo>
                  <a:lnTo>
                    <a:pt x="2784" y="906"/>
                  </a:lnTo>
                  <a:lnTo>
                    <a:pt x="2788" y="900"/>
                  </a:lnTo>
                  <a:lnTo>
                    <a:pt x="2790" y="894"/>
                  </a:lnTo>
                  <a:lnTo>
                    <a:pt x="2796" y="870"/>
                  </a:lnTo>
                  <a:lnTo>
                    <a:pt x="2798" y="856"/>
                  </a:lnTo>
                  <a:lnTo>
                    <a:pt x="2796" y="854"/>
                  </a:lnTo>
                  <a:lnTo>
                    <a:pt x="2790" y="852"/>
                  </a:lnTo>
                  <a:lnTo>
                    <a:pt x="2786" y="852"/>
                  </a:lnTo>
                  <a:lnTo>
                    <a:pt x="2784" y="852"/>
                  </a:lnTo>
                  <a:lnTo>
                    <a:pt x="2782" y="850"/>
                  </a:lnTo>
                  <a:lnTo>
                    <a:pt x="2782" y="848"/>
                  </a:lnTo>
                  <a:lnTo>
                    <a:pt x="2782" y="844"/>
                  </a:lnTo>
                  <a:lnTo>
                    <a:pt x="2796" y="810"/>
                  </a:lnTo>
                  <a:lnTo>
                    <a:pt x="2798" y="804"/>
                  </a:lnTo>
                  <a:lnTo>
                    <a:pt x="2804" y="798"/>
                  </a:lnTo>
                  <a:lnTo>
                    <a:pt x="2816" y="790"/>
                  </a:lnTo>
                  <a:lnTo>
                    <a:pt x="2820" y="786"/>
                  </a:lnTo>
                  <a:lnTo>
                    <a:pt x="2832" y="784"/>
                  </a:lnTo>
                  <a:lnTo>
                    <a:pt x="2838" y="784"/>
                  </a:lnTo>
                  <a:lnTo>
                    <a:pt x="2842" y="788"/>
                  </a:lnTo>
                  <a:lnTo>
                    <a:pt x="2844" y="790"/>
                  </a:lnTo>
                  <a:lnTo>
                    <a:pt x="2848" y="790"/>
                  </a:lnTo>
                  <a:lnTo>
                    <a:pt x="2854" y="788"/>
                  </a:lnTo>
                  <a:lnTo>
                    <a:pt x="2870" y="770"/>
                  </a:lnTo>
                  <a:lnTo>
                    <a:pt x="2874" y="768"/>
                  </a:lnTo>
                  <a:lnTo>
                    <a:pt x="2876" y="768"/>
                  </a:lnTo>
                  <a:lnTo>
                    <a:pt x="2880" y="768"/>
                  </a:lnTo>
                  <a:lnTo>
                    <a:pt x="2882" y="770"/>
                  </a:lnTo>
                  <a:lnTo>
                    <a:pt x="2900" y="788"/>
                  </a:lnTo>
                  <a:lnTo>
                    <a:pt x="2902" y="790"/>
                  </a:lnTo>
                  <a:lnTo>
                    <a:pt x="2906" y="790"/>
                  </a:lnTo>
                  <a:lnTo>
                    <a:pt x="2908" y="788"/>
                  </a:lnTo>
                  <a:lnTo>
                    <a:pt x="2908" y="786"/>
                  </a:lnTo>
                  <a:lnTo>
                    <a:pt x="2914" y="772"/>
                  </a:lnTo>
                  <a:lnTo>
                    <a:pt x="2918" y="766"/>
                  </a:lnTo>
                  <a:lnTo>
                    <a:pt x="2924" y="764"/>
                  </a:lnTo>
                  <a:lnTo>
                    <a:pt x="2928" y="764"/>
                  </a:lnTo>
                  <a:lnTo>
                    <a:pt x="2934" y="762"/>
                  </a:lnTo>
                  <a:lnTo>
                    <a:pt x="2940" y="758"/>
                  </a:lnTo>
                  <a:lnTo>
                    <a:pt x="2960" y="732"/>
                  </a:lnTo>
                  <a:lnTo>
                    <a:pt x="2966" y="726"/>
                  </a:lnTo>
                  <a:lnTo>
                    <a:pt x="2972" y="722"/>
                  </a:lnTo>
                  <a:lnTo>
                    <a:pt x="2996" y="708"/>
                  </a:lnTo>
                  <a:lnTo>
                    <a:pt x="3004" y="706"/>
                  </a:lnTo>
                  <a:lnTo>
                    <a:pt x="3012" y="706"/>
                  </a:lnTo>
                  <a:lnTo>
                    <a:pt x="3016" y="706"/>
                  </a:lnTo>
                  <a:lnTo>
                    <a:pt x="3024" y="706"/>
                  </a:lnTo>
                  <a:lnTo>
                    <a:pt x="3030" y="708"/>
                  </a:lnTo>
                  <a:lnTo>
                    <a:pt x="3036" y="712"/>
                  </a:lnTo>
                  <a:lnTo>
                    <a:pt x="3042" y="712"/>
                  </a:lnTo>
                  <a:lnTo>
                    <a:pt x="3044" y="710"/>
                  </a:lnTo>
                  <a:lnTo>
                    <a:pt x="3044" y="698"/>
                  </a:lnTo>
                  <a:lnTo>
                    <a:pt x="3044" y="694"/>
                  </a:lnTo>
                  <a:lnTo>
                    <a:pt x="3040" y="678"/>
                  </a:lnTo>
                  <a:lnTo>
                    <a:pt x="3036" y="664"/>
                  </a:lnTo>
                  <a:lnTo>
                    <a:pt x="3032" y="656"/>
                  </a:lnTo>
                  <a:lnTo>
                    <a:pt x="3028" y="650"/>
                  </a:lnTo>
                  <a:lnTo>
                    <a:pt x="3020" y="642"/>
                  </a:lnTo>
                  <a:lnTo>
                    <a:pt x="3018" y="640"/>
                  </a:lnTo>
                  <a:lnTo>
                    <a:pt x="3018" y="638"/>
                  </a:lnTo>
                  <a:lnTo>
                    <a:pt x="3018" y="634"/>
                  </a:lnTo>
                  <a:lnTo>
                    <a:pt x="3022" y="634"/>
                  </a:lnTo>
                  <a:lnTo>
                    <a:pt x="3026" y="630"/>
                  </a:lnTo>
                  <a:lnTo>
                    <a:pt x="3040" y="624"/>
                  </a:lnTo>
                  <a:lnTo>
                    <a:pt x="3046" y="620"/>
                  </a:lnTo>
                  <a:close/>
                  <a:moveTo>
                    <a:pt x="420" y="930"/>
                  </a:moveTo>
                  <a:lnTo>
                    <a:pt x="420" y="930"/>
                  </a:lnTo>
                  <a:lnTo>
                    <a:pt x="414" y="924"/>
                  </a:lnTo>
                  <a:lnTo>
                    <a:pt x="410" y="920"/>
                  </a:lnTo>
                  <a:lnTo>
                    <a:pt x="414" y="924"/>
                  </a:lnTo>
                  <a:lnTo>
                    <a:pt x="420" y="930"/>
                  </a:lnTo>
                  <a:close/>
                  <a:moveTo>
                    <a:pt x="938" y="1244"/>
                  </a:moveTo>
                  <a:lnTo>
                    <a:pt x="938" y="1244"/>
                  </a:lnTo>
                  <a:lnTo>
                    <a:pt x="934" y="1238"/>
                  </a:lnTo>
                  <a:lnTo>
                    <a:pt x="928" y="1236"/>
                  </a:lnTo>
                  <a:lnTo>
                    <a:pt x="924" y="1234"/>
                  </a:lnTo>
                  <a:lnTo>
                    <a:pt x="914" y="1234"/>
                  </a:lnTo>
                  <a:lnTo>
                    <a:pt x="902" y="1238"/>
                  </a:lnTo>
                  <a:lnTo>
                    <a:pt x="896" y="1240"/>
                  </a:lnTo>
                  <a:lnTo>
                    <a:pt x="890" y="1242"/>
                  </a:lnTo>
                  <a:lnTo>
                    <a:pt x="882" y="1244"/>
                  </a:lnTo>
                  <a:lnTo>
                    <a:pt x="878" y="1244"/>
                  </a:lnTo>
                  <a:lnTo>
                    <a:pt x="864" y="1244"/>
                  </a:lnTo>
                  <a:lnTo>
                    <a:pt x="852" y="1240"/>
                  </a:lnTo>
                  <a:lnTo>
                    <a:pt x="848" y="1238"/>
                  </a:lnTo>
                  <a:lnTo>
                    <a:pt x="836" y="1234"/>
                  </a:lnTo>
                  <a:lnTo>
                    <a:pt x="822" y="1234"/>
                  </a:lnTo>
                  <a:lnTo>
                    <a:pt x="800" y="1234"/>
                  </a:lnTo>
                  <a:lnTo>
                    <a:pt x="786" y="1234"/>
                  </a:lnTo>
                  <a:lnTo>
                    <a:pt x="774" y="1234"/>
                  </a:lnTo>
                  <a:lnTo>
                    <a:pt x="770" y="1234"/>
                  </a:lnTo>
                  <a:lnTo>
                    <a:pt x="764" y="1236"/>
                  </a:lnTo>
                  <a:lnTo>
                    <a:pt x="758" y="1238"/>
                  </a:lnTo>
                  <a:lnTo>
                    <a:pt x="746" y="1248"/>
                  </a:lnTo>
                  <a:lnTo>
                    <a:pt x="740" y="1250"/>
                  </a:lnTo>
                  <a:lnTo>
                    <a:pt x="734" y="1250"/>
                  </a:lnTo>
                  <a:lnTo>
                    <a:pt x="728" y="1248"/>
                  </a:lnTo>
                  <a:lnTo>
                    <a:pt x="722" y="1244"/>
                  </a:lnTo>
                  <a:lnTo>
                    <a:pt x="716" y="1240"/>
                  </a:lnTo>
                  <a:lnTo>
                    <a:pt x="702" y="1236"/>
                  </a:lnTo>
                  <a:lnTo>
                    <a:pt x="696" y="1232"/>
                  </a:lnTo>
                  <a:lnTo>
                    <a:pt x="694" y="1226"/>
                  </a:lnTo>
                  <a:lnTo>
                    <a:pt x="694" y="1222"/>
                  </a:lnTo>
                  <a:lnTo>
                    <a:pt x="696" y="1214"/>
                  </a:lnTo>
                  <a:lnTo>
                    <a:pt x="700" y="1208"/>
                  </a:lnTo>
                  <a:lnTo>
                    <a:pt x="708" y="1200"/>
                  </a:lnTo>
                  <a:lnTo>
                    <a:pt x="714" y="1194"/>
                  </a:lnTo>
                  <a:lnTo>
                    <a:pt x="714" y="1186"/>
                  </a:lnTo>
                  <a:lnTo>
                    <a:pt x="714" y="1172"/>
                  </a:lnTo>
                  <a:lnTo>
                    <a:pt x="714" y="1166"/>
                  </a:lnTo>
                  <a:lnTo>
                    <a:pt x="718" y="1160"/>
                  </a:lnTo>
                  <a:lnTo>
                    <a:pt x="724" y="1156"/>
                  </a:lnTo>
                  <a:lnTo>
                    <a:pt x="728" y="1150"/>
                  </a:lnTo>
                  <a:lnTo>
                    <a:pt x="740" y="1142"/>
                  </a:lnTo>
                  <a:lnTo>
                    <a:pt x="746" y="1140"/>
                  </a:lnTo>
                  <a:lnTo>
                    <a:pt x="754" y="1136"/>
                  </a:lnTo>
                  <a:lnTo>
                    <a:pt x="760" y="1136"/>
                  </a:lnTo>
                  <a:lnTo>
                    <a:pt x="764" y="1136"/>
                  </a:lnTo>
                  <a:lnTo>
                    <a:pt x="772" y="1138"/>
                  </a:lnTo>
                  <a:lnTo>
                    <a:pt x="778" y="1140"/>
                  </a:lnTo>
                  <a:lnTo>
                    <a:pt x="780" y="1146"/>
                  </a:lnTo>
                  <a:lnTo>
                    <a:pt x="778" y="1150"/>
                  </a:lnTo>
                  <a:lnTo>
                    <a:pt x="776" y="1152"/>
                  </a:lnTo>
                  <a:lnTo>
                    <a:pt x="776" y="1156"/>
                  </a:lnTo>
                  <a:lnTo>
                    <a:pt x="778" y="1160"/>
                  </a:lnTo>
                  <a:lnTo>
                    <a:pt x="786" y="1170"/>
                  </a:lnTo>
                  <a:lnTo>
                    <a:pt x="792" y="1172"/>
                  </a:lnTo>
                  <a:lnTo>
                    <a:pt x="800" y="1172"/>
                  </a:lnTo>
                  <a:lnTo>
                    <a:pt x="824" y="1158"/>
                  </a:lnTo>
                  <a:lnTo>
                    <a:pt x="832" y="1156"/>
                  </a:lnTo>
                  <a:lnTo>
                    <a:pt x="838" y="1158"/>
                  </a:lnTo>
                  <a:lnTo>
                    <a:pt x="862" y="1164"/>
                  </a:lnTo>
                  <a:lnTo>
                    <a:pt x="870" y="1166"/>
                  </a:lnTo>
                  <a:lnTo>
                    <a:pt x="874" y="1172"/>
                  </a:lnTo>
                  <a:lnTo>
                    <a:pt x="886" y="1188"/>
                  </a:lnTo>
                  <a:lnTo>
                    <a:pt x="888" y="1194"/>
                  </a:lnTo>
                  <a:lnTo>
                    <a:pt x="890" y="1200"/>
                  </a:lnTo>
                  <a:lnTo>
                    <a:pt x="892" y="1204"/>
                  </a:lnTo>
                  <a:lnTo>
                    <a:pt x="894" y="1210"/>
                  </a:lnTo>
                  <a:lnTo>
                    <a:pt x="900" y="1212"/>
                  </a:lnTo>
                  <a:lnTo>
                    <a:pt x="908" y="1214"/>
                  </a:lnTo>
                  <a:lnTo>
                    <a:pt x="912" y="1214"/>
                  </a:lnTo>
                  <a:lnTo>
                    <a:pt x="918" y="1216"/>
                  </a:lnTo>
                  <a:lnTo>
                    <a:pt x="924" y="1218"/>
                  </a:lnTo>
                  <a:lnTo>
                    <a:pt x="932" y="1232"/>
                  </a:lnTo>
                  <a:lnTo>
                    <a:pt x="936" y="1236"/>
                  </a:lnTo>
                  <a:lnTo>
                    <a:pt x="938" y="1244"/>
                  </a:lnTo>
                  <a:close/>
                  <a:moveTo>
                    <a:pt x="1094" y="1156"/>
                  </a:moveTo>
                  <a:lnTo>
                    <a:pt x="1094" y="1156"/>
                  </a:lnTo>
                  <a:lnTo>
                    <a:pt x="1078" y="1156"/>
                  </a:lnTo>
                  <a:lnTo>
                    <a:pt x="1074" y="1156"/>
                  </a:lnTo>
                  <a:lnTo>
                    <a:pt x="1068" y="1156"/>
                  </a:lnTo>
                  <a:lnTo>
                    <a:pt x="1062" y="1160"/>
                  </a:lnTo>
                  <a:lnTo>
                    <a:pt x="1058" y="1166"/>
                  </a:lnTo>
                  <a:lnTo>
                    <a:pt x="1058" y="1172"/>
                  </a:lnTo>
                  <a:lnTo>
                    <a:pt x="1064" y="1196"/>
                  </a:lnTo>
                  <a:lnTo>
                    <a:pt x="1068" y="1204"/>
                  </a:lnTo>
                  <a:lnTo>
                    <a:pt x="1072" y="1210"/>
                  </a:lnTo>
                  <a:lnTo>
                    <a:pt x="1080" y="1218"/>
                  </a:lnTo>
                  <a:lnTo>
                    <a:pt x="1084" y="1224"/>
                  </a:lnTo>
                  <a:lnTo>
                    <a:pt x="1086" y="1232"/>
                  </a:lnTo>
                  <a:lnTo>
                    <a:pt x="1086" y="1256"/>
                  </a:lnTo>
                  <a:lnTo>
                    <a:pt x="1086" y="1264"/>
                  </a:lnTo>
                  <a:lnTo>
                    <a:pt x="1080" y="1266"/>
                  </a:lnTo>
                  <a:lnTo>
                    <a:pt x="1020" y="1278"/>
                  </a:lnTo>
                  <a:lnTo>
                    <a:pt x="1014" y="1278"/>
                  </a:lnTo>
                  <a:lnTo>
                    <a:pt x="1010" y="1276"/>
                  </a:lnTo>
                  <a:lnTo>
                    <a:pt x="1006" y="1274"/>
                  </a:lnTo>
                  <a:lnTo>
                    <a:pt x="1002" y="1278"/>
                  </a:lnTo>
                  <a:lnTo>
                    <a:pt x="998" y="1280"/>
                  </a:lnTo>
                  <a:lnTo>
                    <a:pt x="990" y="1282"/>
                  </a:lnTo>
                  <a:lnTo>
                    <a:pt x="982" y="1284"/>
                  </a:lnTo>
                  <a:lnTo>
                    <a:pt x="976" y="1284"/>
                  </a:lnTo>
                  <a:lnTo>
                    <a:pt x="972" y="1284"/>
                  </a:lnTo>
                  <a:lnTo>
                    <a:pt x="962" y="1278"/>
                  </a:lnTo>
                  <a:lnTo>
                    <a:pt x="958" y="1272"/>
                  </a:lnTo>
                  <a:lnTo>
                    <a:pt x="954" y="1268"/>
                  </a:lnTo>
                  <a:lnTo>
                    <a:pt x="954" y="1266"/>
                  </a:lnTo>
                  <a:lnTo>
                    <a:pt x="954" y="1264"/>
                  </a:lnTo>
                  <a:lnTo>
                    <a:pt x="960" y="1264"/>
                  </a:lnTo>
                  <a:lnTo>
                    <a:pt x="968" y="1262"/>
                  </a:lnTo>
                  <a:lnTo>
                    <a:pt x="976" y="1260"/>
                  </a:lnTo>
                  <a:lnTo>
                    <a:pt x="980" y="1256"/>
                  </a:lnTo>
                  <a:lnTo>
                    <a:pt x="986" y="1256"/>
                  </a:lnTo>
                  <a:lnTo>
                    <a:pt x="992" y="1258"/>
                  </a:lnTo>
                  <a:lnTo>
                    <a:pt x="996" y="1264"/>
                  </a:lnTo>
                  <a:lnTo>
                    <a:pt x="998" y="1268"/>
                  </a:lnTo>
                  <a:lnTo>
                    <a:pt x="998" y="1270"/>
                  </a:lnTo>
                  <a:lnTo>
                    <a:pt x="1002" y="1266"/>
                  </a:lnTo>
                  <a:lnTo>
                    <a:pt x="1004" y="1260"/>
                  </a:lnTo>
                  <a:lnTo>
                    <a:pt x="1012" y="1248"/>
                  </a:lnTo>
                  <a:lnTo>
                    <a:pt x="1022" y="1240"/>
                  </a:lnTo>
                  <a:lnTo>
                    <a:pt x="1024" y="1234"/>
                  </a:lnTo>
                  <a:lnTo>
                    <a:pt x="1024" y="1226"/>
                  </a:lnTo>
                  <a:lnTo>
                    <a:pt x="1010" y="1202"/>
                  </a:lnTo>
                  <a:lnTo>
                    <a:pt x="1002" y="1188"/>
                  </a:lnTo>
                  <a:lnTo>
                    <a:pt x="974" y="1152"/>
                  </a:lnTo>
                  <a:lnTo>
                    <a:pt x="970" y="1146"/>
                  </a:lnTo>
                  <a:lnTo>
                    <a:pt x="972" y="1138"/>
                  </a:lnTo>
                  <a:lnTo>
                    <a:pt x="984" y="1122"/>
                  </a:lnTo>
                  <a:lnTo>
                    <a:pt x="988" y="1118"/>
                  </a:lnTo>
                  <a:lnTo>
                    <a:pt x="994" y="1112"/>
                  </a:lnTo>
                  <a:lnTo>
                    <a:pt x="1000" y="1110"/>
                  </a:lnTo>
                  <a:lnTo>
                    <a:pt x="1006" y="1108"/>
                  </a:lnTo>
                  <a:lnTo>
                    <a:pt x="1012" y="1112"/>
                  </a:lnTo>
                  <a:lnTo>
                    <a:pt x="1018" y="1114"/>
                  </a:lnTo>
                  <a:lnTo>
                    <a:pt x="1026" y="1116"/>
                  </a:lnTo>
                  <a:lnTo>
                    <a:pt x="1048" y="1116"/>
                  </a:lnTo>
                  <a:lnTo>
                    <a:pt x="1064" y="1116"/>
                  </a:lnTo>
                  <a:lnTo>
                    <a:pt x="1078" y="1116"/>
                  </a:lnTo>
                  <a:lnTo>
                    <a:pt x="1084" y="1118"/>
                  </a:lnTo>
                  <a:lnTo>
                    <a:pt x="1090" y="1122"/>
                  </a:lnTo>
                  <a:lnTo>
                    <a:pt x="1110" y="1148"/>
                  </a:lnTo>
                  <a:lnTo>
                    <a:pt x="1112" y="1152"/>
                  </a:lnTo>
                  <a:lnTo>
                    <a:pt x="1112" y="1154"/>
                  </a:lnTo>
                  <a:lnTo>
                    <a:pt x="1110" y="1154"/>
                  </a:lnTo>
                  <a:lnTo>
                    <a:pt x="1108" y="1156"/>
                  </a:lnTo>
                  <a:lnTo>
                    <a:pt x="1094" y="1156"/>
                  </a:lnTo>
                  <a:close/>
                  <a:moveTo>
                    <a:pt x="1098" y="350"/>
                  </a:moveTo>
                  <a:lnTo>
                    <a:pt x="1098" y="350"/>
                  </a:lnTo>
                  <a:lnTo>
                    <a:pt x="1102" y="354"/>
                  </a:lnTo>
                  <a:lnTo>
                    <a:pt x="1106" y="358"/>
                  </a:lnTo>
                  <a:lnTo>
                    <a:pt x="1108" y="362"/>
                  </a:lnTo>
                  <a:lnTo>
                    <a:pt x="1112" y="366"/>
                  </a:lnTo>
                  <a:lnTo>
                    <a:pt x="1118" y="368"/>
                  </a:lnTo>
                  <a:lnTo>
                    <a:pt x="1124" y="372"/>
                  </a:lnTo>
                  <a:lnTo>
                    <a:pt x="1132" y="372"/>
                  </a:lnTo>
                  <a:lnTo>
                    <a:pt x="1156" y="372"/>
                  </a:lnTo>
                  <a:lnTo>
                    <a:pt x="1158" y="372"/>
                  </a:lnTo>
                  <a:lnTo>
                    <a:pt x="1160" y="370"/>
                  </a:lnTo>
                  <a:lnTo>
                    <a:pt x="1160" y="368"/>
                  </a:lnTo>
                  <a:lnTo>
                    <a:pt x="1158" y="366"/>
                  </a:lnTo>
                  <a:lnTo>
                    <a:pt x="1150" y="358"/>
                  </a:lnTo>
                  <a:lnTo>
                    <a:pt x="1146" y="352"/>
                  </a:lnTo>
                  <a:lnTo>
                    <a:pt x="1142" y="346"/>
                  </a:lnTo>
                  <a:lnTo>
                    <a:pt x="1128" y="302"/>
                  </a:lnTo>
                  <a:lnTo>
                    <a:pt x="1126" y="294"/>
                  </a:lnTo>
                  <a:lnTo>
                    <a:pt x="1128" y="286"/>
                  </a:lnTo>
                  <a:lnTo>
                    <a:pt x="1140" y="262"/>
                  </a:lnTo>
                  <a:lnTo>
                    <a:pt x="1148" y="248"/>
                  </a:lnTo>
                  <a:lnTo>
                    <a:pt x="1180" y="184"/>
                  </a:lnTo>
                  <a:lnTo>
                    <a:pt x="1184" y="178"/>
                  </a:lnTo>
                  <a:lnTo>
                    <a:pt x="1190" y="172"/>
                  </a:lnTo>
                  <a:lnTo>
                    <a:pt x="1216" y="152"/>
                  </a:lnTo>
                  <a:lnTo>
                    <a:pt x="1226" y="140"/>
                  </a:lnTo>
                  <a:lnTo>
                    <a:pt x="1238" y="124"/>
                  </a:lnTo>
                  <a:lnTo>
                    <a:pt x="1244" y="120"/>
                  </a:lnTo>
                  <a:lnTo>
                    <a:pt x="1250" y="116"/>
                  </a:lnTo>
                  <a:lnTo>
                    <a:pt x="1264" y="110"/>
                  </a:lnTo>
                  <a:lnTo>
                    <a:pt x="1278" y="104"/>
                  </a:lnTo>
                  <a:lnTo>
                    <a:pt x="1294" y="94"/>
                  </a:lnTo>
                  <a:lnTo>
                    <a:pt x="1306" y="84"/>
                  </a:lnTo>
                  <a:lnTo>
                    <a:pt x="1334" y="56"/>
                  </a:lnTo>
                  <a:lnTo>
                    <a:pt x="1338" y="50"/>
                  </a:lnTo>
                  <a:lnTo>
                    <a:pt x="1336" y="42"/>
                  </a:lnTo>
                  <a:lnTo>
                    <a:pt x="1334" y="38"/>
                  </a:lnTo>
                  <a:lnTo>
                    <a:pt x="1328" y="32"/>
                  </a:lnTo>
                  <a:lnTo>
                    <a:pt x="1322" y="30"/>
                  </a:lnTo>
                  <a:lnTo>
                    <a:pt x="1308" y="30"/>
                  </a:lnTo>
                  <a:lnTo>
                    <a:pt x="1302" y="32"/>
                  </a:lnTo>
                  <a:lnTo>
                    <a:pt x="1296" y="36"/>
                  </a:lnTo>
                  <a:lnTo>
                    <a:pt x="1286" y="44"/>
                  </a:lnTo>
                  <a:lnTo>
                    <a:pt x="1276" y="54"/>
                  </a:lnTo>
                  <a:lnTo>
                    <a:pt x="1270" y="58"/>
                  </a:lnTo>
                  <a:lnTo>
                    <a:pt x="1264" y="62"/>
                  </a:lnTo>
                  <a:lnTo>
                    <a:pt x="1250" y="66"/>
                  </a:lnTo>
                  <a:lnTo>
                    <a:pt x="1234" y="70"/>
                  </a:lnTo>
                  <a:lnTo>
                    <a:pt x="1220" y="70"/>
                  </a:lnTo>
                  <a:lnTo>
                    <a:pt x="1214" y="70"/>
                  </a:lnTo>
                  <a:lnTo>
                    <a:pt x="1208" y="74"/>
                  </a:lnTo>
                  <a:lnTo>
                    <a:pt x="1198" y="84"/>
                  </a:lnTo>
                  <a:lnTo>
                    <a:pt x="1188" y="94"/>
                  </a:lnTo>
                  <a:lnTo>
                    <a:pt x="1160" y="122"/>
                  </a:lnTo>
                  <a:lnTo>
                    <a:pt x="1146" y="132"/>
                  </a:lnTo>
                  <a:lnTo>
                    <a:pt x="1142" y="134"/>
                  </a:lnTo>
                  <a:lnTo>
                    <a:pt x="1136" y="140"/>
                  </a:lnTo>
                  <a:lnTo>
                    <a:pt x="1134" y="146"/>
                  </a:lnTo>
                  <a:lnTo>
                    <a:pt x="1134" y="160"/>
                  </a:lnTo>
                  <a:lnTo>
                    <a:pt x="1132" y="166"/>
                  </a:lnTo>
                  <a:lnTo>
                    <a:pt x="1128" y="170"/>
                  </a:lnTo>
                  <a:lnTo>
                    <a:pt x="1122" y="174"/>
                  </a:lnTo>
                  <a:lnTo>
                    <a:pt x="1116" y="178"/>
                  </a:lnTo>
                  <a:lnTo>
                    <a:pt x="1110" y="184"/>
                  </a:lnTo>
                  <a:lnTo>
                    <a:pt x="1100" y="200"/>
                  </a:lnTo>
                  <a:lnTo>
                    <a:pt x="1096" y="206"/>
                  </a:lnTo>
                  <a:lnTo>
                    <a:pt x="1096" y="214"/>
                  </a:lnTo>
                  <a:lnTo>
                    <a:pt x="1096" y="218"/>
                  </a:lnTo>
                  <a:lnTo>
                    <a:pt x="1094" y="226"/>
                  </a:lnTo>
                  <a:lnTo>
                    <a:pt x="1092" y="232"/>
                  </a:lnTo>
                  <a:lnTo>
                    <a:pt x="1090" y="238"/>
                  </a:lnTo>
                  <a:lnTo>
                    <a:pt x="1082" y="252"/>
                  </a:lnTo>
                  <a:lnTo>
                    <a:pt x="1080" y="258"/>
                  </a:lnTo>
                  <a:lnTo>
                    <a:pt x="1076" y="266"/>
                  </a:lnTo>
                  <a:lnTo>
                    <a:pt x="1076" y="272"/>
                  </a:lnTo>
                  <a:lnTo>
                    <a:pt x="1076" y="286"/>
                  </a:lnTo>
                  <a:lnTo>
                    <a:pt x="1074" y="294"/>
                  </a:lnTo>
                  <a:lnTo>
                    <a:pt x="1072" y="302"/>
                  </a:lnTo>
                  <a:lnTo>
                    <a:pt x="1070" y="306"/>
                  </a:lnTo>
                  <a:lnTo>
                    <a:pt x="1068" y="314"/>
                  </a:lnTo>
                  <a:lnTo>
                    <a:pt x="1068" y="322"/>
                  </a:lnTo>
                  <a:lnTo>
                    <a:pt x="1074" y="336"/>
                  </a:lnTo>
                  <a:lnTo>
                    <a:pt x="1078" y="342"/>
                  </a:lnTo>
                  <a:lnTo>
                    <a:pt x="1084" y="346"/>
                  </a:lnTo>
                  <a:lnTo>
                    <a:pt x="1098" y="350"/>
                  </a:lnTo>
                  <a:close/>
                  <a:moveTo>
                    <a:pt x="148" y="1002"/>
                  </a:moveTo>
                  <a:lnTo>
                    <a:pt x="148" y="1002"/>
                  </a:lnTo>
                  <a:lnTo>
                    <a:pt x="162" y="994"/>
                  </a:lnTo>
                  <a:lnTo>
                    <a:pt x="168" y="992"/>
                  </a:lnTo>
                  <a:lnTo>
                    <a:pt x="172" y="988"/>
                  </a:lnTo>
                  <a:lnTo>
                    <a:pt x="174" y="980"/>
                  </a:lnTo>
                  <a:lnTo>
                    <a:pt x="174" y="978"/>
                  </a:lnTo>
                  <a:lnTo>
                    <a:pt x="174" y="962"/>
                  </a:lnTo>
                  <a:lnTo>
                    <a:pt x="174" y="958"/>
                  </a:lnTo>
                  <a:lnTo>
                    <a:pt x="176" y="950"/>
                  </a:lnTo>
                  <a:lnTo>
                    <a:pt x="180" y="944"/>
                  </a:lnTo>
                  <a:lnTo>
                    <a:pt x="182" y="940"/>
                  </a:lnTo>
                  <a:lnTo>
                    <a:pt x="180" y="936"/>
                  </a:lnTo>
                  <a:lnTo>
                    <a:pt x="176" y="930"/>
                  </a:lnTo>
                  <a:lnTo>
                    <a:pt x="174" y="926"/>
                  </a:lnTo>
                  <a:lnTo>
                    <a:pt x="172" y="922"/>
                  </a:lnTo>
                  <a:lnTo>
                    <a:pt x="170" y="920"/>
                  </a:lnTo>
                  <a:lnTo>
                    <a:pt x="164" y="920"/>
                  </a:lnTo>
                  <a:lnTo>
                    <a:pt x="160" y="916"/>
                  </a:lnTo>
                  <a:lnTo>
                    <a:pt x="158" y="914"/>
                  </a:lnTo>
                  <a:lnTo>
                    <a:pt x="154" y="914"/>
                  </a:lnTo>
                  <a:lnTo>
                    <a:pt x="148" y="916"/>
                  </a:lnTo>
                  <a:lnTo>
                    <a:pt x="140" y="924"/>
                  </a:lnTo>
                  <a:lnTo>
                    <a:pt x="136" y="930"/>
                  </a:lnTo>
                  <a:lnTo>
                    <a:pt x="134" y="936"/>
                  </a:lnTo>
                  <a:lnTo>
                    <a:pt x="132" y="938"/>
                  </a:lnTo>
                  <a:lnTo>
                    <a:pt x="126" y="940"/>
                  </a:lnTo>
                  <a:lnTo>
                    <a:pt x="124" y="940"/>
                  </a:lnTo>
                  <a:lnTo>
                    <a:pt x="120" y="940"/>
                  </a:lnTo>
                  <a:lnTo>
                    <a:pt x="118" y="942"/>
                  </a:lnTo>
                  <a:lnTo>
                    <a:pt x="118" y="944"/>
                  </a:lnTo>
                  <a:lnTo>
                    <a:pt x="118" y="948"/>
                  </a:lnTo>
                  <a:lnTo>
                    <a:pt x="122" y="952"/>
                  </a:lnTo>
                  <a:lnTo>
                    <a:pt x="122" y="958"/>
                  </a:lnTo>
                  <a:lnTo>
                    <a:pt x="120" y="960"/>
                  </a:lnTo>
                  <a:lnTo>
                    <a:pt x="118" y="960"/>
                  </a:lnTo>
                  <a:lnTo>
                    <a:pt x="120" y="964"/>
                  </a:lnTo>
                  <a:lnTo>
                    <a:pt x="124" y="970"/>
                  </a:lnTo>
                  <a:lnTo>
                    <a:pt x="124" y="974"/>
                  </a:lnTo>
                  <a:lnTo>
                    <a:pt x="124" y="978"/>
                  </a:lnTo>
                  <a:lnTo>
                    <a:pt x="120" y="984"/>
                  </a:lnTo>
                  <a:lnTo>
                    <a:pt x="116" y="988"/>
                  </a:lnTo>
                  <a:lnTo>
                    <a:pt x="116" y="994"/>
                  </a:lnTo>
                  <a:lnTo>
                    <a:pt x="116" y="1004"/>
                  </a:lnTo>
                  <a:lnTo>
                    <a:pt x="116" y="1008"/>
                  </a:lnTo>
                  <a:lnTo>
                    <a:pt x="120" y="1012"/>
                  </a:lnTo>
                  <a:lnTo>
                    <a:pt x="126" y="1016"/>
                  </a:lnTo>
                  <a:lnTo>
                    <a:pt x="132" y="1014"/>
                  </a:lnTo>
                  <a:lnTo>
                    <a:pt x="148" y="1002"/>
                  </a:lnTo>
                  <a:close/>
                  <a:moveTo>
                    <a:pt x="1506" y="1812"/>
                  </a:moveTo>
                  <a:lnTo>
                    <a:pt x="1506" y="1812"/>
                  </a:lnTo>
                  <a:lnTo>
                    <a:pt x="1506" y="1828"/>
                  </a:lnTo>
                  <a:lnTo>
                    <a:pt x="1506" y="1832"/>
                  </a:lnTo>
                  <a:lnTo>
                    <a:pt x="1508" y="1836"/>
                  </a:lnTo>
                  <a:lnTo>
                    <a:pt x="1510" y="1838"/>
                  </a:lnTo>
                  <a:lnTo>
                    <a:pt x="1512" y="1840"/>
                  </a:lnTo>
                  <a:lnTo>
                    <a:pt x="1514" y="1840"/>
                  </a:lnTo>
                  <a:lnTo>
                    <a:pt x="1518" y="1840"/>
                  </a:lnTo>
                  <a:lnTo>
                    <a:pt x="1524" y="1838"/>
                  </a:lnTo>
                  <a:lnTo>
                    <a:pt x="1530" y="1834"/>
                  </a:lnTo>
                  <a:lnTo>
                    <a:pt x="1532" y="1828"/>
                  </a:lnTo>
                  <a:lnTo>
                    <a:pt x="1532" y="1822"/>
                  </a:lnTo>
                  <a:lnTo>
                    <a:pt x="1530" y="1816"/>
                  </a:lnTo>
                  <a:lnTo>
                    <a:pt x="1514" y="1806"/>
                  </a:lnTo>
                  <a:lnTo>
                    <a:pt x="1510" y="1804"/>
                  </a:lnTo>
                  <a:lnTo>
                    <a:pt x="1508" y="1804"/>
                  </a:lnTo>
                  <a:lnTo>
                    <a:pt x="1508" y="1806"/>
                  </a:lnTo>
                  <a:lnTo>
                    <a:pt x="1506" y="1808"/>
                  </a:lnTo>
                  <a:lnTo>
                    <a:pt x="1506" y="1812"/>
                  </a:lnTo>
                  <a:close/>
                  <a:moveTo>
                    <a:pt x="1910" y="1994"/>
                  </a:moveTo>
                  <a:lnTo>
                    <a:pt x="1910" y="1994"/>
                  </a:lnTo>
                  <a:lnTo>
                    <a:pt x="1904" y="1980"/>
                  </a:lnTo>
                  <a:lnTo>
                    <a:pt x="1892" y="1964"/>
                  </a:lnTo>
                  <a:lnTo>
                    <a:pt x="1884" y="1952"/>
                  </a:lnTo>
                  <a:lnTo>
                    <a:pt x="1872" y="1942"/>
                  </a:lnTo>
                  <a:lnTo>
                    <a:pt x="1846" y="1914"/>
                  </a:lnTo>
                  <a:lnTo>
                    <a:pt x="1832" y="1904"/>
                  </a:lnTo>
                  <a:lnTo>
                    <a:pt x="1826" y="1902"/>
                  </a:lnTo>
                  <a:lnTo>
                    <a:pt x="1812" y="1896"/>
                  </a:lnTo>
                  <a:lnTo>
                    <a:pt x="1808" y="1892"/>
                  </a:lnTo>
                  <a:lnTo>
                    <a:pt x="1800" y="1888"/>
                  </a:lnTo>
                  <a:lnTo>
                    <a:pt x="1796" y="1882"/>
                  </a:lnTo>
                  <a:lnTo>
                    <a:pt x="1784" y="1866"/>
                  </a:lnTo>
                  <a:lnTo>
                    <a:pt x="1780" y="1862"/>
                  </a:lnTo>
                  <a:lnTo>
                    <a:pt x="1772" y="1860"/>
                  </a:lnTo>
                  <a:lnTo>
                    <a:pt x="1768" y="1860"/>
                  </a:lnTo>
                  <a:lnTo>
                    <a:pt x="1766" y="1860"/>
                  </a:lnTo>
                  <a:lnTo>
                    <a:pt x="1764" y="1862"/>
                  </a:lnTo>
                  <a:lnTo>
                    <a:pt x="1762" y="1864"/>
                  </a:lnTo>
                  <a:lnTo>
                    <a:pt x="1762" y="1868"/>
                  </a:lnTo>
                  <a:lnTo>
                    <a:pt x="1768" y="1890"/>
                  </a:lnTo>
                  <a:lnTo>
                    <a:pt x="1772" y="1898"/>
                  </a:lnTo>
                  <a:lnTo>
                    <a:pt x="1776" y="1904"/>
                  </a:lnTo>
                  <a:lnTo>
                    <a:pt x="1784" y="1912"/>
                  </a:lnTo>
                  <a:lnTo>
                    <a:pt x="1796" y="1924"/>
                  </a:lnTo>
                  <a:lnTo>
                    <a:pt x="1804" y="1932"/>
                  </a:lnTo>
                  <a:lnTo>
                    <a:pt x="1814" y="1942"/>
                  </a:lnTo>
                  <a:lnTo>
                    <a:pt x="1824" y="1956"/>
                  </a:lnTo>
                  <a:lnTo>
                    <a:pt x="1836" y="1980"/>
                  </a:lnTo>
                  <a:lnTo>
                    <a:pt x="1840" y="1986"/>
                  </a:lnTo>
                  <a:lnTo>
                    <a:pt x="1846" y="1992"/>
                  </a:lnTo>
                  <a:lnTo>
                    <a:pt x="1862" y="2002"/>
                  </a:lnTo>
                  <a:lnTo>
                    <a:pt x="1876" y="2012"/>
                  </a:lnTo>
                  <a:lnTo>
                    <a:pt x="1892" y="2022"/>
                  </a:lnTo>
                  <a:lnTo>
                    <a:pt x="1898" y="2024"/>
                  </a:lnTo>
                  <a:lnTo>
                    <a:pt x="1906" y="2022"/>
                  </a:lnTo>
                  <a:lnTo>
                    <a:pt x="1910" y="2020"/>
                  </a:lnTo>
                  <a:lnTo>
                    <a:pt x="1916" y="2016"/>
                  </a:lnTo>
                  <a:lnTo>
                    <a:pt x="1916" y="2008"/>
                  </a:lnTo>
                  <a:lnTo>
                    <a:pt x="1910" y="1994"/>
                  </a:lnTo>
                  <a:close/>
                  <a:moveTo>
                    <a:pt x="1004" y="2148"/>
                  </a:moveTo>
                  <a:lnTo>
                    <a:pt x="1004" y="2148"/>
                  </a:lnTo>
                  <a:lnTo>
                    <a:pt x="998" y="2154"/>
                  </a:lnTo>
                  <a:lnTo>
                    <a:pt x="994" y="2160"/>
                  </a:lnTo>
                  <a:lnTo>
                    <a:pt x="982" y="2176"/>
                  </a:lnTo>
                  <a:lnTo>
                    <a:pt x="978" y="2182"/>
                  </a:lnTo>
                  <a:lnTo>
                    <a:pt x="970" y="2186"/>
                  </a:lnTo>
                  <a:lnTo>
                    <a:pt x="966" y="2188"/>
                  </a:lnTo>
                  <a:lnTo>
                    <a:pt x="954" y="2198"/>
                  </a:lnTo>
                  <a:lnTo>
                    <a:pt x="950" y="2202"/>
                  </a:lnTo>
                  <a:lnTo>
                    <a:pt x="950" y="2210"/>
                  </a:lnTo>
                  <a:lnTo>
                    <a:pt x="956" y="2234"/>
                  </a:lnTo>
                  <a:lnTo>
                    <a:pt x="958" y="2242"/>
                  </a:lnTo>
                  <a:lnTo>
                    <a:pt x="956" y="2248"/>
                  </a:lnTo>
                  <a:lnTo>
                    <a:pt x="952" y="2264"/>
                  </a:lnTo>
                  <a:lnTo>
                    <a:pt x="946" y="2278"/>
                  </a:lnTo>
                  <a:lnTo>
                    <a:pt x="942" y="2284"/>
                  </a:lnTo>
                  <a:lnTo>
                    <a:pt x="940" y="2290"/>
                  </a:lnTo>
                  <a:lnTo>
                    <a:pt x="938" y="2298"/>
                  </a:lnTo>
                  <a:lnTo>
                    <a:pt x="938" y="2302"/>
                  </a:lnTo>
                  <a:lnTo>
                    <a:pt x="938" y="2318"/>
                  </a:lnTo>
                  <a:lnTo>
                    <a:pt x="938" y="2322"/>
                  </a:lnTo>
                  <a:lnTo>
                    <a:pt x="940" y="2328"/>
                  </a:lnTo>
                  <a:lnTo>
                    <a:pt x="944" y="2336"/>
                  </a:lnTo>
                  <a:lnTo>
                    <a:pt x="952" y="2344"/>
                  </a:lnTo>
                  <a:lnTo>
                    <a:pt x="958" y="2346"/>
                  </a:lnTo>
                  <a:lnTo>
                    <a:pt x="966" y="2346"/>
                  </a:lnTo>
                  <a:lnTo>
                    <a:pt x="970" y="2342"/>
                  </a:lnTo>
                  <a:lnTo>
                    <a:pt x="978" y="2340"/>
                  </a:lnTo>
                  <a:lnTo>
                    <a:pt x="986" y="2340"/>
                  </a:lnTo>
                  <a:lnTo>
                    <a:pt x="990" y="2340"/>
                  </a:lnTo>
                  <a:lnTo>
                    <a:pt x="996" y="2338"/>
                  </a:lnTo>
                  <a:lnTo>
                    <a:pt x="1000" y="2332"/>
                  </a:lnTo>
                  <a:lnTo>
                    <a:pt x="1034" y="2210"/>
                  </a:lnTo>
                  <a:lnTo>
                    <a:pt x="1036" y="2194"/>
                  </a:lnTo>
                  <a:lnTo>
                    <a:pt x="1036" y="2190"/>
                  </a:lnTo>
                  <a:lnTo>
                    <a:pt x="1036" y="2174"/>
                  </a:lnTo>
                  <a:lnTo>
                    <a:pt x="1036" y="2160"/>
                  </a:lnTo>
                  <a:lnTo>
                    <a:pt x="1036" y="2154"/>
                  </a:lnTo>
                  <a:lnTo>
                    <a:pt x="1034" y="2146"/>
                  </a:lnTo>
                  <a:lnTo>
                    <a:pt x="1030" y="2140"/>
                  </a:lnTo>
                  <a:lnTo>
                    <a:pt x="1028" y="2138"/>
                  </a:lnTo>
                  <a:lnTo>
                    <a:pt x="1026" y="2136"/>
                  </a:lnTo>
                  <a:lnTo>
                    <a:pt x="1024" y="2136"/>
                  </a:lnTo>
                  <a:lnTo>
                    <a:pt x="1020" y="2138"/>
                  </a:lnTo>
                  <a:lnTo>
                    <a:pt x="1004" y="2148"/>
                  </a:lnTo>
                  <a:close/>
                  <a:moveTo>
                    <a:pt x="184" y="906"/>
                  </a:moveTo>
                  <a:lnTo>
                    <a:pt x="184" y="906"/>
                  </a:lnTo>
                  <a:lnTo>
                    <a:pt x="186" y="902"/>
                  </a:lnTo>
                  <a:lnTo>
                    <a:pt x="188" y="900"/>
                  </a:lnTo>
                  <a:lnTo>
                    <a:pt x="192" y="902"/>
                  </a:lnTo>
                  <a:lnTo>
                    <a:pt x="194" y="908"/>
                  </a:lnTo>
                  <a:lnTo>
                    <a:pt x="194" y="912"/>
                  </a:lnTo>
                  <a:lnTo>
                    <a:pt x="194" y="926"/>
                  </a:lnTo>
                  <a:lnTo>
                    <a:pt x="194" y="928"/>
                  </a:lnTo>
                  <a:lnTo>
                    <a:pt x="198" y="930"/>
                  </a:lnTo>
                  <a:lnTo>
                    <a:pt x="208" y="930"/>
                  </a:lnTo>
                  <a:lnTo>
                    <a:pt x="212" y="932"/>
                  </a:lnTo>
                  <a:lnTo>
                    <a:pt x="218" y="934"/>
                  </a:lnTo>
                  <a:lnTo>
                    <a:pt x="222" y="940"/>
                  </a:lnTo>
                  <a:lnTo>
                    <a:pt x="222" y="944"/>
                  </a:lnTo>
                  <a:lnTo>
                    <a:pt x="222" y="954"/>
                  </a:lnTo>
                  <a:lnTo>
                    <a:pt x="220" y="960"/>
                  </a:lnTo>
                  <a:lnTo>
                    <a:pt x="216" y="964"/>
                  </a:lnTo>
                  <a:lnTo>
                    <a:pt x="210" y="966"/>
                  </a:lnTo>
                  <a:lnTo>
                    <a:pt x="198" y="974"/>
                  </a:lnTo>
                  <a:lnTo>
                    <a:pt x="196" y="978"/>
                  </a:lnTo>
                  <a:lnTo>
                    <a:pt x="198" y="980"/>
                  </a:lnTo>
                  <a:lnTo>
                    <a:pt x="202" y="980"/>
                  </a:lnTo>
                  <a:lnTo>
                    <a:pt x="204" y="984"/>
                  </a:lnTo>
                  <a:lnTo>
                    <a:pt x="202" y="988"/>
                  </a:lnTo>
                  <a:lnTo>
                    <a:pt x="198" y="994"/>
                  </a:lnTo>
                  <a:lnTo>
                    <a:pt x="194" y="998"/>
                  </a:lnTo>
                  <a:lnTo>
                    <a:pt x="194" y="1004"/>
                  </a:lnTo>
                  <a:lnTo>
                    <a:pt x="194" y="1008"/>
                  </a:lnTo>
                  <a:lnTo>
                    <a:pt x="198" y="1008"/>
                  </a:lnTo>
                  <a:lnTo>
                    <a:pt x="208" y="1008"/>
                  </a:lnTo>
                  <a:lnTo>
                    <a:pt x="210" y="1010"/>
                  </a:lnTo>
                  <a:lnTo>
                    <a:pt x="210" y="1016"/>
                  </a:lnTo>
                  <a:lnTo>
                    <a:pt x="206" y="1020"/>
                  </a:lnTo>
                  <a:lnTo>
                    <a:pt x="202" y="1028"/>
                  </a:lnTo>
                  <a:lnTo>
                    <a:pt x="196" y="1032"/>
                  </a:lnTo>
                  <a:lnTo>
                    <a:pt x="190" y="1034"/>
                  </a:lnTo>
                  <a:lnTo>
                    <a:pt x="186" y="1038"/>
                  </a:lnTo>
                  <a:lnTo>
                    <a:pt x="184" y="1042"/>
                  </a:lnTo>
                  <a:lnTo>
                    <a:pt x="186" y="1046"/>
                  </a:lnTo>
                  <a:lnTo>
                    <a:pt x="188" y="1048"/>
                  </a:lnTo>
                  <a:lnTo>
                    <a:pt x="192" y="1046"/>
                  </a:lnTo>
                  <a:lnTo>
                    <a:pt x="194" y="1042"/>
                  </a:lnTo>
                  <a:lnTo>
                    <a:pt x="194" y="1040"/>
                  </a:lnTo>
                  <a:lnTo>
                    <a:pt x="198" y="1038"/>
                  </a:lnTo>
                  <a:lnTo>
                    <a:pt x="208" y="1038"/>
                  </a:lnTo>
                  <a:lnTo>
                    <a:pt x="212" y="1036"/>
                  </a:lnTo>
                  <a:lnTo>
                    <a:pt x="218" y="1034"/>
                  </a:lnTo>
                  <a:lnTo>
                    <a:pt x="222" y="1032"/>
                  </a:lnTo>
                  <a:lnTo>
                    <a:pt x="228" y="1034"/>
                  </a:lnTo>
                  <a:lnTo>
                    <a:pt x="232" y="1036"/>
                  </a:lnTo>
                  <a:lnTo>
                    <a:pt x="238" y="1034"/>
                  </a:lnTo>
                  <a:lnTo>
                    <a:pt x="244" y="1030"/>
                  </a:lnTo>
                  <a:lnTo>
                    <a:pt x="250" y="1028"/>
                  </a:lnTo>
                  <a:lnTo>
                    <a:pt x="254" y="1028"/>
                  </a:lnTo>
                  <a:lnTo>
                    <a:pt x="262" y="1028"/>
                  </a:lnTo>
                  <a:lnTo>
                    <a:pt x="268" y="1024"/>
                  </a:lnTo>
                  <a:lnTo>
                    <a:pt x="274" y="1022"/>
                  </a:lnTo>
                  <a:lnTo>
                    <a:pt x="280" y="1018"/>
                  </a:lnTo>
                  <a:lnTo>
                    <a:pt x="282" y="1014"/>
                  </a:lnTo>
                  <a:lnTo>
                    <a:pt x="282" y="1008"/>
                  </a:lnTo>
                  <a:lnTo>
                    <a:pt x="286" y="1004"/>
                  </a:lnTo>
                  <a:lnTo>
                    <a:pt x="290" y="998"/>
                  </a:lnTo>
                  <a:lnTo>
                    <a:pt x="290" y="990"/>
                  </a:lnTo>
                  <a:lnTo>
                    <a:pt x="290" y="988"/>
                  </a:lnTo>
                  <a:lnTo>
                    <a:pt x="290" y="982"/>
                  </a:lnTo>
                  <a:lnTo>
                    <a:pt x="286" y="980"/>
                  </a:lnTo>
                  <a:lnTo>
                    <a:pt x="276" y="980"/>
                  </a:lnTo>
                  <a:lnTo>
                    <a:pt x="272" y="978"/>
                  </a:lnTo>
                  <a:lnTo>
                    <a:pt x="272" y="974"/>
                  </a:lnTo>
                  <a:lnTo>
                    <a:pt x="272" y="964"/>
                  </a:lnTo>
                  <a:lnTo>
                    <a:pt x="268" y="952"/>
                  </a:lnTo>
                  <a:lnTo>
                    <a:pt x="266" y="946"/>
                  </a:lnTo>
                  <a:lnTo>
                    <a:pt x="256" y="934"/>
                  </a:lnTo>
                  <a:lnTo>
                    <a:pt x="252" y="930"/>
                  </a:lnTo>
                  <a:lnTo>
                    <a:pt x="250" y="922"/>
                  </a:lnTo>
                  <a:lnTo>
                    <a:pt x="244" y="908"/>
                  </a:lnTo>
                  <a:lnTo>
                    <a:pt x="242" y="902"/>
                  </a:lnTo>
                  <a:lnTo>
                    <a:pt x="238" y="900"/>
                  </a:lnTo>
                  <a:lnTo>
                    <a:pt x="232" y="900"/>
                  </a:lnTo>
                  <a:lnTo>
                    <a:pt x="228" y="896"/>
                  </a:lnTo>
                  <a:lnTo>
                    <a:pt x="226" y="890"/>
                  </a:lnTo>
                  <a:lnTo>
                    <a:pt x="226" y="884"/>
                  </a:lnTo>
                  <a:lnTo>
                    <a:pt x="228" y="878"/>
                  </a:lnTo>
                  <a:lnTo>
                    <a:pt x="232" y="866"/>
                  </a:lnTo>
                  <a:lnTo>
                    <a:pt x="234" y="862"/>
                  </a:lnTo>
                  <a:lnTo>
                    <a:pt x="238" y="856"/>
                  </a:lnTo>
                  <a:lnTo>
                    <a:pt x="238" y="854"/>
                  </a:lnTo>
                  <a:lnTo>
                    <a:pt x="238" y="852"/>
                  </a:lnTo>
                  <a:lnTo>
                    <a:pt x="236" y="848"/>
                  </a:lnTo>
                  <a:lnTo>
                    <a:pt x="230" y="846"/>
                  </a:lnTo>
                  <a:lnTo>
                    <a:pt x="224" y="844"/>
                  </a:lnTo>
                  <a:lnTo>
                    <a:pt x="218" y="846"/>
                  </a:lnTo>
                  <a:lnTo>
                    <a:pt x="212" y="848"/>
                  </a:lnTo>
                  <a:lnTo>
                    <a:pt x="208" y="846"/>
                  </a:lnTo>
                  <a:lnTo>
                    <a:pt x="206" y="840"/>
                  </a:lnTo>
                  <a:lnTo>
                    <a:pt x="206" y="834"/>
                  </a:lnTo>
                  <a:lnTo>
                    <a:pt x="210" y="830"/>
                  </a:lnTo>
                  <a:lnTo>
                    <a:pt x="210" y="824"/>
                  </a:lnTo>
                  <a:lnTo>
                    <a:pt x="210" y="822"/>
                  </a:lnTo>
                  <a:lnTo>
                    <a:pt x="208" y="822"/>
                  </a:lnTo>
                  <a:lnTo>
                    <a:pt x="198" y="822"/>
                  </a:lnTo>
                  <a:lnTo>
                    <a:pt x="194" y="824"/>
                  </a:lnTo>
                  <a:lnTo>
                    <a:pt x="190" y="830"/>
                  </a:lnTo>
                  <a:lnTo>
                    <a:pt x="188" y="834"/>
                  </a:lnTo>
                  <a:lnTo>
                    <a:pt x="178" y="846"/>
                  </a:lnTo>
                  <a:lnTo>
                    <a:pt x="176" y="852"/>
                  </a:lnTo>
                  <a:lnTo>
                    <a:pt x="174" y="856"/>
                  </a:lnTo>
                  <a:lnTo>
                    <a:pt x="174" y="866"/>
                  </a:lnTo>
                  <a:lnTo>
                    <a:pt x="174" y="876"/>
                  </a:lnTo>
                  <a:lnTo>
                    <a:pt x="174" y="888"/>
                  </a:lnTo>
                  <a:lnTo>
                    <a:pt x="174" y="892"/>
                  </a:lnTo>
                  <a:lnTo>
                    <a:pt x="176" y="900"/>
                  </a:lnTo>
                  <a:lnTo>
                    <a:pt x="178" y="906"/>
                  </a:lnTo>
                  <a:lnTo>
                    <a:pt x="182" y="908"/>
                  </a:lnTo>
                  <a:lnTo>
                    <a:pt x="184" y="906"/>
                  </a:lnTo>
                  <a:close/>
                  <a:moveTo>
                    <a:pt x="3012" y="2570"/>
                  </a:moveTo>
                  <a:lnTo>
                    <a:pt x="3012" y="2570"/>
                  </a:lnTo>
                  <a:lnTo>
                    <a:pt x="3004" y="2572"/>
                  </a:lnTo>
                  <a:lnTo>
                    <a:pt x="2996" y="2570"/>
                  </a:lnTo>
                  <a:lnTo>
                    <a:pt x="2992" y="2568"/>
                  </a:lnTo>
                  <a:lnTo>
                    <a:pt x="2986" y="2562"/>
                  </a:lnTo>
                  <a:lnTo>
                    <a:pt x="2980" y="2556"/>
                  </a:lnTo>
                  <a:lnTo>
                    <a:pt x="2978" y="2552"/>
                  </a:lnTo>
                  <a:lnTo>
                    <a:pt x="2976" y="2544"/>
                  </a:lnTo>
                  <a:lnTo>
                    <a:pt x="2974" y="2536"/>
                  </a:lnTo>
                  <a:lnTo>
                    <a:pt x="2974" y="2532"/>
                  </a:lnTo>
                  <a:lnTo>
                    <a:pt x="2972" y="2526"/>
                  </a:lnTo>
                  <a:lnTo>
                    <a:pt x="2968" y="2522"/>
                  </a:lnTo>
                  <a:lnTo>
                    <a:pt x="2962" y="2518"/>
                  </a:lnTo>
                  <a:lnTo>
                    <a:pt x="2958" y="2518"/>
                  </a:lnTo>
                  <a:lnTo>
                    <a:pt x="2958" y="2522"/>
                  </a:lnTo>
                  <a:lnTo>
                    <a:pt x="2970" y="2548"/>
                  </a:lnTo>
                  <a:lnTo>
                    <a:pt x="2974" y="2554"/>
                  </a:lnTo>
                  <a:lnTo>
                    <a:pt x="2974" y="2562"/>
                  </a:lnTo>
                  <a:lnTo>
                    <a:pt x="2974" y="2566"/>
                  </a:lnTo>
                  <a:lnTo>
                    <a:pt x="2974" y="2574"/>
                  </a:lnTo>
                  <a:lnTo>
                    <a:pt x="2970" y="2580"/>
                  </a:lnTo>
                  <a:lnTo>
                    <a:pt x="2960" y="2596"/>
                  </a:lnTo>
                  <a:lnTo>
                    <a:pt x="2958" y="2600"/>
                  </a:lnTo>
                  <a:lnTo>
                    <a:pt x="2958" y="2602"/>
                  </a:lnTo>
                  <a:lnTo>
                    <a:pt x="2960" y="2604"/>
                  </a:lnTo>
                  <a:lnTo>
                    <a:pt x="2962" y="2606"/>
                  </a:lnTo>
                  <a:lnTo>
                    <a:pt x="2968" y="2610"/>
                  </a:lnTo>
                  <a:lnTo>
                    <a:pt x="2972" y="2614"/>
                  </a:lnTo>
                  <a:lnTo>
                    <a:pt x="2974" y="2620"/>
                  </a:lnTo>
                  <a:lnTo>
                    <a:pt x="2974" y="2624"/>
                  </a:lnTo>
                  <a:lnTo>
                    <a:pt x="2976" y="2632"/>
                  </a:lnTo>
                  <a:lnTo>
                    <a:pt x="2980" y="2638"/>
                  </a:lnTo>
                  <a:lnTo>
                    <a:pt x="2982" y="2638"/>
                  </a:lnTo>
                  <a:lnTo>
                    <a:pt x="2984" y="2638"/>
                  </a:lnTo>
                  <a:lnTo>
                    <a:pt x="2990" y="2636"/>
                  </a:lnTo>
                  <a:lnTo>
                    <a:pt x="2998" y="2628"/>
                  </a:lnTo>
                  <a:lnTo>
                    <a:pt x="3002" y="2622"/>
                  </a:lnTo>
                  <a:lnTo>
                    <a:pt x="3004" y="2614"/>
                  </a:lnTo>
                  <a:lnTo>
                    <a:pt x="3004" y="2610"/>
                  </a:lnTo>
                  <a:lnTo>
                    <a:pt x="3006" y="2604"/>
                  </a:lnTo>
                  <a:lnTo>
                    <a:pt x="3008" y="2598"/>
                  </a:lnTo>
                  <a:lnTo>
                    <a:pt x="3018" y="2588"/>
                  </a:lnTo>
                  <a:lnTo>
                    <a:pt x="3028" y="2578"/>
                  </a:lnTo>
                  <a:lnTo>
                    <a:pt x="3030" y="2574"/>
                  </a:lnTo>
                  <a:lnTo>
                    <a:pt x="3028" y="2568"/>
                  </a:lnTo>
                  <a:lnTo>
                    <a:pt x="3024" y="2566"/>
                  </a:lnTo>
                  <a:lnTo>
                    <a:pt x="3016" y="2568"/>
                  </a:lnTo>
                  <a:lnTo>
                    <a:pt x="3012" y="2570"/>
                  </a:lnTo>
                  <a:close/>
                  <a:moveTo>
                    <a:pt x="490" y="1328"/>
                  </a:moveTo>
                  <a:lnTo>
                    <a:pt x="490" y="1328"/>
                  </a:lnTo>
                  <a:lnTo>
                    <a:pt x="494" y="1328"/>
                  </a:lnTo>
                  <a:lnTo>
                    <a:pt x="496" y="1328"/>
                  </a:lnTo>
                  <a:lnTo>
                    <a:pt x="498" y="1326"/>
                  </a:lnTo>
                  <a:lnTo>
                    <a:pt x="498" y="1324"/>
                  </a:lnTo>
                  <a:lnTo>
                    <a:pt x="498" y="1320"/>
                  </a:lnTo>
                  <a:lnTo>
                    <a:pt x="498" y="1306"/>
                  </a:lnTo>
                  <a:lnTo>
                    <a:pt x="496" y="1304"/>
                  </a:lnTo>
                  <a:lnTo>
                    <a:pt x="490" y="1302"/>
                  </a:lnTo>
                  <a:lnTo>
                    <a:pt x="486" y="1302"/>
                  </a:lnTo>
                  <a:lnTo>
                    <a:pt x="470" y="1304"/>
                  </a:lnTo>
                  <a:lnTo>
                    <a:pt x="456" y="1310"/>
                  </a:lnTo>
                  <a:lnTo>
                    <a:pt x="454" y="1312"/>
                  </a:lnTo>
                  <a:lnTo>
                    <a:pt x="456" y="1314"/>
                  </a:lnTo>
                  <a:lnTo>
                    <a:pt x="470" y="1320"/>
                  </a:lnTo>
                  <a:lnTo>
                    <a:pt x="486" y="1326"/>
                  </a:lnTo>
                  <a:lnTo>
                    <a:pt x="490" y="1328"/>
                  </a:lnTo>
                  <a:close/>
                  <a:moveTo>
                    <a:pt x="2940" y="2636"/>
                  </a:moveTo>
                  <a:lnTo>
                    <a:pt x="2940" y="2636"/>
                  </a:lnTo>
                  <a:lnTo>
                    <a:pt x="2938" y="2636"/>
                  </a:lnTo>
                  <a:lnTo>
                    <a:pt x="2936" y="2636"/>
                  </a:lnTo>
                  <a:lnTo>
                    <a:pt x="2932" y="2640"/>
                  </a:lnTo>
                  <a:lnTo>
                    <a:pt x="2928" y="2644"/>
                  </a:lnTo>
                  <a:lnTo>
                    <a:pt x="2922" y="2658"/>
                  </a:lnTo>
                  <a:lnTo>
                    <a:pt x="2920" y="2664"/>
                  </a:lnTo>
                  <a:lnTo>
                    <a:pt x="2910" y="2676"/>
                  </a:lnTo>
                  <a:lnTo>
                    <a:pt x="2906" y="2680"/>
                  </a:lnTo>
                  <a:lnTo>
                    <a:pt x="2898" y="2684"/>
                  </a:lnTo>
                  <a:lnTo>
                    <a:pt x="2884" y="2688"/>
                  </a:lnTo>
                  <a:lnTo>
                    <a:pt x="2878" y="2692"/>
                  </a:lnTo>
                  <a:lnTo>
                    <a:pt x="2872" y="2698"/>
                  </a:lnTo>
                  <a:lnTo>
                    <a:pt x="2870" y="2704"/>
                  </a:lnTo>
                  <a:lnTo>
                    <a:pt x="2864" y="2718"/>
                  </a:lnTo>
                  <a:lnTo>
                    <a:pt x="2860" y="2732"/>
                  </a:lnTo>
                  <a:lnTo>
                    <a:pt x="2858" y="2740"/>
                  </a:lnTo>
                  <a:lnTo>
                    <a:pt x="2862" y="2746"/>
                  </a:lnTo>
                  <a:lnTo>
                    <a:pt x="2874" y="2754"/>
                  </a:lnTo>
                  <a:lnTo>
                    <a:pt x="2880" y="2756"/>
                  </a:lnTo>
                  <a:lnTo>
                    <a:pt x="2886" y="2758"/>
                  </a:lnTo>
                  <a:lnTo>
                    <a:pt x="2894" y="2756"/>
                  </a:lnTo>
                  <a:lnTo>
                    <a:pt x="2898" y="2754"/>
                  </a:lnTo>
                  <a:lnTo>
                    <a:pt x="2904" y="2750"/>
                  </a:lnTo>
                  <a:lnTo>
                    <a:pt x="2908" y="2742"/>
                  </a:lnTo>
                  <a:lnTo>
                    <a:pt x="2914" y="2728"/>
                  </a:lnTo>
                  <a:lnTo>
                    <a:pt x="2916" y="2712"/>
                  </a:lnTo>
                  <a:lnTo>
                    <a:pt x="2916" y="2708"/>
                  </a:lnTo>
                  <a:lnTo>
                    <a:pt x="2918" y="2702"/>
                  </a:lnTo>
                  <a:lnTo>
                    <a:pt x="2922" y="2696"/>
                  </a:lnTo>
                  <a:lnTo>
                    <a:pt x="2930" y="2686"/>
                  </a:lnTo>
                  <a:lnTo>
                    <a:pt x="2940" y="2676"/>
                  </a:lnTo>
                  <a:lnTo>
                    <a:pt x="2952" y="2668"/>
                  </a:lnTo>
                  <a:lnTo>
                    <a:pt x="2958" y="2666"/>
                  </a:lnTo>
                  <a:lnTo>
                    <a:pt x="2962" y="2660"/>
                  </a:lnTo>
                  <a:lnTo>
                    <a:pt x="2964" y="2654"/>
                  </a:lnTo>
                  <a:lnTo>
                    <a:pt x="2964" y="2650"/>
                  </a:lnTo>
                  <a:lnTo>
                    <a:pt x="2964" y="2646"/>
                  </a:lnTo>
                  <a:lnTo>
                    <a:pt x="2962" y="2644"/>
                  </a:lnTo>
                  <a:lnTo>
                    <a:pt x="2960" y="2642"/>
                  </a:lnTo>
                  <a:lnTo>
                    <a:pt x="2956" y="2642"/>
                  </a:lnTo>
                  <a:lnTo>
                    <a:pt x="2954" y="2642"/>
                  </a:lnTo>
                  <a:lnTo>
                    <a:pt x="2946" y="2640"/>
                  </a:lnTo>
                  <a:lnTo>
                    <a:pt x="2940" y="2636"/>
                  </a:lnTo>
                  <a:close/>
                  <a:moveTo>
                    <a:pt x="406" y="1248"/>
                  </a:moveTo>
                  <a:lnTo>
                    <a:pt x="406" y="1248"/>
                  </a:lnTo>
                  <a:lnTo>
                    <a:pt x="402" y="1254"/>
                  </a:lnTo>
                  <a:lnTo>
                    <a:pt x="400" y="1260"/>
                  </a:lnTo>
                  <a:lnTo>
                    <a:pt x="400" y="1274"/>
                  </a:lnTo>
                  <a:lnTo>
                    <a:pt x="400" y="1278"/>
                  </a:lnTo>
                  <a:lnTo>
                    <a:pt x="402" y="1280"/>
                  </a:lnTo>
                  <a:lnTo>
                    <a:pt x="404" y="1282"/>
                  </a:lnTo>
                  <a:lnTo>
                    <a:pt x="408" y="1282"/>
                  </a:lnTo>
                  <a:lnTo>
                    <a:pt x="412" y="1282"/>
                  </a:lnTo>
                  <a:lnTo>
                    <a:pt x="416" y="1282"/>
                  </a:lnTo>
                  <a:lnTo>
                    <a:pt x="418" y="1280"/>
                  </a:lnTo>
                  <a:lnTo>
                    <a:pt x="420" y="1278"/>
                  </a:lnTo>
                  <a:lnTo>
                    <a:pt x="420" y="1274"/>
                  </a:lnTo>
                  <a:lnTo>
                    <a:pt x="420" y="1270"/>
                  </a:lnTo>
                  <a:lnTo>
                    <a:pt x="418" y="1262"/>
                  </a:lnTo>
                  <a:lnTo>
                    <a:pt x="416" y="1256"/>
                  </a:lnTo>
                  <a:lnTo>
                    <a:pt x="414" y="1250"/>
                  </a:lnTo>
                  <a:lnTo>
                    <a:pt x="412" y="1248"/>
                  </a:lnTo>
                  <a:lnTo>
                    <a:pt x="410" y="1246"/>
                  </a:lnTo>
                  <a:lnTo>
                    <a:pt x="408" y="1246"/>
                  </a:lnTo>
                  <a:lnTo>
                    <a:pt x="406" y="1248"/>
                  </a:lnTo>
                  <a:close/>
                  <a:moveTo>
                    <a:pt x="2286" y="1412"/>
                  </a:moveTo>
                  <a:lnTo>
                    <a:pt x="2286" y="1412"/>
                  </a:lnTo>
                  <a:lnTo>
                    <a:pt x="2290" y="1424"/>
                  </a:lnTo>
                  <a:lnTo>
                    <a:pt x="2290" y="1426"/>
                  </a:lnTo>
                  <a:lnTo>
                    <a:pt x="2292" y="1426"/>
                  </a:lnTo>
                  <a:lnTo>
                    <a:pt x="2296" y="1426"/>
                  </a:lnTo>
                  <a:lnTo>
                    <a:pt x="2302" y="1422"/>
                  </a:lnTo>
                  <a:lnTo>
                    <a:pt x="2306" y="1418"/>
                  </a:lnTo>
                  <a:lnTo>
                    <a:pt x="2308" y="1410"/>
                  </a:lnTo>
                  <a:lnTo>
                    <a:pt x="2308" y="1408"/>
                  </a:lnTo>
                  <a:lnTo>
                    <a:pt x="2308" y="1394"/>
                  </a:lnTo>
                  <a:lnTo>
                    <a:pt x="2308" y="1392"/>
                  </a:lnTo>
                  <a:lnTo>
                    <a:pt x="2306" y="1392"/>
                  </a:lnTo>
                  <a:lnTo>
                    <a:pt x="2302" y="1392"/>
                  </a:lnTo>
                  <a:lnTo>
                    <a:pt x="2288" y="1396"/>
                  </a:lnTo>
                  <a:lnTo>
                    <a:pt x="2284" y="1398"/>
                  </a:lnTo>
                  <a:lnTo>
                    <a:pt x="2284" y="1400"/>
                  </a:lnTo>
                  <a:lnTo>
                    <a:pt x="2282" y="1404"/>
                  </a:lnTo>
                  <a:lnTo>
                    <a:pt x="2284" y="1406"/>
                  </a:lnTo>
                  <a:lnTo>
                    <a:pt x="2286" y="1412"/>
                  </a:lnTo>
                  <a:close/>
                  <a:moveTo>
                    <a:pt x="414" y="1210"/>
                  </a:moveTo>
                  <a:lnTo>
                    <a:pt x="414" y="1210"/>
                  </a:lnTo>
                  <a:lnTo>
                    <a:pt x="412" y="1208"/>
                  </a:lnTo>
                  <a:lnTo>
                    <a:pt x="410" y="1206"/>
                  </a:lnTo>
                  <a:lnTo>
                    <a:pt x="406" y="1206"/>
                  </a:lnTo>
                  <a:lnTo>
                    <a:pt x="404" y="1208"/>
                  </a:lnTo>
                  <a:lnTo>
                    <a:pt x="398" y="1210"/>
                  </a:lnTo>
                  <a:lnTo>
                    <a:pt x="396" y="1212"/>
                  </a:lnTo>
                  <a:lnTo>
                    <a:pt x="394" y="1214"/>
                  </a:lnTo>
                  <a:lnTo>
                    <a:pt x="394" y="1216"/>
                  </a:lnTo>
                  <a:lnTo>
                    <a:pt x="396" y="1220"/>
                  </a:lnTo>
                  <a:lnTo>
                    <a:pt x="404" y="1228"/>
                  </a:lnTo>
                  <a:lnTo>
                    <a:pt x="410" y="1230"/>
                  </a:lnTo>
                  <a:lnTo>
                    <a:pt x="412" y="1230"/>
                  </a:lnTo>
                  <a:lnTo>
                    <a:pt x="416" y="1228"/>
                  </a:lnTo>
                  <a:lnTo>
                    <a:pt x="418" y="1224"/>
                  </a:lnTo>
                  <a:lnTo>
                    <a:pt x="416" y="1216"/>
                  </a:lnTo>
                  <a:lnTo>
                    <a:pt x="414" y="1210"/>
                  </a:lnTo>
                  <a:close/>
                  <a:moveTo>
                    <a:pt x="2302" y="1960"/>
                  </a:moveTo>
                  <a:lnTo>
                    <a:pt x="2302" y="1960"/>
                  </a:lnTo>
                  <a:lnTo>
                    <a:pt x="2302" y="1962"/>
                  </a:lnTo>
                  <a:lnTo>
                    <a:pt x="2302" y="1966"/>
                  </a:lnTo>
                  <a:lnTo>
                    <a:pt x="2304" y="1968"/>
                  </a:lnTo>
                  <a:lnTo>
                    <a:pt x="2306" y="1970"/>
                  </a:lnTo>
                  <a:lnTo>
                    <a:pt x="2312" y="1974"/>
                  </a:lnTo>
                  <a:lnTo>
                    <a:pt x="2324" y="1982"/>
                  </a:lnTo>
                  <a:lnTo>
                    <a:pt x="2326" y="1988"/>
                  </a:lnTo>
                  <a:lnTo>
                    <a:pt x="2328" y="1994"/>
                  </a:lnTo>
                  <a:lnTo>
                    <a:pt x="2328" y="1998"/>
                  </a:lnTo>
                  <a:lnTo>
                    <a:pt x="2328" y="2002"/>
                  </a:lnTo>
                  <a:lnTo>
                    <a:pt x="2330" y="2004"/>
                  </a:lnTo>
                  <a:lnTo>
                    <a:pt x="2334" y="2006"/>
                  </a:lnTo>
                  <a:lnTo>
                    <a:pt x="2336" y="2006"/>
                  </a:lnTo>
                  <a:lnTo>
                    <a:pt x="2340" y="2006"/>
                  </a:lnTo>
                  <a:lnTo>
                    <a:pt x="2352" y="2006"/>
                  </a:lnTo>
                  <a:lnTo>
                    <a:pt x="2358" y="2008"/>
                  </a:lnTo>
                  <a:lnTo>
                    <a:pt x="2364" y="2010"/>
                  </a:lnTo>
                  <a:lnTo>
                    <a:pt x="2380" y="2022"/>
                  </a:lnTo>
                  <a:lnTo>
                    <a:pt x="2394" y="2030"/>
                  </a:lnTo>
                  <a:lnTo>
                    <a:pt x="2420" y="2042"/>
                  </a:lnTo>
                  <a:lnTo>
                    <a:pt x="2424" y="2046"/>
                  </a:lnTo>
                  <a:lnTo>
                    <a:pt x="2426" y="2050"/>
                  </a:lnTo>
                  <a:lnTo>
                    <a:pt x="2424" y="2054"/>
                  </a:lnTo>
                  <a:lnTo>
                    <a:pt x="2420" y="2058"/>
                  </a:lnTo>
                  <a:lnTo>
                    <a:pt x="2414" y="2062"/>
                  </a:lnTo>
                  <a:lnTo>
                    <a:pt x="2410" y="2064"/>
                  </a:lnTo>
                  <a:lnTo>
                    <a:pt x="2414" y="2066"/>
                  </a:lnTo>
                  <a:lnTo>
                    <a:pt x="2418" y="2066"/>
                  </a:lnTo>
                  <a:lnTo>
                    <a:pt x="2426" y="2066"/>
                  </a:lnTo>
                  <a:lnTo>
                    <a:pt x="2434" y="2068"/>
                  </a:lnTo>
                  <a:lnTo>
                    <a:pt x="2438" y="2072"/>
                  </a:lnTo>
                  <a:lnTo>
                    <a:pt x="2452" y="2078"/>
                  </a:lnTo>
                  <a:lnTo>
                    <a:pt x="2458" y="2082"/>
                  </a:lnTo>
                  <a:lnTo>
                    <a:pt x="2470" y="2084"/>
                  </a:lnTo>
                  <a:lnTo>
                    <a:pt x="2476" y="2084"/>
                  </a:lnTo>
                  <a:lnTo>
                    <a:pt x="2480" y="2080"/>
                  </a:lnTo>
                  <a:lnTo>
                    <a:pt x="2488" y="2070"/>
                  </a:lnTo>
                  <a:lnTo>
                    <a:pt x="2502" y="2062"/>
                  </a:lnTo>
                  <a:lnTo>
                    <a:pt x="2508" y="2058"/>
                  </a:lnTo>
                  <a:lnTo>
                    <a:pt x="2514" y="2058"/>
                  </a:lnTo>
                  <a:lnTo>
                    <a:pt x="2522" y="2058"/>
                  </a:lnTo>
                  <a:lnTo>
                    <a:pt x="2526" y="2062"/>
                  </a:lnTo>
                  <a:lnTo>
                    <a:pt x="2540" y="2070"/>
                  </a:lnTo>
                  <a:lnTo>
                    <a:pt x="2558" y="2088"/>
                  </a:lnTo>
                  <a:lnTo>
                    <a:pt x="2570" y="2098"/>
                  </a:lnTo>
                  <a:lnTo>
                    <a:pt x="2576" y="2100"/>
                  </a:lnTo>
                  <a:lnTo>
                    <a:pt x="2578" y="2102"/>
                  </a:lnTo>
                  <a:lnTo>
                    <a:pt x="2580" y="2100"/>
                  </a:lnTo>
                  <a:lnTo>
                    <a:pt x="2582" y="2100"/>
                  </a:lnTo>
                  <a:lnTo>
                    <a:pt x="2582" y="2096"/>
                  </a:lnTo>
                  <a:lnTo>
                    <a:pt x="2582" y="2082"/>
                  </a:lnTo>
                  <a:lnTo>
                    <a:pt x="2580" y="2076"/>
                  </a:lnTo>
                  <a:lnTo>
                    <a:pt x="2576" y="2072"/>
                  </a:lnTo>
                  <a:lnTo>
                    <a:pt x="2560" y="2068"/>
                  </a:lnTo>
                  <a:lnTo>
                    <a:pt x="2556" y="2064"/>
                  </a:lnTo>
                  <a:lnTo>
                    <a:pt x="2554" y="2058"/>
                  </a:lnTo>
                  <a:lnTo>
                    <a:pt x="2554" y="2054"/>
                  </a:lnTo>
                  <a:lnTo>
                    <a:pt x="2554" y="2046"/>
                  </a:lnTo>
                  <a:lnTo>
                    <a:pt x="2558" y="2040"/>
                  </a:lnTo>
                  <a:lnTo>
                    <a:pt x="2560" y="2038"/>
                  </a:lnTo>
                  <a:lnTo>
                    <a:pt x="2560" y="2036"/>
                  </a:lnTo>
                  <a:lnTo>
                    <a:pt x="2556" y="2034"/>
                  </a:lnTo>
                  <a:lnTo>
                    <a:pt x="2542" y="2028"/>
                  </a:lnTo>
                  <a:lnTo>
                    <a:pt x="2534" y="2024"/>
                  </a:lnTo>
                  <a:lnTo>
                    <a:pt x="2530" y="2018"/>
                  </a:lnTo>
                  <a:lnTo>
                    <a:pt x="2528" y="2014"/>
                  </a:lnTo>
                  <a:lnTo>
                    <a:pt x="2524" y="2006"/>
                  </a:lnTo>
                  <a:lnTo>
                    <a:pt x="2518" y="2002"/>
                  </a:lnTo>
                  <a:lnTo>
                    <a:pt x="2502" y="1992"/>
                  </a:lnTo>
                  <a:lnTo>
                    <a:pt x="2486" y="1984"/>
                  </a:lnTo>
                  <a:lnTo>
                    <a:pt x="2424" y="1968"/>
                  </a:lnTo>
                  <a:lnTo>
                    <a:pt x="2416" y="1968"/>
                  </a:lnTo>
                  <a:lnTo>
                    <a:pt x="2410" y="1972"/>
                  </a:lnTo>
                  <a:lnTo>
                    <a:pt x="2394" y="1982"/>
                  </a:lnTo>
                  <a:lnTo>
                    <a:pt x="2386" y="1986"/>
                  </a:lnTo>
                  <a:lnTo>
                    <a:pt x="2378" y="1986"/>
                  </a:lnTo>
                  <a:lnTo>
                    <a:pt x="2376" y="1986"/>
                  </a:lnTo>
                  <a:lnTo>
                    <a:pt x="2368" y="1986"/>
                  </a:lnTo>
                  <a:lnTo>
                    <a:pt x="2362" y="1982"/>
                  </a:lnTo>
                  <a:lnTo>
                    <a:pt x="2354" y="1972"/>
                  </a:lnTo>
                  <a:lnTo>
                    <a:pt x="2342" y="1962"/>
                  </a:lnTo>
                  <a:lnTo>
                    <a:pt x="2334" y="1954"/>
                  </a:lnTo>
                  <a:lnTo>
                    <a:pt x="2328" y="1950"/>
                  </a:lnTo>
                  <a:lnTo>
                    <a:pt x="2320" y="1948"/>
                  </a:lnTo>
                  <a:lnTo>
                    <a:pt x="2316" y="1948"/>
                  </a:lnTo>
                  <a:lnTo>
                    <a:pt x="2310" y="1950"/>
                  </a:lnTo>
                  <a:lnTo>
                    <a:pt x="2306" y="1954"/>
                  </a:lnTo>
                  <a:lnTo>
                    <a:pt x="2302" y="1960"/>
                  </a:lnTo>
                  <a:close/>
                  <a:moveTo>
                    <a:pt x="2606" y="2298"/>
                  </a:moveTo>
                  <a:lnTo>
                    <a:pt x="2606" y="2298"/>
                  </a:lnTo>
                  <a:lnTo>
                    <a:pt x="2602" y="2290"/>
                  </a:lnTo>
                  <a:lnTo>
                    <a:pt x="2598" y="2284"/>
                  </a:lnTo>
                  <a:lnTo>
                    <a:pt x="2594" y="2280"/>
                  </a:lnTo>
                  <a:lnTo>
                    <a:pt x="2590" y="2272"/>
                  </a:lnTo>
                  <a:lnTo>
                    <a:pt x="2586" y="2258"/>
                  </a:lnTo>
                  <a:lnTo>
                    <a:pt x="2582" y="2252"/>
                  </a:lnTo>
                  <a:lnTo>
                    <a:pt x="2576" y="2248"/>
                  </a:lnTo>
                  <a:lnTo>
                    <a:pt x="2562" y="2244"/>
                  </a:lnTo>
                  <a:lnTo>
                    <a:pt x="2548" y="2236"/>
                  </a:lnTo>
                  <a:lnTo>
                    <a:pt x="2532" y="2226"/>
                  </a:lnTo>
                  <a:lnTo>
                    <a:pt x="2526" y="2220"/>
                  </a:lnTo>
                  <a:lnTo>
                    <a:pt x="2522" y="2214"/>
                  </a:lnTo>
                  <a:lnTo>
                    <a:pt x="2516" y="2180"/>
                  </a:lnTo>
                  <a:lnTo>
                    <a:pt x="2514" y="2174"/>
                  </a:lnTo>
                  <a:lnTo>
                    <a:pt x="2510" y="2168"/>
                  </a:lnTo>
                  <a:lnTo>
                    <a:pt x="2500" y="2158"/>
                  </a:lnTo>
                  <a:lnTo>
                    <a:pt x="2496" y="2152"/>
                  </a:lnTo>
                  <a:lnTo>
                    <a:pt x="2492" y="2146"/>
                  </a:lnTo>
                  <a:lnTo>
                    <a:pt x="2488" y="2130"/>
                  </a:lnTo>
                  <a:lnTo>
                    <a:pt x="2486" y="2128"/>
                  </a:lnTo>
                  <a:lnTo>
                    <a:pt x="2484" y="2128"/>
                  </a:lnTo>
                  <a:lnTo>
                    <a:pt x="2482" y="2128"/>
                  </a:lnTo>
                  <a:lnTo>
                    <a:pt x="2480" y="2128"/>
                  </a:lnTo>
                  <a:lnTo>
                    <a:pt x="2472" y="2138"/>
                  </a:lnTo>
                  <a:lnTo>
                    <a:pt x="2468" y="2144"/>
                  </a:lnTo>
                  <a:lnTo>
                    <a:pt x="2466" y="2150"/>
                  </a:lnTo>
                  <a:lnTo>
                    <a:pt x="2466" y="2184"/>
                  </a:lnTo>
                  <a:lnTo>
                    <a:pt x="2464" y="2192"/>
                  </a:lnTo>
                  <a:lnTo>
                    <a:pt x="2460" y="2198"/>
                  </a:lnTo>
                  <a:lnTo>
                    <a:pt x="2452" y="2206"/>
                  </a:lnTo>
                  <a:lnTo>
                    <a:pt x="2446" y="2210"/>
                  </a:lnTo>
                  <a:lnTo>
                    <a:pt x="2438" y="2212"/>
                  </a:lnTo>
                  <a:lnTo>
                    <a:pt x="2434" y="2212"/>
                  </a:lnTo>
                  <a:lnTo>
                    <a:pt x="2428" y="2210"/>
                  </a:lnTo>
                  <a:lnTo>
                    <a:pt x="2422" y="2204"/>
                  </a:lnTo>
                  <a:lnTo>
                    <a:pt x="2412" y="2188"/>
                  </a:lnTo>
                  <a:lnTo>
                    <a:pt x="2406" y="2184"/>
                  </a:lnTo>
                  <a:lnTo>
                    <a:pt x="2398" y="2182"/>
                  </a:lnTo>
                  <a:lnTo>
                    <a:pt x="2396" y="2182"/>
                  </a:lnTo>
                  <a:lnTo>
                    <a:pt x="2388" y="2180"/>
                  </a:lnTo>
                  <a:lnTo>
                    <a:pt x="2380" y="2178"/>
                  </a:lnTo>
                  <a:lnTo>
                    <a:pt x="2374" y="2176"/>
                  </a:lnTo>
                  <a:lnTo>
                    <a:pt x="2372" y="2174"/>
                  </a:lnTo>
                  <a:lnTo>
                    <a:pt x="2370" y="2172"/>
                  </a:lnTo>
                  <a:lnTo>
                    <a:pt x="2370" y="2168"/>
                  </a:lnTo>
                  <a:lnTo>
                    <a:pt x="2372" y="2164"/>
                  </a:lnTo>
                  <a:lnTo>
                    <a:pt x="2374" y="2160"/>
                  </a:lnTo>
                  <a:lnTo>
                    <a:pt x="2382" y="2146"/>
                  </a:lnTo>
                  <a:lnTo>
                    <a:pt x="2384" y="2140"/>
                  </a:lnTo>
                  <a:lnTo>
                    <a:pt x="2384" y="2138"/>
                  </a:lnTo>
                  <a:lnTo>
                    <a:pt x="2384" y="2134"/>
                  </a:lnTo>
                  <a:lnTo>
                    <a:pt x="2382" y="2132"/>
                  </a:lnTo>
                  <a:lnTo>
                    <a:pt x="2380" y="2132"/>
                  </a:lnTo>
                  <a:lnTo>
                    <a:pt x="2356" y="2126"/>
                  </a:lnTo>
                  <a:lnTo>
                    <a:pt x="2340" y="2124"/>
                  </a:lnTo>
                  <a:lnTo>
                    <a:pt x="2336" y="2124"/>
                  </a:lnTo>
                  <a:lnTo>
                    <a:pt x="2330" y="2124"/>
                  </a:lnTo>
                  <a:lnTo>
                    <a:pt x="2324" y="2128"/>
                  </a:lnTo>
                  <a:lnTo>
                    <a:pt x="2312" y="2136"/>
                  </a:lnTo>
                  <a:lnTo>
                    <a:pt x="2306" y="2140"/>
                  </a:lnTo>
                  <a:lnTo>
                    <a:pt x="2292" y="2146"/>
                  </a:lnTo>
                  <a:lnTo>
                    <a:pt x="2286" y="2150"/>
                  </a:lnTo>
                  <a:lnTo>
                    <a:pt x="2280" y="2154"/>
                  </a:lnTo>
                  <a:lnTo>
                    <a:pt x="2276" y="2160"/>
                  </a:lnTo>
                  <a:lnTo>
                    <a:pt x="2274" y="2164"/>
                  </a:lnTo>
                  <a:lnTo>
                    <a:pt x="2270" y="2170"/>
                  </a:lnTo>
                  <a:lnTo>
                    <a:pt x="2264" y="2172"/>
                  </a:lnTo>
                  <a:lnTo>
                    <a:pt x="2252" y="2168"/>
                  </a:lnTo>
                  <a:lnTo>
                    <a:pt x="2248" y="2166"/>
                  </a:lnTo>
                  <a:lnTo>
                    <a:pt x="2240" y="2164"/>
                  </a:lnTo>
                  <a:lnTo>
                    <a:pt x="2234" y="2166"/>
                  </a:lnTo>
                  <a:lnTo>
                    <a:pt x="2228" y="2168"/>
                  </a:lnTo>
                  <a:lnTo>
                    <a:pt x="2214" y="2176"/>
                  </a:lnTo>
                  <a:lnTo>
                    <a:pt x="2198" y="2188"/>
                  </a:lnTo>
                  <a:lnTo>
                    <a:pt x="2184" y="2196"/>
                  </a:lnTo>
                  <a:lnTo>
                    <a:pt x="2178" y="2198"/>
                  </a:lnTo>
                  <a:lnTo>
                    <a:pt x="2164" y="2206"/>
                  </a:lnTo>
                  <a:lnTo>
                    <a:pt x="2160" y="2208"/>
                  </a:lnTo>
                  <a:lnTo>
                    <a:pt x="2154" y="2212"/>
                  </a:lnTo>
                  <a:lnTo>
                    <a:pt x="2150" y="2220"/>
                  </a:lnTo>
                  <a:lnTo>
                    <a:pt x="2144" y="2234"/>
                  </a:lnTo>
                  <a:lnTo>
                    <a:pt x="2140" y="2238"/>
                  </a:lnTo>
                  <a:lnTo>
                    <a:pt x="2134" y="2240"/>
                  </a:lnTo>
                  <a:lnTo>
                    <a:pt x="2130" y="2240"/>
                  </a:lnTo>
                  <a:lnTo>
                    <a:pt x="2124" y="2242"/>
                  </a:lnTo>
                  <a:lnTo>
                    <a:pt x="2116" y="2246"/>
                  </a:lnTo>
                  <a:lnTo>
                    <a:pt x="2100" y="2256"/>
                  </a:lnTo>
                  <a:lnTo>
                    <a:pt x="2086" y="2264"/>
                  </a:lnTo>
                  <a:lnTo>
                    <a:pt x="2062" y="2276"/>
                  </a:lnTo>
                  <a:lnTo>
                    <a:pt x="2048" y="2286"/>
                  </a:lnTo>
                  <a:lnTo>
                    <a:pt x="2040" y="2294"/>
                  </a:lnTo>
                  <a:lnTo>
                    <a:pt x="2030" y="2306"/>
                  </a:lnTo>
                  <a:lnTo>
                    <a:pt x="2028" y="2312"/>
                  </a:lnTo>
                  <a:lnTo>
                    <a:pt x="2026" y="2320"/>
                  </a:lnTo>
                  <a:lnTo>
                    <a:pt x="2028" y="2326"/>
                  </a:lnTo>
                  <a:lnTo>
                    <a:pt x="2032" y="2340"/>
                  </a:lnTo>
                  <a:lnTo>
                    <a:pt x="2034" y="2356"/>
                  </a:lnTo>
                  <a:lnTo>
                    <a:pt x="2034" y="2360"/>
                  </a:lnTo>
                  <a:lnTo>
                    <a:pt x="2036" y="2376"/>
                  </a:lnTo>
                  <a:lnTo>
                    <a:pt x="2052" y="2428"/>
                  </a:lnTo>
                  <a:lnTo>
                    <a:pt x="2054" y="2444"/>
                  </a:lnTo>
                  <a:lnTo>
                    <a:pt x="2054" y="2448"/>
                  </a:lnTo>
                  <a:lnTo>
                    <a:pt x="2054" y="2464"/>
                  </a:lnTo>
                  <a:lnTo>
                    <a:pt x="2054" y="2488"/>
                  </a:lnTo>
                  <a:lnTo>
                    <a:pt x="2056" y="2494"/>
                  </a:lnTo>
                  <a:lnTo>
                    <a:pt x="2060" y="2500"/>
                  </a:lnTo>
                  <a:lnTo>
                    <a:pt x="2068" y="2510"/>
                  </a:lnTo>
                  <a:lnTo>
                    <a:pt x="2074" y="2514"/>
                  </a:lnTo>
                  <a:lnTo>
                    <a:pt x="2082" y="2514"/>
                  </a:lnTo>
                  <a:lnTo>
                    <a:pt x="2086" y="2514"/>
                  </a:lnTo>
                  <a:lnTo>
                    <a:pt x="2100" y="2512"/>
                  </a:lnTo>
                  <a:lnTo>
                    <a:pt x="2116" y="2508"/>
                  </a:lnTo>
                  <a:lnTo>
                    <a:pt x="2130" y="2502"/>
                  </a:lnTo>
                  <a:lnTo>
                    <a:pt x="2136" y="2498"/>
                  </a:lnTo>
                  <a:lnTo>
                    <a:pt x="2142" y="2496"/>
                  </a:lnTo>
                  <a:lnTo>
                    <a:pt x="2150" y="2496"/>
                  </a:lnTo>
                  <a:lnTo>
                    <a:pt x="2154" y="2496"/>
                  </a:lnTo>
                  <a:lnTo>
                    <a:pt x="2170" y="2492"/>
                  </a:lnTo>
                  <a:lnTo>
                    <a:pt x="2184" y="2488"/>
                  </a:lnTo>
                  <a:lnTo>
                    <a:pt x="2190" y="2484"/>
                  </a:lnTo>
                  <a:lnTo>
                    <a:pt x="2192" y="2480"/>
                  </a:lnTo>
                  <a:lnTo>
                    <a:pt x="2194" y="2476"/>
                  </a:lnTo>
                  <a:lnTo>
                    <a:pt x="2198" y="2472"/>
                  </a:lnTo>
                  <a:lnTo>
                    <a:pt x="2232" y="2460"/>
                  </a:lnTo>
                  <a:lnTo>
                    <a:pt x="2240" y="2458"/>
                  </a:lnTo>
                  <a:lnTo>
                    <a:pt x="2248" y="2456"/>
                  </a:lnTo>
                  <a:lnTo>
                    <a:pt x="2272" y="2456"/>
                  </a:lnTo>
                  <a:lnTo>
                    <a:pt x="2288" y="2458"/>
                  </a:lnTo>
                  <a:lnTo>
                    <a:pt x="2330" y="2464"/>
                  </a:lnTo>
                  <a:lnTo>
                    <a:pt x="2338" y="2468"/>
                  </a:lnTo>
                  <a:lnTo>
                    <a:pt x="2344" y="2472"/>
                  </a:lnTo>
                  <a:lnTo>
                    <a:pt x="2362" y="2490"/>
                  </a:lnTo>
                  <a:lnTo>
                    <a:pt x="2374" y="2500"/>
                  </a:lnTo>
                  <a:lnTo>
                    <a:pt x="2382" y="2510"/>
                  </a:lnTo>
                  <a:lnTo>
                    <a:pt x="2388" y="2514"/>
                  </a:lnTo>
                  <a:lnTo>
                    <a:pt x="2396" y="2514"/>
                  </a:lnTo>
                  <a:lnTo>
                    <a:pt x="2398" y="2514"/>
                  </a:lnTo>
                  <a:lnTo>
                    <a:pt x="2406" y="2516"/>
                  </a:lnTo>
                  <a:lnTo>
                    <a:pt x="2410" y="2522"/>
                  </a:lnTo>
                  <a:lnTo>
                    <a:pt x="2414" y="2528"/>
                  </a:lnTo>
                  <a:lnTo>
                    <a:pt x="2422" y="2540"/>
                  </a:lnTo>
                  <a:lnTo>
                    <a:pt x="2430" y="2548"/>
                  </a:lnTo>
                  <a:lnTo>
                    <a:pt x="2442" y="2558"/>
                  </a:lnTo>
                  <a:lnTo>
                    <a:pt x="2458" y="2570"/>
                  </a:lnTo>
                  <a:lnTo>
                    <a:pt x="2474" y="2576"/>
                  </a:lnTo>
                  <a:lnTo>
                    <a:pt x="2488" y="2580"/>
                  </a:lnTo>
                  <a:lnTo>
                    <a:pt x="2494" y="2582"/>
                  </a:lnTo>
                  <a:lnTo>
                    <a:pt x="2502" y="2580"/>
                  </a:lnTo>
                  <a:lnTo>
                    <a:pt x="2508" y="2578"/>
                  </a:lnTo>
                  <a:lnTo>
                    <a:pt x="2514" y="2576"/>
                  </a:lnTo>
                  <a:lnTo>
                    <a:pt x="2520" y="2580"/>
                  </a:lnTo>
                  <a:lnTo>
                    <a:pt x="2528" y="2588"/>
                  </a:lnTo>
                  <a:lnTo>
                    <a:pt x="2534" y="2592"/>
                  </a:lnTo>
                  <a:lnTo>
                    <a:pt x="2538" y="2594"/>
                  </a:lnTo>
                  <a:lnTo>
                    <a:pt x="2544" y="2592"/>
                  </a:lnTo>
                  <a:lnTo>
                    <a:pt x="2550" y="2588"/>
                  </a:lnTo>
                  <a:lnTo>
                    <a:pt x="2558" y="2580"/>
                  </a:lnTo>
                  <a:lnTo>
                    <a:pt x="2570" y="2570"/>
                  </a:lnTo>
                  <a:lnTo>
                    <a:pt x="2576" y="2568"/>
                  </a:lnTo>
                  <a:lnTo>
                    <a:pt x="2588" y="2564"/>
                  </a:lnTo>
                  <a:lnTo>
                    <a:pt x="2592" y="2562"/>
                  </a:lnTo>
                  <a:lnTo>
                    <a:pt x="2592" y="2556"/>
                  </a:lnTo>
                  <a:lnTo>
                    <a:pt x="2592" y="2552"/>
                  </a:lnTo>
                  <a:lnTo>
                    <a:pt x="2594" y="2544"/>
                  </a:lnTo>
                  <a:lnTo>
                    <a:pt x="2596" y="2538"/>
                  </a:lnTo>
                  <a:lnTo>
                    <a:pt x="2608" y="2512"/>
                  </a:lnTo>
                  <a:lnTo>
                    <a:pt x="2616" y="2498"/>
                  </a:lnTo>
                  <a:lnTo>
                    <a:pt x="2638" y="2434"/>
                  </a:lnTo>
                  <a:lnTo>
                    <a:pt x="2642" y="2418"/>
                  </a:lnTo>
                  <a:lnTo>
                    <a:pt x="2642" y="2396"/>
                  </a:lnTo>
                  <a:lnTo>
                    <a:pt x="2642" y="2380"/>
                  </a:lnTo>
                  <a:lnTo>
                    <a:pt x="2642" y="2366"/>
                  </a:lnTo>
                  <a:lnTo>
                    <a:pt x="2642" y="2350"/>
                  </a:lnTo>
                  <a:lnTo>
                    <a:pt x="2642" y="2346"/>
                  </a:lnTo>
                  <a:lnTo>
                    <a:pt x="2640" y="2340"/>
                  </a:lnTo>
                  <a:lnTo>
                    <a:pt x="2636" y="2334"/>
                  </a:lnTo>
                  <a:lnTo>
                    <a:pt x="2620" y="2324"/>
                  </a:lnTo>
                  <a:lnTo>
                    <a:pt x="2614" y="2318"/>
                  </a:lnTo>
                  <a:lnTo>
                    <a:pt x="2610" y="2312"/>
                  </a:lnTo>
                  <a:lnTo>
                    <a:pt x="2606" y="2298"/>
                  </a:lnTo>
                  <a:close/>
                  <a:moveTo>
                    <a:pt x="2522" y="2632"/>
                  </a:moveTo>
                  <a:lnTo>
                    <a:pt x="2522" y="2632"/>
                  </a:lnTo>
                  <a:lnTo>
                    <a:pt x="2520" y="2634"/>
                  </a:lnTo>
                  <a:lnTo>
                    <a:pt x="2518" y="2634"/>
                  </a:lnTo>
                  <a:lnTo>
                    <a:pt x="2516" y="2638"/>
                  </a:lnTo>
                  <a:lnTo>
                    <a:pt x="2518" y="2640"/>
                  </a:lnTo>
                  <a:lnTo>
                    <a:pt x="2522" y="2654"/>
                  </a:lnTo>
                  <a:lnTo>
                    <a:pt x="2524" y="2670"/>
                  </a:lnTo>
                  <a:lnTo>
                    <a:pt x="2524" y="2674"/>
                  </a:lnTo>
                  <a:lnTo>
                    <a:pt x="2526" y="2680"/>
                  </a:lnTo>
                  <a:lnTo>
                    <a:pt x="2532" y="2684"/>
                  </a:lnTo>
                  <a:lnTo>
                    <a:pt x="2538" y="2688"/>
                  </a:lnTo>
                  <a:lnTo>
                    <a:pt x="2540" y="2688"/>
                  </a:lnTo>
                  <a:lnTo>
                    <a:pt x="2544" y="2688"/>
                  </a:lnTo>
                  <a:lnTo>
                    <a:pt x="2546" y="2686"/>
                  </a:lnTo>
                  <a:lnTo>
                    <a:pt x="2548" y="2684"/>
                  </a:lnTo>
                  <a:lnTo>
                    <a:pt x="2550" y="2678"/>
                  </a:lnTo>
                  <a:lnTo>
                    <a:pt x="2556" y="2664"/>
                  </a:lnTo>
                  <a:lnTo>
                    <a:pt x="2562" y="2650"/>
                  </a:lnTo>
                  <a:lnTo>
                    <a:pt x="2564" y="2634"/>
                  </a:lnTo>
                  <a:lnTo>
                    <a:pt x="2564" y="2632"/>
                  </a:lnTo>
                  <a:lnTo>
                    <a:pt x="2564" y="2628"/>
                  </a:lnTo>
                  <a:lnTo>
                    <a:pt x="2562" y="2626"/>
                  </a:lnTo>
                  <a:lnTo>
                    <a:pt x="2560" y="2626"/>
                  </a:lnTo>
                  <a:lnTo>
                    <a:pt x="2556" y="2626"/>
                  </a:lnTo>
                  <a:lnTo>
                    <a:pt x="2552" y="2630"/>
                  </a:lnTo>
                  <a:lnTo>
                    <a:pt x="2544" y="2632"/>
                  </a:lnTo>
                  <a:lnTo>
                    <a:pt x="2536" y="2632"/>
                  </a:lnTo>
                  <a:lnTo>
                    <a:pt x="2522" y="2632"/>
                  </a:lnTo>
                  <a:close/>
                  <a:moveTo>
                    <a:pt x="2478" y="958"/>
                  </a:moveTo>
                  <a:lnTo>
                    <a:pt x="2478" y="958"/>
                  </a:lnTo>
                  <a:lnTo>
                    <a:pt x="2476" y="954"/>
                  </a:lnTo>
                  <a:lnTo>
                    <a:pt x="2476" y="958"/>
                  </a:lnTo>
                  <a:lnTo>
                    <a:pt x="2476" y="962"/>
                  </a:lnTo>
                  <a:lnTo>
                    <a:pt x="2474" y="976"/>
                  </a:lnTo>
                  <a:lnTo>
                    <a:pt x="2468" y="992"/>
                  </a:lnTo>
                  <a:lnTo>
                    <a:pt x="2468" y="998"/>
                  </a:lnTo>
                  <a:lnTo>
                    <a:pt x="2470" y="1006"/>
                  </a:lnTo>
                  <a:lnTo>
                    <a:pt x="2472" y="1012"/>
                  </a:lnTo>
                  <a:lnTo>
                    <a:pt x="2474" y="1018"/>
                  </a:lnTo>
                  <a:lnTo>
                    <a:pt x="2476" y="1026"/>
                  </a:lnTo>
                  <a:lnTo>
                    <a:pt x="2476" y="1088"/>
                  </a:lnTo>
                  <a:lnTo>
                    <a:pt x="2476" y="1104"/>
                  </a:lnTo>
                  <a:lnTo>
                    <a:pt x="2476" y="1118"/>
                  </a:lnTo>
                  <a:lnTo>
                    <a:pt x="2478" y="1124"/>
                  </a:lnTo>
                  <a:lnTo>
                    <a:pt x="2484" y="1128"/>
                  </a:lnTo>
                  <a:lnTo>
                    <a:pt x="2498" y="1134"/>
                  </a:lnTo>
                  <a:lnTo>
                    <a:pt x="2502" y="1134"/>
                  </a:lnTo>
                  <a:lnTo>
                    <a:pt x="2500" y="1130"/>
                  </a:lnTo>
                  <a:lnTo>
                    <a:pt x="2490" y="1114"/>
                  </a:lnTo>
                  <a:lnTo>
                    <a:pt x="2486" y="1106"/>
                  </a:lnTo>
                  <a:lnTo>
                    <a:pt x="2486" y="1098"/>
                  </a:lnTo>
                  <a:lnTo>
                    <a:pt x="2486" y="1094"/>
                  </a:lnTo>
                  <a:lnTo>
                    <a:pt x="2486" y="1088"/>
                  </a:lnTo>
                  <a:lnTo>
                    <a:pt x="2488" y="1080"/>
                  </a:lnTo>
                  <a:lnTo>
                    <a:pt x="2492" y="1074"/>
                  </a:lnTo>
                  <a:lnTo>
                    <a:pt x="2496" y="1070"/>
                  </a:lnTo>
                  <a:lnTo>
                    <a:pt x="2498" y="1070"/>
                  </a:lnTo>
                  <a:lnTo>
                    <a:pt x="2500" y="1072"/>
                  </a:lnTo>
                  <a:lnTo>
                    <a:pt x="2502" y="1074"/>
                  </a:lnTo>
                  <a:lnTo>
                    <a:pt x="2502" y="1070"/>
                  </a:lnTo>
                  <a:lnTo>
                    <a:pt x="2488" y="1006"/>
                  </a:lnTo>
                  <a:lnTo>
                    <a:pt x="2486" y="990"/>
                  </a:lnTo>
                  <a:lnTo>
                    <a:pt x="2486" y="988"/>
                  </a:lnTo>
                  <a:lnTo>
                    <a:pt x="2482" y="972"/>
                  </a:lnTo>
                  <a:lnTo>
                    <a:pt x="2478" y="958"/>
                  </a:lnTo>
                  <a:close/>
                  <a:moveTo>
                    <a:pt x="2460" y="1170"/>
                  </a:moveTo>
                  <a:lnTo>
                    <a:pt x="2460" y="1170"/>
                  </a:lnTo>
                  <a:lnTo>
                    <a:pt x="2458" y="1176"/>
                  </a:lnTo>
                  <a:lnTo>
                    <a:pt x="2456" y="1182"/>
                  </a:lnTo>
                  <a:lnTo>
                    <a:pt x="2456" y="1196"/>
                  </a:lnTo>
                  <a:lnTo>
                    <a:pt x="2454" y="1204"/>
                  </a:lnTo>
                  <a:lnTo>
                    <a:pt x="2452" y="1212"/>
                  </a:lnTo>
                  <a:lnTo>
                    <a:pt x="2450" y="1216"/>
                  </a:lnTo>
                  <a:lnTo>
                    <a:pt x="2446" y="1224"/>
                  </a:lnTo>
                  <a:lnTo>
                    <a:pt x="2446" y="1232"/>
                  </a:lnTo>
                  <a:lnTo>
                    <a:pt x="2446" y="1236"/>
                  </a:lnTo>
                  <a:lnTo>
                    <a:pt x="2448" y="1238"/>
                  </a:lnTo>
                  <a:lnTo>
                    <a:pt x="2450" y="1236"/>
                  </a:lnTo>
                  <a:lnTo>
                    <a:pt x="2460" y="1220"/>
                  </a:lnTo>
                  <a:lnTo>
                    <a:pt x="2464" y="1218"/>
                  </a:lnTo>
                  <a:lnTo>
                    <a:pt x="2466" y="1218"/>
                  </a:lnTo>
                  <a:lnTo>
                    <a:pt x="2468" y="1218"/>
                  </a:lnTo>
                  <a:lnTo>
                    <a:pt x="2472" y="1220"/>
                  </a:lnTo>
                  <a:lnTo>
                    <a:pt x="2480" y="1228"/>
                  </a:lnTo>
                  <a:lnTo>
                    <a:pt x="2482" y="1230"/>
                  </a:lnTo>
                  <a:lnTo>
                    <a:pt x="2484" y="1230"/>
                  </a:lnTo>
                  <a:lnTo>
                    <a:pt x="2486" y="1228"/>
                  </a:lnTo>
                  <a:lnTo>
                    <a:pt x="2488" y="1226"/>
                  </a:lnTo>
                  <a:lnTo>
                    <a:pt x="2492" y="1220"/>
                  </a:lnTo>
                  <a:lnTo>
                    <a:pt x="2496" y="1214"/>
                  </a:lnTo>
                  <a:lnTo>
                    <a:pt x="2502" y="1210"/>
                  </a:lnTo>
                  <a:lnTo>
                    <a:pt x="2508" y="1208"/>
                  </a:lnTo>
                  <a:lnTo>
                    <a:pt x="2520" y="1198"/>
                  </a:lnTo>
                  <a:lnTo>
                    <a:pt x="2528" y="1190"/>
                  </a:lnTo>
                  <a:lnTo>
                    <a:pt x="2530" y="1188"/>
                  </a:lnTo>
                  <a:lnTo>
                    <a:pt x="2530" y="1186"/>
                  </a:lnTo>
                  <a:lnTo>
                    <a:pt x="2528" y="1184"/>
                  </a:lnTo>
                  <a:lnTo>
                    <a:pt x="2526" y="1184"/>
                  </a:lnTo>
                  <a:lnTo>
                    <a:pt x="2522" y="1184"/>
                  </a:lnTo>
                  <a:lnTo>
                    <a:pt x="2506" y="1182"/>
                  </a:lnTo>
                  <a:lnTo>
                    <a:pt x="2492" y="1178"/>
                  </a:lnTo>
                  <a:lnTo>
                    <a:pt x="2478" y="1170"/>
                  </a:lnTo>
                  <a:lnTo>
                    <a:pt x="2472" y="1168"/>
                  </a:lnTo>
                  <a:lnTo>
                    <a:pt x="2466" y="1168"/>
                  </a:lnTo>
                  <a:lnTo>
                    <a:pt x="2460" y="1170"/>
                  </a:lnTo>
                  <a:close/>
                  <a:moveTo>
                    <a:pt x="2438" y="1284"/>
                  </a:moveTo>
                  <a:lnTo>
                    <a:pt x="2438" y="1284"/>
                  </a:lnTo>
                  <a:lnTo>
                    <a:pt x="2432" y="1300"/>
                  </a:lnTo>
                  <a:lnTo>
                    <a:pt x="2430" y="1304"/>
                  </a:lnTo>
                  <a:lnTo>
                    <a:pt x="2426" y="1310"/>
                  </a:lnTo>
                  <a:lnTo>
                    <a:pt x="2420" y="1316"/>
                  </a:lnTo>
                  <a:lnTo>
                    <a:pt x="2414" y="1318"/>
                  </a:lnTo>
                  <a:lnTo>
                    <a:pt x="2400" y="1326"/>
                  </a:lnTo>
                  <a:lnTo>
                    <a:pt x="2374" y="1346"/>
                  </a:lnTo>
                  <a:lnTo>
                    <a:pt x="2368" y="1350"/>
                  </a:lnTo>
                  <a:lnTo>
                    <a:pt x="2360" y="1350"/>
                  </a:lnTo>
                  <a:lnTo>
                    <a:pt x="2356" y="1350"/>
                  </a:lnTo>
                  <a:lnTo>
                    <a:pt x="2340" y="1354"/>
                  </a:lnTo>
                  <a:lnTo>
                    <a:pt x="2326" y="1358"/>
                  </a:lnTo>
                  <a:lnTo>
                    <a:pt x="2320" y="1362"/>
                  </a:lnTo>
                  <a:lnTo>
                    <a:pt x="2318" y="1366"/>
                  </a:lnTo>
                  <a:lnTo>
                    <a:pt x="2322" y="1378"/>
                  </a:lnTo>
                  <a:lnTo>
                    <a:pt x="2326" y="1392"/>
                  </a:lnTo>
                  <a:lnTo>
                    <a:pt x="2328" y="1394"/>
                  </a:lnTo>
                  <a:lnTo>
                    <a:pt x="2330" y="1396"/>
                  </a:lnTo>
                  <a:lnTo>
                    <a:pt x="2332" y="1396"/>
                  </a:lnTo>
                  <a:lnTo>
                    <a:pt x="2334" y="1394"/>
                  </a:lnTo>
                  <a:lnTo>
                    <a:pt x="2342" y="1386"/>
                  </a:lnTo>
                  <a:lnTo>
                    <a:pt x="2348" y="1382"/>
                  </a:lnTo>
                  <a:lnTo>
                    <a:pt x="2354" y="1380"/>
                  </a:lnTo>
                  <a:lnTo>
                    <a:pt x="2358" y="1378"/>
                  </a:lnTo>
                  <a:lnTo>
                    <a:pt x="2362" y="1376"/>
                  </a:lnTo>
                  <a:lnTo>
                    <a:pt x="2366" y="1374"/>
                  </a:lnTo>
                  <a:lnTo>
                    <a:pt x="2368" y="1376"/>
                  </a:lnTo>
                  <a:lnTo>
                    <a:pt x="2370" y="1376"/>
                  </a:lnTo>
                  <a:lnTo>
                    <a:pt x="2374" y="1374"/>
                  </a:lnTo>
                  <a:lnTo>
                    <a:pt x="2382" y="1366"/>
                  </a:lnTo>
                  <a:lnTo>
                    <a:pt x="2388" y="1362"/>
                  </a:lnTo>
                  <a:lnTo>
                    <a:pt x="2392" y="1360"/>
                  </a:lnTo>
                  <a:lnTo>
                    <a:pt x="2404" y="1360"/>
                  </a:lnTo>
                  <a:lnTo>
                    <a:pt x="2408" y="1360"/>
                  </a:lnTo>
                  <a:lnTo>
                    <a:pt x="2422" y="1360"/>
                  </a:lnTo>
                  <a:lnTo>
                    <a:pt x="2432" y="1360"/>
                  </a:lnTo>
                  <a:lnTo>
                    <a:pt x="2436" y="1360"/>
                  </a:lnTo>
                  <a:lnTo>
                    <a:pt x="2440" y="1356"/>
                  </a:lnTo>
                  <a:lnTo>
                    <a:pt x="2444" y="1350"/>
                  </a:lnTo>
                  <a:lnTo>
                    <a:pt x="2446" y="1342"/>
                  </a:lnTo>
                  <a:lnTo>
                    <a:pt x="2446" y="1330"/>
                  </a:lnTo>
                  <a:lnTo>
                    <a:pt x="2446" y="1322"/>
                  </a:lnTo>
                  <a:lnTo>
                    <a:pt x="2450" y="1314"/>
                  </a:lnTo>
                  <a:lnTo>
                    <a:pt x="2452" y="1308"/>
                  </a:lnTo>
                  <a:lnTo>
                    <a:pt x="2458" y="1294"/>
                  </a:lnTo>
                  <a:lnTo>
                    <a:pt x="2462" y="1280"/>
                  </a:lnTo>
                  <a:lnTo>
                    <a:pt x="2464" y="1272"/>
                  </a:lnTo>
                  <a:lnTo>
                    <a:pt x="2460" y="1266"/>
                  </a:lnTo>
                  <a:lnTo>
                    <a:pt x="2450" y="1250"/>
                  </a:lnTo>
                  <a:lnTo>
                    <a:pt x="2448" y="1246"/>
                  </a:lnTo>
                  <a:lnTo>
                    <a:pt x="2446" y="1246"/>
                  </a:lnTo>
                  <a:lnTo>
                    <a:pt x="2446" y="1248"/>
                  </a:lnTo>
                  <a:lnTo>
                    <a:pt x="2444" y="1260"/>
                  </a:lnTo>
                  <a:lnTo>
                    <a:pt x="2438" y="1284"/>
                  </a:lnTo>
                  <a:close/>
                </a:path>
              </a:pathLst>
            </a:cu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5125" name="Freeform 7"/>
            <p:cNvSpPr>
              <a:spLocks noEditPoints="1"/>
            </p:cNvSpPr>
            <p:nvPr/>
          </p:nvSpPr>
          <p:spPr bwMode="auto">
            <a:xfrm>
              <a:off x="0" y="30"/>
              <a:ext cx="2211" cy="3018"/>
            </a:xfrm>
            <a:custGeom>
              <a:avLst/>
              <a:gdLst>
                <a:gd name="T0" fmla="*/ 1750 w 2211"/>
                <a:gd name="T1" fmla="*/ 378 h 3018"/>
                <a:gd name="T2" fmla="*/ 1770 w 2211"/>
                <a:gd name="T3" fmla="*/ 477 h 3018"/>
                <a:gd name="T4" fmla="*/ 1798 w 2211"/>
                <a:gd name="T5" fmla="*/ 519 h 3018"/>
                <a:gd name="T6" fmla="*/ 1843 w 2211"/>
                <a:gd name="T7" fmla="*/ 673 h 3018"/>
                <a:gd name="T8" fmla="*/ 1982 w 2211"/>
                <a:gd name="T9" fmla="*/ 698 h 3018"/>
                <a:gd name="T10" fmla="*/ 2042 w 2211"/>
                <a:gd name="T11" fmla="*/ 535 h 3018"/>
                <a:gd name="T12" fmla="*/ 2198 w 2211"/>
                <a:gd name="T13" fmla="*/ 378 h 3018"/>
                <a:gd name="T14" fmla="*/ 2178 w 2211"/>
                <a:gd name="T15" fmla="*/ 356 h 3018"/>
                <a:gd name="T16" fmla="*/ 2150 w 2211"/>
                <a:gd name="T17" fmla="*/ 308 h 3018"/>
                <a:gd name="T18" fmla="*/ 2133 w 2211"/>
                <a:gd name="T19" fmla="*/ 234 h 3018"/>
                <a:gd name="T20" fmla="*/ 2050 w 2211"/>
                <a:gd name="T21" fmla="*/ 154 h 3018"/>
                <a:gd name="T22" fmla="*/ 1992 w 2211"/>
                <a:gd name="T23" fmla="*/ 131 h 3018"/>
                <a:gd name="T24" fmla="*/ 1931 w 2211"/>
                <a:gd name="T25" fmla="*/ 108 h 3018"/>
                <a:gd name="T26" fmla="*/ 1760 w 2211"/>
                <a:gd name="T27" fmla="*/ 184 h 3018"/>
                <a:gd name="T28" fmla="*/ 1261 w 2211"/>
                <a:gd name="T29" fmla="*/ 159 h 3018"/>
                <a:gd name="T30" fmla="*/ 1298 w 2211"/>
                <a:gd name="T31" fmla="*/ 214 h 3018"/>
                <a:gd name="T32" fmla="*/ 1364 w 2211"/>
                <a:gd name="T33" fmla="*/ 154 h 3018"/>
                <a:gd name="T34" fmla="*/ 1374 w 2211"/>
                <a:gd name="T35" fmla="*/ 5 h 3018"/>
                <a:gd name="T36" fmla="*/ 1286 w 2211"/>
                <a:gd name="T37" fmla="*/ 43 h 3018"/>
                <a:gd name="T38" fmla="*/ 1238 w 2211"/>
                <a:gd name="T39" fmla="*/ 108 h 3018"/>
                <a:gd name="T40" fmla="*/ 1861 w 2211"/>
                <a:gd name="T41" fmla="*/ 1051 h 3018"/>
                <a:gd name="T42" fmla="*/ 1296 w 2211"/>
                <a:gd name="T43" fmla="*/ 270 h 3018"/>
                <a:gd name="T44" fmla="*/ 1366 w 2211"/>
                <a:gd name="T45" fmla="*/ 227 h 3018"/>
                <a:gd name="T46" fmla="*/ 1404 w 2211"/>
                <a:gd name="T47" fmla="*/ 1803 h 3018"/>
                <a:gd name="T48" fmla="*/ 1366 w 2211"/>
                <a:gd name="T49" fmla="*/ 1467 h 3018"/>
                <a:gd name="T50" fmla="*/ 1760 w 2211"/>
                <a:gd name="T51" fmla="*/ 1160 h 3018"/>
                <a:gd name="T52" fmla="*/ 1500 w 2211"/>
                <a:gd name="T53" fmla="*/ 678 h 3018"/>
                <a:gd name="T54" fmla="*/ 1419 w 2211"/>
                <a:gd name="T55" fmla="*/ 388 h 3018"/>
                <a:gd name="T56" fmla="*/ 1545 w 2211"/>
                <a:gd name="T57" fmla="*/ 449 h 3018"/>
                <a:gd name="T58" fmla="*/ 1528 w 2211"/>
                <a:gd name="T59" fmla="*/ 532 h 3018"/>
                <a:gd name="T60" fmla="*/ 1639 w 2211"/>
                <a:gd name="T61" fmla="*/ 547 h 3018"/>
                <a:gd name="T62" fmla="*/ 1661 w 2211"/>
                <a:gd name="T63" fmla="*/ 524 h 3018"/>
                <a:gd name="T64" fmla="*/ 1697 w 2211"/>
                <a:gd name="T65" fmla="*/ 507 h 3018"/>
                <a:gd name="T66" fmla="*/ 1631 w 2211"/>
                <a:gd name="T67" fmla="*/ 434 h 3018"/>
                <a:gd name="T68" fmla="*/ 1674 w 2211"/>
                <a:gd name="T69" fmla="*/ 398 h 3018"/>
                <a:gd name="T70" fmla="*/ 1578 w 2211"/>
                <a:gd name="T71" fmla="*/ 373 h 3018"/>
                <a:gd name="T72" fmla="*/ 1528 w 2211"/>
                <a:gd name="T73" fmla="*/ 325 h 3018"/>
                <a:gd name="T74" fmla="*/ 1397 w 2211"/>
                <a:gd name="T75" fmla="*/ 320 h 3018"/>
                <a:gd name="T76" fmla="*/ 1331 w 2211"/>
                <a:gd name="T77" fmla="*/ 287 h 3018"/>
                <a:gd name="T78" fmla="*/ 1334 w 2211"/>
                <a:gd name="T79" fmla="*/ 393 h 3018"/>
                <a:gd name="T80" fmla="*/ 1185 w 2211"/>
                <a:gd name="T81" fmla="*/ 429 h 3018"/>
                <a:gd name="T82" fmla="*/ 1160 w 2211"/>
                <a:gd name="T83" fmla="*/ 325 h 3018"/>
                <a:gd name="T84" fmla="*/ 1134 w 2211"/>
                <a:gd name="T85" fmla="*/ 335 h 3018"/>
                <a:gd name="T86" fmla="*/ 1071 w 2211"/>
                <a:gd name="T87" fmla="*/ 300 h 3018"/>
                <a:gd name="T88" fmla="*/ 1031 w 2211"/>
                <a:gd name="T89" fmla="*/ 373 h 3018"/>
                <a:gd name="T90" fmla="*/ 1026 w 2211"/>
                <a:gd name="T91" fmla="*/ 406 h 3018"/>
                <a:gd name="T92" fmla="*/ 1142 w 2211"/>
                <a:gd name="T93" fmla="*/ 434 h 3018"/>
                <a:gd name="T94" fmla="*/ 439 w 2211"/>
                <a:gd name="T95" fmla="*/ 378 h 3018"/>
                <a:gd name="T96" fmla="*/ 68 w 2211"/>
                <a:gd name="T97" fmla="*/ 751 h 3018"/>
                <a:gd name="T98" fmla="*/ 719 w 2211"/>
                <a:gd name="T99" fmla="*/ 1082 h 3018"/>
                <a:gd name="T100" fmla="*/ 996 w 2211"/>
                <a:gd name="T101" fmla="*/ 1566 h 3018"/>
                <a:gd name="T102" fmla="*/ 1614 w 2211"/>
                <a:gd name="T103" fmla="*/ 1692 h 3018"/>
                <a:gd name="T104" fmla="*/ 1538 w 2211"/>
                <a:gd name="T105" fmla="*/ 1639 h 3018"/>
                <a:gd name="T106" fmla="*/ 2070 w 2211"/>
                <a:gd name="T107" fmla="*/ 2032 h 3018"/>
                <a:gd name="T108" fmla="*/ 1606 w 2211"/>
                <a:gd name="T109" fmla="*/ 1798 h 3018"/>
                <a:gd name="T110" fmla="*/ 1631 w 2211"/>
                <a:gd name="T111" fmla="*/ 2282 h 3018"/>
                <a:gd name="T112" fmla="*/ 1679 w 2211"/>
                <a:gd name="T113" fmla="*/ 3018 h 3018"/>
                <a:gd name="T114" fmla="*/ 2090 w 2211"/>
                <a:gd name="T115" fmla="*/ 2368 h 3018"/>
                <a:gd name="T116" fmla="*/ 1457 w 2211"/>
                <a:gd name="T117" fmla="*/ 562 h 3018"/>
                <a:gd name="T118" fmla="*/ 1394 w 2211"/>
                <a:gd name="T119" fmla="*/ 565 h 3018"/>
                <a:gd name="T120" fmla="*/ 1437 w 2211"/>
                <a:gd name="T121" fmla="*/ 575 h 3018"/>
                <a:gd name="T122" fmla="*/ 1054 w 2211"/>
                <a:gd name="T123" fmla="*/ 298 h 3018"/>
                <a:gd name="T124" fmla="*/ 998 w 2211"/>
                <a:gd name="T125" fmla="*/ 260 h 3018"/>
                <a:gd name="T126" fmla="*/ 0 w 2211"/>
                <a:gd name="T127" fmla="*/ 0 h 3018"/>
                <a:gd name="T128" fmla="*/ 2211 w 2211"/>
                <a:gd name="T129" fmla="*/ 3018 h 3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T126" t="T127" r="T128" b="T129"/>
              <a:pathLst>
                <a:path w="2211" h="3018">
                  <a:moveTo>
                    <a:pt x="1636" y="295"/>
                  </a:moveTo>
                  <a:lnTo>
                    <a:pt x="1639" y="300"/>
                  </a:lnTo>
                  <a:lnTo>
                    <a:pt x="1639" y="303"/>
                  </a:lnTo>
                  <a:lnTo>
                    <a:pt x="1639" y="308"/>
                  </a:lnTo>
                  <a:lnTo>
                    <a:pt x="1636" y="310"/>
                  </a:lnTo>
                  <a:lnTo>
                    <a:pt x="1636" y="313"/>
                  </a:lnTo>
                  <a:lnTo>
                    <a:pt x="1634" y="315"/>
                  </a:lnTo>
                  <a:lnTo>
                    <a:pt x="1636" y="320"/>
                  </a:lnTo>
                  <a:lnTo>
                    <a:pt x="1636" y="323"/>
                  </a:lnTo>
                  <a:lnTo>
                    <a:pt x="1641" y="328"/>
                  </a:lnTo>
                  <a:lnTo>
                    <a:pt x="1644" y="333"/>
                  </a:lnTo>
                  <a:lnTo>
                    <a:pt x="1649" y="335"/>
                  </a:lnTo>
                  <a:lnTo>
                    <a:pt x="1651" y="338"/>
                  </a:lnTo>
                  <a:lnTo>
                    <a:pt x="1656" y="340"/>
                  </a:lnTo>
                  <a:lnTo>
                    <a:pt x="1664" y="340"/>
                  </a:lnTo>
                  <a:lnTo>
                    <a:pt x="1669" y="340"/>
                  </a:lnTo>
                  <a:lnTo>
                    <a:pt x="1679" y="340"/>
                  </a:lnTo>
                  <a:lnTo>
                    <a:pt x="1687" y="338"/>
                  </a:lnTo>
                  <a:lnTo>
                    <a:pt x="1697" y="338"/>
                  </a:lnTo>
                  <a:lnTo>
                    <a:pt x="1704" y="338"/>
                  </a:lnTo>
                  <a:lnTo>
                    <a:pt x="1712" y="338"/>
                  </a:lnTo>
                  <a:lnTo>
                    <a:pt x="1719" y="340"/>
                  </a:lnTo>
                  <a:lnTo>
                    <a:pt x="1724" y="343"/>
                  </a:lnTo>
                  <a:lnTo>
                    <a:pt x="1729" y="348"/>
                  </a:lnTo>
                  <a:lnTo>
                    <a:pt x="1732" y="356"/>
                  </a:lnTo>
                  <a:lnTo>
                    <a:pt x="1737" y="363"/>
                  </a:lnTo>
                  <a:lnTo>
                    <a:pt x="1740" y="368"/>
                  </a:lnTo>
                  <a:lnTo>
                    <a:pt x="1745" y="373"/>
                  </a:lnTo>
                  <a:lnTo>
                    <a:pt x="1750" y="378"/>
                  </a:lnTo>
                  <a:lnTo>
                    <a:pt x="1752" y="386"/>
                  </a:lnTo>
                  <a:lnTo>
                    <a:pt x="1757" y="391"/>
                  </a:lnTo>
                  <a:lnTo>
                    <a:pt x="1760" y="401"/>
                  </a:lnTo>
                  <a:lnTo>
                    <a:pt x="1760" y="411"/>
                  </a:lnTo>
                  <a:lnTo>
                    <a:pt x="1760" y="424"/>
                  </a:lnTo>
                  <a:lnTo>
                    <a:pt x="1757" y="431"/>
                  </a:lnTo>
                  <a:lnTo>
                    <a:pt x="1757" y="439"/>
                  </a:lnTo>
                  <a:lnTo>
                    <a:pt x="1757" y="444"/>
                  </a:lnTo>
                  <a:lnTo>
                    <a:pt x="1757" y="449"/>
                  </a:lnTo>
                  <a:lnTo>
                    <a:pt x="1757" y="451"/>
                  </a:lnTo>
                  <a:lnTo>
                    <a:pt x="1760" y="451"/>
                  </a:lnTo>
                  <a:lnTo>
                    <a:pt x="1765" y="454"/>
                  </a:lnTo>
                  <a:lnTo>
                    <a:pt x="1770" y="454"/>
                  </a:lnTo>
                  <a:lnTo>
                    <a:pt x="1775" y="454"/>
                  </a:lnTo>
                  <a:lnTo>
                    <a:pt x="1777" y="456"/>
                  </a:lnTo>
                  <a:lnTo>
                    <a:pt x="1782" y="456"/>
                  </a:lnTo>
                  <a:lnTo>
                    <a:pt x="1782" y="459"/>
                  </a:lnTo>
                  <a:lnTo>
                    <a:pt x="1782" y="461"/>
                  </a:lnTo>
                  <a:lnTo>
                    <a:pt x="1780" y="464"/>
                  </a:lnTo>
                  <a:lnTo>
                    <a:pt x="1772" y="464"/>
                  </a:lnTo>
                  <a:lnTo>
                    <a:pt x="1767" y="466"/>
                  </a:lnTo>
                  <a:lnTo>
                    <a:pt x="1765" y="469"/>
                  </a:lnTo>
                  <a:lnTo>
                    <a:pt x="1765" y="471"/>
                  </a:lnTo>
                  <a:lnTo>
                    <a:pt x="1767" y="471"/>
                  </a:lnTo>
                  <a:lnTo>
                    <a:pt x="1770" y="474"/>
                  </a:lnTo>
                  <a:lnTo>
                    <a:pt x="1775" y="477"/>
                  </a:lnTo>
                  <a:lnTo>
                    <a:pt x="1777" y="477"/>
                  </a:lnTo>
                  <a:lnTo>
                    <a:pt x="1775" y="477"/>
                  </a:lnTo>
                  <a:lnTo>
                    <a:pt x="1770" y="477"/>
                  </a:lnTo>
                  <a:lnTo>
                    <a:pt x="1765" y="479"/>
                  </a:lnTo>
                  <a:lnTo>
                    <a:pt x="1762" y="482"/>
                  </a:lnTo>
                  <a:lnTo>
                    <a:pt x="1757" y="484"/>
                  </a:lnTo>
                  <a:lnTo>
                    <a:pt x="1755" y="487"/>
                  </a:lnTo>
                  <a:lnTo>
                    <a:pt x="1755" y="489"/>
                  </a:lnTo>
                  <a:lnTo>
                    <a:pt x="1757" y="494"/>
                  </a:lnTo>
                  <a:lnTo>
                    <a:pt x="1762" y="497"/>
                  </a:lnTo>
                  <a:lnTo>
                    <a:pt x="1767" y="499"/>
                  </a:lnTo>
                  <a:lnTo>
                    <a:pt x="1772" y="502"/>
                  </a:lnTo>
                  <a:lnTo>
                    <a:pt x="1780" y="502"/>
                  </a:lnTo>
                  <a:lnTo>
                    <a:pt x="1785" y="502"/>
                  </a:lnTo>
                  <a:lnTo>
                    <a:pt x="1790" y="499"/>
                  </a:lnTo>
                  <a:lnTo>
                    <a:pt x="1792" y="497"/>
                  </a:lnTo>
                  <a:lnTo>
                    <a:pt x="1795" y="494"/>
                  </a:lnTo>
                  <a:lnTo>
                    <a:pt x="1798" y="492"/>
                  </a:lnTo>
                  <a:lnTo>
                    <a:pt x="1800" y="489"/>
                  </a:lnTo>
                  <a:lnTo>
                    <a:pt x="1800" y="487"/>
                  </a:lnTo>
                  <a:lnTo>
                    <a:pt x="1803" y="484"/>
                  </a:lnTo>
                  <a:lnTo>
                    <a:pt x="1805" y="484"/>
                  </a:lnTo>
                  <a:lnTo>
                    <a:pt x="1808" y="484"/>
                  </a:lnTo>
                  <a:lnTo>
                    <a:pt x="1810" y="482"/>
                  </a:lnTo>
                  <a:lnTo>
                    <a:pt x="1815" y="487"/>
                  </a:lnTo>
                  <a:lnTo>
                    <a:pt x="1815" y="494"/>
                  </a:lnTo>
                  <a:lnTo>
                    <a:pt x="1815" y="504"/>
                  </a:lnTo>
                  <a:lnTo>
                    <a:pt x="1813" y="512"/>
                  </a:lnTo>
                  <a:lnTo>
                    <a:pt x="1810" y="514"/>
                  </a:lnTo>
                  <a:lnTo>
                    <a:pt x="1805" y="514"/>
                  </a:lnTo>
                  <a:lnTo>
                    <a:pt x="1803" y="517"/>
                  </a:lnTo>
                  <a:lnTo>
                    <a:pt x="1798" y="519"/>
                  </a:lnTo>
                  <a:lnTo>
                    <a:pt x="1792" y="522"/>
                  </a:lnTo>
                  <a:lnTo>
                    <a:pt x="1787" y="527"/>
                  </a:lnTo>
                  <a:lnTo>
                    <a:pt x="1785" y="529"/>
                  </a:lnTo>
                  <a:lnTo>
                    <a:pt x="1780" y="532"/>
                  </a:lnTo>
                  <a:lnTo>
                    <a:pt x="1777" y="537"/>
                  </a:lnTo>
                  <a:lnTo>
                    <a:pt x="1777" y="545"/>
                  </a:lnTo>
                  <a:lnTo>
                    <a:pt x="1775" y="555"/>
                  </a:lnTo>
                  <a:lnTo>
                    <a:pt x="1772" y="565"/>
                  </a:lnTo>
                  <a:lnTo>
                    <a:pt x="1772" y="572"/>
                  </a:lnTo>
                  <a:lnTo>
                    <a:pt x="1772" y="582"/>
                  </a:lnTo>
                  <a:lnTo>
                    <a:pt x="1775" y="587"/>
                  </a:lnTo>
                  <a:lnTo>
                    <a:pt x="1775" y="593"/>
                  </a:lnTo>
                  <a:lnTo>
                    <a:pt x="1777" y="598"/>
                  </a:lnTo>
                  <a:lnTo>
                    <a:pt x="1782" y="600"/>
                  </a:lnTo>
                  <a:lnTo>
                    <a:pt x="1787" y="605"/>
                  </a:lnTo>
                  <a:lnTo>
                    <a:pt x="1792" y="608"/>
                  </a:lnTo>
                  <a:lnTo>
                    <a:pt x="1795" y="613"/>
                  </a:lnTo>
                  <a:lnTo>
                    <a:pt x="1800" y="618"/>
                  </a:lnTo>
                  <a:lnTo>
                    <a:pt x="1803" y="625"/>
                  </a:lnTo>
                  <a:lnTo>
                    <a:pt x="1803" y="630"/>
                  </a:lnTo>
                  <a:lnTo>
                    <a:pt x="1803" y="638"/>
                  </a:lnTo>
                  <a:lnTo>
                    <a:pt x="1805" y="643"/>
                  </a:lnTo>
                  <a:lnTo>
                    <a:pt x="1810" y="648"/>
                  </a:lnTo>
                  <a:lnTo>
                    <a:pt x="1815" y="653"/>
                  </a:lnTo>
                  <a:lnTo>
                    <a:pt x="1820" y="658"/>
                  </a:lnTo>
                  <a:lnTo>
                    <a:pt x="1825" y="661"/>
                  </a:lnTo>
                  <a:lnTo>
                    <a:pt x="1833" y="666"/>
                  </a:lnTo>
                  <a:lnTo>
                    <a:pt x="1838" y="671"/>
                  </a:lnTo>
                  <a:lnTo>
                    <a:pt x="1843" y="673"/>
                  </a:lnTo>
                  <a:lnTo>
                    <a:pt x="1848" y="678"/>
                  </a:lnTo>
                  <a:lnTo>
                    <a:pt x="1856" y="683"/>
                  </a:lnTo>
                  <a:lnTo>
                    <a:pt x="1863" y="691"/>
                  </a:lnTo>
                  <a:lnTo>
                    <a:pt x="1871" y="693"/>
                  </a:lnTo>
                  <a:lnTo>
                    <a:pt x="1881" y="698"/>
                  </a:lnTo>
                  <a:lnTo>
                    <a:pt x="1888" y="698"/>
                  </a:lnTo>
                  <a:lnTo>
                    <a:pt x="1896" y="698"/>
                  </a:lnTo>
                  <a:lnTo>
                    <a:pt x="1903" y="696"/>
                  </a:lnTo>
                  <a:lnTo>
                    <a:pt x="1908" y="696"/>
                  </a:lnTo>
                  <a:lnTo>
                    <a:pt x="1914" y="696"/>
                  </a:lnTo>
                  <a:lnTo>
                    <a:pt x="1919" y="696"/>
                  </a:lnTo>
                  <a:lnTo>
                    <a:pt x="1924" y="698"/>
                  </a:lnTo>
                  <a:lnTo>
                    <a:pt x="1926" y="701"/>
                  </a:lnTo>
                  <a:lnTo>
                    <a:pt x="1929" y="703"/>
                  </a:lnTo>
                  <a:lnTo>
                    <a:pt x="1931" y="706"/>
                  </a:lnTo>
                  <a:lnTo>
                    <a:pt x="1931" y="708"/>
                  </a:lnTo>
                  <a:lnTo>
                    <a:pt x="1934" y="708"/>
                  </a:lnTo>
                  <a:lnTo>
                    <a:pt x="1936" y="711"/>
                  </a:lnTo>
                  <a:lnTo>
                    <a:pt x="1939" y="711"/>
                  </a:lnTo>
                  <a:lnTo>
                    <a:pt x="1944" y="711"/>
                  </a:lnTo>
                  <a:lnTo>
                    <a:pt x="1949" y="711"/>
                  </a:lnTo>
                  <a:lnTo>
                    <a:pt x="1954" y="711"/>
                  </a:lnTo>
                  <a:lnTo>
                    <a:pt x="1956" y="711"/>
                  </a:lnTo>
                  <a:lnTo>
                    <a:pt x="1964" y="708"/>
                  </a:lnTo>
                  <a:lnTo>
                    <a:pt x="1966" y="708"/>
                  </a:lnTo>
                  <a:lnTo>
                    <a:pt x="1971" y="706"/>
                  </a:lnTo>
                  <a:lnTo>
                    <a:pt x="1977" y="703"/>
                  </a:lnTo>
                  <a:lnTo>
                    <a:pt x="1979" y="701"/>
                  </a:lnTo>
                  <a:lnTo>
                    <a:pt x="1982" y="698"/>
                  </a:lnTo>
                  <a:lnTo>
                    <a:pt x="1984" y="693"/>
                  </a:lnTo>
                  <a:lnTo>
                    <a:pt x="1984" y="691"/>
                  </a:lnTo>
                  <a:lnTo>
                    <a:pt x="1984" y="681"/>
                  </a:lnTo>
                  <a:lnTo>
                    <a:pt x="1984" y="673"/>
                  </a:lnTo>
                  <a:lnTo>
                    <a:pt x="1984" y="668"/>
                  </a:lnTo>
                  <a:lnTo>
                    <a:pt x="1984" y="666"/>
                  </a:lnTo>
                  <a:lnTo>
                    <a:pt x="1984" y="661"/>
                  </a:lnTo>
                  <a:lnTo>
                    <a:pt x="1987" y="658"/>
                  </a:lnTo>
                  <a:lnTo>
                    <a:pt x="1989" y="656"/>
                  </a:lnTo>
                  <a:lnTo>
                    <a:pt x="1992" y="653"/>
                  </a:lnTo>
                  <a:lnTo>
                    <a:pt x="1994" y="648"/>
                  </a:lnTo>
                  <a:lnTo>
                    <a:pt x="1992" y="640"/>
                  </a:lnTo>
                  <a:lnTo>
                    <a:pt x="1989" y="633"/>
                  </a:lnTo>
                  <a:lnTo>
                    <a:pt x="1989" y="628"/>
                  </a:lnTo>
                  <a:lnTo>
                    <a:pt x="1992" y="625"/>
                  </a:lnTo>
                  <a:lnTo>
                    <a:pt x="1994" y="620"/>
                  </a:lnTo>
                  <a:lnTo>
                    <a:pt x="1999" y="615"/>
                  </a:lnTo>
                  <a:lnTo>
                    <a:pt x="2004" y="608"/>
                  </a:lnTo>
                  <a:lnTo>
                    <a:pt x="2007" y="600"/>
                  </a:lnTo>
                  <a:lnTo>
                    <a:pt x="2009" y="593"/>
                  </a:lnTo>
                  <a:lnTo>
                    <a:pt x="2012" y="585"/>
                  </a:lnTo>
                  <a:lnTo>
                    <a:pt x="2009" y="580"/>
                  </a:lnTo>
                  <a:lnTo>
                    <a:pt x="2009" y="572"/>
                  </a:lnTo>
                  <a:lnTo>
                    <a:pt x="2012" y="565"/>
                  </a:lnTo>
                  <a:lnTo>
                    <a:pt x="2014" y="560"/>
                  </a:lnTo>
                  <a:lnTo>
                    <a:pt x="2022" y="552"/>
                  </a:lnTo>
                  <a:lnTo>
                    <a:pt x="2027" y="545"/>
                  </a:lnTo>
                  <a:lnTo>
                    <a:pt x="2035" y="540"/>
                  </a:lnTo>
                  <a:lnTo>
                    <a:pt x="2042" y="535"/>
                  </a:lnTo>
                  <a:lnTo>
                    <a:pt x="2047" y="532"/>
                  </a:lnTo>
                  <a:lnTo>
                    <a:pt x="2052" y="529"/>
                  </a:lnTo>
                  <a:lnTo>
                    <a:pt x="2057" y="527"/>
                  </a:lnTo>
                  <a:lnTo>
                    <a:pt x="2065" y="524"/>
                  </a:lnTo>
                  <a:lnTo>
                    <a:pt x="2072" y="517"/>
                  </a:lnTo>
                  <a:lnTo>
                    <a:pt x="2080" y="512"/>
                  </a:lnTo>
                  <a:lnTo>
                    <a:pt x="2087" y="502"/>
                  </a:lnTo>
                  <a:lnTo>
                    <a:pt x="2093" y="494"/>
                  </a:lnTo>
                  <a:lnTo>
                    <a:pt x="2098" y="484"/>
                  </a:lnTo>
                  <a:lnTo>
                    <a:pt x="2100" y="474"/>
                  </a:lnTo>
                  <a:lnTo>
                    <a:pt x="2105" y="466"/>
                  </a:lnTo>
                  <a:lnTo>
                    <a:pt x="2108" y="461"/>
                  </a:lnTo>
                  <a:lnTo>
                    <a:pt x="2108" y="456"/>
                  </a:lnTo>
                  <a:lnTo>
                    <a:pt x="2113" y="454"/>
                  </a:lnTo>
                  <a:lnTo>
                    <a:pt x="2118" y="451"/>
                  </a:lnTo>
                  <a:lnTo>
                    <a:pt x="2123" y="449"/>
                  </a:lnTo>
                  <a:lnTo>
                    <a:pt x="2125" y="446"/>
                  </a:lnTo>
                  <a:lnTo>
                    <a:pt x="2130" y="444"/>
                  </a:lnTo>
                  <a:lnTo>
                    <a:pt x="2135" y="439"/>
                  </a:lnTo>
                  <a:lnTo>
                    <a:pt x="2140" y="434"/>
                  </a:lnTo>
                  <a:lnTo>
                    <a:pt x="2148" y="429"/>
                  </a:lnTo>
                  <a:lnTo>
                    <a:pt x="2156" y="424"/>
                  </a:lnTo>
                  <a:lnTo>
                    <a:pt x="2163" y="416"/>
                  </a:lnTo>
                  <a:lnTo>
                    <a:pt x="2171" y="411"/>
                  </a:lnTo>
                  <a:lnTo>
                    <a:pt x="2176" y="403"/>
                  </a:lnTo>
                  <a:lnTo>
                    <a:pt x="2183" y="396"/>
                  </a:lnTo>
                  <a:lnTo>
                    <a:pt x="2191" y="391"/>
                  </a:lnTo>
                  <a:lnTo>
                    <a:pt x="2196" y="386"/>
                  </a:lnTo>
                  <a:lnTo>
                    <a:pt x="2198" y="378"/>
                  </a:lnTo>
                  <a:lnTo>
                    <a:pt x="2203" y="376"/>
                  </a:lnTo>
                  <a:lnTo>
                    <a:pt x="2203" y="371"/>
                  </a:lnTo>
                  <a:lnTo>
                    <a:pt x="2206" y="368"/>
                  </a:lnTo>
                  <a:lnTo>
                    <a:pt x="2203" y="366"/>
                  </a:lnTo>
                  <a:lnTo>
                    <a:pt x="2196" y="363"/>
                  </a:lnTo>
                  <a:lnTo>
                    <a:pt x="2188" y="363"/>
                  </a:lnTo>
                  <a:lnTo>
                    <a:pt x="2178" y="366"/>
                  </a:lnTo>
                  <a:lnTo>
                    <a:pt x="2168" y="368"/>
                  </a:lnTo>
                  <a:lnTo>
                    <a:pt x="2161" y="371"/>
                  </a:lnTo>
                  <a:lnTo>
                    <a:pt x="2150" y="376"/>
                  </a:lnTo>
                  <a:lnTo>
                    <a:pt x="2143" y="381"/>
                  </a:lnTo>
                  <a:lnTo>
                    <a:pt x="2140" y="383"/>
                  </a:lnTo>
                  <a:lnTo>
                    <a:pt x="2140" y="381"/>
                  </a:lnTo>
                  <a:lnTo>
                    <a:pt x="2143" y="378"/>
                  </a:lnTo>
                  <a:lnTo>
                    <a:pt x="2145" y="376"/>
                  </a:lnTo>
                  <a:lnTo>
                    <a:pt x="2145" y="371"/>
                  </a:lnTo>
                  <a:lnTo>
                    <a:pt x="2143" y="366"/>
                  </a:lnTo>
                  <a:lnTo>
                    <a:pt x="2138" y="366"/>
                  </a:lnTo>
                  <a:lnTo>
                    <a:pt x="2128" y="366"/>
                  </a:lnTo>
                  <a:lnTo>
                    <a:pt x="2125" y="368"/>
                  </a:lnTo>
                  <a:lnTo>
                    <a:pt x="2125" y="366"/>
                  </a:lnTo>
                  <a:lnTo>
                    <a:pt x="2130" y="363"/>
                  </a:lnTo>
                  <a:lnTo>
                    <a:pt x="2140" y="358"/>
                  </a:lnTo>
                  <a:lnTo>
                    <a:pt x="2150" y="356"/>
                  </a:lnTo>
                  <a:lnTo>
                    <a:pt x="2158" y="353"/>
                  </a:lnTo>
                  <a:lnTo>
                    <a:pt x="2166" y="350"/>
                  </a:lnTo>
                  <a:lnTo>
                    <a:pt x="2171" y="353"/>
                  </a:lnTo>
                  <a:lnTo>
                    <a:pt x="2173" y="353"/>
                  </a:lnTo>
                  <a:lnTo>
                    <a:pt x="2178" y="356"/>
                  </a:lnTo>
                  <a:lnTo>
                    <a:pt x="2183" y="353"/>
                  </a:lnTo>
                  <a:lnTo>
                    <a:pt x="2188" y="353"/>
                  </a:lnTo>
                  <a:lnTo>
                    <a:pt x="2193" y="350"/>
                  </a:lnTo>
                  <a:lnTo>
                    <a:pt x="2198" y="345"/>
                  </a:lnTo>
                  <a:lnTo>
                    <a:pt x="2201" y="343"/>
                  </a:lnTo>
                  <a:lnTo>
                    <a:pt x="2201" y="338"/>
                  </a:lnTo>
                  <a:lnTo>
                    <a:pt x="2198" y="333"/>
                  </a:lnTo>
                  <a:lnTo>
                    <a:pt x="2196" y="330"/>
                  </a:lnTo>
                  <a:lnTo>
                    <a:pt x="2193" y="328"/>
                  </a:lnTo>
                  <a:lnTo>
                    <a:pt x="2188" y="325"/>
                  </a:lnTo>
                  <a:lnTo>
                    <a:pt x="2183" y="325"/>
                  </a:lnTo>
                  <a:lnTo>
                    <a:pt x="2176" y="323"/>
                  </a:lnTo>
                  <a:lnTo>
                    <a:pt x="2168" y="323"/>
                  </a:lnTo>
                  <a:lnTo>
                    <a:pt x="2161" y="323"/>
                  </a:lnTo>
                  <a:lnTo>
                    <a:pt x="2153" y="323"/>
                  </a:lnTo>
                  <a:lnTo>
                    <a:pt x="2145" y="323"/>
                  </a:lnTo>
                  <a:lnTo>
                    <a:pt x="2140" y="323"/>
                  </a:lnTo>
                  <a:lnTo>
                    <a:pt x="2138" y="325"/>
                  </a:lnTo>
                  <a:lnTo>
                    <a:pt x="2135" y="325"/>
                  </a:lnTo>
                  <a:lnTo>
                    <a:pt x="2135" y="323"/>
                  </a:lnTo>
                  <a:lnTo>
                    <a:pt x="2138" y="320"/>
                  </a:lnTo>
                  <a:lnTo>
                    <a:pt x="2143" y="318"/>
                  </a:lnTo>
                  <a:lnTo>
                    <a:pt x="2148" y="318"/>
                  </a:lnTo>
                  <a:lnTo>
                    <a:pt x="2153" y="318"/>
                  </a:lnTo>
                  <a:lnTo>
                    <a:pt x="2158" y="318"/>
                  </a:lnTo>
                  <a:lnTo>
                    <a:pt x="2161" y="315"/>
                  </a:lnTo>
                  <a:lnTo>
                    <a:pt x="2161" y="313"/>
                  </a:lnTo>
                  <a:lnTo>
                    <a:pt x="2156" y="310"/>
                  </a:lnTo>
                  <a:lnTo>
                    <a:pt x="2150" y="308"/>
                  </a:lnTo>
                  <a:lnTo>
                    <a:pt x="2145" y="305"/>
                  </a:lnTo>
                  <a:lnTo>
                    <a:pt x="2140" y="303"/>
                  </a:lnTo>
                  <a:lnTo>
                    <a:pt x="2135" y="303"/>
                  </a:lnTo>
                  <a:lnTo>
                    <a:pt x="2133" y="300"/>
                  </a:lnTo>
                  <a:lnTo>
                    <a:pt x="2133" y="298"/>
                  </a:lnTo>
                  <a:lnTo>
                    <a:pt x="2138" y="295"/>
                  </a:lnTo>
                  <a:lnTo>
                    <a:pt x="2143" y="292"/>
                  </a:lnTo>
                  <a:lnTo>
                    <a:pt x="2148" y="290"/>
                  </a:lnTo>
                  <a:lnTo>
                    <a:pt x="2150" y="285"/>
                  </a:lnTo>
                  <a:lnTo>
                    <a:pt x="2153" y="282"/>
                  </a:lnTo>
                  <a:lnTo>
                    <a:pt x="2156" y="277"/>
                  </a:lnTo>
                  <a:lnTo>
                    <a:pt x="2156" y="275"/>
                  </a:lnTo>
                  <a:lnTo>
                    <a:pt x="2153" y="272"/>
                  </a:lnTo>
                  <a:lnTo>
                    <a:pt x="2153" y="270"/>
                  </a:lnTo>
                  <a:lnTo>
                    <a:pt x="2150" y="267"/>
                  </a:lnTo>
                  <a:lnTo>
                    <a:pt x="2150" y="265"/>
                  </a:lnTo>
                  <a:lnTo>
                    <a:pt x="2150" y="260"/>
                  </a:lnTo>
                  <a:lnTo>
                    <a:pt x="2153" y="257"/>
                  </a:lnTo>
                  <a:lnTo>
                    <a:pt x="2153" y="255"/>
                  </a:lnTo>
                  <a:lnTo>
                    <a:pt x="2153" y="252"/>
                  </a:lnTo>
                  <a:lnTo>
                    <a:pt x="2150" y="250"/>
                  </a:lnTo>
                  <a:lnTo>
                    <a:pt x="2148" y="250"/>
                  </a:lnTo>
                  <a:lnTo>
                    <a:pt x="2143" y="247"/>
                  </a:lnTo>
                  <a:lnTo>
                    <a:pt x="2140" y="245"/>
                  </a:lnTo>
                  <a:lnTo>
                    <a:pt x="2140" y="242"/>
                  </a:lnTo>
                  <a:lnTo>
                    <a:pt x="2140" y="240"/>
                  </a:lnTo>
                  <a:lnTo>
                    <a:pt x="2140" y="237"/>
                  </a:lnTo>
                  <a:lnTo>
                    <a:pt x="2138" y="234"/>
                  </a:lnTo>
                  <a:lnTo>
                    <a:pt x="2133" y="234"/>
                  </a:lnTo>
                  <a:lnTo>
                    <a:pt x="2128" y="232"/>
                  </a:lnTo>
                  <a:lnTo>
                    <a:pt x="2120" y="232"/>
                  </a:lnTo>
                  <a:lnTo>
                    <a:pt x="2113" y="229"/>
                  </a:lnTo>
                  <a:lnTo>
                    <a:pt x="2105" y="229"/>
                  </a:lnTo>
                  <a:lnTo>
                    <a:pt x="2100" y="227"/>
                  </a:lnTo>
                  <a:lnTo>
                    <a:pt x="2095" y="224"/>
                  </a:lnTo>
                  <a:lnTo>
                    <a:pt x="2095" y="219"/>
                  </a:lnTo>
                  <a:lnTo>
                    <a:pt x="2100" y="217"/>
                  </a:lnTo>
                  <a:lnTo>
                    <a:pt x="2105" y="212"/>
                  </a:lnTo>
                  <a:lnTo>
                    <a:pt x="2108" y="207"/>
                  </a:lnTo>
                  <a:lnTo>
                    <a:pt x="2110" y="204"/>
                  </a:lnTo>
                  <a:lnTo>
                    <a:pt x="2108" y="202"/>
                  </a:lnTo>
                  <a:lnTo>
                    <a:pt x="2105" y="202"/>
                  </a:lnTo>
                  <a:lnTo>
                    <a:pt x="2103" y="199"/>
                  </a:lnTo>
                  <a:lnTo>
                    <a:pt x="2098" y="202"/>
                  </a:lnTo>
                  <a:lnTo>
                    <a:pt x="2093" y="202"/>
                  </a:lnTo>
                  <a:lnTo>
                    <a:pt x="2087" y="202"/>
                  </a:lnTo>
                  <a:lnTo>
                    <a:pt x="2085" y="202"/>
                  </a:lnTo>
                  <a:lnTo>
                    <a:pt x="2082" y="199"/>
                  </a:lnTo>
                  <a:lnTo>
                    <a:pt x="2082" y="197"/>
                  </a:lnTo>
                  <a:lnTo>
                    <a:pt x="2080" y="197"/>
                  </a:lnTo>
                  <a:lnTo>
                    <a:pt x="2077" y="194"/>
                  </a:lnTo>
                  <a:lnTo>
                    <a:pt x="2075" y="194"/>
                  </a:lnTo>
                  <a:lnTo>
                    <a:pt x="2070" y="194"/>
                  </a:lnTo>
                  <a:lnTo>
                    <a:pt x="2062" y="194"/>
                  </a:lnTo>
                  <a:lnTo>
                    <a:pt x="2055" y="184"/>
                  </a:lnTo>
                  <a:lnTo>
                    <a:pt x="2052" y="174"/>
                  </a:lnTo>
                  <a:lnTo>
                    <a:pt x="2050" y="161"/>
                  </a:lnTo>
                  <a:lnTo>
                    <a:pt x="2050" y="154"/>
                  </a:lnTo>
                  <a:lnTo>
                    <a:pt x="2050" y="146"/>
                  </a:lnTo>
                  <a:lnTo>
                    <a:pt x="2050" y="141"/>
                  </a:lnTo>
                  <a:lnTo>
                    <a:pt x="2047" y="134"/>
                  </a:lnTo>
                  <a:lnTo>
                    <a:pt x="2045" y="129"/>
                  </a:lnTo>
                  <a:lnTo>
                    <a:pt x="2045" y="121"/>
                  </a:lnTo>
                  <a:lnTo>
                    <a:pt x="2047" y="111"/>
                  </a:lnTo>
                  <a:lnTo>
                    <a:pt x="2047" y="103"/>
                  </a:lnTo>
                  <a:lnTo>
                    <a:pt x="2047" y="101"/>
                  </a:lnTo>
                  <a:lnTo>
                    <a:pt x="2045" y="98"/>
                  </a:lnTo>
                  <a:lnTo>
                    <a:pt x="2042" y="98"/>
                  </a:lnTo>
                  <a:lnTo>
                    <a:pt x="2040" y="96"/>
                  </a:lnTo>
                  <a:lnTo>
                    <a:pt x="2035" y="96"/>
                  </a:lnTo>
                  <a:lnTo>
                    <a:pt x="2032" y="98"/>
                  </a:lnTo>
                  <a:lnTo>
                    <a:pt x="2029" y="98"/>
                  </a:lnTo>
                  <a:lnTo>
                    <a:pt x="2027" y="98"/>
                  </a:lnTo>
                  <a:lnTo>
                    <a:pt x="2022" y="101"/>
                  </a:lnTo>
                  <a:lnTo>
                    <a:pt x="2017" y="103"/>
                  </a:lnTo>
                  <a:lnTo>
                    <a:pt x="2014" y="106"/>
                  </a:lnTo>
                  <a:lnTo>
                    <a:pt x="2012" y="111"/>
                  </a:lnTo>
                  <a:lnTo>
                    <a:pt x="2009" y="113"/>
                  </a:lnTo>
                  <a:lnTo>
                    <a:pt x="2007" y="116"/>
                  </a:lnTo>
                  <a:lnTo>
                    <a:pt x="2004" y="121"/>
                  </a:lnTo>
                  <a:lnTo>
                    <a:pt x="2004" y="124"/>
                  </a:lnTo>
                  <a:lnTo>
                    <a:pt x="2002" y="129"/>
                  </a:lnTo>
                  <a:lnTo>
                    <a:pt x="1999" y="131"/>
                  </a:lnTo>
                  <a:lnTo>
                    <a:pt x="1997" y="131"/>
                  </a:lnTo>
                  <a:lnTo>
                    <a:pt x="1994" y="131"/>
                  </a:lnTo>
                  <a:lnTo>
                    <a:pt x="1992" y="134"/>
                  </a:lnTo>
                  <a:lnTo>
                    <a:pt x="1992" y="131"/>
                  </a:lnTo>
                  <a:lnTo>
                    <a:pt x="1989" y="131"/>
                  </a:lnTo>
                  <a:lnTo>
                    <a:pt x="1987" y="129"/>
                  </a:lnTo>
                  <a:lnTo>
                    <a:pt x="1984" y="126"/>
                  </a:lnTo>
                  <a:lnTo>
                    <a:pt x="1982" y="126"/>
                  </a:lnTo>
                  <a:lnTo>
                    <a:pt x="1979" y="126"/>
                  </a:lnTo>
                  <a:lnTo>
                    <a:pt x="1977" y="129"/>
                  </a:lnTo>
                  <a:lnTo>
                    <a:pt x="1974" y="131"/>
                  </a:lnTo>
                  <a:lnTo>
                    <a:pt x="1971" y="134"/>
                  </a:lnTo>
                  <a:lnTo>
                    <a:pt x="1969" y="136"/>
                  </a:lnTo>
                  <a:lnTo>
                    <a:pt x="1964" y="141"/>
                  </a:lnTo>
                  <a:lnTo>
                    <a:pt x="1964" y="139"/>
                  </a:lnTo>
                  <a:lnTo>
                    <a:pt x="1964" y="136"/>
                  </a:lnTo>
                  <a:lnTo>
                    <a:pt x="1964" y="134"/>
                  </a:lnTo>
                  <a:lnTo>
                    <a:pt x="1961" y="131"/>
                  </a:lnTo>
                  <a:lnTo>
                    <a:pt x="1954" y="131"/>
                  </a:lnTo>
                  <a:lnTo>
                    <a:pt x="1946" y="134"/>
                  </a:lnTo>
                  <a:lnTo>
                    <a:pt x="1946" y="131"/>
                  </a:lnTo>
                  <a:lnTo>
                    <a:pt x="1951" y="129"/>
                  </a:lnTo>
                  <a:lnTo>
                    <a:pt x="1954" y="124"/>
                  </a:lnTo>
                  <a:lnTo>
                    <a:pt x="1959" y="119"/>
                  </a:lnTo>
                  <a:lnTo>
                    <a:pt x="1961" y="116"/>
                  </a:lnTo>
                  <a:lnTo>
                    <a:pt x="1964" y="111"/>
                  </a:lnTo>
                  <a:lnTo>
                    <a:pt x="1961" y="108"/>
                  </a:lnTo>
                  <a:lnTo>
                    <a:pt x="1954" y="108"/>
                  </a:lnTo>
                  <a:lnTo>
                    <a:pt x="1949" y="111"/>
                  </a:lnTo>
                  <a:lnTo>
                    <a:pt x="1944" y="111"/>
                  </a:lnTo>
                  <a:lnTo>
                    <a:pt x="1939" y="111"/>
                  </a:lnTo>
                  <a:lnTo>
                    <a:pt x="1934" y="108"/>
                  </a:lnTo>
                  <a:lnTo>
                    <a:pt x="1931" y="108"/>
                  </a:lnTo>
                  <a:lnTo>
                    <a:pt x="1926" y="108"/>
                  </a:lnTo>
                  <a:lnTo>
                    <a:pt x="1924" y="108"/>
                  </a:lnTo>
                  <a:lnTo>
                    <a:pt x="1919" y="108"/>
                  </a:lnTo>
                  <a:lnTo>
                    <a:pt x="1916" y="108"/>
                  </a:lnTo>
                  <a:lnTo>
                    <a:pt x="1914" y="111"/>
                  </a:lnTo>
                  <a:lnTo>
                    <a:pt x="1911" y="111"/>
                  </a:lnTo>
                  <a:lnTo>
                    <a:pt x="1906" y="111"/>
                  </a:lnTo>
                  <a:lnTo>
                    <a:pt x="1898" y="116"/>
                  </a:lnTo>
                  <a:lnTo>
                    <a:pt x="1888" y="121"/>
                  </a:lnTo>
                  <a:lnTo>
                    <a:pt x="1876" y="126"/>
                  </a:lnTo>
                  <a:lnTo>
                    <a:pt x="1866" y="129"/>
                  </a:lnTo>
                  <a:lnTo>
                    <a:pt x="1853" y="134"/>
                  </a:lnTo>
                  <a:lnTo>
                    <a:pt x="1845" y="139"/>
                  </a:lnTo>
                  <a:lnTo>
                    <a:pt x="1838" y="144"/>
                  </a:lnTo>
                  <a:lnTo>
                    <a:pt x="1835" y="149"/>
                  </a:lnTo>
                  <a:lnTo>
                    <a:pt x="1833" y="151"/>
                  </a:lnTo>
                  <a:lnTo>
                    <a:pt x="1830" y="156"/>
                  </a:lnTo>
                  <a:lnTo>
                    <a:pt x="1830" y="159"/>
                  </a:lnTo>
                  <a:lnTo>
                    <a:pt x="1828" y="161"/>
                  </a:lnTo>
                  <a:lnTo>
                    <a:pt x="1825" y="164"/>
                  </a:lnTo>
                  <a:lnTo>
                    <a:pt x="1820" y="166"/>
                  </a:lnTo>
                  <a:lnTo>
                    <a:pt x="1815" y="166"/>
                  </a:lnTo>
                  <a:lnTo>
                    <a:pt x="1808" y="166"/>
                  </a:lnTo>
                  <a:lnTo>
                    <a:pt x="1800" y="169"/>
                  </a:lnTo>
                  <a:lnTo>
                    <a:pt x="1792" y="169"/>
                  </a:lnTo>
                  <a:lnTo>
                    <a:pt x="1782" y="174"/>
                  </a:lnTo>
                  <a:lnTo>
                    <a:pt x="1775" y="176"/>
                  </a:lnTo>
                  <a:lnTo>
                    <a:pt x="1767" y="182"/>
                  </a:lnTo>
                  <a:lnTo>
                    <a:pt x="1760" y="184"/>
                  </a:lnTo>
                  <a:lnTo>
                    <a:pt x="1755" y="189"/>
                  </a:lnTo>
                  <a:lnTo>
                    <a:pt x="1752" y="192"/>
                  </a:lnTo>
                  <a:lnTo>
                    <a:pt x="1750" y="197"/>
                  </a:lnTo>
                  <a:lnTo>
                    <a:pt x="1745" y="202"/>
                  </a:lnTo>
                  <a:lnTo>
                    <a:pt x="1737" y="207"/>
                  </a:lnTo>
                  <a:lnTo>
                    <a:pt x="1727" y="212"/>
                  </a:lnTo>
                  <a:lnTo>
                    <a:pt x="1719" y="217"/>
                  </a:lnTo>
                  <a:lnTo>
                    <a:pt x="1712" y="222"/>
                  </a:lnTo>
                  <a:lnTo>
                    <a:pt x="1707" y="229"/>
                  </a:lnTo>
                  <a:lnTo>
                    <a:pt x="1704" y="234"/>
                  </a:lnTo>
                  <a:lnTo>
                    <a:pt x="1704" y="240"/>
                  </a:lnTo>
                  <a:lnTo>
                    <a:pt x="1702" y="247"/>
                  </a:lnTo>
                  <a:lnTo>
                    <a:pt x="1697" y="252"/>
                  </a:lnTo>
                  <a:lnTo>
                    <a:pt x="1692" y="255"/>
                  </a:lnTo>
                  <a:lnTo>
                    <a:pt x="1684" y="260"/>
                  </a:lnTo>
                  <a:lnTo>
                    <a:pt x="1677" y="262"/>
                  </a:lnTo>
                  <a:lnTo>
                    <a:pt x="1669" y="265"/>
                  </a:lnTo>
                  <a:lnTo>
                    <a:pt x="1659" y="267"/>
                  </a:lnTo>
                  <a:lnTo>
                    <a:pt x="1651" y="270"/>
                  </a:lnTo>
                  <a:lnTo>
                    <a:pt x="1646" y="272"/>
                  </a:lnTo>
                  <a:lnTo>
                    <a:pt x="1639" y="277"/>
                  </a:lnTo>
                  <a:lnTo>
                    <a:pt x="1636" y="280"/>
                  </a:lnTo>
                  <a:lnTo>
                    <a:pt x="1634" y="282"/>
                  </a:lnTo>
                  <a:lnTo>
                    <a:pt x="1634" y="287"/>
                  </a:lnTo>
                  <a:lnTo>
                    <a:pt x="1634" y="290"/>
                  </a:lnTo>
                  <a:lnTo>
                    <a:pt x="1636" y="295"/>
                  </a:lnTo>
                  <a:close/>
                  <a:moveTo>
                    <a:pt x="1258" y="159"/>
                  </a:moveTo>
                  <a:lnTo>
                    <a:pt x="1258" y="159"/>
                  </a:lnTo>
                  <a:lnTo>
                    <a:pt x="1261" y="159"/>
                  </a:lnTo>
                  <a:lnTo>
                    <a:pt x="1263" y="164"/>
                  </a:lnTo>
                  <a:lnTo>
                    <a:pt x="1271" y="166"/>
                  </a:lnTo>
                  <a:lnTo>
                    <a:pt x="1278" y="166"/>
                  </a:lnTo>
                  <a:lnTo>
                    <a:pt x="1283" y="161"/>
                  </a:lnTo>
                  <a:lnTo>
                    <a:pt x="1288" y="159"/>
                  </a:lnTo>
                  <a:lnTo>
                    <a:pt x="1291" y="156"/>
                  </a:lnTo>
                  <a:lnTo>
                    <a:pt x="1293" y="154"/>
                  </a:lnTo>
                  <a:lnTo>
                    <a:pt x="1296" y="156"/>
                  </a:lnTo>
                  <a:lnTo>
                    <a:pt x="1301" y="159"/>
                  </a:lnTo>
                  <a:lnTo>
                    <a:pt x="1306" y="164"/>
                  </a:lnTo>
                  <a:lnTo>
                    <a:pt x="1311" y="169"/>
                  </a:lnTo>
                  <a:lnTo>
                    <a:pt x="1316" y="174"/>
                  </a:lnTo>
                  <a:lnTo>
                    <a:pt x="1316" y="176"/>
                  </a:lnTo>
                  <a:lnTo>
                    <a:pt x="1311" y="174"/>
                  </a:lnTo>
                  <a:lnTo>
                    <a:pt x="1306" y="171"/>
                  </a:lnTo>
                  <a:lnTo>
                    <a:pt x="1298" y="169"/>
                  </a:lnTo>
                  <a:lnTo>
                    <a:pt x="1296" y="171"/>
                  </a:lnTo>
                  <a:lnTo>
                    <a:pt x="1296" y="176"/>
                  </a:lnTo>
                  <a:lnTo>
                    <a:pt x="1296" y="182"/>
                  </a:lnTo>
                  <a:lnTo>
                    <a:pt x="1301" y="184"/>
                  </a:lnTo>
                  <a:lnTo>
                    <a:pt x="1303" y="189"/>
                  </a:lnTo>
                  <a:lnTo>
                    <a:pt x="1303" y="194"/>
                  </a:lnTo>
                  <a:lnTo>
                    <a:pt x="1301" y="197"/>
                  </a:lnTo>
                  <a:lnTo>
                    <a:pt x="1296" y="199"/>
                  </a:lnTo>
                  <a:lnTo>
                    <a:pt x="1293" y="202"/>
                  </a:lnTo>
                  <a:lnTo>
                    <a:pt x="1291" y="204"/>
                  </a:lnTo>
                  <a:lnTo>
                    <a:pt x="1293" y="209"/>
                  </a:lnTo>
                  <a:lnTo>
                    <a:pt x="1296" y="214"/>
                  </a:lnTo>
                  <a:lnTo>
                    <a:pt x="1298" y="214"/>
                  </a:lnTo>
                  <a:lnTo>
                    <a:pt x="1306" y="214"/>
                  </a:lnTo>
                  <a:lnTo>
                    <a:pt x="1313" y="214"/>
                  </a:lnTo>
                  <a:lnTo>
                    <a:pt x="1321" y="214"/>
                  </a:lnTo>
                  <a:lnTo>
                    <a:pt x="1326" y="214"/>
                  </a:lnTo>
                  <a:lnTo>
                    <a:pt x="1331" y="212"/>
                  </a:lnTo>
                  <a:lnTo>
                    <a:pt x="1336" y="209"/>
                  </a:lnTo>
                  <a:lnTo>
                    <a:pt x="1341" y="207"/>
                  </a:lnTo>
                  <a:lnTo>
                    <a:pt x="1346" y="204"/>
                  </a:lnTo>
                  <a:lnTo>
                    <a:pt x="1351" y="204"/>
                  </a:lnTo>
                  <a:lnTo>
                    <a:pt x="1356" y="207"/>
                  </a:lnTo>
                  <a:lnTo>
                    <a:pt x="1359" y="207"/>
                  </a:lnTo>
                  <a:lnTo>
                    <a:pt x="1364" y="207"/>
                  </a:lnTo>
                  <a:lnTo>
                    <a:pt x="1366" y="204"/>
                  </a:lnTo>
                  <a:lnTo>
                    <a:pt x="1371" y="199"/>
                  </a:lnTo>
                  <a:lnTo>
                    <a:pt x="1374" y="197"/>
                  </a:lnTo>
                  <a:lnTo>
                    <a:pt x="1377" y="194"/>
                  </a:lnTo>
                  <a:lnTo>
                    <a:pt x="1374" y="189"/>
                  </a:lnTo>
                  <a:lnTo>
                    <a:pt x="1369" y="187"/>
                  </a:lnTo>
                  <a:lnTo>
                    <a:pt x="1361" y="184"/>
                  </a:lnTo>
                  <a:lnTo>
                    <a:pt x="1359" y="182"/>
                  </a:lnTo>
                  <a:lnTo>
                    <a:pt x="1356" y="179"/>
                  </a:lnTo>
                  <a:lnTo>
                    <a:pt x="1359" y="176"/>
                  </a:lnTo>
                  <a:lnTo>
                    <a:pt x="1364" y="174"/>
                  </a:lnTo>
                  <a:lnTo>
                    <a:pt x="1364" y="171"/>
                  </a:lnTo>
                  <a:lnTo>
                    <a:pt x="1366" y="166"/>
                  </a:lnTo>
                  <a:lnTo>
                    <a:pt x="1364" y="161"/>
                  </a:lnTo>
                  <a:lnTo>
                    <a:pt x="1364" y="159"/>
                  </a:lnTo>
                  <a:lnTo>
                    <a:pt x="1364" y="156"/>
                  </a:lnTo>
                  <a:lnTo>
                    <a:pt x="1364" y="154"/>
                  </a:lnTo>
                  <a:lnTo>
                    <a:pt x="1366" y="151"/>
                  </a:lnTo>
                  <a:lnTo>
                    <a:pt x="1371" y="144"/>
                  </a:lnTo>
                  <a:lnTo>
                    <a:pt x="1377" y="136"/>
                  </a:lnTo>
                  <a:lnTo>
                    <a:pt x="1374" y="129"/>
                  </a:lnTo>
                  <a:lnTo>
                    <a:pt x="1366" y="124"/>
                  </a:lnTo>
                  <a:lnTo>
                    <a:pt x="1359" y="119"/>
                  </a:lnTo>
                  <a:lnTo>
                    <a:pt x="1354" y="116"/>
                  </a:lnTo>
                  <a:lnTo>
                    <a:pt x="1354" y="111"/>
                  </a:lnTo>
                  <a:lnTo>
                    <a:pt x="1359" y="108"/>
                  </a:lnTo>
                  <a:lnTo>
                    <a:pt x="1366" y="103"/>
                  </a:lnTo>
                  <a:lnTo>
                    <a:pt x="1371" y="98"/>
                  </a:lnTo>
                  <a:lnTo>
                    <a:pt x="1374" y="91"/>
                  </a:lnTo>
                  <a:lnTo>
                    <a:pt x="1374" y="86"/>
                  </a:lnTo>
                  <a:lnTo>
                    <a:pt x="1374" y="78"/>
                  </a:lnTo>
                  <a:lnTo>
                    <a:pt x="1374" y="71"/>
                  </a:lnTo>
                  <a:lnTo>
                    <a:pt x="1374" y="66"/>
                  </a:lnTo>
                  <a:lnTo>
                    <a:pt x="1377" y="55"/>
                  </a:lnTo>
                  <a:lnTo>
                    <a:pt x="1377" y="48"/>
                  </a:lnTo>
                  <a:lnTo>
                    <a:pt x="1379" y="40"/>
                  </a:lnTo>
                  <a:lnTo>
                    <a:pt x="1377" y="38"/>
                  </a:lnTo>
                  <a:lnTo>
                    <a:pt x="1374" y="35"/>
                  </a:lnTo>
                  <a:lnTo>
                    <a:pt x="1369" y="38"/>
                  </a:lnTo>
                  <a:lnTo>
                    <a:pt x="1366" y="35"/>
                  </a:lnTo>
                  <a:lnTo>
                    <a:pt x="1369" y="30"/>
                  </a:lnTo>
                  <a:lnTo>
                    <a:pt x="1374" y="23"/>
                  </a:lnTo>
                  <a:lnTo>
                    <a:pt x="1377" y="18"/>
                  </a:lnTo>
                  <a:lnTo>
                    <a:pt x="1377" y="10"/>
                  </a:lnTo>
                  <a:lnTo>
                    <a:pt x="1377" y="5"/>
                  </a:lnTo>
                  <a:lnTo>
                    <a:pt x="1374" y="5"/>
                  </a:lnTo>
                  <a:lnTo>
                    <a:pt x="1371" y="5"/>
                  </a:lnTo>
                  <a:lnTo>
                    <a:pt x="1369" y="5"/>
                  </a:lnTo>
                  <a:lnTo>
                    <a:pt x="1366" y="5"/>
                  </a:lnTo>
                  <a:lnTo>
                    <a:pt x="1361" y="3"/>
                  </a:lnTo>
                  <a:lnTo>
                    <a:pt x="1356" y="3"/>
                  </a:lnTo>
                  <a:lnTo>
                    <a:pt x="1354" y="0"/>
                  </a:lnTo>
                  <a:lnTo>
                    <a:pt x="1351" y="0"/>
                  </a:lnTo>
                  <a:lnTo>
                    <a:pt x="1349" y="3"/>
                  </a:lnTo>
                  <a:lnTo>
                    <a:pt x="1346" y="5"/>
                  </a:lnTo>
                  <a:lnTo>
                    <a:pt x="1341" y="5"/>
                  </a:lnTo>
                  <a:lnTo>
                    <a:pt x="1336" y="5"/>
                  </a:lnTo>
                  <a:lnTo>
                    <a:pt x="1334" y="5"/>
                  </a:lnTo>
                  <a:lnTo>
                    <a:pt x="1329" y="8"/>
                  </a:lnTo>
                  <a:lnTo>
                    <a:pt x="1326" y="8"/>
                  </a:lnTo>
                  <a:lnTo>
                    <a:pt x="1324" y="8"/>
                  </a:lnTo>
                  <a:lnTo>
                    <a:pt x="1324" y="10"/>
                  </a:lnTo>
                  <a:lnTo>
                    <a:pt x="1321" y="13"/>
                  </a:lnTo>
                  <a:lnTo>
                    <a:pt x="1319" y="13"/>
                  </a:lnTo>
                  <a:lnTo>
                    <a:pt x="1316" y="13"/>
                  </a:lnTo>
                  <a:lnTo>
                    <a:pt x="1311" y="15"/>
                  </a:lnTo>
                  <a:lnTo>
                    <a:pt x="1303" y="18"/>
                  </a:lnTo>
                  <a:lnTo>
                    <a:pt x="1301" y="20"/>
                  </a:lnTo>
                  <a:lnTo>
                    <a:pt x="1296" y="25"/>
                  </a:lnTo>
                  <a:lnTo>
                    <a:pt x="1293" y="30"/>
                  </a:lnTo>
                  <a:lnTo>
                    <a:pt x="1293" y="35"/>
                  </a:lnTo>
                  <a:lnTo>
                    <a:pt x="1293" y="38"/>
                  </a:lnTo>
                  <a:lnTo>
                    <a:pt x="1293" y="40"/>
                  </a:lnTo>
                  <a:lnTo>
                    <a:pt x="1291" y="40"/>
                  </a:lnTo>
                  <a:lnTo>
                    <a:pt x="1286" y="43"/>
                  </a:lnTo>
                  <a:lnTo>
                    <a:pt x="1281" y="43"/>
                  </a:lnTo>
                  <a:lnTo>
                    <a:pt x="1278" y="45"/>
                  </a:lnTo>
                  <a:lnTo>
                    <a:pt x="1276" y="48"/>
                  </a:lnTo>
                  <a:lnTo>
                    <a:pt x="1273" y="50"/>
                  </a:lnTo>
                  <a:lnTo>
                    <a:pt x="1271" y="53"/>
                  </a:lnTo>
                  <a:lnTo>
                    <a:pt x="1268" y="55"/>
                  </a:lnTo>
                  <a:lnTo>
                    <a:pt x="1266" y="58"/>
                  </a:lnTo>
                  <a:lnTo>
                    <a:pt x="1263" y="61"/>
                  </a:lnTo>
                  <a:lnTo>
                    <a:pt x="1261" y="66"/>
                  </a:lnTo>
                  <a:lnTo>
                    <a:pt x="1261" y="71"/>
                  </a:lnTo>
                  <a:lnTo>
                    <a:pt x="1266" y="76"/>
                  </a:lnTo>
                  <a:lnTo>
                    <a:pt x="1268" y="81"/>
                  </a:lnTo>
                  <a:lnTo>
                    <a:pt x="1271" y="86"/>
                  </a:lnTo>
                  <a:lnTo>
                    <a:pt x="1271" y="88"/>
                  </a:lnTo>
                  <a:lnTo>
                    <a:pt x="1268" y="91"/>
                  </a:lnTo>
                  <a:lnTo>
                    <a:pt x="1268" y="96"/>
                  </a:lnTo>
                  <a:lnTo>
                    <a:pt x="1266" y="96"/>
                  </a:lnTo>
                  <a:lnTo>
                    <a:pt x="1263" y="93"/>
                  </a:lnTo>
                  <a:lnTo>
                    <a:pt x="1261" y="88"/>
                  </a:lnTo>
                  <a:lnTo>
                    <a:pt x="1258" y="83"/>
                  </a:lnTo>
                  <a:lnTo>
                    <a:pt x="1256" y="78"/>
                  </a:lnTo>
                  <a:lnTo>
                    <a:pt x="1253" y="76"/>
                  </a:lnTo>
                  <a:lnTo>
                    <a:pt x="1250" y="78"/>
                  </a:lnTo>
                  <a:lnTo>
                    <a:pt x="1248" y="81"/>
                  </a:lnTo>
                  <a:lnTo>
                    <a:pt x="1245" y="86"/>
                  </a:lnTo>
                  <a:lnTo>
                    <a:pt x="1243" y="88"/>
                  </a:lnTo>
                  <a:lnTo>
                    <a:pt x="1240" y="93"/>
                  </a:lnTo>
                  <a:lnTo>
                    <a:pt x="1240" y="98"/>
                  </a:lnTo>
                  <a:lnTo>
                    <a:pt x="1238" y="108"/>
                  </a:lnTo>
                  <a:lnTo>
                    <a:pt x="1235" y="116"/>
                  </a:lnTo>
                  <a:lnTo>
                    <a:pt x="1235" y="121"/>
                  </a:lnTo>
                  <a:lnTo>
                    <a:pt x="1235" y="126"/>
                  </a:lnTo>
                  <a:lnTo>
                    <a:pt x="1238" y="131"/>
                  </a:lnTo>
                  <a:lnTo>
                    <a:pt x="1243" y="134"/>
                  </a:lnTo>
                  <a:lnTo>
                    <a:pt x="1245" y="134"/>
                  </a:lnTo>
                  <a:lnTo>
                    <a:pt x="1250" y="134"/>
                  </a:lnTo>
                  <a:lnTo>
                    <a:pt x="1253" y="136"/>
                  </a:lnTo>
                  <a:lnTo>
                    <a:pt x="1256" y="134"/>
                  </a:lnTo>
                  <a:lnTo>
                    <a:pt x="1258" y="134"/>
                  </a:lnTo>
                  <a:lnTo>
                    <a:pt x="1258" y="136"/>
                  </a:lnTo>
                  <a:lnTo>
                    <a:pt x="1256" y="141"/>
                  </a:lnTo>
                  <a:lnTo>
                    <a:pt x="1253" y="144"/>
                  </a:lnTo>
                  <a:lnTo>
                    <a:pt x="1253" y="146"/>
                  </a:lnTo>
                  <a:lnTo>
                    <a:pt x="1258" y="159"/>
                  </a:lnTo>
                  <a:close/>
                  <a:moveTo>
                    <a:pt x="1866" y="1003"/>
                  </a:moveTo>
                  <a:lnTo>
                    <a:pt x="1840" y="1024"/>
                  </a:lnTo>
                  <a:lnTo>
                    <a:pt x="1813" y="1067"/>
                  </a:lnTo>
                  <a:lnTo>
                    <a:pt x="1808" y="1082"/>
                  </a:lnTo>
                  <a:lnTo>
                    <a:pt x="1808" y="1102"/>
                  </a:lnTo>
                  <a:lnTo>
                    <a:pt x="1823" y="1097"/>
                  </a:lnTo>
                  <a:lnTo>
                    <a:pt x="1850" y="1102"/>
                  </a:lnTo>
                  <a:lnTo>
                    <a:pt x="1866" y="1112"/>
                  </a:lnTo>
                  <a:lnTo>
                    <a:pt x="1881" y="1107"/>
                  </a:lnTo>
                  <a:lnTo>
                    <a:pt x="1893" y="1122"/>
                  </a:lnTo>
                  <a:lnTo>
                    <a:pt x="1914" y="1117"/>
                  </a:lnTo>
                  <a:lnTo>
                    <a:pt x="1914" y="1097"/>
                  </a:lnTo>
                  <a:lnTo>
                    <a:pt x="1903" y="1072"/>
                  </a:lnTo>
                  <a:lnTo>
                    <a:pt x="1861" y="1051"/>
                  </a:lnTo>
                  <a:lnTo>
                    <a:pt x="1856" y="1041"/>
                  </a:lnTo>
                  <a:lnTo>
                    <a:pt x="1866" y="1019"/>
                  </a:lnTo>
                  <a:lnTo>
                    <a:pt x="1866" y="1003"/>
                  </a:lnTo>
                  <a:close/>
                  <a:moveTo>
                    <a:pt x="1258" y="247"/>
                  </a:moveTo>
                  <a:lnTo>
                    <a:pt x="1258" y="245"/>
                  </a:lnTo>
                  <a:lnTo>
                    <a:pt x="1256" y="245"/>
                  </a:lnTo>
                  <a:lnTo>
                    <a:pt x="1253" y="247"/>
                  </a:lnTo>
                  <a:lnTo>
                    <a:pt x="1258" y="247"/>
                  </a:lnTo>
                  <a:close/>
                  <a:moveTo>
                    <a:pt x="1238" y="219"/>
                  </a:moveTo>
                  <a:lnTo>
                    <a:pt x="1243" y="219"/>
                  </a:lnTo>
                  <a:lnTo>
                    <a:pt x="1250" y="224"/>
                  </a:lnTo>
                  <a:lnTo>
                    <a:pt x="1253" y="227"/>
                  </a:lnTo>
                  <a:lnTo>
                    <a:pt x="1256" y="227"/>
                  </a:lnTo>
                  <a:lnTo>
                    <a:pt x="1261" y="224"/>
                  </a:lnTo>
                  <a:lnTo>
                    <a:pt x="1266" y="224"/>
                  </a:lnTo>
                  <a:lnTo>
                    <a:pt x="1268" y="227"/>
                  </a:lnTo>
                  <a:lnTo>
                    <a:pt x="1271" y="229"/>
                  </a:lnTo>
                  <a:lnTo>
                    <a:pt x="1271" y="234"/>
                  </a:lnTo>
                  <a:lnTo>
                    <a:pt x="1273" y="237"/>
                  </a:lnTo>
                  <a:lnTo>
                    <a:pt x="1273" y="240"/>
                  </a:lnTo>
                  <a:lnTo>
                    <a:pt x="1273" y="245"/>
                  </a:lnTo>
                  <a:lnTo>
                    <a:pt x="1273" y="252"/>
                  </a:lnTo>
                  <a:lnTo>
                    <a:pt x="1273" y="257"/>
                  </a:lnTo>
                  <a:lnTo>
                    <a:pt x="1276" y="262"/>
                  </a:lnTo>
                  <a:lnTo>
                    <a:pt x="1281" y="265"/>
                  </a:lnTo>
                  <a:lnTo>
                    <a:pt x="1283" y="267"/>
                  </a:lnTo>
                  <a:lnTo>
                    <a:pt x="1288" y="270"/>
                  </a:lnTo>
                  <a:lnTo>
                    <a:pt x="1291" y="270"/>
                  </a:lnTo>
                  <a:lnTo>
                    <a:pt x="1296" y="270"/>
                  </a:lnTo>
                  <a:lnTo>
                    <a:pt x="1301" y="272"/>
                  </a:lnTo>
                  <a:lnTo>
                    <a:pt x="1306" y="272"/>
                  </a:lnTo>
                  <a:lnTo>
                    <a:pt x="1311" y="270"/>
                  </a:lnTo>
                  <a:lnTo>
                    <a:pt x="1313" y="270"/>
                  </a:lnTo>
                  <a:lnTo>
                    <a:pt x="1319" y="270"/>
                  </a:lnTo>
                  <a:lnTo>
                    <a:pt x="1321" y="267"/>
                  </a:lnTo>
                  <a:lnTo>
                    <a:pt x="1324" y="267"/>
                  </a:lnTo>
                  <a:lnTo>
                    <a:pt x="1329" y="267"/>
                  </a:lnTo>
                  <a:lnTo>
                    <a:pt x="1331" y="267"/>
                  </a:lnTo>
                  <a:lnTo>
                    <a:pt x="1336" y="267"/>
                  </a:lnTo>
                  <a:lnTo>
                    <a:pt x="1341" y="265"/>
                  </a:lnTo>
                  <a:lnTo>
                    <a:pt x="1344" y="265"/>
                  </a:lnTo>
                  <a:lnTo>
                    <a:pt x="1346" y="265"/>
                  </a:lnTo>
                  <a:lnTo>
                    <a:pt x="1349" y="260"/>
                  </a:lnTo>
                  <a:lnTo>
                    <a:pt x="1351" y="260"/>
                  </a:lnTo>
                  <a:lnTo>
                    <a:pt x="1354" y="260"/>
                  </a:lnTo>
                  <a:lnTo>
                    <a:pt x="1359" y="262"/>
                  </a:lnTo>
                  <a:lnTo>
                    <a:pt x="1364" y="262"/>
                  </a:lnTo>
                  <a:lnTo>
                    <a:pt x="1366" y="260"/>
                  </a:lnTo>
                  <a:lnTo>
                    <a:pt x="1371" y="260"/>
                  </a:lnTo>
                  <a:lnTo>
                    <a:pt x="1374" y="255"/>
                  </a:lnTo>
                  <a:lnTo>
                    <a:pt x="1379" y="252"/>
                  </a:lnTo>
                  <a:lnTo>
                    <a:pt x="1379" y="250"/>
                  </a:lnTo>
                  <a:lnTo>
                    <a:pt x="1379" y="245"/>
                  </a:lnTo>
                  <a:lnTo>
                    <a:pt x="1379" y="240"/>
                  </a:lnTo>
                  <a:lnTo>
                    <a:pt x="1377" y="234"/>
                  </a:lnTo>
                  <a:lnTo>
                    <a:pt x="1374" y="232"/>
                  </a:lnTo>
                  <a:lnTo>
                    <a:pt x="1371" y="229"/>
                  </a:lnTo>
                  <a:lnTo>
                    <a:pt x="1366" y="227"/>
                  </a:lnTo>
                  <a:lnTo>
                    <a:pt x="1361" y="224"/>
                  </a:lnTo>
                  <a:lnTo>
                    <a:pt x="1356" y="224"/>
                  </a:lnTo>
                  <a:lnTo>
                    <a:pt x="1354" y="222"/>
                  </a:lnTo>
                  <a:lnTo>
                    <a:pt x="1344" y="224"/>
                  </a:lnTo>
                  <a:lnTo>
                    <a:pt x="1341" y="224"/>
                  </a:lnTo>
                  <a:lnTo>
                    <a:pt x="1336" y="229"/>
                  </a:lnTo>
                  <a:lnTo>
                    <a:pt x="1334" y="232"/>
                  </a:lnTo>
                  <a:lnTo>
                    <a:pt x="1331" y="234"/>
                  </a:lnTo>
                  <a:lnTo>
                    <a:pt x="1326" y="240"/>
                  </a:lnTo>
                  <a:lnTo>
                    <a:pt x="1324" y="240"/>
                  </a:lnTo>
                  <a:lnTo>
                    <a:pt x="1321" y="240"/>
                  </a:lnTo>
                  <a:lnTo>
                    <a:pt x="1313" y="240"/>
                  </a:lnTo>
                  <a:lnTo>
                    <a:pt x="1306" y="240"/>
                  </a:lnTo>
                  <a:lnTo>
                    <a:pt x="1301" y="240"/>
                  </a:lnTo>
                  <a:lnTo>
                    <a:pt x="1298" y="237"/>
                  </a:lnTo>
                  <a:lnTo>
                    <a:pt x="1296" y="232"/>
                  </a:lnTo>
                  <a:lnTo>
                    <a:pt x="1293" y="227"/>
                  </a:lnTo>
                  <a:lnTo>
                    <a:pt x="1288" y="224"/>
                  </a:lnTo>
                  <a:lnTo>
                    <a:pt x="1286" y="217"/>
                  </a:lnTo>
                  <a:lnTo>
                    <a:pt x="1283" y="214"/>
                  </a:lnTo>
                  <a:lnTo>
                    <a:pt x="1283" y="212"/>
                  </a:lnTo>
                  <a:lnTo>
                    <a:pt x="1281" y="212"/>
                  </a:lnTo>
                  <a:lnTo>
                    <a:pt x="1238" y="219"/>
                  </a:lnTo>
                  <a:close/>
                  <a:moveTo>
                    <a:pt x="1271" y="217"/>
                  </a:moveTo>
                  <a:lnTo>
                    <a:pt x="1268" y="217"/>
                  </a:lnTo>
                  <a:lnTo>
                    <a:pt x="1271" y="217"/>
                  </a:lnTo>
                  <a:close/>
                  <a:moveTo>
                    <a:pt x="1404" y="1810"/>
                  </a:moveTo>
                  <a:lnTo>
                    <a:pt x="1404" y="1810"/>
                  </a:lnTo>
                  <a:lnTo>
                    <a:pt x="1404" y="1803"/>
                  </a:lnTo>
                  <a:lnTo>
                    <a:pt x="1402" y="1798"/>
                  </a:lnTo>
                  <a:lnTo>
                    <a:pt x="1399" y="1795"/>
                  </a:lnTo>
                  <a:lnTo>
                    <a:pt x="1404" y="1737"/>
                  </a:lnTo>
                  <a:lnTo>
                    <a:pt x="1377" y="1732"/>
                  </a:lnTo>
                  <a:lnTo>
                    <a:pt x="1346" y="1727"/>
                  </a:lnTo>
                  <a:lnTo>
                    <a:pt x="1339" y="1725"/>
                  </a:lnTo>
                  <a:lnTo>
                    <a:pt x="1331" y="1722"/>
                  </a:lnTo>
                  <a:lnTo>
                    <a:pt x="1329" y="1722"/>
                  </a:lnTo>
                  <a:lnTo>
                    <a:pt x="1316" y="1720"/>
                  </a:lnTo>
                  <a:lnTo>
                    <a:pt x="1308" y="1717"/>
                  </a:lnTo>
                  <a:lnTo>
                    <a:pt x="1308" y="1694"/>
                  </a:lnTo>
                  <a:lnTo>
                    <a:pt x="1303" y="1689"/>
                  </a:lnTo>
                  <a:lnTo>
                    <a:pt x="1321" y="1679"/>
                  </a:lnTo>
                  <a:lnTo>
                    <a:pt x="1336" y="1669"/>
                  </a:lnTo>
                  <a:lnTo>
                    <a:pt x="1346" y="1629"/>
                  </a:lnTo>
                  <a:lnTo>
                    <a:pt x="1283" y="1639"/>
                  </a:lnTo>
                  <a:lnTo>
                    <a:pt x="1258" y="1674"/>
                  </a:lnTo>
                  <a:lnTo>
                    <a:pt x="1215" y="1679"/>
                  </a:lnTo>
                  <a:lnTo>
                    <a:pt x="1172" y="1629"/>
                  </a:lnTo>
                  <a:lnTo>
                    <a:pt x="1167" y="1561"/>
                  </a:lnTo>
                  <a:lnTo>
                    <a:pt x="1180" y="1546"/>
                  </a:lnTo>
                  <a:lnTo>
                    <a:pt x="1177" y="1546"/>
                  </a:lnTo>
                  <a:lnTo>
                    <a:pt x="1177" y="1510"/>
                  </a:lnTo>
                  <a:lnTo>
                    <a:pt x="1200" y="1490"/>
                  </a:lnTo>
                  <a:lnTo>
                    <a:pt x="1215" y="1472"/>
                  </a:lnTo>
                  <a:lnTo>
                    <a:pt x="1268" y="1477"/>
                  </a:lnTo>
                  <a:lnTo>
                    <a:pt x="1298" y="1477"/>
                  </a:lnTo>
                  <a:lnTo>
                    <a:pt x="1341" y="1467"/>
                  </a:lnTo>
                  <a:lnTo>
                    <a:pt x="1366" y="1467"/>
                  </a:lnTo>
                  <a:lnTo>
                    <a:pt x="1392" y="1462"/>
                  </a:lnTo>
                  <a:lnTo>
                    <a:pt x="1399" y="1490"/>
                  </a:lnTo>
                  <a:lnTo>
                    <a:pt x="1409" y="1525"/>
                  </a:lnTo>
                  <a:lnTo>
                    <a:pt x="1442" y="1556"/>
                  </a:lnTo>
                  <a:lnTo>
                    <a:pt x="1457" y="1561"/>
                  </a:lnTo>
                  <a:lnTo>
                    <a:pt x="1452" y="1510"/>
                  </a:lnTo>
                  <a:lnTo>
                    <a:pt x="1429" y="1452"/>
                  </a:lnTo>
                  <a:lnTo>
                    <a:pt x="1457" y="1422"/>
                  </a:lnTo>
                  <a:lnTo>
                    <a:pt x="1482" y="1412"/>
                  </a:lnTo>
                  <a:lnTo>
                    <a:pt x="1530" y="1367"/>
                  </a:lnTo>
                  <a:lnTo>
                    <a:pt x="1525" y="1334"/>
                  </a:lnTo>
                  <a:lnTo>
                    <a:pt x="1520" y="1304"/>
                  </a:lnTo>
                  <a:lnTo>
                    <a:pt x="1535" y="1314"/>
                  </a:lnTo>
                  <a:lnTo>
                    <a:pt x="1540" y="1309"/>
                  </a:lnTo>
                  <a:lnTo>
                    <a:pt x="1535" y="1288"/>
                  </a:lnTo>
                  <a:lnTo>
                    <a:pt x="1545" y="1288"/>
                  </a:lnTo>
                  <a:lnTo>
                    <a:pt x="1561" y="1283"/>
                  </a:lnTo>
                  <a:lnTo>
                    <a:pt x="1571" y="1258"/>
                  </a:lnTo>
                  <a:lnTo>
                    <a:pt x="1593" y="1253"/>
                  </a:lnTo>
                  <a:lnTo>
                    <a:pt x="1624" y="1235"/>
                  </a:lnTo>
                  <a:lnTo>
                    <a:pt x="1624" y="1195"/>
                  </a:lnTo>
                  <a:lnTo>
                    <a:pt x="1677" y="1170"/>
                  </a:lnTo>
                  <a:lnTo>
                    <a:pt x="1666" y="1117"/>
                  </a:lnTo>
                  <a:lnTo>
                    <a:pt x="1677" y="1170"/>
                  </a:lnTo>
                  <a:lnTo>
                    <a:pt x="1699" y="1155"/>
                  </a:lnTo>
                  <a:lnTo>
                    <a:pt x="1714" y="1160"/>
                  </a:lnTo>
                  <a:lnTo>
                    <a:pt x="1704" y="1175"/>
                  </a:lnTo>
                  <a:lnTo>
                    <a:pt x="1714" y="1195"/>
                  </a:lnTo>
                  <a:lnTo>
                    <a:pt x="1760" y="1160"/>
                  </a:lnTo>
                  <a:lnTo>
                    <a:pt x="1777" y="1137"/>
                  </a:lnTo>
                  <a:lnTo>
                    <a:pt x="1729" y="1132"/>
                  </a:lnTo>
                  <a:lnTo>
                    <a:pt x="1709" y="1102"/>
                  </a:lnTo>
                  <a:lnTo>
                    <a:pt x="1724" y="1087"/>
                  </a:lnTo>
                  <a:lnTo>
                    <a:pt x="1729" y="1067"/>
                  </a:lnTo>
                  <a:lnTo>
                    <a:pt x="1656" y="1082"/>
                  </a:lnTo>
                  <a:lnTo>
                    <a:pt x="1619" y="1112"/>
                  </a:lnTo>
                  <a:lnTo>
                    <a:pt x="1636" y="1077"/>
                  </a:lnTo>
                  <a:lnTo>
                    <a:pt x="1671" y="1056"/>
                  </a:lnTo>
                  <a:lnTo>
                    <a:pt x="1692" y="1034"/>
                  </a:lnTo>
                  <a:lnTo>
                    <a:pt x="1755" y="1039"/>
                  </a:lnTo>
                  <a:lnTo>
                    <a:pt x="1803" y="1034"/>
                  </a:lnTo>
                  <a:lnTo>
                    <a:pt x="1840" y="1009"/>
                  </a:lnTo>
                  <a:lnTo>
                    <a:pt x="1866" y="988"/>
                  </a:lnTo>
                  <a:lnTo>
                    <a:pt x="1845" y="938"/>
                  </a:lnTo>
                  <a:lnTo>
                    <a:pt x="1840" y="910"/>
                  </a:lnTo>
                  <a:lnTo>
                    <a:pt x="1772" y="875"/>
                  </a:lnTo>
                  <a:lnTo>
                    <a:pt x="1772" y="855"/>
                  </a:lnTo>
                  <a:lnTo>
                    <a:pt x="1714" y="746"/>
                  </a:lnTo>
                  <a:lnTo>
                    <a:pt x="1699" y="792"/>
                  </a:lnTo>
                  <a:lnTo>
                    <a:pt x="1661" y="802"/>
                  </a:lnTo>
                  <a:lnTo>
                    <a:pt x="1651" y="792"/>
                  </a:lnTo>
                  <a:lnTo>
                    <a:pt x="1636" y="792"/>
                  </a:lnTo>
                  <a:lnTo>
                    <a:pt x="1636" y="719"/>
                  </a:lnTo>
                  <a:lnTo>
                    <a:pt x="1603" y="714"/>
                  </a:lnTo>
                  <a:lnTo>
                    <a:pt x="1578" y="678"/>
                  </a:lnTo>
                  <a:lnTo>
                    <a:pt x="1550" y="683"/>
                  </a:lnTo>
                  <a:lnTo>
                    <a:pt x="1520" y="673"/>
                  </a:lnTo>
                  <a:lnTo>
                    <a:pt x="1500" y="678"/>
                  </a:lnTo>
                  <a:lnTo>
                    <a:pt x="1500" y="703"/>
                  </a:lnTo>
                  <a:lnTo>
                    <a:pt x="1500" y="731"/>
                  </a:lnTo>
                  <a:lnTo>
                    <a:pt x="1495" y="787"/>
                  </a:lnTo>
                  <a:lnTo>
                    <a:pt x="1487" y="807"/>
                  </a:lnTo>
                  <a:lnTo>
                    <a:pt x="1520" y="870"/>
                  </a:lnTo>
                  <a:lnTo>
                    <a:pt x="1467" y="915"/>
                  </a:lnTo>
                  <a:lnTo>
                    <a:pt x="1477" y="993"/>
                  </a:lnTo>
                  <a:lnTo>
                    <a:pt x="1457" y="1009"/>
                  </a:lnTo>
                  <a:lnTo>
                    <a:pt x="1437" y="998"/>
                  </a:lnTo>
                  <a:lnTo>
                    <a:pt x="1424" y="905"/>
                  </a:lnTo>
                  <a:lnTo>
                    <a:pt x="1371" y="900"/>
                  </a:lnTo>
                  <a:lnTo>
                    <a:pt x="1273" y="845"/>
                  </a:lnTo>
                  <a:lnTo>
                    <a:pt x="1253" y="845"/>
                  </a:lnTo>
                  <a:lnTo>
                    <a:pt x="1235" y="797"/>
                  </a:lnTo>
                  <a:lnTo>
                    <a:pt x="1220" y="782"/>
                  </a:lnTo>
                  <a:lnTo>
                    <a:pt x="1263" y="658"/>
                  </a:lnTo>
                  <a:lnTo>
                    <a:pt x="1288" y="630"/>
                  </a:lnTo>
                  <a:lnTo>
                    <a:pt x="1316" y="615"/>
                  </a:lnTo>
                  <a:lnTo>
                    <a:pt x="1331" y="615"/>
                  </a:lnTo>
                  <a:lnTo>
                    <a:pt x="1346" y="565"/>
                  </a:lnTo>
                  <a:lnTo>
                    <a:pt x="1356" y="524"/>
                  </a:lnTo>
                  <a:lnTo>
                    <a:pt x="1409" y="512"/>
                  </a:lnTo>
                  <a:lnTo>
                    <a:pt x="1437" y="492"/>
                  </a:lnTo>
                  <a:lnTo>
                    <a:pt x="1419" y="446"/>
                  </a:lnTo>
                  <a:lnTo>
                    <a:pt x="1432" y="416"/>
                  </a:lnTo>
                  <a:lnTo>
                    <a:pt x="1412" y="393"/>
                  </a:lnTo>
                  <a:lnTo>
                    <a:pt x="1414" y="393"/>
                  </a:lnTo>
                  <a:lnTo>
                    <a:pt x="1417" y="391"/>
                  </a:lnTo>
                  <a:lnTo>
                    <a:pt x="1419" y="388"/>
                  </a:lnTo>
                  <a:lnTo>
                    <a:pt x="1422" y="388"/>
                  </a:lnTo>
                  <a:lnTo>
                    <a:pt x="1424" y="388"/>
                  </a:lnTo>
                  <a:lnTo>
                    <a:pt x="1432" y="388"/>
                  </a:lnTo>
                  <a:lnTo>
                    <a:pt x="1440" y="388"/>
                  </a:lnTo>
                  <a:lnTo>
                    <a:pt x="1442" y="386"/>
                  </a:lnTo>
                  <a:lnTo>
                    <a:pt x="1442" y="383"/>
                  </a:lnTo>
                  <a:lnTo>
                    <a:pt x="1437" y="376"/>
                  </a:lnTo>
                  <a:lnTo>
                    <a:pt x="1437" y="373"/>
                  </a:lnTo>
                  <a:lnTo>
                    <a:pt x="1440" y="373"/>
                  </a:lnTo>
                  <a:lnTo>
                    <a:pt x="1445" y="376"/>
                  </a:lnTo>
                  <a:lnTo>
                    <a:pt x="1452" y="378"/>
                  </a:lnTo>
                  <a:lnTo>
                    <a:pt x="1455" y="381"/>
                  </a:lnTo>
                  <a:lnTo>
                    <a:pt x="1457" y="383"/>
                  </a:lnTo>
                  <a:lnTo>
                    <a:pt x="1462" y="386"/>
                  </a:lnTo>
                  <a:lnTo>
                    <a:pt x="1467" y="388"/>
                  </a:lnTo>
                  <a:lnTo>
                    <a:pt x="1472" y="393"/>
                  </a:lnTo>
                  <a:lnTo>
                    <a:pt x="1477" y="396"/>
                  </a:lnTo>
                  <a:lnTo>
                    <a:pt x="1485" y="398"/>
                  </a:lnTo>
                  <a:lnTo>
                    <a:pt x="1490" y="401"/>
                  </a:lnTo>
                  <a:lnTo>
                    <a:pt x="1495" y="403"/>
                  </a:lnTo>
                  <a:lnTo>
                    <a:pt x="1500" y="406"/>
                  </a:lnTo>
                  <a:lnTo>
                    <a:pt x="1505" y="406"/>
                  </a:lnTo>
                  <a:lnTo>
                    <a:pt x="1510" y="411"/>
                  </a:lnTo>
                  <a:lnTo>
                    <a:pt x="1515" y="413"/>
                  </a:lnTo>
                  <a:lnTo>
                    <a:pt x="1523" y="419"/>
                  </a:lnTo>
                  <a:lnTo>
                    <a:pt x="1528" y="424"/>
                  </a:lnTo>
                  <a:lnTo>
                    <a:pt x="1535" y="431"/>
                  </a:lnTo>
                  <a:lnTo>
                    <a:pt x="1543" y="441"/>
                  </a:lnTo>
                  <a:lnTo>
                    <a:pt x="1545" y="449"/>
                  </a:lnTo>
                  <a:lnTo>
                    <a:pt x="1538" y="456"/>
                  </a:lnTo>
                  <a:lnTo>
                    <a:pt x="1530" y="466"/>
                  </a:lnTo>
                  <a:lnTo>
                    <a:pt x="1528" y="477"/>
                  </a:lnTo>
                  <a:lnTo>
                    <a:pt x="1530" y="479"/>
                  </a:lnTo>
                  <a:lnTo>
                    <a:pt x="1538" y="482"/>
                  </a:lnTo>
                  <a:lnTo>
                    <a:pt x="1543" y="487"/>
                  </a:lnTo>
                  <a:lnTo>
                    <a:pt x="1545" y="489"/>
                  </a:lnTo>
                  <a:lnTo>
                    <a:pt x="1543" y="494"/>
                  </a:lnTo>
                  <a:lnTo>
                    <a:pt x="1535" y="499"/>
                  </a:lnTo>
                  <a:lnTo>
                    <a:pt x="1528" y="504"/>
                  </a:lnTo>
                  <a:lnTo>
                    <a:pt x="1525" y="509"/>
                  </a:lnTo>
                  <a:lnTo>
                    <a:pt x="1520" y="509"/>
                  </a:lnTo>
                  <a:lnTo>
                    <a:pt x="1518" y="509"/>
                  </a:lnTo>
                  <a:lnTo>
                    <a:pt x="1515" y="509"/>
                  </a:lnTo>
                  <a:lnTo>
                    <a:pt x="1513" y="509"/>
                  </a:lnTo>
                  <a:lnTo>
                    <a:pt x="1508" y="512"/>
                  </a:lnTo>
                  <a:lnTo>
                    <a:pt x="1500" y="514"/>
                  </a:lnTo>
                  <a:lnTo>
                    <a:pt x="1495" y="519"/>
                  </a:lnTo>
                  <a:lnTo>
                    <a:pt x="1492" y="522"/>
                  </a:lnTo>
                  <a:lnTo>
                    <a:pt x="1492" y="524"/>
                  </a:lnTo>
                  <a:lnTo>
                    <a:pt x="1495" y="527"/>
                  </a:lnTo>
                  <a:lnTo>
                    <a:pt x="1498" y="529"/>
                  </a:lnTo>
                  <a:lnTo>
                    <a:pt x="1500" y="532"/>
                  </a:lnTo>
                  <a:lnTo>
                    <a:pt x="1503" y="535"/>
                  </a:lnTo>
                  <a:lnTo>
                    <a:pt x="1508" y="537"/>
                  </a:lnTo>
                  <a:lnTo>
                    <a:pt x="1513" y="540"/>
                  </a:lnTo>
                  <a:lnTo>
                    <a:pt x="1518" y="540"/>
                  </a:lnTo>
                  <a:lnTo>
                    <a:pt x="1523" y="537"/>
                  </a:lnTo>
                  <a:lnTo>
                    <a:pt x="1528" y="532"/>
                  </a:lnTo>
                  <a:lnTo>
                    <a:pt x="1530" y="529"/>
                  </a:lnTo>
                  <a:lnTo>
                    <a:pt x="1535" y="527"/>
                  </a:lnTo>
                  <a:lnTo>
                    <a:pt x="1540" y="527"/>
                  </a:lnTo>
                  <a:lnTo>
                    <a:pt x="1548" y="524"/>
                  </a:lnTo>
                  <a:lnTo>
                    <a:pt x="1556" y="519"/>
                  </a:lnTo>
                  <a:lnTo>
                    <a:pt x="1561" y="519"/>
                  </a:lnTo>
                  <a:lnTo>
                    <a:pt x="1563" y="519"/>
                  </a:lnTo>
                  <a:lnTo>
                    <a:pt x="1566" y="522"/>
                  </a:lnTo>
                  <a:lnTo>
                    <a:pt x="1568" y="524"/>
                  </a:lnTo>
                  <a:lnTo>
                    <a:pt x="1571" y="524"/>
                  </a:lnTo>
                  <a:lnTo>
                    <a:pt x="1573" y="527"/>
                  </a:lnTo>
                  <a:lnTo>
                    <a:pt x="1576" y="529"/>
                  </a:lnTo>
                  <a:lnTo>
                    <a:pt x="1578" y="529"/>
                  </a:lnTo>
                  <a:lnTo>
                    <a:pt x="1583" y="532"/>
                  </a:lnTo>
                  <a:lnTo>
                    <a:pt x="1588" y="532"/>
                  </a:lnTo>
                  <a:lnTo>
                    <a:pt x="1593" y="535"/>
                  </a:lnTo>
                  <a:lnTo>
                    <a:pt x="1603" y="535"/>
                  </a:lnTo>
                  <a:lnTo>
                    <a:pt x="1606" y="540"/>
                  </a:lnTo>
                  <a:lnTo>
                    <a:pt x="1606" y="542"/>
                  </a:lnTo>
                  <a:lnTo>
                    <a:pt x="1608" y="547"/>
                  </a:lnTo>
                  <a:lnTo>
                    <a:pt x="1611" y="547"/>
                  </a:lnTo>
                  <a:lnTo>
                    <a:pt x="1616" y="550"/>
                  </a:lnTo>
                  <a:lnTo>
                    <a:pt x="1619" y="550"/>
                  </a:lnTo>
                  <a:lnTo>
                    <a:pt x="1621" y="550"/>
                  </a:lnTo>
                  <a:lnTo>
                    <a:pt x="1624" y="547"/>
                  </a:lnTo>
                  <a:lnTo>
                    <a:pt x="1629" y="547"/>
                  </a:lnTo>
                  <a:lnTo>
                    <a:pt x="1631" y="547"/>
                  </a:lnTo>
                  <a:lnTo>
                    <a:pt x="1634" y="547"/>
                  </a:lnTo>
                  <a:lnTo>
                    <a:pt x="1639" y="547"/>
                  </a:lnTo>
                  <a:lnTo>
                    <a:pt x="1641" y="547"/>
                  </a:lnTo>
                  <a:lnTo>
                    <a:pt x="1644" y="550"/>
                  </a:lnTo>
                  <a:lnTo>
                    <a:pt x="1649" y="550"/>
                  </a:lnTo>
                  <a:lnTo>
                    <a:pt x="1651" y="550"/>
                  </a:lnTo>
                  <a:lnTo>
                    <a:pt x="1654" y="547"/>
                  </a:lnTo>
                  <a:lnTo>
                    <a:pt x="1659" y="547"/>
                  </a:lnTo>
                  <a:lnTo>
                    <a:pt x="1664" y="547"/>
                  </a:lnTo>
                  <a:lnTo>
                    <a:pt x="1669" y="545"/>
                  </a:lnTo>
                  <a:lnTo>
                    <a:pt x="1671" y="545"/>
                  </a:lnTo>
                  <a:lnTo>
                    <a:pt x="1674" y="545"/>
                  </a:lnTo>
                  <a:lnTo>
                    <a:pt x="1679" y="545"/>
                  </a:lnTo>
                  <a:lnTo>
                    <a:pt x="1682" y="545"/>
                  </a:lnTo>
                  <a:lnTo>
                    <a:pt x="1684" y="545"/>
                  </a:lnTo>
                  <a:lnTo>
                    <a:pt x="1687" y="545"/>
                  </a:lnTo>
                  <a:lnTo>
                    <a:pt x="1692" y="545"/>
                  </a:lnTo>
                  <a:lnTo>
                    <a:pt x="1697" y="545"/>
                  </a:lnTo>
                  <a:lnTo>
                    <a:pt x="1699" y="542"/>
                  </a:lnTo>
                  <a:lnTo>
                    <a:pt x="1697" y="540"/>
                  </a:lnTo>
                  <a:lnTo>
                    <a:pt x="1697" y="537"/>
                  </a:lnTo>
                  <a:lnTo>
                    <a:pt x="1692" y="535"/>
                  </a:lnTo>
                  <a:lnTo>
                    <a:pt x="1687" y="532"/>
                  </a:lnTo>
                  <a:lnTo>
                    <a:pt x="1679" y="529"/>
                  </a:lnTo>
                  <a:lnTo>
                    <a:pt x="1677" y="529"/>
                  </a:lnTo>
                  <a:lnTo>
                    <a:pt x="1674" y="527"/>
                  </a:lnTo>
                  <a:lnTo>
                    <a:pt x="1671" y="524"/>
                  </a:lnTo>
                  <a:lnTo>
                    <a:pt x="1669" y="524"/>
                  </a:lnTo>
                  <a:lnTo>
                    <a:pt x="1666" y="524"/>
                  </a:lnTo>
                  <a:lnTo>
                    <a:pt x="1664" y="524"/>
                  </a:lnTo>
                  <a:lnTo>
                    <a:pt x="1661" y="524"/>
                  </a:lnTo>
                  <a:lnTo>
                    <a:pt x="1656" y="522"/>
                  </a:lnTo>
                  <a:lnTo>
                    <a:pt x="1651" y="519"/>
                  </a:lnTo>
                  <a:lnTo>
                    <a:pt x="1641" y="517"/>
                  </a:lnTo>
                  <a:lnTo>
                    <a:pt x="1636" y="514"/>
                  </a:lnTo>
                  <a:lnTo>
                    <a:pt x="1634" y="512"/>
                  </a:lnTo>
                  <a:lnTo>
                    <a:pt x="1634" y="509"/>
                  </a:lnTo>
                  <a:lnTo>
                    <a:pt x="1636" y="509"/>
                  </a:lnTo>
                  <a:lnTo>
                    <a:pt x="1639" y="509"/>
                  </a:lnTo>
                  <a:lnTo>
                    <a:pt x="1644" y="509"/>
                  </a:lnTo>
                  <a:lnTo>
                    <a:pt x="1649" y="512"/>
                  </a:lnTo>
                  <a:lnTo>
                    <a:pt x="1651" y="512"/>
                  </a:lnTo>
                  <a:lnTo>
                    <a:pt x="1656" y="514"/>
                  </a:lnTo>
                  <a:lnTo>
                    <a:pt x="1659" y="514"/>
                  </a:lnTo>
                  <a:lnTo>
                    <a:pt x="1664" y="514"/>
                  </a:lnTo>
                  <a:lnTo>
                    <a:pt x="1666" y="519"/>
                  </a:lnTo>
                  <a:lnTo>
                    <a:pt x="1671" y="519"/>
                  </a:lnTo>
                  <a:lnTo>
                    <a:pt x="1677" y="517"/>
                  </a:lnTo>
                  <a:lnTo>
                    <a:pt x="1687" y="514"/>
                  </a:lnTo>
                  <a:lnTo>
                    <a:pt x="1694" y="514"/>
                  </a:lnTo>
                  <a:lnTo>
                    <a:pt x="1697" y="519"/>
                  </a:lnTo>
                  <a:lnTo>
                    <a:pt x="1699" y="519"/>
                  </a:lnTo>
                  <a:lnTo>
                    <a:pt x="1704" y="522"/>
                  </a:lnTo>
                  <a:lnTo>
                    <a:pt x="1707" y="524"/>
                  </a:lnTo>
                  <a:lnTo>
                    <a:pt x="1707" y="522"/>
                  </a:lnTo>
                  <a:lnTo>
                    <a:pt x="1704" y="519"/>
                  </a:lnTo>
                  <a:lnTo>
                    <a:pt x="1702" y="514"/>
                  </a:lnTo>
                  <a:lnTo>
                    <a:pt x="1699" y="514"/>
                  </a:lnTo>
                  <a:lnTo>
                    <a:pt x="1699" y="509"/>
                  </a:lnTo>
                  <a:lnTo>
                    <a:pt x="1697" y="507"/>
                  </a:lnTo>
                  <a:lnTo>
                    <a:pt x="1694" y="502"/>
                  </a:lnTo>
                  <a:lnTo>
                    <a:pt x="1692" y="494"/>
                  </a:lnTo>
                  <a:lnTo>
                    <a:pt x="1692" y="492"/>
                  </a:lnTo>
                  <a:lnTo>
                    <a:pt x="1692" y="489"/>
                  </a:lnTo>
                  <a:lnTo>
                    <a:pt x="1692" y="487"/>
                  </a:lnTo>
                  <a:lnTo>
                    <a:pt x="1689" y="482"/>
                  </a:lnTo>
                  <a:lnTo>
                    <a:pt x="1682" y="479"/>
                  </a:lnTo>
                  <a:lnTo>
                    <a:pt x="1677" y="479"/>
                  </a:lnTo>
                  <a:lnTo>
                    <a:pt x="1671" y="477"/>
                  </a:lnTo>
                  <a:lnTo>
                    <a:pt x="1669" y="471"/>
                  </a:lnTo>
                  <a:lnTo>
                    <a:pt x="1664" y="469"/>
                  </a:lnTo>
                  <a:lnTo>
                    <a:pt x="1659" y="469"/>
                  </a:lnTo>
                  <a:lnTo>
                    <a:pt x="1651" y="466"/>
                  </a:lnTo>
                  <a:lnTo>
                    <a:pt x="1646" y="466"/>
                  </a:lnTo>
                  <a:lnTo>
                    <a:pt x="1644" y="466"/>
                  </a:lnTo>
                  <a:lnTo>
                    <a:pt x="1639" y="464"/>
                  </a:lnTo>
                  <a:lnTo>
                    <a:pt x="1634" y="461"/>
                  </a:lnTo>
                  <a:lnTo>
                    <a:pt x="1631" y="459"/>
                  </a:lnTo>
                  <a:lnTo>
                    <a:pt x="1626" y="459"/>
                  </a:lnTo>
                  <a:lnTo>
                    <a:pt x="1624" y="454"/>
                  </a:lnTo>
                  <a:lnTo>
                    <a:pt x="1621" y="451"/>
                  </a:lnTo>
                  <a:lnTo>
                    <a:pt x="1616" y="446"/>
                  </a:lnTo>
                  <a:lnTo>
                    <a:pt x="1614" y="441"/>
                  </a:lnTo>
                  <a:lnTo>
                    <a:pt x="1611" y="439"/>
                  </a:lnTo>
                  <a:lnTo>
                    <a:pt x="1611" y="434"/>
                  </a:lnTo>
                  <a:lnTo>
                    <a:pt x="1614" y="431"/>
                  </a:lnTo>
                  <a:lnTo>
                    <a:pt x="1619" y="431"/>
                  </a:lnTo>
                  <a:lnTo>
                    <a:pt x="1624" y="431"/>
                  </a:lnTo>
                  <a:lnTo>
                    <a:pt x="1631" y="434"/>
                  </a:lnTo>
                  <a:lnTo>
                    <a:pt x="1636" y="436"/>
                  </a:lnTo>
                  <a:lnTo>
                    <a:pt x="1639" y="436"/>
                  </a:lnTo>
                  <a:lnTo>
                    <a:pt x="1644" y="439"/>
                  </a:lnTo>
                  <a:lnTo>
                    <a:pt x="1649" y="441"/>
                  </a:lnTo>
                  <a:lnTo>
                    <a:pt x="1654" y="444"/>
                  </a:lnTo>
                  <a:lnTo>
                    <a:pt x="1659" y="446"/>
                  </a:lnTo>
                  <a:lnTo>
                    <a:pt x="1664" y="449"/>
                  </a:lnTo>
                  <a:lnTo>
                    <a:pt x="1669" y="451"/>
                  </a:lnTo>
                  <a:lnTo>
                    <a:pt x="1671" y="451"/>
                  </a:lnTo>
                  <a:lnTo>
                    <a:pt x="1677" y="449"/>
                  </a:lnTo>
                  <a:lnTo>
                    <a:pt x="1679" y="444"/>
                  </a:lnTo>
                  <a:lnTo>
                    <a:pt x="1679" y="441"/>
                  </a:lnTo>
                  <a:lnTo>
                    <a:pt x="1677" y="436"/>
                  </a:lnTo>
                  <a:lnTo>
                    <a:pt x="1671" y="434"/>
                  </a:lnTo>
                  <a:lnTo>
                    <a:pt x="1666" y="431"/>
                  </a:lnTo>
                  <a:lnTo>
                    <a:pt x="1666" y="429"/>
                  </a:lnTo>
                  <a:lnTo>
                    <a:pt x="1666" y="426"/>
                  </a:lnTo>
                  <a:lnTo>
                    <a:pt x="1669" y="424"/>
                  </a:lnTo>
                  <a:lnTo>
                    <a:pt x="1671" y="424"/>
                  </a:lnTo>
                  <a:lnTo>
                    <a:pt x="1674" y="421"/>
                  </a:lnTo>
                  <a:lnTo>
                    <a:pt x="1677" y="419"/>
                  </a:lnTo>
                  <a:lnTo>
                    <a:pt x="1677" y="416"/>
                  </a:lnTo>
                  <a:lnTo>
                    <a:pt x="1674" y="413"/>
                  </a:lnTo>
                  <a:lnTo>
                    <a:pt x="1671" y="408"/>
                  </a:lnTo>
                  <a:lnTo>
                    <a:pt x="1669" y="406"/>
                  </a:lnTo>
                  <a:lnTo>
                    <a:pt x="1664" y="406"/>
                  </a:lnTo>
                  <a:lnTo>
                    <a:pt x="1664" y="403"/>
                  </a:lnTo>
                  <a:lnTo>
                    <a:pt x="1669" y="401"/>
                  </a:lnTo>
                  <a:lnTo>
                    <a:pt x="1674" y="398"/>
                  </a:lnTo>
                  <a:lnTo>
                    <a:pt x="1677" y="393"/>
                  </a:lnTo>
                  <a:lnTo>
                    <a:pt x="1674" y="391"/>
                  </a:lnTo>
                  <a:lnTo>
                    <a:pt x="1669" y="388"/>
                  </a:lnTo>
                  <a:lnTo>
                    <a:pt x="1661" y="386"/>
                  </a:lnTo>
                  <a:lnTo>
                    <a:pt x="1654" y="386"/>
                  </a:lnTo>
                  <a:lnTo>
                    <a:pt x="1649" y="386"/>
                  </a:lnTo>
                  <a:lnTo>
                    <a:pt x="1644" y="386"/>
                  </a:lnTo>
                  <a:lnTo>
                    <a:pt x="1639" y="388"/>
                  </a:lnTo>
                  <a:lnTo>
                    <a:pt x="1636" y="388"/>
                  </a:lnTo>
                  <a:lnTo>
                    <a:pt x="1634" y="388"/>
                  </a:lnTo>
                  <a:lnTo>
                    <a:pt x="1631" y="386"/>
                  </a:lnTo>
                  <a:lnTo>
                    <a:pt x="1634" y="383"/>
                  </a:lnTo>
                  <a:lnTo>
                    <a:pt x="1631" y="383"/>
                  </a:lnTo>
                  <a:lnTo>
                    <a:pt x="1629" y="381"/>
                  </a:lnTo>
                  <a:lnTo>
                    <a:pt x="1626" y="381"/>
                  </a:lnTo>
                  <a:lnTo>
                    <a:pt x="1621" y="381"/>
                  </a:lnTo>
                  <a:lnTo>
                    <a:pt x="1616" y="381"/>
                  </a:lnTo>
                  <a:lnTo>
                    <a:pt x="1611" y="378"/>
                  </a:lnTo>
                  <a:lnTo>
                    <a:pt x="1606" y="378"/>
                  </a:lnTo>
                  <a:lnTo>
                    <a:pt x="1603" y="378"/>
                  </a:lnTo>
                  <a:lnTo>
                    <a:pt x="1598" y="376"/>
                  </a:lnTo>
                  <a:lnTo>
                    <a:pt x="1598" y="378"/>
                  </a:lnTo>
                  <a:lnTo>
                    <a:pt x="1601" y="381"/>
                  </a:lnTo>
                  <a:lnTo>
                    <a:pt x="1603" y="386"/>
                  </a:lnTo>
                  <a:lnTo>
                    <a:pt x="1601" y="386"/>
                  </a:lnTo>
                  <a:lnTo>
                    <a:pt x="1596" y="386"/>
                  </a:lnTo>
                  <a:lnTo>
                    <a:pt x="1591" y="381"/>
                  </a:lnTo>
                  <a:lnTo>
                    <a:pt x="1583" y="376"/>
                  </a:lnTo>
                  <a:lnTo>
                    <a:pt x="1578" y="373"/>
                  </a:lnTo>
                  <a:lnTo>
                    <a:pt x="1576" y="373"/>
                  </a:lnTo>
                  <a:lnTo>
                    <a:pt x="1568" y="376"/>
                  </a:lnTo>
                  <a:lnTo>
                    <a:pt x="1563" y="373"/>
                  </a:lnTo>
                  <a:lnTo>
                    <a:pt x="1558" y="371"/>
                  </a:lnTo>
                  <a:lnTo>
                    <a:pt x="1558" y="366"/>
                  </a:lnTo>
                  <a:lnTo>
                    <a:pt x="1561" y="363"/>
                  </a:lnTo>
                  <a:lnTo>
                    <a:pt x="1561" y="361"/>
                  </a:lnTo>
                  <a:lnTo>
                    <a:pt x="1561" y="358"/>
                  </a:lnTo>
                  <a:lnTo>
                    <a:pt x="1563" y="356"/>
                  </a:lnTo>
                  <a:lnTo>
                    <a:pt x="1566" y="356"/>
                  </a:lnTo>
                  <a:lnTo>
                    <a:pt x="1568" y="356"/>
                  </a:lnTo>
                  <a:lnTo>
                    <a:pt x="1568" y="353"/>
                  </a:lnTo>
                  <a:lnTo>
                    <a:pt x="1561" y="350"/>
                  </a:lnTo>
                  <a:lnTo>
                    <a:pt x="1556" y="350"/>
                  </a:lnTo>
                  <a:lnTo>
                    <a:pt x="1553" y="345"/>
                  </a:lnTo>
                  <a:lnTo>
                    <a:pt x="1556" y="343"/>
                  </a:lnTo>
                  <a:lnTo>
                    <a:pt x="1561" y="343"/>
                  </a:lnTo>
                  <a:lnTo>
                    <a:pt x="1558" y="343"/>
                  </a:lnTo>
                  <a:lnTo>
                    <a:pt x="1556" y="340"/>
                  </a:lnTo>
                  <a:lnTo>
                    <a:pt x="1553" y="335"/>
                  </a:lnTo>
                  <a:lnTo>
                    <a:pt x="1548" y="333"/>
                  </a:lnTo>
                  <a:lnTo>
                    <a:pt x="1545" y="333"/>
                  </a:lnTo>
                  <a:lnTo>
                    <a:pt x="1540" y="333"/>
                  </a:lnTo>
                  <a:lnTo>
                    <a:pt x="1538" y="333"/>
                  </a:lnTo>
                  <a:lnTo>
                    <a:pt x="1540" y="330"/>
                  </a:lnTo>
                  <a:lnTo>
                    <a:pt x="1540" y="328"/>
                  </a:lnTo>
                  <a:lnTo>
                    <a:pt x="1538" y="325"/>
                  </a:lnTo>
                  <a:lnTo>
                    <a:pt x="1533" y="325"/>
                  </a:lnTo>
                  <a:lnTo>
                    <a:pt x="1528" y="325"/>
                  </a:lnTo>
                  <a:lnTo>
                    <a:pt x="1520" y="325"/>
                  </a:lnTo>
                  <a:lnTo>
                    <a:pt x="1515" y="325"/>
                  </a:lnTo>
                  <a:lnTo>
                    <a:pt x="1510" y="325"/>
                  </a:lnTo>
                  <a:lnTo>
                    <a:pt x="1503" y="323"/>
                  </a:lnTo>
                  <a:lnTo>
                    <a:pt x="1500" y="323"/>
                  </a:lnTo>
                  <a:lnTo>
                    <a:pt x="1500" y="320"/>
                  </a:lnTo>
                  <a:lnTo>
                    <a:pt x="1498" y="318"/>
                  </a:lnTo>
                  <a:lnTo>
                    <a:pt x="1492" y="315"/>
                  </a:lnTo>
                  <a:lnTo>
                    <a:pt x="1485" y="315"/>
                  </a:lnTo>
                  <a:lnTo>
                    <a:pt x="1480" y="318"/>
                  </a:lnTo>
                  <a:lnTo>
                    <a:pt x="1475" y="323"/>
                  </a:lnTo>
                  <a:lnTo>
                    <a:pt x="1472" y="325"/>
                  </a:lnTo>
                  <a:lnTo>
                    <a:pt x="1467" y="325"/>
                  </a:lnTo>
                  <a:lnTo>
                    <a:pt x="1462" y="320"/>
                  </a:lnTo>
                  <a:lnTo>
                    <a:pt x="1460" y="318"/>
                  </a:lnTo>
                  <a:lnTo>
                    <a:pt x="1457" y="313"/>
                  </a:lnTo>
                  <a:lnTo>
                    <a:pt x="1455" y="310"/>
                  </a:lnTo>
                  <a:lnTo>
                    <a:pt x="1450" y="305"/>
                  </a:lnTo>
                  <a:lnTo>
                    <a:pt x="1442" y="300"/>
                  </a:lnTo>
                  <a:lnTo>
                    <a:pt x="1435" y="298"/>
                  </a:lnTo>
                  <a:lnTo>
                    <a:pt x="1429" y="298"/>
                  </a:lnTo>
                  <a:lnTo>
                    <a:pt x="1427" y="300"/>
                  </a:lnTo>
                  <a:lnTo>
                    <a:pt x="1419" y="303"/>
                  </a:lnTo>
                  <a:lnTo>
                    <a:pt x="1414" y="305"/>
                  </a:lnTo>
                  <a:lnTo>
                    <a:pt x="1414" y="308"/>
                  </a:lnTo>
                  <a:lnTo>
                    <a:pt x="1414" y="313"/>
                  </a:lnTo>
                  <a:lnTo>
                    <a:pt x="1409" y="315"/>
                  </a:lnTo>
                  <a:lnTo>
                    <a:pt x="1404" y="320"/>
                  </a:lnTo>
                  <a:lnTo>
                    <a:pt x="1397" y="320"/>
                  </a:lnTo>
                  <a:lnTo>
                    <a:pt x="1394" y="320"/>
                  </a:lnTo>
                  <a:lnTo>
                    <a:pt x="1392" y="315"/>
                  </a:lnTo>
                  <a:lnTo>
                    <a:pt x="1392" y="310"/>
                  </a:lnTo>
                  <a:lnTo>
                    <a:pt x="1389" y="305"/>
                  </a:lnTo>
                  <a:lnTo>
                    <a:pt x="1389" y="303"/>
                  </a:lnTo>
                  <a:lnTo>
                    <a:pt x="1387" y="298"/>
                  </a:lnTo>
                  <a:lnTo>
                    <a:pt x="1384" y="292"/>
                  </a:lnTo>
                  <a:lnTo>
                    <a:pt x="1382" y="290"/>
                  </a:lnTo>
                  <a:lnTo>
                    <a:pt x="1374" y="285"/>
                  </a:lnTo>
                  <a:lnTo>
                    <a:pt x="1366" y="285"/>
                  </a:lnTo>
                  <a:lnTo>
                    <a:pt x="1359" y="287"/>
                  </a:lnTo>
                  <a:lnTo>
                    <a:pt x="1354" y="292"/>
                  </a:lnTo>
                  <a:lnTo>
                    <a:pt x="1351" y="303"/>
                  </a:lnTo>
                  <a:lnTo>
                    <a:pt x="1349" y="313"/>
                  </a:lnTo>
                  <a:lnTo>
                    <a:pt x="1349" y="325"/>
                  </a:lnTo>
                  <a:lnTo>
                    <a:pt x="1354" y="343"/>
                  </a:lnTo>
                  <a:lnTo>
                    <a:pt x="1359" y="356"/>
                  </a:lnTo>
                  <a:lnTo>
                    <a:pt x="1356" y="353"/>
                  </a:lnTo>
                  <a:lnTo>
                    <a:pt x="1354" y="350"/>
                  </a:lnTo>
                  <a:lnTo>
                    <a:pt x="1349" y="345"/>
                  </a:lnTo>
                  <a:lnTo>
                    <a:pt x="1344" y="338"/>
                  </a:lnTo>
                  <a:lnTo>
                    <a:pt x="1341" y="330"/>
                  </a:lnTo>
                  <a:lnTo>
                    <a:pt x="1339" y="323"/>
                  </a:lnTo>
                  <a:lnTo>
                    <a:pt x="1339" y="310"/>
                  </a:lnTo>
                  <a:lnTo>
                    <a:pt x="1344" y="298"/>
                  </a:lnTo>
                  <a:lnTo>
                    <a:pt x="1344" y="290"/>
                  </a:lnTo>
                  <a:lnTo>
                    <a:pt x="1341" y="287"/>
                  </a:lnTo>
                  <a:lnTo>
                    <a:pt x="1336" y="287"/>
                  </a:lnTo>
                  <a:lnTo>
                    <a:pt x="1331" y="287"/>
                  </a:lnTo>
                  <a:lnTo>
                    <a:pt x="1324" y="290"/>
                  </a:lnTo>
                  <a:lnTo>
                    <a:pt x="1316" y="298"/>
                  </a:lnTo>
                  <a:lnTo>
                    <a:pt x="1311" y="310"/>
                  </a:lnTo>
                  <a:lnTo>
                    <a:pt x="1308" y="325"/>
                  </a:lnTo>
                  <a:lnTo>
                    <a:pt x="1308" y="335"/>
                  </a:lnTo>
                  <a:lnTo>
                    <a:pt x="1308" y="340"/>
                  </a:lnTo>
                  <a:lnTo>
                    <a:pt x="1308" y="345"/>
                  </a:lnTo>
                  <a:lnTo>
                    <a:pt x="1308" y="356"/>
                  </a:lnTo>
                  <a:lnTo>
                    <a:pt x="1308" y="361"/>
                  </a:lnTo>
                  <a:lnTo>
                    <a:pt x="1311" y="363"/>
                  </a:lnTo>
                  <a:lnTo>
                    <a:pt x="1316" y="366"/>
                  </a:lnTo>
                  <a:lnTo>
                    <a:pt x="1319" y="366"/>
                  </a:lnTo>
                  <a:lnTo>
                    <a:pt x="1321" y="366"/>
                  </a:lnTo>
                  <a:lnTo>
                    <a:pt x="1329" y="368"/>
                  </a:lnTo>
                  <a:lnTo>
                    <a:pt x="1334" y="371"/>
                  </a:lnTo>
                  <a:lnTo>
                    <a:pt x="1339" y="371"/>
                  </a:lnTo>
                  <a:lnTo>
                    <a:pt x="1341" y="373"/>
                  </a:lnTo>
                  <a:lnTo>
                    <a:pt x="1339" y="376"/>
                  </a:lnTo>
                  <a:lnTo>
                    <a:pt x="1334" y="376"/>
                  </a:lnTo>
                  <a:lnTo>
                    <a:pt x="1331" y="376"/>
                  </a:lnTo>
                  <a:lnTo>
                    <a:pt x="1326" y="376"/>
                  </a:lnTo>
                  <a:lnTo>
                    <a:pt x="1321" y="378"/>
                  </a:lnTo>
                  <a:lnTo>
                    <a:pt x="1316" y="381"/>
                  </a:lnTo>
                  <a:lnTo>
                    <a:pt x="1316" y="383"/>
                  </a:lnTo>
                  <a:lnTo>
                    <a:pt x="1319" y="386"/>
                  </a:lnTo>
                  <a:lnTo>
                    <a:pt x="1321" y="386"/>
                  </a:lnTo>
                  <a:lnTo>
                    <a:pt x="1326" y="388"/>
                  </a:lnTo>
                  <a:lnTo>
                    <a:pt x="1331" y="391"/>
                  </a:lnTo>
                  <a:lnTo>
                    <a:pt x="1334" y="393"/>
                  </a:lnTo>
                  <a:lnTo>
                    <a:pt x="1339" y="396"/>
                  </a:lnTo>
                  <a:lnTo>
                    <a:pt x="1341" y="396"/>
                  </a:lnTo>
                  <a:lnTo>
                    <a:pt x="1346" y="396"/>
                  </a:lnTo>
                  <a:lnTo>
                    <a:pt x="1351" y="393"/>
                  </a:lnTo>
                  <a:lnTo>
                    <a:pt x="1356" y="391"/>
                  </a:lnTo>
                  <a:lnTo>
                    <a:pt x="1359" y="393"/>
                  </a:lnTo>
                  <a:lnTo>
                    <a:pt x="1361" y="396"/>
                  </a:lnTo>
                  <a:lnTo>
                    <a:pt x="1371" y="398"/>
                  </a:lnTo>
                  <a:lnTo>
                    <a:pt x="1374" y="398"/>
                  </a:lnTo>
                  <a:lnTo>
                    <a:pt x="1366" y="436"/>
                  </a:lnTo>
                  <a:lnTo>
                    <a:pt x="1336" y="482"/>
                  </a:lnTo>
                  <a:lnTo>
                    <a:pt x="1326" y="426"/>
                  </a:lnTo>
                  <a:lnTo>
                    <a:pt x="1308" y="403"/>
                  </a:lnTo>
                  <a:lnTo>
                    <a:pt x="1288" y="431"/>
                  </a:lnTo>
                  <a:lnTo>
                    <a:pt x="1278" y="403"/>
                  </a:lnTo>
                  <a:lnTo>
                    <a:pt x="1258" y="368"/>
                  </a:lnTo>
                  <a:lnTo>
                    <a:pt x="1248" y="323"/>
                  </a:lnTo>
                  <a:lnTo>
                    <a:pt x="1215" y="270"/>
                  </a:lnTo>
                  <a:lnTo>
                    <a:pt x="1190" y="343"/>
                  </a:lnTo>
                  <a:lnTo>
                    <a:pt x="1190" y="368"/>
                  </a:lnTo>
                  <a:lnTo>
                    <a:pt x="1225" y="398"/>
                  </a:lnTo>
                  <a:lnTo>
                    <a:pt x="1230" y="431"/>
                  </a:lnTo>
                  <a:lnTo>
                    <a:pt x="1205" y="456"/>
                  </a:lnTo>
                  <a:lnTo>
                    <a:pt x="1190" y="446"/>
                  </a:lnTo>
                  <a:lnTo>
                    <a:pt x="1185" y="446"/>
                  </a:lnTo>
                  <a:lnTo>
                    <a:pt x="1185" y="444"/>
                  </a:lnTo>
                  <a:lnTo>
                    <a:pt x="1187" y="439"/>
                  </a:lnTo>
                  <a:lnTo>
                    <a:pt x="1185" y="434"/>
                  </a:lnTo>
                  <a:lnTo>
                    <a:pt x="1185" y="429"/>
                  </a:lnTo>
                  <a:lnTo>
                    <a:pt x="1182" y="424"/>
                  </a:lnTo>
                  <a:lnTo>
                    <a:pt x="1185" y="424"/>
                  </a:lnTo>
                  <a:lnTo>
                    <a:pt x="1187" y="424"/>
                  </a:lnTo>
                  <a:lnTo>
                    <a:pt x="1190" y="424"/>
                  </a:lnTo>
                  <a:lnTo>
                    <a:pt x="1192" y="424"/>
                  </a:lnTo>
                  <a:lnTo>
                    <a:pt x="1195" y="424"/>
                  </a:lnTo>
                  <a:lnTo>
                    <a:pt x="1198" y="419"/>
                  </a:lnTo>
                  <a:lnTo>
                    <a:pt x="1200" y="413"/>
                  </a:lnTo>
                  <a:lnTo>
                    <a:pt x="1198" y="408"/>
                  </a:lnTo>
                  <a:lnTo>
                    <a:pt x="1192" y="406"/>
                  </a:lnTo>
                  <a:lnTo>
                    <a:pt x="1190" y="403"/>
                  </a:lnTo>
                  <a:lnTo>
                    <a:pt x="1185" y="403"/>
                  </a:lnTo>
                  <a:lnTo>
                    <a:pt x="1180" y="398"/>
                  </a:lnTo>
                  <a:lnTo>
                    <a:pt x="1175" y="396"/>
                  </a:lnTo>
                  <a:lnTo>
                    <a:pt x="1170" y="391"/>
                  </a:lnTo>
                  <a:lnTo>
                    <a:pt x="1167" y="388"/>
                  </a:lnTo>
                  <a:lnTo>
                    <a:pt x="1165" y="383"/>
                  </a:lnTo>
                  <a:lnTo>
                    <a:pt x="1162" y="378"/>
                  </a:lnTo>
                  <a:lnTo>
                    <a:pt x="1162" y="373"/>
                  </a:lnTo>
                  <a:lnTo>
                    <a:pt x="1162" y="371"/>
                  </a:lnTo>
                  <a:lnTo>
                    <a:pt x="1165" y="368"/>
                  </a:lnTo>
                  <a:lnTo>
                    <a:pt x="1165" y="363"/>
                  </a:lnTo>
                  <a:lnTo>
                    <a:pt x="1162" y="356"/>
                  </a:lnTo>
                  <a:lnTo>
                    <a:pt x="1162" y="350"/>
                  </a:lnTo>
                  <a:lnTo>
                    <a:pt x="1160" y="343"/>
                  </a:lnTo>
                  <a:lnTo>
                    <a:pt x="1160" y="338"/>
                  </a:lnTo>
                  <a:lnTo>
                    <a:pt x="1157" y="333"/>
                  </a:lnTo>
                  <a:lnTo>
                    <a:pt x="1157" y="328"/>
                  </a:lnTo>
                  <a:lnTo>
                    <a:pt x="1160" y="325"/>
                  </a:lnTo>
                  <a:lnTo>
                    <a:pt x="1162" y="323"/>
                  </a:lnTo>
                  <a:lnTo>
                    <a:pt x="1165" y="323"/>
                  </a:lnTo>
                  <a:lnTo>
                    <a:pt x="1167" y="318"/>
                  </a:lnTo>
                  <a:lnTo>
                    <a:pt x="1172" y="310"/>
                  </a:lnTo>
                  <a:lnTo>
                    <a:pt x="1172" y="308"/>
                  </a:lnTo>
                  <a:lnTo>
                    <a:pt x="1172" y="305"/>
                  </a:lnTo>
                  <a:lnTo>
                    <a:pt x="1170" y="303"/>
                  </a:lnTo>
                  <a:lnTo>
                    <a:pt x="1165" y="300"/>
                  </a:lnTo>
                  <a:lnTo>
                    <a:pt x="1162" y="300"/>
                  </a:lnTo>
                  <a:lnTo>
                    <a:pt x="1157" y="300"/>
                  </a:lnTo>
                  <a:lnTo>
                    <a:pt x="1152" y="300"/>
                  </a:lnTo>
                  <a:lnTo>
                    <a:pt x="1147" y="300"/>
                  </a:lnTo>
                  <a:lnTo>
                    <a:pt x="1142" y="303"/>
                  </a:lnTo>
                  <a:lnTo>
                    <a:pt x="1145" y="305"/>
                  </a:lnTo>
                  <a:lnTo>
                    <a:pt x="1147" y="308"/>
                  </a:lnTo>
                  <a:lnTo>
                    <a:pt x="1150" y="310"/>
                  </a:lnTo>
                  <a:lnTo>
                    <a:pt x="1152" y="313"/>
                  </a:lnTo>
                  <a:lnTo>
                    <a:pt x="1150" y="313"/>
                  </a:lnTo>
                  <a:lnTo>
                    <a:pt x="1147" y="315"/>
                  </a:lnTo>
                  <a:lnTo>
                    <a:pt x="1145" y="313"/>
                  </a:lnTo>
                  <a:lnTo>
                    <a:pt x="1142" y="310"/>
                  </a:lnTo>
                  <a:lnTo>
                    <a:pt x="1137" y="310"/>
                  </a:lnTo>
                  <a:lnTo>
                    <a:pt x="1134" y="313"/>
                  </a:lnTo>
                  <a:lnTo>
                    <a:pt x="1132" y="315"/>
                  </a:lnTo>
                  <a:lnTo>
                    <a:pt x="1132" y="320"/>
                  </a:lnTo>
                  <a:lnTo>
                    <a:pt x="1132" y="323"/>
                  </a:lnTo>
                  <a:lnTo>
                    <a:pt x="1134" y="328"/>
                  </a:lnTo>
                  <a:lnTo>
                    <a:pt x="1137" y="330"/>
                  </a:lnTo>
                  <a:lnTo>
                    <a:pt x="1134" y="335"/>
                  </a:lnTo>
                  <a:lnTo>
                    <a:pt x="1132" y="340"/>
                  </a:lnTo>
                  <a:lnTo>
                    <a:pt x="1132" y="348"/>
                  </a:lnTo>
                  <a:lnTo>
                    <a:pt x="1129" y="353"/>
                  </a:lnTo>
                  <a:lnTo>
                    <a:pt x="1127" y="350"/>
                  </a:lnTo>
                  <a:lnTo>
                    <a:pt x="1124" y="343"/>
                  </a:lnTo>
                  <a:lnTo>
                    <a:pt x="1124" y="335"/>
                  </a:lnTo>
                  <a:lnTo>
                    <a:pt x="1124" y="328"/>
                  </a:lnTo>
                  <a:lnTo>
                    <a:pt x="1119" y="323"/>
                  </a:lnTo>
                  <a:lnTo>
                    <a:pt x="1117" y="320"/>
                  </a:lnTo>
                  <a:lnTo>
                    <a:pt x="1112" y="315"/>
                  </a:lnTo>
                  <a:lnTo>
                    <a:pt x="1109" y="315"/>
                  </a:lnTo>
                  <a:lnTo>
                    <a:pt x="1109" y="318"/>
                  </a:lnTo>
                  <a:lnTo>
                    <a:pt x="1112" y="323"/>
                  </a:lnTo>
                  <a:lnTo>
                    <a:pt x="1112" y="328"/>
                  </a:lnTo>
                  <a:lnTo>
                    <a:pt x="1109" y="328"/>
                  </a:lnTo>
                  <a:lnTo>
                    <a:pt x="1104" y="328"/>
                  </a:lnTo>
                  <a:lnTo>
                    <a:pt x="1099" y="325"/>
                  </a:lnTo>
                  <a:lnTo>
                    <a:pt x="1094" y="320"/>
                  </a:lnTo>
                  <a:lnTo>
                    <a:pt x="1092" y="315"/>
                  </a:lnTo>
                  <a:lnTo>
                    <a:pt x="1092" y="313"/>
                  </a:lnTo>
                  <a:lnTo>
                    <a:pt x="1087" y="313"/>
                  </a:lnTo>
                  <a:lnTo>
                    <a:pt x="1082" y="315"/>
                  </a:lnTo>
                  <a:lnTo>
                    <a:pt x="1079" y="315"/>
                  </a:lnTo>
                  <a:lnTo>
                    <a:pt x="1077" y="313"/>
                  </a:lnTo>
                  <a:lnTo>
                    <a:pt x="1079" y="310"/>
                  </a:lnTo>
                  <a:lnTo>
                    <a:pt x="1082" y="303"/>
                  </a:lnTo>
                  <a:lnTo>
                    <a:pt x="1082" y="300"/>
                  </a:lnTo>
                  <a:lnTo>
                    <a:pt x="1077" y="298"/>
                  </a:lnTo>
                  <a:lnTo>
                    <a:pt x="1071" y="300"/>
                  </a:lnTo>
                  <a:lnTo>
                    <a:pt x="1064" y="300"/>
                  </a:lnTo>
                  <a:lnTo>
                    <a:pt x="1056" y="303"/>
                  </a:lnTo>
                  <a:lnTo>
                    <a:pt x="1051" y="303"/>
                  </a:lnTo>
                  <a:lnTo>
                    <a:pt x="1049" y="305"/>
                  </a:lnTo>
                  <a:lnTo>
                    <a:pt x="1044" y="305"/>
                  </a:lnTo>
                  <a:lnTo>
                    <a:pt x="1039" y="308"/>
                  </a:lnTo>
                  <a:lnTo>
                    <a:pt x="1036" y="310"/>
                  </a:lnTo>
                  <a:lnTo>
                    <a:pt x="1036" y="315"/>
                  </a:lnTo>
                  <a:lnTo>
                    <a:pt x="1034" y="320"/>
                  </a:lnTo>
                  <a:lnTo>
                    <a:pt x="1029" y="323"/>
                  </a:lnTo>
                  <a:lnTo>
                    <a:pt x="1024" y="323"/>
                  </a:lnTo>
                  <a:lnTo>
                    <a:pt x="1021" y="325"/>
                  </a:lnTo>
                  <a:lnTo>
                    <a:pt x="1021" y="330"/>
                  </a:lnTo>
                  <a:lnTo>
                    <a:pt x="1024" y="333"/>
                  </a:lnTo>
                  <a:lnTo>
                    <a:pt x="1029" y="338"/>
                  </a:lnTo>
                  <a:lnTo>
                    <a:pt x="1034" y="343"/>
                  </a:lnTo>
                  <a:lnTo>
                    <a:pt x="1036" y="345"/>
                  </a:lnTo>
                  <a:lnTo>
                    <a:pt x="1039" y="345"/>
                  </a:lnTo>
                  <a:lnTo>
                    <a:pt x="1039" y="350"/>
                  </a:lnTo>
                  <a:lnTo>
                    <a:pt x="1039" y="353"/>
                  </a:lnTo>
                  <a:lnTo>
                    <a:pt x="1034" y="356"/>
                  </a:lnTo>
                  <a:lnTo>
                    <a:pt x="1026" y="353"/>
                  </a:lnTo>
                  <a:lnTo>
                    <a:pt x="1021" y="356"/>
                  </a:lnTo>
                  <a:lnTo>
                    <a:pt x="1021" y="358"/>
                  </a:lnTo>
                  <a:lnTo>
                    <a:pt x="1021" y="361"/>
                  </a:lnTo>
                  <a:lnTo>
                    <a:pt x="1021" y="366"/>
                  </a:lnTo>
                  <a:lnTo>
                    <a:pt x="1024" y="371"/>
                  </a:lnTo>
                  <a:lnTo>
                    <a:pt x="1026" y="373"/>
                  </a:lnTo>
                  <a:lnTo>
                    <a:pt x="1031" y="373"/>
                  </a:lnTo>
                  <a:lnTo>
                    <a:pt x="1036" y="373"/>
                  </a:lnTo>
                  <a:lnTo>
                    <a:pt x="1044" y="373"/>
                  </a:lnTo>
                  <a:lnTo>
                    <a:pt x="1051" y="376"/>
                  </a:lnTo>
                  <a:lnTo>
                    <a:pt x="1054" y="376"/>
                  </a:lnTo>
                  <a:lnTo>
                    <a:pt x="1059" y="376"/>
                  </a:lnTo>
                  <a:lnTo>
                    <a:pt x="1069" y="378"/>
                  </a:lnTo>
                  <a:lnTo>
                    <a:pt x="1077" y="381"/>
                  </a:lnTo>
                  <a:lnTo>
                    <a:pt x="1082" y="386"/>
                  </a:lnTo>
                  <a:lnTo>
                    <a:pt x="1082" y="391"/>
                  </a:lnTo>
                  <a:lnTo>
                    <a:pt x="1079" y="396"/>
                  </a:lnTo>
                  <a:lnTo>
                    <a:pt x="1079" y="398"/>
                  </a:lnTo>
                  <a:lnTo>
                    <a:pt x="1077" y="398"/>
                  </a:lnTo>
                  <a:lnTo>
                    <a:pt x="1071" y="396"/>
                  </a:lnTo>
                  <a:lnTo>
                    <a:pt x="1066" y="396"/>
                  </a:lnTo>
                  <a:lnTo>
                    <a:pt x="1059" y="393"/>
                  </a:lnTo>
                  <a:lnTo>
                    <a:pt x="1054" y="388"/>
                  </a:lnTo>
                  <a:lnTo>
                    <a:pt x="1049" y="388"/>
                  </a:lnTo>
                  <a:lnTo>
                    <a:pt x="1044" y="386"/>
                  </a:lnTo>
                  <a:lnTo>
                    <a:pt x="1039" y="383"/>
                  </a:lnTo>
                  <a:lnTo>
                    <a:pt x="1034" y="383"/>
                  </a:lnTo>
                  <a:lnTo>
                    <a:pt x="1026" y="383"/>
                  </a:lnTo>
                  <a:lnTo>
                    <a:pt x="1021" y="383"/>
                  </a:lnTo>
                  <a:lnTo>
                    <a:pt x="1019" y="383"/>
                  </a:lnTo>
                  <a:lnTo>
                    <a:pt x="1019" y="388"/>
                  </a:lnTo>
                  <a:lnTo>
                    <a:pt x="1019" y="393"/>
                  </a:lnTo>
                  <a:lnTo>
                    <a:pt x="1019" y="398"/>
                  </a:lnTo>
                  <a:lnTo>
                    <a:pt x="1019" y="403"/>
                  </a:lnTo>
                  <a:lnTo>
                    <a:pt x="1021" y="406"/>
                  </a:lnTo>
                  <a:lnTo>
                    <a:pt x="1026" y="406"/>
                  </a:lnTo>
                  <a:lnTo>
                    <a:pt x="1031" y="408"/>
                  </a:lnTo>
                  <a:lnTo>
                    <a:pt x="1036" y="413"/>
                  </a:lnTo>
                  <a:lnTo>
                    <a:pt x="1044" y="419"/>
                  </a:lnTo>
                  <a:lnTo>
                    <a:pt x="1049" y="424"/>
                  </a:lnTo>
                  <a:lnTo>
                    <a:pt x="1049" y="429"/>
                  </a:lnTo>
                  <a:lnTo>
                    <a:pt x="1051" y="434"/>
                  </a:lnTo>
                  <a:lnTo>
                    <a:pt x="1051" y="439"/>
                  </a:lnTo>
                  <a:lnTo>
                    <a:pt x="1054" y="441"/>
                  </a:lnTo>
                  <a:lnTo>
                    <a:pt x="1056" y="441"/>
                  </a:lnTo>
                  <a:lnTo>
                    <a:pt x="1059" y="441"/>
                  </a:lnTo>
                  <a:lnTo>
                    <a:pt x="1064" y="444"/>
                  </a:lnTo>
                  <a:lnTo>
                    <a:pt x="1066" y="444"/>
                  </a:lnTo>
                  <a:lnTo>
                    <a:pt x="1071" y="446"/>
                  </a:lnTo>
                  <a:lnTo>
                    <a:pt x="1074" y="446"/>
                  </a:lnTo>
                  <a:lnTo>
                    <a:pt x="1077" y="446"/>
                  </a:lnTo>
                  <a:lnTo>
                    <a:pt x="1079" y="446"/>
                  </a:lnTo>
                  <a:lnTo>
                    <a:pt x="1084" y="446"/>
                  </a:lnTo>
                  <a:lnTo>
                    <a:pt x="1087" y="444"/>
                  </a:lnTo>
                  <a:lnTo>
                    <a:pt x="1094" y="444"/>
                  </a:lnTo>
                  <a:lnTo>
                    <a:pt x="1102" y="441"/>
                  </a:lnTo>
                  <a:lnTo>
                    <a:pt x="1107" y="439"/>
                  </a:lnTo>
                  <a:lnTo>
                    <a:pt x="1114" y="439"/>
                  </a:lnTo>
                  <a:lnTo>
                    <a:pt x="1119" y="436"/>
                  </a:lnTo>
                  <a:lnTo>
                    <a:pt x="1124" y="434"/>
                  </a:lnTo>
                  <a:lnTo>
                    <a:pt x="1129" y="429"/>
                  </a:lnTo>
                  <a:lnTo>
                    <a:pt x="1132" y="426"/>
                  </a:lnTo>
                  <a:lnTo>
                    <a:pt x="1134" y="429"/>
                  </a:lnTo>
                  <a:lnTo>
                    <a:pt x="1137" y="429"/>
                  </a:lnTo>
                  <a:lnTo>
                    <a:pt x="1142" y="434"/>
                  </a:lnTo>
                  <a:lnTo>
                    <a:pt x="1145" y="434"/>
                  </a:lnTo>
                  <a:lnTo>
                    <a:pt x="1147" y="439"/>
                  </a:lnTo>
                  <a:lnTo>
                    <a:pt x="1152" y="441"/>
                  </a:lnTo>
                  <a:lnTo>
                    <a:pt x="1157" y="444"/>
                  </a:lnTo>
                  <a:lnTo>
                    <a:pt x="1160" y="449"/>
                  </a:lnTo>
                  <a:lnTo>
                    <a:pt x="1167" y="451"/>
                  </a:lnTo>
                  <a:lnTo>
                    <a:pt x="1157" y="471"/>
                  </a:lnTo>
                  <a:lnTo>
                    <a:pt x="1122" y="461"/>
                  </a:lnTo>
                  <a:lnTo>
                    <a:pt x="1069" y="461"/>
                  </a:lnTo>
                  <a:lnTo>
                    <a:pt x="1039" y="441"/>
                  </a:lnTo>
                  <a:lnTo>
                    <a:pt x="991" y="451"/>
                  </a:lnTo>
                  <a:lnTo>
                    <a:pt x="996" y="466"/>
                  </a:lnTo>
                  <a:lnTo>
                    <a:pt x="1001" y="497"/>
                  </a:lnTo>
                  <a:lnTo>
                    <a:pt x="986" y="492"/>
                  </a:lnTo>
                  <a:lnTo>
                    <a:pt x="958" y="461"/>
                  </a:lnTo>
                  <a:lnTo>
                    <a:pt x="903" y="471"/>
                  </a:lnTo>
                  <a:lnTo>
                    <a:pt x="875" y="451"/>
                  </a:lnTo>
                  <a:lnTo>
                    <a:pt x="885" y="431"/>
                  </a:lnTo>
                  <a:lnTo>
                    <a:pt x="850" y="421"/>
                  </a:lnTo>
                  <a:lnTo>
                    <a:pt x="807" y="398"/>
                  </a:lnTo>
                  <a:lnTo>
                    <a:pt x="749" y="383"/>
                  </a:lnTo>
                  <a:lnTo>
                    <a:pt x="713" y="393"/>
                  </a:lnTo>
                  <a:lnTo>
                    <a:pt x="676" y="353"/>
                  </a:lnTo>
                  <a:lnTo>
                    <a:pt x="577" y="398"/>
                  </a:lnTo>
                  <a:lnTo>
                    <a:pt x="550" y="426"/>
                  </a:lnTo>
                  <a:lnTo>
                    <a:pt x="509" y="416"/>
                  </a:lnTo>
                  <a:lnTo>
                    <a:pt x="482" y="388"/>
                  </a:lnTo>
                  <a:lnTo>
                    <a:pt x="451" y="378"/>
                  </a:lnTo>
                  <a:lnTo>
                    <a:pt x="439" y="378"/>
                  </a:lnTo>
                  <a:lnTo>
                    <a:pt x="424" y="363"/>
                  </a:lnTo>
                  <a:lnTo>
                    <a:pt x="376" y="368"/>
                  </a:lnTo>
                  <a:lnTo>
                    <a:pt x="308" y="338"/>
                  </a:lnTo>
                  <a:lnTo>
                    <a:pt x="277" y="343"/>
                  </a:lnTo>
                  <a:lnTo>
                    <a:pt x="252" y="328"/>
                  </a:lnTo>
                  <a:lnTo>
                    <a:pt x="245" y="310"/>
                  </a:lnTo>
                  <a:lnTo>
                    <a:pt x="199" y="295"/>
                  </a:lnTo>
                  <a:lnTo>
                    <a:pt x="171" y="315"/>
                  </a:lnTo>
                  <a:lnTo>
                    <a:pt x="131" y="333"/>
                  </a:lnTo>
                  <a:lnTo>
                    <a:pt x="98" y="353"/>
                  </a:lnTo>
                  <a:lnTo>
                    <a:pt x="78" y="403"/>
                  </a:lnTo>
                  <a:lnTo>
                    <a:pt x="35" y="413"/>
                  </a:lnTo>
                  <a:lnTo>
                    <a:pt x="35" y="446"/>
                  </a:lnTo>
                  <a:lnTo>
                    <a:pt x="68" y="487"/>
                  </a:lnTo>
                  <a:lnTo>
                    <a:pt x="98" y="502"/>
                  </a:lnTo>
                  <a:lnTo>
                    <a:pt x="98" y="522"/>
                  </a:lnTo>
                  <a:lnTo>
                    <a:pt x="78" y="532"/>
                  </a:lnTo>
                  <a:lnTo>
                    <a:pt x="50" y="522"/>
                  </a:lnTo>
                  <a:lnTo>
                    <a:pt x="0" y="560"/>
                  </a:lnTo>
                  <a:lnTo>
                    <a:pt x="15" y="575"/>
                  </a:lnTo>
                  <a:lnTo>
                    <a:pt x="35" y="595"/>
                  </a:lnTo>
                  <a:lnTo>
                    <a:pt x="83" y="595"/>
                  </a:lnTo>
                  <a:lnTo>
                    <a:pt x="118" y="600"/>
                  </a:lnTo>
                  <a:lnTo>
                    <a:pt x="103" y="635"/>
                  </a:lnTo>
                  <a:lnTo>
                    <a:pt x="63" y="653"/>
                  </a:lnTo>
                  <a:lnTo>
                    <a:pt x="30" y="673"/>
                  </a:lnTo>
                  <a:lnTo>
                    <a:pt x="25" y="698"/>
                  </a:lnTo>
                  <a:lnTo>
                    <a:pt x="63" y="724"/>
                  </a:lnTo>
                  <a:lnTo>
                    <a:pt x="68" y="751"/>
                  </a:lnTo>
                  <a:lnTo>
                    <a:pt x="93" y="761"/>
                  </a:lnTo>
                  <a:lnTo>
                    <a:pt x="98" y="797"/>
                  </a:lnTo>
                  <a:lnTo>
                    <a:pt x="136" y="792"/>
                  </a:lnTo>
                  <a:lnTo>
                    <a:pt x="182" y="792"/>
                  </a:lnTo>
                  <a:lnTo>
                    <a:pt x="156" y="840"/>
                  </a:lnTo>
                  <a:lnTo>
                    <a:pt x="78" y="905"/>
                  </a:lnTo>
                  <a:lnTo>
                    <a:pt x="166" y="860"/>
                  </a:lnTo>
                  <a:lnTo>
                    <a:pt x="234" y="787"/>
                  </a:lnTo>
                  <a:lnTo>
                    <a:pt x="229" y="772"/>
                  </a:lnTo>
                  <a:lnTo>
                    <a:pt x="272" y="719"/>
                  </a:lnTo>
                  <a:lnTo>
                    <a:pt x="282" y="741"/>
                  </a:lnTo>
                  <a:lnTo>
                    <a:pt x="287" y="766"/>
                  </a:lnTo>
                  <a:lnTo>
                    <a:pt x="320" y="741"/>
                  </a:lnTo>
                  <a:lnTo>
                    <a:pt x="355" y="719"/>
                  </a:lnTo>
                  <a:lnTo>
                    <a:pt x="371" y="731"/>
                  </a:lnTo>
                  <a:lnTo>
                    <a:pt x="451" y="746"/>
                  </a:lnTo>
                  <a:lnTo>
                    <a:pt x="504" y="772"/>
                  </a:lnTo>
                  <a:lnTo>
                    <a:pt x="545" y="751"/>
                  </a:lnTo>
                  <a:lnTo>
                    <a:pt x="603" y="855"/>
                  </a:lnTo>
                  <a:lnTo>
                    <a:pt x="640" y="880"/>
                  </a:lnTo>
                  <a:lnTo>
                    <a:pt x="635" y="920"/>
                  </a:lnTo>
                  <a:lnTo>
                    <a:pt x="650" y="953"/>
                  </a:lnTo>
                  <a:lnTo>
                    <a:pt x="691" y="1009"/>
                  </a:lnTo>
                  <a:lnTo>
                    <a:pt x="749" y="1046"/>
                  </a:lnTo>
                  <a:lnTo>
                    <a:pt x="754" y="1072"/>
                  </a:lnTo>
                  <a:lnTo>
                    <a:pt x="759" y="1102"/>
                  </a:lnTo>
                  <a:lnTo>
                    <a:pt x="744" y="1112"/>
                  </a:lnTo>
                  <a:lnTo>
                    <a:pt x="749" y="1092"/>
                  </a:lnTo>
                  <a:lnTo>
                    <a:pt x="719" y="1082"/>
                  </a:lnTo>
                  <a:lnTo>
                    <a:pt x="734" y="1137"/>
                  </a:lnTo>
                  <a:lnTo>
                    <a:pt x="729" y="1180"/>
                  </a:lnTo>
                  <a:lnTo>
                    <a:pt x="719" y="1220"/>
                  </a:lnTo>
                  <a:lnTo>
                    <a:pt x="729" y="1253"/>
                  </a:lnTo>
                  <a:lnTo>
                    <a:pt x="729" y="1273"/>
                  </a:lnTo>
                  <a:lnTo>
                    <a:pt x="754" y="1324"/>
                  </a:lnTo>
                  <a:lnTo>
                    <a:pt x="774" y="1359"/>
                  </a:lnTo>
                  <a:lnTo>
                    <a:pt x="792" y="1387"/>
                  </a:lnTo>
                  <a:lnTo>
                    <a:pt x="837" y="1417"/>
                  </a:lnTo>
                  <a:lnTo>
                    <a:pt x="842" y="1427"/>
                  </a:lnTo>
                  <a:lnTo>
                    <a:pt x="845" y="1427"/>
                  </a:lnTo>
                  <a:lnTo>
                    <a:pt x="875" y="1483"/>
                  </a:lnTo>
                  <a:lnTo>
                    <a:pt x="895" y="1515"/>
                  </a:lnTo>
                  <a:lnTo>
                    <a:pt x="890" y="1525"/>
                  </a:lnTo>
                  <a:lnTo>
                    <a:pt x="928" y="1551"/>
                  </a:lnTo>
                  <a:lnTo>
                    <a:pt x="933" y="1576"/>
                  </a:lnTo>
                  <a:lnTo>
                    <a:pt x="948" y="1586"/>
                  </a:lnTo>
                  <a:lnTo>
                    <a:pt x="968" y="1606"/>
                  </a:lnTo>
                  <a:lnTo>
                    <a:pt x="976" y="1591"/>
                  </a:lnTo>
                  <a:lnTo>
                    <a:pt x="953" y="1576"/>
                  </a:lnTo>
                  <a:lnTo>
                    <a:pt x="933" y="1530"/>
                  </a:lnTo>
                  <a:lnTo>
                    <a:pt x="895" y="1477"/>
                  </a:lnTo>
                  <a:lnTo>
                    <a:pt x="885" y="1447"/>
                  </a:lnTo>
                  <a:lnTo>
                    <a:pt x="913" y="1457"/>
                  </a:lnTo>
                  <a:lnTo>
                    <a:pt x="938" y="1510"/>
                  </a:lnTo>
                  <a:lnTo>
                    <a:pt x="948" y="1525"/>
                  </a:lnTo>
                  <a:lnTo>
                    <a:pt x="976" y="1541"/>
                  </a:lnTo>
                  <a:lnTo>
                    <a:pt x="976" y="1556"/>
                  </a:lnTo>
                  <a:lnTo>
                    <a:pt x="996" y="1566"/>
                  </a:lnTo>
                  <a:lnTo>
                    <a:pt x="1006" y="1581"/>
                  </a:lnTo>
                  <a:lnTo>
                    <a:pt x="1031" y="1606"/>
                  </a:lnTo>
                  <a:lnTo>
                    <a:pt x="1036" y="1644"/>
                  </a:lnTo>
                  <a:lnTo>
                    <a:pt x="1036" y="1659"/>
                  </a:lnTo>
                  <a:lnTo>
                    <a:pt x="1104" y="1699"/>
                  </a:lnTo>
                  <a:lnTo>
                    <a:pt x="1137" y="1717"/>
                  </a:lnTo>
                  <a:lnTo>
                    <a:pt x="1195" y="1732"/>
                  </a:lnTo>
                  <a:lnTo>
                    <a:pt x="1210" y="1727"/>
                  </a:lnTo>
                  <a:lnTo>
                    <a:pt x="1225" y="1727"/>
                  </a:lnTo>
                  <a:lnTo>
                    <a:pt x="1250" y="1747"/>
                  </a:lnTo>
                  <a:lnTo>
                    <a:pt x="1256" y="1755"/>
                  </a:lnTo>
                  <a:lnTo>
                    <a:pt x="1288" y="1760"/>
                  </a:lnTo>
                  <a:lnTo>
                    <a:pt x="1303" y="1755"/>
                  </a:lnTo>
                  <a:lnTo>
                    <a:pt x="1303" y="1752"/>
                  </a:lnTo>
                  <a:lnTo>
                    <a:pt x="1331" y="1767"/>
                  </a:lnTo>
                  <a:lnTo>
                    <a:pt x="1361" y="1755"/>
                  </a:lnTo>
                  <a:lnTo>
                    <a:pt x="1329" y="1767"/>
                  </a:lnTo>
                  <a:lnTo>
                    <a:pt x="1356" y="1810"/>
                  </a:lnTo>
                  <a:lnTo>
                    <a:pt x="1366" y="1820"/>
                  </a:lnTo>
                  <a:lnTo>
                    <a:pt x="1414" y="1851"/>
                  </a:lnTo>
                  <a:lnTo>
                    <a:pt x="1419" y="1830"/>
                  </a:lnTo>
                  <a:lnTo>
                    <a:pt x="1404" y="1810"/>
                  </a:lnTo>
                  <a:close/>
                  <a:moveTo>
                    <a:pt x="1268" y="1722"/>
                  </a:moveTo>
                  <a:lnTo>
                    <a:pt x="1268" y="1722"/>
                  </a:lnTo>
                  <a:lnTo>
                    <a:pt x="1281" y="1722"/>
                  </a:lnTo>
                  <a:lnTo>
                    <a:pt x="1283" y="1722"/>
                  </a:lnTo>
                  <a:lnTo>
                    <a:pt x="1268" y="1722"/>
                  </a:lnTo>
                  <a:close/>
                  <a:moveTo>
                    <a:pt x="1593" y="1692"/>
                  </a:moveTo>
                  <a:lnTo>
                    <a:pt x="1614" y="1692"/>
                  </a:lnTo>
                  <a:lnTo>
                    <a:pt x="1629" y="1679"/>
                  </a:lnTo>
                  <a:lnTo>
                    <a:pt x="1671" y="1687"/>
                  </a:lnTo>
                  <a:lnTo>
                    <a:pt x="1651" y="1674"/>
                  </a:lnTo>
                  <a:lnTo>
                    <a:pt x="1619" y="1659"/>
                  </a:lnTo>
                  <a:lnTo>
                    <a:pt x="1578" y="1659"/>
                  </a:lnTo>
                  <a:lnTo>
                    <a:pt x="1578" y="1669"/>
                  </a:lnTo>
                  <a:lnTo>
                    <a:pt x="1556" y="1674"/>
                  </a:lnTo>
                  <a:lnTo>
                    <a:pt x="1583" y="1687"/>
                  </a:lnTo>
                  <a:lnTo>
                    <a:pt x="1593" y="1692"/>
                  </a:lnTo>
                  <a:close/>
                  <a:moveTo>
                    <a:pt x="1520" y="1634"/>
                  </a:moveTo>
                  <a:lnTo>
                    <a:pt x="1520" y="1634"/>
                  </a:lnTo>
                  <a:lnTo>
                    <a:pt x="1513" y="1624"/>
                  </a:lnTo>
                  <a:lnTo>
                    <a:pt x="1510" y="1619"/>
                  </a:lnTo>
                  <a:lnTo>
                    <a:pt x="1472" y="1604"/>
                  </a:lnTo>
                  <a:lnTo>
                    <a:pt x="1414" y="1604"/>
                  </a:lnTo>
                  <a:lnTo>
                    <a:pt x="1382" y="1609"/>
                  </a:lnTo>
                  <a:lnTo>
                    <a:pt x="1371" y="1619"/>
                  </a:lnTo>
                  <a:lnTo>
                    <a:pt x="1397" y="1624"/>
                  </a:lnTo>
                  <a:lnTo>
                    <a:pt x="1419" y="1624"/>
                  </a:lnTo>
                  <a:lnTo>
                    <a:pt x="1450" y="1624"/>
                  </a:lnTo>
                  <a:lnTo>
                    <a:pt x="1482" y="1629"/>
                  </a:lnTo>
                  <a:lnTo>
                    <a:pt x="1492" y="1644"/>
                  </a:lnTo>
                  <a:lnTo>
                    <a:pt x="1503" y="1654"/>
                  </a:lnTo>
                  <a:lnTo>
                    <a:pt x="1545" y="1654"/>
                  </a:lnTo>
                  <a:lnTo>
                    <a:pt x="1553" y="1654"/>
                  </a:lnTo>
                  <a:lnTo>
                    <a:pt x="1556" y="1651"/>
                  </a:lnTo>
                  <a:lnTo>
                    <a:pt x="1556" y="1649"/>
                  </a:lnTo>
                  <a:lnTo>
                    <a:pt x="1545" y="1639"/>
                  </a:lnTo>
                  <a:lnTo>
                    <a:pt x="1538" y="1639"/>
                  </a:lnTo>
                  <a:lnTo>
                    <a:pt x="1528" y="1636"/>
                  </a:lnTo>
                  <a:lnTo>
                    <a:pt x="1520" y="1634"/>
                  </a:lnTo>
                  <a:close/>
                  <a:moveTo>
                    <a:pt x="1704" y="1717"/>
                  </a:moveTo>
                  <a:lnTo>
                    <a:pt x="1729" y="1722"/>
                  </a:lnTo>
                  <a:lnTo>
                    <a:pt x="1729" y="1709"/>
                  </a:lnTo>
                  <a:lnTo>
                    <a:pt x="1707" y="1709"/>
                  </a:lnTo>
                  <a:lnTo>
                    <a:pt x="1704" y="1717"/>
                  </a:lnTo>
                  <a:close/>
                  <a:moveTo>
                    <a:pt x="1452" y="1861"/>
                  </a:moveTo>
                  <a:lnTo>
                    <a:pt x="1452" y="1861"/>
                  </a:lnTo>
                  <a:lnTo>
                    <a:pt x="1467" y="1846"/>
                  </a:lnTo>
                  <a:lnTo>
                    <a:pt x="1487" y="1851"/>
                  </a:lnTo>
                  <a:lnTo>
                    <a:pt x="1492" y="1866"/>
                  </a:lnTo>
                  <a:lnTo>
                    <a:pt x="1508" y="1851"/>
                  </a:lnTo>
                  <a:lnTo>
                    <a:pt x="1487" y="1836"/>
                  </a:lnTo>
                  <a:lnTo>
                    <a:pt x="1462" y="1836"/>
                  </a:lnTo>
                  <a:lnTo>
                    <a:pt x="1445" y="1838"/>
                  </a:lnTo>
                  <a:lnTo>
                    <a:pt x="1432" y="1838"/>
                  </a:lnTo>
                  <a:lnTo>
                    <a:pt x="1424" y="1836"/>
                  </a:lnTo>
                  <a:lnTo>
                    <a:pt x="1419" y="1836"/>
                  </a:lnTo>
                  <a:lnTo>
                    <a:pt x="1419" y="1830"/>
                  </a:lnTo>
                  <a:lnTo>
                    <a:pt x="1414" y="1851"/>
                  </a:lnTo>
                  <a:lnTo>
                    <a:pt x="1435" y="1871"/>
                  </a:lnTo>
                  <a:lnTo>
                    <a:pt x="1445" y="1871"/>
                  </a:lnTo>
                  <a:lnTo>
                    <a:pt x="1452" y="1861"/>
                  </a:lnTo>
                  <a:close/>
                  <a:moveTo>
                    <a:pt x="2201" y="2073"/>
                  </a:moveTo>
                  <a:lnTo>
                    <a:pt x="2201" y="2073"/>
                  </a:lnTo>
                  <a:lnTo>
                    <a:pt x="2168" y="2062"/>
                  </a:lnTo>
                  <a:lnTo>
                    <a:pt x="2123" y="2037"/>
                  </a:lnTo>
                  <a:lnTo>
                    <a:pt x="2070" y="2032"/>
                  </a:lnTo>
                  <a:lnTo>
                    <a:pt x="2055" y="2027"/>
                  </a:lnTo>
                  <a:lnTo>
                    <a:pt x="2042" y="2012"/>
                  </a:lnTo>
                  <a:lnTo>
                    <a:pt x="2002" y="1997"/>
                  </a:lnTo>
                  <a:lnTo>
                    <a:pt x="1964" y="1974"/>
                  </a:lnTo>
                  <a:lnTo>
                    <a:pt x="1959" y="1954"/>
                  </a:lnTo>
                  <a:lnTo>
                    <a:pt x="1944" y="1914"/>
                  </a:lnTo>
                  <a:lnTo>
                    <a:pt x="1939" y="1914"/>
                  </a:lnTo>
                  <a:lnTo>
                    <a:pt x="1903" y="1893"/>
                  </a:lnTo>
                  <a:lnTo>
                    <a:pt x="1891" y="1893"/>
                  </a:lnTo>
                  <a:lnTo>
                    <a:pt x="1891" y="1896"/>
                  </a:lnTo>
                  <a:lnTo>
                    <a:pt x="1891" y="1893"/>
                  </a:lnTo>
                  <a:lnTo>
                    <a:pt x="1848" y="1888"/>
                  </a:lnTo>
                  <a:lnTo>
                    <a:pt x="1848" y="1883"/>
                  </a:lnTo>
                  <a:lnTo>
                    <a:pt x="1848" y="1888"/>
                  </a:lnTo>
                  <a:lnTo>
                    <a:pt x="1848" y="1881"/>
                  </a:lnTo>
                  <a:lnTo>
                    <a:pt x="1828" y="1876"/>
                  </a:lnTo>
                  <a:lnTo>
                    <a:pt x="1823" y="1861"/>
                  </a:lnTo>
                  <a:lnTo>
                    <a:pt x="1803" y="1846"/>
                  </a:lnTo>
                  <a:lnTo>
                    <a:pt x="1798" y="1846"/>
                  </a:lnTo>
                  <a:lnTo>
                    <a:pt x="1782" y="1841"/>
                  </a:lnTo>
                  <a:lnTo>
                    <a:pt x="1777" y="1830"/>
                  </a:lnTo>
                  <a:lnTo>
                    <a:pt x="1745" y="1815"/>
                  </a:lnTo>
                  <a:lnTo>
                    <a:pt x="1694" y="1820"/>
                  </a:lnTo>
                  <a:lnTo>
                    <a:pt x="1666" y="1815"/>
                  </a:lnTo>
                  <a:lnTo>
                    <a:pt x="1661" y="1805"/>
                  </a:lnTo>
                  <a:lnTo>
                    <a:pt x="1636" y="1800"/>
                  </a:lnTo>
                  <a:lnTo>
                    <a:pt x="1608" y="1805"/>
                  </a:lnTo>
                  <a:lnTo>
                    <a:pt x="1606" y="1803"/>
                  </a:lnTo>
                  <a:lnTo>
                    <a:pt x="1606" y="1798"/>
                  </a:lnTo>
                  <a:lnTo>
                    <a:pt x="1603" y="1790"/>
                  </a:lnTo>
                  <a:lnTo>
                    <a:pt x="1591" y="1795"/>
                  </a:lnTo>
                  <a:lnTo>
                    <a:pt x="1603" y="1790"/>
                  </a:lnTo>
                  <a:lnTo>
                    <a:pt x="1603" y="1785"/>
                  </a:lnTo>
                  <a:lnTo>
                    <a:pt x="1566" y="1795"/>
                  </a:lnTo>
                  <a:lnTo>
                    <a:pt x="1545" y="1805"/>
                  </a:lnTo>
                  <a:lnTo>
                    <a:pt x="1535" y="1830"/>
                  </a:lnTo>
                  <a:lnTo>
                    <a:pt x="1525" y="1836"/>
                  </a:lnTo>
                  <a:lnTo>
                    <a:pt x="1508" y="1851"/>
                  </a:lnTo>
                  <a:lnTo>
                    <a:pt x="1492" y="1866"/>
                  </a:lnTo>
                  <a:lnTo>
                    <a:pt x="1498" y="1878"/>
                  </a:lnTo>
                  <a:lnTo>
                    <a:pt x="1503" y="1904"/>
                  </a:lnTo>
                  <a:lnTo>
                    <a:pt x="1503" y="1919"/>
                  </a:lnTo>
                  <a:lnTo>
                    <a:pt x="1508" y="1939"/>
                  </a:lnTo>
                  <a:lnTo>
                    <a:pt x="1487" y="1954"/>
                  </a:lnTo>
                  <a:lnTo>
                    <a:pt x="1477" y="1964"/>
                  </a:lnTo>
                  <a:lnTo>
                    <a:pt x="1472" y="1974"/>
                  </a:lnTo>
                  <a:lnTo>
                    <a:pt x="1450" y="2022"/>
                  </a:lnTo>
                  <a:lnTo>
                    <a:pt x="1462" y="2042"/>
                  </a:lnTo>
                  <a:lnTo>
                    <a:pt x="1450" y="2047"/>
                  </a:lnTo>
                  <a:lnTo>
                    <a:pt x="1452" y="2047"/>
                  </a:lnTo>
                  <a:lnTo>
                    <a:pt x="1435" y="2057"/>
                  </a:lnTo>
                  <a:lnTo>
                    <a:pt x="1452" y="2093"/>
                  </a:lnTo>
                  <a:lnTo>
                    <a:pt x="1482" y="2146"/>
                  </a:lnTo>
                  <a:lnTo>
                    <a:pt x="1515" y="2211"/>
                  </a:lnTo>
                  <a:lnTo>
                    <a:pt x="1515" y="2221"/>
                  </a:lnTo>
                  <a:lnTo>
                    <a:pt x="1626" y="2284"/>
                  </a:lnTo>
                  <a:lnTo>
                    <a:pt x="1631" y="2284"/>
                  </a:lnTo>
                  <a:lnTo>
                    <a:pt x="1631" y="2282"/>
                  </a:lnTo>
                  <a:lnTo>
                    <a:pt x="1634" y="2279"/>
                  </a:lnTo>
                  <a:lnTo>
                    <a:pt x="1649" y="2294"/>
                  </a:lnTo>
                  <a:lnTo>
                    <a:pt x="1649" y="2297"/>
                  </a:lnTo>
                  <a:lnTo>
                    <a:pt x="1644" y="2315"/>
                  </a:lnTo>
                  <a:lnTo>
                    <a:pt x="1666" y="2352"/>
                  </a:lnTo>
                  <a:lnTo>
                    <a:pt x="1671" y="2362"/>
                  </a:lnTo>
                  <a:lnTo>
                    <a:pt x="1677" y="2357"/>
                  </a:lnTo>
                  <a:lnTo>
                    <a:pt x="1677" y="2360"/>
                  </a:lnTo>
                  <a:lnTo>
                    <a:pt x="1671" y="2362"/>
                  </a:lnTo>
                  <a:lnTo>
                    <a:pt x="1677" y="2368"/>
                  </a:lnTo>
                  <a:lnTo>
                    <a:pt x="1671" y="2388"/>
                  </a:lnTo>
                  <a:lnTo>
                    <a:pt x="1656" y="2405"/>
                  </a:lnTo>
                  <a:lnTo>
                    <a:pt x="1656" y="2436"/>
                  </a:lnTo>
                  <a:lnTo>
                    <a:pt x="1646" y="2456"/>
                  </a:lnTo>
                  <a:lnTo>
                    <a:pt x="1629" y="2524"/>
                  </a:lnTo>
                  <a:lnTo>
                    <a:pt x="1634" y="2574"/>
                  </a:lnTo>
                  <a:lnTo>
                    <a:pt x="1603" y="2642"/>
                  </a:lnTo>
                  <a:lnTo>
                    <a:pt x="1598" y="2713"/>
                  </a:lnTo>
                  <a:lnTo>
                    <a:pt x="1598" y="2751"/>
                  </a:lnTo>
                  <a:lnTo>
                    <a:pt x="1593" y="2786"/>
                  </a:lnTo>
                  <a:lnTo>
                    <a:pt x="1603" y="2806"/>
                  </a:lnTo>
                  <a:lnTo>
                    <a:pt x="1588" y="2889"/>
                  </a:lnTo>
                  <a:lnTo>
                    <a:pt x="1571" y="2925"/>
                  </a:lnTo>
                  <a:lnTo>
                    <a:pt x="1578" y="2950"/>
                  </a:lnTo>
                  <a:lnTo>
                    <a:pt x="1593" y="2983"/>
                  </a:lnTo>
                  <a:lnTo>
                    <a:pt x="1677" y="3018"/>
                  </a:lnTo>
                  <a:lnTo>
                    <a:pt x="1656" y="2998"/>
                  </a:lnTo>
                  <a:lnTo>
                    <a:pt x="1654" y="2993"/>
                  </a:lnTo>
                  <a:lnTo>
                    <a:pt x="1679" y="3018"/>
                  </a:lnTo>
                  <a:lnTo>
                    <a:pt x="1651" y="2960"/>
                  </a:lnTo>
                  <a:lnTo>
                    <a:pt x="1671" y="2927"/>
                  </a:lnTo>
                  <a:lnTo>
                    <a:pt x="1694" y="2894"/>
                  </a:lnTo>
                  <a:lnTo>
                    <a:pt x="1702" y="2862"/>
                  </a:lnTo>
                  <a:lnTo>
                    <a:pt x="1689" y="2847"/>
                  </a:lnTo>
                  <a:lnTo>
                    <a:pt x="1687" y="2824"/>
                  </a:lnTo>
                  <a:lnTo>
                    <a:pt x="1722" y="2781"/>
                  </a:lnTo>
                  <a:lnTo>
                    <a:pt x="1740" y="2741"/>
                  </a:lnTo>
                  <a:lnTo>
                    <a:pt x="1727" y="2726"/>
                  </a:lnTo>
                  <a:lnTo>
                    <a:pt x="1752" y="2715"/>
                  </a:lnTo>
                  <a:lnTo>
                    <a:pt x="1780" y="2673"/>
                  </a:lnTo>
                  <a:lnTo>
                    <a:pt x="1828" y="2655"/>
                  </a:lnTo>
                  <a:lnTo>
                    <a:pt x="1848" y="2642"/>
                  </a:lnTo>
                  <a:lnTo>
                    <a:pt x="1856" y="2605"/>
                  </a:lnTo>
                  <a:lnTo>
                    <a:pt x="1840" y="2594"/>
                  </a:lnTo>
                  <a:lnTo>
                    <a:pt x="1840" y="2584"/>
                  </a:lnTo>
                  <a:lnTo>
                    <a:pt x="1850" y="2594"/>
                  </a:lnTo>
                  <a:lnTo>
                    <a:pt x="1876" y="2599"/>
                  </a:lnTo>
                  <a:lnTo>
                    <a:pt x="1901" y="2579"/>
                  </a:lnTo>
                  <a:lnTo>
                    <a:pt x="1906" y="2569"/>
                  </a:lnTo>
                  <a:lnTo>
                    <a:pt x="1903" y="2559"/>
                  </a:lnTo>
                  <a:lnTo>
                    <a:pt x="1906" y="2569"/>
                  </a:lnTo>
                  <a:lnTo>
                    <a:pt x="1914" y="2552"/>
                  </a:lnTo>
                  <a:lnTo>
                    <a:pt x="1934" y="2531"/>
                  </a:lnTo>
                  <a:lnTo>
                    <a:pt x="1959" y="2506"/>
                  </a:lnTo>
                  <a:lnTo>
                    <a:pt x="1982" y="2438"/>
                  </a:lnTo>
                  <a:lnTo>
                    <a:pt x="1997" y="2408"/>
                  </a:lnTo>
                  <a:lnTo>
                    <a:pt x="2055" y="2373"/>
                  </a:lnTo>
                  <a:lnTo>
                    <a:pt x="2090" y="2368"/>
                  </a:lnTo>
                  <a:lnTo>
                    <a:pt x="2100" y="2362"/>
                  </a:lnTo>
                  <a:lnTo>
                    <a:pt x="2110" y="2342"/>
                  </a:lnTo>
                  <a:lnTo>
                    <a:pt x="2118" y="2320"/>
                  </a:lnTo>
                  <a:lnTo>
                    <a:pt x="2133" y="2294"/>
                  </a:lnTo>
                  <a:lnTo>
                    <a:pt x="2138" y="2284"/>
                  </a:lnTo>
                  <a:lnTo>
                    <a:pt x="2143" y="2196"/>
                  </a:lnTo>
                  <a:lnTo>
                    <a:pt x="2158" y="2191"/>
                  </a:lnTo>
                  <a:lnTo>
                    <a:pt x="2211" y="2125"/>
                  </a:lnTo>
                  <a:lnTo>
                    <a:pt x="2211" y="2110"/>
                  </a:lnTo>
                  <a:lnTo>
                    <a:pt x="2201" y="2073"/>
                  </a:lnTo>
                  <a:close/>
                  <a:moveTo>
                    <a:pt x="1440" y="567"/>
                  </a:moveTo>
                  <a:lnTo>
                    <a:pt x="1445" y="570"/>
                  </a:lnTo>
                  <a:lnTo>
                    <a:pt x="1447" y="570"/>
                  </a:lnTo>
                  <a:lnTo>
                    <a:pt x="1450" y="572"/>
                  </a:lnTo>
                  <a:lnTo>
                    <a:pt x="1455" y="575"/>
                  </a:lnTo>
                  <a:lnTo>
                    <a:pt x="1457" y="575"/>
                  </a:lnTo>
                  <a:lnTo>
                    <a:pt x="1462" y="577"/>
                  </a:lnTo>
                  <a:lnTo>
                    <a:pt x="1467" y="577"/>
                  </a:lnTo>
                  <a:lnTo>
                    <a:pt x="1470" y="580"/>
                  </a:lnTo>
                  <a:lnTo>
                    <a:pt x="1472" y="580"/>
                  </a:lnTo>
                  <a:lnTo>
                    <a:pt x="1475" y="577"/>
                  </a:lnTo>
                  <a:lnTo>
                    <a:pt x="1475" y="575"/>
                  </a:lnTo>
                  <a:lnTo>
                    <a:pt x="1477" y="575"/>
                  </a:lnTo>
                  <a:lnTo>
                    <a:pt x="1480" y="570"/>
                  </a:lnTo>
                  <a:lnTo>
                    <a:pt x="1482" y="567"/>
                  </a:lnTo>
                  <a:lnTo>
                    <a:pt x="1480" y="565"/>
                  </a:lnTo>
                  <a:lnTo>
                    <a:pt x="1475" y="565"/>
                  </a:lnTo>
                  <a:lnTo>
                    <a:pt x="1472" y="562"/>
                  </a:lnTo>
                  <a:lnTo>
                    <a:pt x="1457" y="562"/>
                  </a:lnTo>
                  <a:lnTo>
                    <a:pt x="1455" y="560"/>
                  </a:lnTo>
                  <a:lnTo>
                    <a:pt x="1452" y="555"/>
                  </a:lnTo>
                  <a:lnTo>
                    <a:pt x="1450" y="550"/>
                  </a:lnTo>
                  <a:lnTo>
                    <a:pt x="1447" y="545"/>
                  </a:lnTo>
                  <a:lnTo>
                    <a:pt x="1442" y="545"/>
                  </a:lnTo>
                  <a:lnTo>
                    <a:pt x="1435" y="542"/>
                  </a:lnTo>
                  <a:lnTo>
                    <a:pt x="1429" y="540"/>
                  </a:lnTo>
                  <a:lnTo>
                    <a:pt x="1424" y="540"/>
                  </a:lnTo>
                  <a:lnTo>
                    <a:pt x="1419" y="540"/>
                  </a:lnTo>
                  <a:lnTo>
                    <a:pt x="1417" y="540"/>
                  </a:lnTo>
                  <a:lnTo>
                    <a:pt x="1414" y="542"/>
                  </a:lnTo>
                  <a:lnTo>
                    <a:pt x="1412" y="545"/>
                  </a:lnTo>
                  <a:lnTo>
                    <a:pt x="1409" y="545"/>
                  </a:lnTo>
                  <a:lnTo>
                    <a:pt x="1409" y="542"/>
                  </a:lnTo>
                  <a:lnTo>
                    <a:pt x="1407" y="535"/>
                  </a:lnTo>
                  <a:lnTo>
                    <a:pt x="1404" y="529"/>
                  </a:lnTo>
                  <a:lnTo>
                    <a:pt x="1402" y="527"/>
                  </a:lnTo>
                  <a:lnTo>
                    <a:pt x="1399" y="524"/>
                  </a:lnTo>
                  <a:lnTo>
                    <a:pt x="1394" y="524"/>
                  </a:lnTo>
                  <a:lnTo>
                    <a:pt x="1392" y="524"/>
                  </a:lnTo>
                  <a:lnTo>
                    <a:pt x="1392" y="529"/>
                  </a:lnTo>
                  <a:lnTo>
                    <a:pt x="1392" y="535"/>
                  </a:lnTo>
                  <a:lnTo>
                    <a:pt x="1392" y="542"/>
                  </a:lnTo>
                  <a:lnTo>
                    <a:pt x="1392" y="547"/>
                  </a:lnTo>
                  <a:lnTo>
                    <a:pt x="1392" y="550"/>
                  </a:lnTo>
                  <a:lnTo>
                    <a:pt x="1394" y="552"/>
                  </a:lnTo>
                  <a:lnTo>
                    <a:pt x="1394" y="555"/>
                  </a:lnTo>
                  <a:lnTo>
                    <a:pt x="1394" y="560"/>
                  </a:lnTo>
                  <a:lnTo>
                    <a:pt x="1394" y="565"/>
                  </a:lnTo>
                  <a:lnTo>
                    <a:pt x="1394" y="570"/>
                  </a:lnTo>
                  <a:lnTo>
                    <a:pt x="1397" y="575"/>
                  </a:lnTo>
                  <a:lnTo>
                    <a:pt x="1397" y="577"/>
                  </a:lnTo>
                  <a:lnTo>
                    <a:pt x="1394" y="577"/>
                  </a:lnTo>
                  <a:lnTo>
                    <a:pt x="1392" y="580"/>
                  </a:lnTo>
                  <a:lnTo>
                    <a:pt x="1389" y="585"/>
                  </a:lnTo>
                  <a:lnTo>
                    <a:pt x="1387" y="587"/>
                  </a:lnTo>
                  <a:lnTo>
                    <a:pt x="1384" y="590"/>
                  </a:lnTo>
                  <a:lnTo>
                    <a:pt x="1387" y="593"/>
                  </a:lnTo>
                  <a:lnTo>
                    <a:pt x="1392" y="593"/>
                  </a:lnTo>
                  <a:lnTo>
                    <a:pt x="1397" y="590"/>
                  </a:lnTo>
                  <a:lnTo>
                    <a:pt x="1399" y="590"/>
                  </a:lnTo>
                  <a:lnTo>
                    <a:pt x="1402" y="590"/>
                  </a:lnTo>
                  <a:lnTo>
                    <a:pt x="1407" y="590"/>
                  </a:lnTo>
                  <a:lnTo>
                    <a:pt x="1409" y="590"/>
                  </a:lnTo>
                  <a:lnTo>
                    <a:pt x="1412" y="593"/>
                  </a:lnTo>
                  <a:lnTo>
                    <a:pt x="1414" y="598"/>
                  </a:lnTo>
                  <a:lnTo>
                    <a:pt x="1414" y="600"/>
                  </a:lnTo>
                  <a:lnTo>
                    <a:pt x="1417" y="603"/>
                  </a:lnTo>
                  <a:lnTo>
                    <a:pt x="1419" y="603"/>
                  </a:lnTo>
                  <a:lnTo>
                    <a:pt x="1424" y="600"/>
                  </a:lnTo>
                  <a:lnTo>
                    <a:pt x="1424" y="598"/>
                  </a:lnTo>
                  <a:lnTo>
                    <a:pt x="1427" y="595"/>
                  </a:lnTo>
                  <a:lnTo>
                    <a:pt x="1427" y="593"/>
                  </a:lnTo>
                  <a:lnTo>
                    <a:pt x="1429" y="590"/>
                  </a:lnTo>
                  <a:lnTo>
                    <a:pt x="1435" y="587"/>
                  </a:lnTo>
                  <a:lnTo>
                    <a:pt x="1437" y="585"/>
                  </a:lnTo>
                  <a:lnTo>
                    <a:pt x="1437" y="580"/>
                  </a:lnTo>
                  <a:lnTo>
                    <a:pt x="1437" y="575"/>
                  </a:lnTo>
                  <a:lnTo>
                    <a:pt x="1435" y="570"/>
                  </a:lnTo>
                  <a:lnTo>
                    <a:pt x="1437" y="567"/>
                  </a:lnTo>
                  <a:lnTo>
                    <a:pt x="1440" y="567"/>
                  </a:lnTo>
                  <a:close/>
                  <a:moveTo>
                    <a:pt x="966" y="300"/>
                  </a:moveTo>
                  <a:lnTo>
                    <a:pt x="968" y="303"/>
                  </a:lnTo>
                  <a:lnTo>
                    <a:pt x="971" y="310"/>
                  </a:lnTo>
                  <a:lnTo>
                    <a:pt x="973" y="323"/>
                  </a:lnTo>
                  <a:lnTo>
                    <a:pt x="973" y="330"/>
                  </a:lnTo>
                  <a:lnTo>
                    <a:pt x="973" y="335"/>
                  </a:lnTo>
                  <a:lnTo>
                    <a:pt x="978" y="338"/>
                  </a:lnTo>
                  <a:lnTo>
                    <a:pt x="983" y="335"/>
                  </a:lnTo>
                  <a:lnTo>
                    <a:pt x="986" y="333"/>
                  </a:lnTo>
                  <a:lnTo>
                    <a:pt x="988" y="330"/>
                  </a:lnTo>
                  <a:lnTo>
                    <a:pt x="991" y="333"/>
                  </a:lnTo>
                  <a:lnTo>
                    <a:pt x="996" y="335"/>
                  </a:lnTo>
                  <a:lnTo>
                    <a:pt x="998" y="338"/>
                  </a:lnTo>
                  <a:lnTo>
                    <a:pt x="1003" y="335"/>
                  </a:lnTo>
                  <a:lnTo>
                    <a:pt x="1006" y="330"/>
                  </a:lnTo>
                  <a:lnTo>
                    <a:pt x="1011" y="323"/>
                  </a:lnTo>
                  <a:lnTo>
                    <a:pt x="1016" y="320"/>
                  </a:lnTo>
                  <a:lnTo>
                    <a:pt x="1024" y="318"/>
                  </a:lnTo>
                  <a:lnTo>
                    <a:pt x="1026" y="315"/>
                  </a:lnTo>
                  <a:lnTo>
                    <a:pt x="1026" y="310"/>
                  </a:lnTo>
                  <a:lnTo>
                    <a:pt x="1026" y="305"/>
                  </a:lnTo>
                  <a:lnTo>
                    <a:pt x="1029" y="305"/>
                  </a:lnTo>
                  <a:lnTo>
                    <a:pt x="1039" y="303"/>
                  </a:lnTo>
                  <a:lnTo>
                    <a:pt x="1044" y="300"/>
                  </a:lnTo>
                  <a:lnTo>
                    <a:pt x="1049" y="300"/>
                  </a:lnTo>
                  <a:lnTo>
                    <a:pt x="1054" y="298"/>
                  </a:lnTo>
                  <a:lnTo>
                    <a:pt x="1059" y="295"/>
                  </a:lnTo>
                  <a:lnTo>
                    <a:pt x="1064" y="295"/>
                  </a:lnTo>
                  <a:lnTo>
                    <a:pt x="1066" y="292"/>
                  </a:lnTo>
                  <a:lnTo>
                    <a:pt x="1066" y="290"/>
                  </a:lnTo>
                  <a:lnTo>
                    <a:pt x="1069" y="287"/>
                  </a:lnTo>
                  <a:lnTo>
                    <a:pt x="1066" y="285"/>
                  </a:lnTo>
                  <a:lnTo>
                    <a:pt x="1066" y="277"/>
                  </a:lnTo>
                  <a:lnTo>
                    <a:pt x="1064" y="270"/>
                  </a:lnTo>
                  <a:lnTo>
                    <a:pt x="1059" y="265"/>
                  </a:lnTo>
                  <a:lnTo>
                    <a:pt x="1056" y="262"/>
                  </a:lnTo>
                  <a:lnTo>
                    <a:pt x="1054" y="262"/>
                  </a:lnTo>
                  <a:lnTo>
                    <a:pt x="1049" y="262"/>
                  </a:lnTo>
                  <a:lnTo>
                    <a:pt x="1046" y="262"/>
                  </a:lnTo>
                  <a:lnTo>
                    <a:pt x="1044" y="257"/>
                  </a:lnTo>
                  <a:lnTo>
                    <a:pt x="1041" y="255"/>
                  </a:lnTo>
                  <a:lnTo>
                    <a:pt x="1039" y="250"/>
                  </a:lnTo>
                  <a:lnTo>
                    <a:pt x="1031" y="247"/>
                  </a:lnTo>
                  <a:lnTo>
                    <a:pt x="1026" y="247"/>
                  </a:lnTo>
                  <a:lnTo>
                    <a:pt x="1021" y="247"/>
                  </a:lnTo>
                  <a:lnTo>
                    <a:pt x="1019" y="245"/>
                  </a:lnTo>
                  <a:lnTo>
                    <a:pt x="1016" y="242"/>
                  </a:lnTo>
                  <a:lnTo>
                    <a:pt x="1011" y="242"/>
                  </a:lnTo>
                  <a:lnTo>
                    <a:pt x="1008" y="240"/>
                  </a:lnTo>
                  <a:lnTo>
                    <a:pt x="1006" y="242"/>
                  </a:lnTo>
                  <a:lnTo>
                    <a:pt x="1006" y="245"/>
                  </a:lnTo>
                  <a:lnTo>
                    <a:pt x="1006" y="250"/>
                  </a:lnTo>
                  <a:lnTo>
                    <a:pt x="1003" y="255"/>
                  </a:lnTo>
                  <a:lnTo>
                    <a:pt x="1003" y="257"/>
                  </a:lnTo>
                  <a:lnTo>
                    <a:pt x="998" y="260"/>
                  </a:lnTo>
                  <a:lnTo>
                    <a:pt x="993" y="267"/>
                  </a:lnTo>
                  <a:lnTo>
                    <a:pt x="986" y="272"/>
                  </a:lnTo>
                  <a:lnTo>
                    <a:pt x="983" y="277"/>
                  </a:lnTo>
                  <a:lnTo>
                    <a:pt x="978" y="282"/>
                  </a:lnTo>
                  <a:lnTo>
                    <a:pt x="971" y="287"/>
                  </a:lnTo>
                  <a:lnTo>
                    <a:pt x="966" y="295"/>
                  </a:lnTo>
                  <a:lnTo>
                    <a:pt x="963" y="300"/>
                  </a:lnTo>
                  <a:lnTo>
                    <a:pt x="966" y="300"/>
                  </a:lnTo>
                  <a:close/>
                  <a:moveTo>
                    <a:pt x="1498" y="494"/>
                  </a:moveTo>
                  <a:lnTo>
                    <a:pt x="1498" y="494"/>
                  </a:lnTo>
                  <a:lnTo>
                    <a:pt x="1498" y="492"/>
                  </a:lnTo>
                  <a:lnTo>
                    <a:pt x="1498" y="489"/>
                  </a:lnTo>
                  <a:lnTo>
                    <a:pt x="1495" y="489"/>
                  </a:lnTo>
                  <a:lnTo>
                    <a:pt x="1495" y="492"/>
                  </a:lnTo>
                  <a:lnTo>
                    <a:pt x="1498" y="494"/>
                  </a:lnTo>
                  <a:close/>
                </a:path>
              </a:pathLst>
            </a:cu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5126" name="Freeform 8"/>
            <p:cNvSpPr>
              <a:spLocks/>
            </p:cNvSpPr>
            <p:nvPr/>
          </p:nvSpPr>
          <p:spPr bwMode="auto">
            <a:xfrm>
              <a:off x="3218" y="1404"/>
              <a:ext cx="46" cy="28"/>
            </a:xfrm>
            <a:custGeom>
              <a:avLst/>
              <a:gdLst>
                <a:gd name="T0" fmla="*/ 0 w 46"/>
                <a:gd name="T1" fmla="*/ 15 h 28"/>
                <a:gd name="T2" fmla="*/ 3 w 46"/>
                <a:gd name="T3" fmla="*/ 17 h 28"/>
                <a:gd name="T4" fmla="*/ 12 w 46"/>
                <a:gd name="T5" fmla="*/ 14 h 28"/>
                <a:gd name="T6" fmla="*/ 13 w 46"/>
                <a:gd name="T7" fmla="*/ 8 h 28"/>
                <a:gd name="T8" fmla="*/ 27 w 46"/>
                <a:gd name="T9" fmla="*/ 9 h 28"/>
                <a:gd name="T10" fmla="*/ 46 w 46"/>
                <a:gd name="T11" fmla="*/ 0 h 28"/>
                <a:gd name="T12" fmla="*/ 46 w 46"/>
                <a:gd name="T13" fmla="*/ 1 h 28"/>
                <a:gd name="T14" fmla="*/ 33 w 46"/>
                <a:gd name="T15" fmla="*/ 11 h 28"/>
                <a:gd name="T16" fmla="*/ 36 w 46"/>
                <a:gd name="T17" fmla="*/ 18 h 28"/>
                <a:gd name="T18" fmla="*/ 27 w 46"/>
                <a:gd name="T19" fmla="*/ 21 h 28"/>
                <a:gd name="T20" fmla="*/ 15 w 46"/>
                <a:gd name="T21" fmla="*/ 28 h 28"/>
                <a:gd name="T22" fmla="*/ 13 w 46"/>
                <a:gd name="T23" fmla="*/ 28 h 28"/>
                <a:gd name="T24" fmla="*/ 8 w 46"/>
                <a:gd name="T25" fmla="*/ 26 h 28"/>
                <a:gd name="T26" fmla="*/ 2 w 46"/>
                <a:gd name="T27" fmla="*/ 23 h 28"/>
                <a:gd name="T28" fmla="*/ 0 w 46"/>
                <a:gd name="T29" fmla="*/ 15 h 28"/>
                <a:gd name="T30" fmla="*/ 0 w 46"/>
                <a:gd name="T31" fmla="*/ 0 h 28"/>
                <a:gd name="T32" fmla="*/ 46 w 46"/>
                <a:gd name="T33"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T30" t="T31" r="T32" b="T33"/>
              <a:pathLst>
                <a:path w="46" h="28">
                  <a:moveTo>
                    <a:pt x="0" y="15"/>
                  </a:moveTo>
                  <a:lnTo>
                    <a:pt x="3" y="17"/>
                  </a:lnTo>
                  <a:lnTo>
                    <a:pt x="12" y="14"/>
                  </a:lnTo>
                  <a:lnTo>
                    <a:pt x="13" y="8"/>
                  </a:lnTo>
                  <a:lnTo>
                    <a:pt x="27" y="9"/>
                  </a:lnTo>
                  <a:lnTo>
                    <a:pt x="46" y="0"/>
                  </a:lnTo>
                  <a:lnTo>
                    <a:pt x="46" y="1"/>
                  </a:lnTo>
                  <a:lnTo>
                    <a:pt x="33" y="11"/>
                  </a:lnTo>
                  <a:lnTo>
                    <a:pt x="36" y="18"/>
                  </a:lnTo>
                  <a:lnTo>
                    <a:pt x="27" y="21"/>
                  </a:lnTo>
                  <a:lnTo>
                    <a:pt x="15" y="28"/>
                  </a:lnTo>
                  <a:lnTo>
                    <a:pt x="13" y="28"/>
                  </a:lnTo>
                  <a:lnTo>
                    <a:pt x="8" y="26"/>
                  </a:lnTo>
                  <a:lnTo>
                    <a:pt x="2" y="23"/>
                  </a:lnTo>
                  <a:lnTo>
                    <a:pt x="0" y="15"/>
                  </a:lnTo>
                  <a:close/>
                </a:path>
              </a:pathLst>
            </a:cu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grpSp>
        <p:nvGrpSpPr>
          <p:cNvPr id="5127" name="Group 7"/>
          <p:cNvGrpSpPr>
            <a:grpSpLocks/>
          </p:cNvGrpSpPr>
          <p:nvPr/>
        </p:nvGrpSpPr>
        <p:grpSpPr bwMode="auto">
          <a:xfrm>
            <a:off x="4779963" y="2139950"/>
            <a:ext cx="4132262" cy="639763"/>
            <a:chOff x="0" y="0"/>
            <a:chExt cx="2603" cy="403"/>
          </a:xfrm>
        </p:grpSpPr>
        <p:pic>
          <p:nvPicPr>
            <p:cNvPr id="5128" name="圆角矩形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03"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sp>
          <p:nvSpPr>
            <p:cNvPr id="5129" name="Text Box 9">
              <a:hlinkClick r:id="rId3" action="ppaction://hlinkpres?slideindex=1&amp;slidetitle="/>
            </p:cNvPr>
            <p:cNvSpPr txBox="1">
              <a:spLocks noChangeArrowheads="1"/>
            </p:cNvSpPr>
            <p:nvPr/>
          </p:nvSpPr>
          <p:spPr bwMode="auto">
            <a:xfrm>
              <a:off x="66" y="36"/>
              <a:ext cx="2488"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a:solidFill>
                    <a:srgbClr val="FFFFFF"/>
                  </a:solidFill>
                  <a:latin typeface="黑体" pitchFamily="2" charset="-122"/>
                  <a:ea typeface="黑体" pitchFamily="2" charset="-122"/>
                </a:rPr>
                <a:t>第七章  精准收集客户信息</a:t>
              </a:r>
            </a:p>
          </p:txBody>
        </p:sp>
      </p:grpSp>
      <p:grpSp>
        <p:nvGrpSpPr>
          <p:cNvPr id="5130" name="Group 10"/>
          <p:cNvGrpSpPr>
            <a:grpSpLocks/>
          </p:cNvGrpSpPr>
          <p:nvPr/>
        </p:nvGrpSpPr>
        <p:grpSpPr bwMode="auto">
          <a:xfrm>
            <a:off x="4779963" y="3078163"/>
            <a:ext cx="4132262" cy="639762"/>
            <a:chOff x="0" y="0"/>
            <a:chExt cx="2603" cy="403"/>
          </a:xfrm>
        </p:grpSpPr>
        <p:pic>
          <p:nvPicPr>
            <p:cNvPr id="5131" name="圆角矩形 7"/>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2603"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sp>
          <p:nvSpPr>
            <p:cNvPr id="5132" name="Text Box 12">
              <a:hlinkClick r:id="rId5" action="ppaction://hlinkpres?slideindex=1&amp;slidetitle="/>
            </p:cNvPr>
            <p:cNvSpPr txBox="1">
              <a:spLocks noChangeArrowheads="1"/>
            </p:cNvSpPr>
            <p:nvPr/>
          </p:nvSpPr>
          <p:spPr bwMode="auto">
            <a:xfrm>
              <a:off x="66" y="35"/>
              <a:ext cx="2488"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dirty="0">
                  <a:solidFill>
                    <a:srgbClr val="FFFFFF"/>
                  </a:solidFill>
                  <a:latin typeface="黑体" pitchFamily="2" charset="-122"/>
                  <a:ea typeface="黑体" pitchFamily="2" charset="-122"/>
                </a:rPr>
                <a:t>第八章 </a:t>
              </a:r>
              <a:r>
                <a:rPr lang="en-US" dirty="0">
                  <a:solidFill>
                    <a:srgbClr val="FFFFFF"/>
                  </a:solidFill>
                  <a:latin typeface="黑体" pitchFamily="2" charset="-122"/>
                  <a:ea typeface="黑体" pitchFamily="2" charset="-122"/>
                </a:rPr>
                <a:t>Web</a:t>
              </a:r>
              <a:r>
                <a:rPr lang="zh-CN" altLang="en-US" dirty="0">
                  <a:solidFill>
                    <a:srgbClr val="FFFFFF"/>
                  </a:solidFill>
                  <a:latin typeface="黑体" pitchFamily="2" charset="-122"/>
                  <a:ea typeface="黑体" pitchFamily="2" charset="-122"/>
                </a:rPr>
                <a:t>在线交谈与邮件写作技巧</a:t>
              </a:r>
            </a:p>
          </p:txBody>
        </p:sp>
      </p:grpSp>
      <p:grpSp>
        <p:nvGrpSpPr>
          <p:cNvPr id="5133" name="Group 13"/>
          <p:cNvGrpSpPr>
            <a:grpSpLocks/>
          </p:cNvGrpSpPr>
          <p:nvPr/>
        </p:nvGrpSpPr>
        <p:grpSpPr bwMode="auto">
          <a:xfrm>
            <a:off x="4779963" y="4017963"/>
            <a:ext cx="4132262" cy="633412"/>
            <a:chOff x="0" y="0"/>
            <a:chExt cx="2603" cy="399"/>
          </a:xfrm>
        </p:grpSpPr>
        <p:pic>
          <p:nvPicPr>
            <p:cNvPr id="5134" name="圆角矩形 8"/>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2603" cy="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sp>
          <p:nvSpPr>
            <p:cNvPr id="5135" name="Text Box 15">
              <a:hlinkClick r:id="rId7" action="ppaction://hlinkpres?slideindex=1&amp;slidetitle="/>
            </p:cNvPr>
            <p:cNvSpPr txBox="1">
              <a:spLocks noChangeArrowheads="1"/>
            </p:cNvSpPr>
            <p:nvPr/>
          </p:nvSpPr>
          <p:spPr bwMode="auto">
            <a:xfrm>
              <a:off x="66" y="33"/>
              <a:ext cx="2488"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a:solidFill>
                    <a:srgbClr val="FFFFFF"/>
                  </a:solidFill>
                  <a:latin typeface="黑体" pitchFamily="2" charset="-122"/>
                  <a:ea typeface="黑体" pitchFamily="2" charset="-122"/>
                </a:rPr>
                <a:t>第九章  </a:t>
              </a:r>
              <a:r>
                <a:rPr lang="en-US">
                  <a:solidFill>
                    <a:srgbClr val="FFFFFF"/>
                  </a:solidFill>
                  <a:latin typeface="黑体" pitchFamily="2" charset="-122"/>
                  <a:ea typeface="黑体" pitchFamily="2" charset="-122"/>
                </a:rPr>
                <a:t>KPI</a:t>
              </a:r>
              <a:r>
                <a:rPr lang="zh-CN" altLang="en-US">
                  <a:solidFill>
                    <a:srgbClr val="FFFFFF"/>
                  </a:solidFill>
                  <a:latin typeface="黑体" pitchFamily="2" charset="-122"/>
                  <a:ea typeface="黑体" pitchFamily="2" charset="-122"/>
                </a:rPr>
                <a:t>基础知识</a:t>
              </a:r>
            </a:p>
          </p:txBody>
        </p:sp>
      </p:grpSp>
      <p:grpSp>
        <p:nvGrpSpPr>
          <p:cNvPr id="5136" name="Group 16"/>
          <p:cNvGrpSpPr>
            <a:grpSpLocks/>
          </p:cNvGrpSpPr>
          <p:nvPr/>
        </p:nvGrpSpPr>
        <p:grpSpPr bwMode="auto">
          <a:xfrm>
            <a:off x="4803775" y="4949825"/>
            <a:ext cx="4108450" cy="615950"/>
            <a:chOff x="0" y="0"/>
            <a:chExt cx="2588" cy="388"/>
          </a:xfrm>
        </p:grpSpPr>
        <p:pic>
          <p:nvPicPr>
            <p:cNvPr id="5137" name="圆角矩形 9"/>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2588" cy="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sp>
          <p:nvSpPr>
            <p:cNvPr id="5138" name="Text Box 18"/>
            <p:cNvSpPr txBox="1">
              <a:spLocks noChangeArrowheads="1"/>
            </p:cNvSpPr>
            <p:nvPr/>
          </p:nvSpPr>
          <p:spPr bwMode="auto">
            <a:xfrm>
              <a:off x="51" y="35"/>
              <a:ext cx="2488"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a:solidFill>
                    <a:srgbClr val="FFFFFF"/>
                  </a:solidFill>
                  <a:latin typeface="黑体" pitchFamily="2" charset="-122"/>
                  <a:ea typeface="黑体" pitchFamily="2" charset="-122"/>
                </a:rPr>
                <a:t>附  录  呼叫中心常见专业术语</a:t>
              </a:r>
            </a:p>
          </p:txBody>
        </p:sp>
      </p:grpSp>
      <p:grpSp>
        <p:nvGrpSpPr>
          <p:cNvPr id="5139" name="Group 19"/>
          <p:cNvGrpSpPr>
            <a:grpSpLocks/>
          </p:cNvGrpSpPr>
          <p:nvPr/>
        </p:nvGrpSpPr>
        <p:grpSpPr bwMode="auto">
          <a:xfrm>
            <a:off x="4779963" y="1206500"/>
            <a:ext cx="4132262" cy="641350"/>
            <a:chOff x="0" y="0"/>
            <a:chExt cx="2603" cy="404"/>
          </a:xfrm>
        </p:grpSpPr>
        <p:pic>
          <p:nvPicPr>
            <p:cNvPr id="5140" name="圆角矩形 10"/>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2603"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sp>
          <p:nvSpPr>
            <p:cNvPr id="5141" name="Text Box 21">
              <a:hlinkClick r:id="rId10" action="ppaction://hlinkpres?slideindex=1&amp;slidetitle="/>
            </p:cNvPr>
            <p:cNvSpPr txBox="1">
              <a:spLocks noChangeArrowheads="1"/>
            </p:cNvSpPr>
            <p:nvPr/>
          </p:nvSpPr>
          <p:spPr bwMode="auto">
            <a:xfrm>
              <a:off x="66" y="35"/>
              <a:ext cx="2488"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a:solidFill>
                    <a:srgbClr val="FFFFFF"/>
                  </a:solidFill>
                  <a:latin typeface="黑体" pitchFamily="2" charset="-122"/>
                  <a:ea typeface="黑体" pitchFamily="2" charset="-122"/>
                </a:rPr>
                <a:t>第六章  常规电话呼出操作及流程</a:t>
              </a:r>
            </a:p>
          </p:txBody>
        </p:sp>
      </p:grpSp>
      <p:grpSp>
        <p:nvGrpSpPr>
          <p:cNvPr id="5142" name="Group 22"/>
          <p:cNvGrpSpPr>
            <a:grpSpLocks/>
          </p:cNvGrpSpPr>
          <p:nvPr/>
        </p:nvGrpSpPr>
        <p:grpSpPr bwMode="auto">
          <a:xfrm>
            <a:off x="212725" y="2146300"/>
            <a:ext cx="4133850" cy="633413"/>
            <a:chOff x="0" y="0"/>
            <a:chExt cx="2604" cy="399"/>
          </a:xfrm>
        </p:grpSpPr>
        <p:pic>
          <p:nvPicPr>
            <p:cNvPr id="5143" name="圆角矩形 11"/>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2604" cy="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sp>
          <p:nvSpPr>
            <p:cNvPr id="5144" name="Text Box 24">
              <a:hlinkClick r:id="rId12" action="ppaction://hlinkpres?slideindex=1&amp;slidetitle="/>
            </p:cNvPr>
            <p:cNvSpPr txBox="1">
              <a:spLocks noChangeArrowheads="1"/>
            </p:cNvSpPr>
            <p:nvPr/>
          </p:nvSpPr>
          <p:spPr bwMode="auto">
            <a:xfrm>
              <a:off x="64" y="32"/>
              <a:ext cx="248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a:solidFill>
                    <a:srgbClr val="FFFFFF"/>
                  </a:solidFill>
                  <a:latin typeface="黑体" pitchFamily="2" charset="-122"/>
                  <a:ea typeface="黑体" pitchFamily="2" charset="-122"/>
                </a:rPr>
                <a:t>第二章  客户沟通能力</a:t>
              </a:r>
            </a:p>
          </p:txBody>
        </p:sp>
      </p:grpSp>
      <p:grpSp>
        <p:nvGrpSpPr>
          <p:cNvPr id="5145" name="Group 25"/>
          <p:cNvGrpSpPr>
            <a:grpSpLocks/>
          </p:cNvGrpSpPr>
          <p:nvPr/>
        </p:nvGrpSpPr>
        <p:grpSpPr bwMode="auto">
          <a:xfrm>
            <a:off x="212725" y="3078163"/>
            <a:ext cx="4133850" cy="639762"/>
            <a:chOff x="0" y="0"/>
            <a:chExt cx="2604" cy="403"/>
          </a:xfrm>
        </p:grpSpPr>
        <p:pic>
          <p:nvPicPr>
            <p:cNvPr id="5146" name="圆角矩形 12">
              <a:hlinkClick r:id="rId13" action="ppaction://hlinkpres?slideindex=1&amp;slidetitle="/>
            </p:cNvPr>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2604"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sp>
          <p:nvSpPr>
            <p:cNvPr id="5147" name="Text Box 27">
              <a:hlinkClick r:id="rId15" action="ppaction://hlinkpres?slideindex=1&amp;slidetitle="/>
            </p:cNvPr>
            <p:cNvSpPr txBox="1">
              <a:spLocks noChangeArrowheads="1"/>
            </p:cNvSpPr>
            <p:nvPr/>
          </p:nvSpPr>
          <p:spPr bwMode="auto">
            <a:xfrm>
              <a:off x="64" y="35"/>
              <a:ext cx="248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a:solidFill>
                    <a:srgbClr val="FFFFFF"/>
                  </a:solidFill>
                  <a:latin typeface="黑体" pitchFamily="2" charset="-122"/>
                  <a:ea typeface="黑体" pitchFamily="2" charset="-122"/>
                </a:rPr>
                <a:t>第三章  客户服务中的心理学应用</a:t>
              </a:r>
            </a:p>
          </p:txBody>
        </p:sp>
      </p:grpSp>
      <p:grpSp>
        <p:nvGrpSpPr>
          <p:cNvPr id="5148" name="Group 28"/>
          <p:cNvGrpSpPr>
            <a:grpSpLocks/>
          </p:cNvGrpSpPr>
          <p:nvPr/>
        </p:nvGrpSpPr>
        <p:grpSpPr bwMode="auto">
          <a:xfrm>
            <a:off x="212725" y="4017963"/>
            <a:ext cx="4133850" cy="633412"/>
            <a:chOff x="0" y="0"/>
            <a:chExt cx="2604" cy="399"/>
          </a:xfrm>
        </p:grpSpPr>
        <p:pic>
          <p:nvPicPr>
            <p:cNvPr id="5149" name="圆角矩形 13"/>
            <p:cNvPicPr>
              <a:picLocks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2604" cy="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sp>
          <p:nvSpPr>
            <p:cNvPr id="5150" name="Text Box 30">
              <a:hlinkClick r:id="rId17" action="ppaction://hlinkpres?slideindex=1&amp;slidetitle="/>
            </p:cNvPr>
            <p:cNvSpPr txBox="1">
              <a:spLocks noChangeArrowheads="1"/>
            </p:cNvSpPr>
            <p:nvPr/>
          </p:nvSpPr>
          <p:spPr bwMode="auto">
            <a:xfrm>
              <a:off x="64" y="33"/>
              <a:ext cx="2489"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dirty="0">
                  <a:solidFill>
                    <a:srgbClr val="FFFFFF"/>
                  </a:solidFill>
                  <a:latin typeface="黑体" pitchFamily="2" charset="-122"/>
                  <a:ea typeface="黑体" pitchFamily="2" charset="-122"/>
                </a:rPr>
                <a:t>第四章  </a:t>
              </a:r>
              <a:r>
                <a:rPr lang="en-US" dirty="0">
                  <a:solidFill>
                    <a:srgbClr val="FFFFFF"/>
                  </a:solidFill>
                  <a:latin typeface="黑体" pitchFamily="2" charset="-122"/>
                  <a:ea typeface="黑体" pitchFamily="2" charset="-122"/>
                </a:rPr>
                <a:t>KPI</a:t>
              </a:r>
              <a:r>
                <a:rPr lang="zh-CN" altLang="en-US" dirty="0">
                  <a:solidFill>
                    <a:srgbClr val="FFFFFF"/>
                  </a:solidFill>
                  <a:latin typeface="黑体" pitchFamily="2" charset="-122"/>
                  <a:ea typeface="黑体" pitchFamily="2" charset="-122"/>
                </a:rPr>
                <a:t>基础知识</a:t>
              </a:r>
            </a:p>
          </p:txBody>
        </p:sp>
      </p:grpSp>
      <p:grpSp>
        <p:nvGrpSpPr>
          <p:cNvPr id="5151" name="Group 31"/>
          <p:cNvGrpSpPr>
            <a:grpSpLocks/>
          </p:cNvGrpSpPr>
          <p:nvPr/>
        </p:nvGrpSpPr>
        <p:grpSpPr bwMode="auto">
          <a:xfrm>
            <a:off x="212725" y="4949825"/>
            <a:ext cx="4133850" cy="639763"/>
            <a:chOff x="0" y="0"/>
            <a:chExt cx="2604" cy="403"/>
          </a:xfrm>
        </p:grpSpPr>
        <p:pic>
          <p:nvPicPr>
            <p:cNvPr id="5152" name="圆角矩形 14"/>
            <p:cNvPicPr>
              <a:picLocks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2604"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sp>
          <p:nvSpPr>
            <p:cNvPr id="5153" name="Text Box 33">
              <a:hlinkClick r:id="rId19" action="ppaction://hlinkpres?slideindex=1&amp;slidetitle="/>
            </p:cNvPr>
            <p:cNvSpPr txBox="1">
              <a:spLocks noChangeArrowheads="1"/>
            </p:cNvSpPr>
            <p:nvPr/>
          </p:nvSpPr>
          <p:spPr bwMode="auto">
            <a:xfrm>
              <a:off x="64" y="35"/>
              <a:ext cx="2489"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a:solidFill>
                    <a:srgbClr val="FFFFFF"/>
                  </a:solidFill>
                  <a:latin typeface="黑体" pitchFamily="2" charset="-122"/>
                  <a:ea typeface="黑体" pitchFamily="2" charset="-122"/>
                </a:rPr>
                <a:t>第五章  常规电话呼入操作及流程</a:t>
              </a:r>
            </a:p>
          </p:txBody>
        </p:sp>
      </p:grpSp>
      <p:grpSp>
        <p:nvGrpSpPr>
          <p:cNvPr id="5154" name="Group 34"/>
          <p:cNvGrpSpPr>
            <a:grpSpLocks/>
          </p:cNvGrpSpPr>
          <p:nvPr/>
        </p:nvGrpSpPr>
        <p:grpSpPr bwMode="auto">
          <a:xfrm>
            <a:off x="212725" y="1206500"/>
            <a:ext cx="4133850" cy="641350"/>
            <a:chOff x="0" y="0"/>
            <a:chExt cx="2604" cy="404"/>
          </a:xfrm>
        </p:grpSpPr>
        <p:pic>
          <p:nvPicPr>
            <p:cNvPr id="5155" name="圆角矩形 15"/>
            <p:cNvPicPr>
              <a:picLocks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260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sp>
          <p:nvSpPr>
            <p:cNvPr id="5156" name="Text Box 36">
              <a:hlinkClick r:id="rId21" action="ppaction://hlinkpres?slideindex=1&amp;slidetitle="/>
            </p:cNvPr>
            <p:cNvSpPr txBox="1">
              <a:spLocks noChangeArrowheads="1"/>
            </p:cNvSpPr>
            <p:nvPr/>
          </p:nvSpPr>
          <p:spPr bwMode="auto">
            <a:xfrm>
              <a:off x="64" y="35"/>
              <a:ext cx="2489"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dirty="0">
                  <a:solidFill>
                    <a:srgbClr val="FFFFFF"/>
                  </a:solidFill>
                  <a:latin typeface="黑体" pitchFamily="2" charset="-122"/>
                  <a:ea typeface="黑体" pitchFamily="2" charset="-122"/>
                </a:rPr>
                <a:t>第一章  服务外包与呼叫中心</a:t>
              </a:r>
            </a:p>
          </p:txBody>
        </p:sp>
      </p:grpSp>
      <p:pic>
        <p:nvPicPr>
          <p:cNvPr id="5157" name="图片 2"/>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00013" y="120650"/>
            <a:ext cx="1949450"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8" name="TextBox 17"/>
          <p:cNvPicPr>
            <a:picLocks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4084638" y="-101600"/>
            <a:ext cx="5230812"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spTree>
    <p:extLst>
      <p:ext uri="{BB962C8B-B14F-4D97-AF65-F5344CB8AC3E}">
        <p14:creationId xmlns:p14="http://schemas.microsoft.com/office/powerpoint/2010/main" val="2001288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3"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200275" y="876300"/>
            <a:ext cx="1008112" cy="400110"/>
          </a:xfrm>
          <a:prstGeom prst="rect">
            <a:avLst/>
          </a:prstGeom>
          <a:noFill/>
        </p:spPr>
        <p:txBody>
          <a:bodyPr wrap="square" rtlCol="0">
            <a:spAutoFit/>
          </a:bodyPr>
          <a:lstStyle/>
          <a:p>
            <a:r>
              <a:rPr lang="zh-CN" altLang="en-US" sz="2000" b="1" dirty="0" smtClean="0">
                <a:latin typeface="黑体" pitchFamily="49" charset="-122"/>
                <a:ea typeface="黑体" pitchFamily="49" charset="-122"/>
              </a:rPr>
              <a:t>判断题</a:t>
            </a:r>
            <a:endParaRPr lang="zh-CN" altLang="en-US" sz="2000" b="1" dirty="0">
              <a:latin typeface="黑体" pitchFamily="49" charset="-122"/>
              <a:ea typeface="黑体" pitchFamily="49" charset="-122"/>
            </a:endParaRPr>
          </a:p>
        </p:txBody>
      </p:sp>
      <p:sp>
        <p:nvSpPr>
          <p:cNvPr id="3" name="TextBox 2"/>
          <p:cNvSpPr txBox="1"/>
          <p:nvPr/>
        </p:nvSpPr>
        <p:spPr>
          <a:xfrm>
            <a:off x="2217738" y="1276410"/>
            <a:ext cx="5599113" cy="369332"/>
          </a:xfrm>
          <a:prstGeom prst="rect">
            <a:avLst/>
          </a:prstGeom>
          <a:noFill/>
        </p:spPr>
        <p:txBody>
          <a:bodyPr wrap="square" rtlCol="0">
            <a:spAutoFit/>
          </a:bodyPr>
          <a:lstStyle/>
          <a:p>
            <a:r>
              <a:rPr lang="en-US" altLang="zh-CN" b="1" dirty="0"/>
              <a:t>4.</a:t>
            </a:r>
            <a:r>
              <a:rPr lang="zh-CN" altLang="zh-CN" b="1" dirty="0"/>
              <a:t>呼出电话服务坐席代表的工作流程有</a:t>
            </a:r>
            <a:r>
              <a:rPr lang="en-US" altLang="zh-CN" b="1" dirty="0"/>
              <a:t>7</a:t>
            </a:r>
            <a:r>
              <a:rPr lang="zh-CN" altLang="zh-CN" b="1" dirty="0"/>
              <a:t>步。</a:t>
            </a:r>
            <a:endParaRPr lang="zh-CN" altLang="zh-CN" dirty="0"/>
          </a:p>
        </p:txBody>
      </p:sp>
      <p:sp>
        <p:nvSpPr>
          <p:cNvPr id="15" name="菱形 14">
            <a:hlinkClick r:id="rId4" action="ppaction://hlinksldjump"/>
          </p:cNvPr>
          <p:cNvSpPr/>
          <p:nvPr/>
        </p:nvSpPr>
        <p:spPr>
          <a:xfrm>
            <a:off x="4098976" y="2787661"/>
            <a:ext cx="846113" cy="846113"/>
          </a:xfrm>
          <a:prstGeom prst="diamond">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smtClean="0">
                <a:latin typeface="黑体" pitchFamily="49" charset="-122"/>
                <a:ea typeface="黑体" pitchFamily="49" charset="-122"/>
              </a:rPr>
              <a:t>√</a:t>
            </a:r>
            <a:endParaRPr lang="zh-CN" altLang="en-US" sz="3600" dirty="0">
              <a:latin typeface="黑体" pitchFamily="49" charset="-122"/>
              <a:ea typeface="黑体" pitchFamily="49" charset="-122"/>
            </a:endParaRPr>
          </a:p>
        </p:txBody>
      </p:sp>
      <p:sp>
        <p:nvSpPr>
          <p:cNvPr id="16" name="菱形 15">
            <a:hlinkClick r:id="rId5" action="ppaction://hlinksldjump"/>
          </p:cNvPr>
          <p:cNvSpPr/>
          <p:nvPr/>
        </p:nvSpPr>
        <p:spPr>
          <a:xfrm>
            <a:off x="5107088" y="2787661"/>
            <a:ext cx="846113" cy="846113"/>
          </a:xfrm>
          <a:prstGeom prst="diamond">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2400" b="1" dirty="0"/>
              <a:t>╳</a:t>
            </a:r>
            <a:endParaRPr lang="zh-CN" altLang="en-US" sz="2400" dirty="0">
              <a:latin typeface="黑体" pitchFamily="49" charset="-122"/>
              <a:ea typeface="黑体" pitchFamily="49" charset="-122"/>
            </a:endParaRPr>
          </a:p>
        </p:txBody>
      </p:sp>
    </p:spTree>
    <p:extLst>
      <p:ext uri="{BB962C8B-B14F-4D97-AF65-F5344CB8AC3E}">
        <p14:creationId xmlns:p14="http://schemas.microsoft.com/office/powerpoint/2010/main" val="3599977981"/>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555776" y="1633364"/>
            <a:ext cx="6066482" cy="646331"/>
          </a:xfrm>
          <a:prstGeom prst="rect">
            <a:avLst/>
          </a:prstGeom>
          <a:noFill/>
        </p:spPr>
        <p:txBody>
          <a:bodyPr wrap="square" rtlCol="0">
            <a:spAutoFit/>
          </a:bodyPr>
          <a:lstStyle/>
          <a:p>
            <a:r>
              <a:rPr lang="zh-CN" altLang="en-US" sz="3600" b="1" dirty="0">
                <a:latin typeface="黑体" pitchFamily="49" charset="-122"/>
                <a:ea typeface="黑体" pitchFamily="49" charset="-122"/>
              </a:rPr>
              <a:t>选择不</a:t>
            </a:r>
            <a:r>
              <a:rPr lang="zh-CN" altLang="en-US" sz="3600" b="1" dirty="0" smtClean="0">
                <a:latin typeface="黑体" pitchFamily="49" charset="-122"/>
                <a:ea typeface="黑体" pitchFamily="49" charset="-122"/>
              </a:rPr>
              <a:t>正确，请再思考思考！</a:t>
            </a:r>
            <a:endParaRPr lang="zh-CN" altLang="en-US" sz="3600" b="1" dirty="0">
              <a:latin typeface="黑体" pitchFamily="49" charset="-122"/>
              <a:ea typeface="黑体" pitchFamily="49" charset="-122"/>
            </a:endParaRPr>
          </a:p>
        </p:txBody>
      </p:sp>
      <p:sp>
        <p:nvSpPr>
          <p:cNvPr id="21" name="圆角矩形 20">
            <a:hlinkClick r:id="rId4" action="ppaction://hlinksldjump"/>
          </p:cNvPr>
          <p:cNvSpPr/>
          <p:nvPr/>
        </p:nvSpPr>
        <p:spPr>
          <a:xfrm>
            <a:off x="3131839" y="2857500"/>
            <a:ext cx="4464497"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返回题目继续学习</a:t>
            </a:r>
            <a:endParaRPr lang="zh-CN" altLang="en-US" sz="4000" dirty="0">
              <a:latin typeface="黑体" pitchFamily="49" charset="-122"/>
              <a:ea typeface="黑体" pitchFamily="49" charset="-122"/>
            </a:endParaRPr>
          </a:p>
        </p:txBody>
      </p:sp>
    </p:spTree>
    <p:extLst>
      <p:ext uri="{BB962C8B-B14F-4D97-AF65-F5344CB8AC3E}">
        <p14:creationId xmlns:p14="http://schemas.microsoft.com/office/powerpoint/2010/main" val="638805108"/>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3"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275856" y="1633364"/>
            <a:ext cx="4176464" cy="646331"/>
          </a:xfrm>
          <a:prstGeom prst="rect">
            <a:avLst/>
          </a:prstGeom>
          <a:noFill/>
        </p:spPr>
        <p:txBody>
          <a:bodyPr wrap="square" rtlCol="0">
            <a:spAutoFit/>
          </a:bodyPr>
          <a:lstStyle/>
          <a:p>
            <a:r>
              <a:rPr lang="zh-CN" altLang="en-US" sz="3600" b="1" dirty="0">
                <a:latin typeface="黑体" pitchFamily="49" charset="-122"/>
                <a:ea typeface="黑体" pitchFamily="49" charset="-122"/>
              </a:rPr>
              <a:t>恭喜</a:t>
            </a:r>
            <a:r>
              <a:rPr lang="zh-CN" altLang="en-US" sz="3600" b="1" dirty="0" smtClean="0">
                <a:latin typeface="黑体" pitchFamily="49" charset="-122"/>
                <a:ea typeface="黑体" pitchFamily="49" charset="-122"/>
              </a:rPr>
              <a:t>你，回答正确！</a:t>
            </a:r>
            <a:endParaRPr lang="zh-CN" altLang="en-US" sz="3600" b="1" dirty="0">
              <a:latin typeface="黑体" pitchFamily="49" charset="-122"/>
              <a:ea typeface="黑体" pitchFamily="49" charset="-122"/>
            </a:endParaRPr>
          </a:p>
        </p:txBody>
      </p:sp>
      <p:sp>
        <p:nvSpPr>
          <p:cNvPr id="3" name="圆角矩形 2">
            <a:hlinkClick r:id="rId4" action="ppaction://hlinksldjump"/>
          </p:cNvPr>
          <p:cNvSpPr/>
          <p:nvPr/>
        </p:nvSpPr>
        <p:spPr>
          <a:xfrm>
            <a:off x="3131839" y="2857500"/>
            <a:ext cx="4464497"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返回题目继续学习</a:t>
            </a:r>
            <a:endParaRPr lang="zh-CN" altLang="en-US" sz="4000" dirty="0">
              <a:latin typeface="黑体" pitchFamily="49" charset="-122"/>
              <a:ea typeface="黑体" pitchFamily="49" charset="-122"/>
            </a:endParaRPr>
          </a:p>
        </p:txBody>
      </p:sp>
    </p:spTree>
    <p:extLst>
      <p:ext uri="{BB962C8B-B14F-4D97-AF65-F5344CB8AC3E}">
        <p14:creationId xmlns:p14="http://schemas.microsoft.com/office/powerpoint/2010/main" val="3845866980"/>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直角三角形 20"/>
          <p:cNvSpPr>
            <a:spLocks noChangeArrowheads="1"/>
          </p:cNvSpPr>
          <p:nvPr/>
        </p:nvSpPr>
        <p:spPr bwMode="auto">
          <a:xfrm flipH="1">
            <a:off x="7704138" y="1657615"/>
            <a:ext cx="190500" cy="179917"/>
          </a:xfrm>
          <a:prstGeom prst="rtTriangle">
            <a:avLst/>
          </a:prstGeom>
          <a:solidFill>
            <a:srgbClr val="FF5050">
              <a:alpha val="63136"/>
            </a:srgbClr>
          </a:solidFill>
          <a:ln>
            <a:noFill/>
          </a:ln>
          <a:extLst>
            <a:ext uri="{91240B29-F687-4F45-9708-019B960494DF}">
              <a14:hiddenLine xmlns:a14="http://schemas.microsoft.com/office/drawing/2010/main" w="9525">
                <a:solidFill>
                  <a:schemeClr val="accent2"/>
                </a:solidFill>
                <a:miter lim="800000"/>
                <a:headEnd/>
                <a:tailEnd/>
              </a14:hiddenLine>
            </a:ext>
          </a:extLst>
        </p:spPr>
        <p:txBody>
          <a:bodyPr lIns="91388" tIns="45696" rIns="91388" bIns="45696" anchor="ctr"/>
          <a:lstStyle/>
          <a:p>
            <a:pPr defTabSz="912813"/>
            <a:endParaRPr lang="zh-CN" altLang="zh-CN">
              <a:solidFill>
                <a:srgbClr val="FFFFFF"/>
              </a:solidFill>
              <a:latin typeface="Calibri" pitchFamily="34" charset="0"/>
              <a:sym typeface="Calibri" pitchFamily="34" charset="0"/>
            </a:endParaRPr>
          </a:p>
        </p:txBody>
      </p:sp>
      <p:sp>
        <p:nvSpPr>
          <p:cNvPr id="5123" name="矩形 21"/>
          <p:cNvSpPr>
            <a:spLocks noChangeArrowheads="1"/>
          </p:cNvSpPr>
          <p:nvPr/>
        </p:nvSpPr>
        <p:spPr bwMode="auto">
          <a:xfrm>
            <a:off x="0" y="1837532"/>
            <a:ext cx="9144000" cy="2346854"/>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88" tIns="45696" rIns="91388" bIns="45696" anchor="ctr"/>
          <a:lstStyle/>
          <a:p>
            <a:pPr defTabSz="912813"/>
            <a:endParaRPr lang="zh-CN" altLang="zh-CN">
              <a:solidFill>
                <a:srgbClr val="FFFFFF"/>
              </a:solidFill>
              <a:latin typeface="Calibri" pitchFamily="34" charset="0"/>
              <a:sym typeface="Calibri" pitchFamily="34" charset="0"/>
            </a:endParaRPr>
          </a:p>
        </p:txBody>
      </p:sp>
      <p:sp>
        <p:nvSpPr>
          <p:cNvPr id="14340" name="矩形 23"/>
          <p:cNvSpPr>
            <a:spLocks noChangeArrowheads="1"/>
          </p:cNvSpPr>
          <p:nvPr/>
        </p:nvSpPr>
        <p:spPr bwMode="auto">
          <a:xfrm>
            <a:off x="7894638" y="1657615"/>
            <a:ext cx="673100" cy="2701396"/>
          </a:xfrm>
          <a:prstGeom prst="rect">
            <a:avLst/>
          </a:prstGeom>
          <a:solidFill>
            <a:srgbClr val="CC0000">
              <a:alpha val="65097"/>
            </a:srgbClr>
          </a:solidFill>
          <a:ln>
            <a:noFill/>
          </a:ln>
          <a:extLst>
            <a:ext uri="{91240B29-F687-4F45-9708-019B960494DF}">
              <a14:hiddenLine xmlns:a14="http://schemas.microsoft.com/office/drawing/2010/main" w="9525">
                <a:solidFill>
                  <a:schemeClr val="accent2"/>
                </a:solidFill>
                <a:miter lim="800000"/>
                <a:headEnd/>
                <a:tailEnd/>
              </a14:hiddenLine>
            </a:ext>
          </a:extLst>
        </p:spPr>
        <p:txBody>
          <a:bodyPr lIns="91388" tIns="45696" rIns="91388" bIns="45696" anchor="ctr"/>
          <a:lstStyle/>
          <a:p>
            <a:pPr defTabSz="912813">
              <a:defRPr/>
            </a:pPr>
            <a:endParaRPr lang="zh-CN" altLang="en-US">
              <a:solidFill>
                <a:schemeClr val="tx2">
                  <a:lumMod val="60000"/>
                  <a:lumOff val="40000"/>
                </a:schemeClr>
              </a:solidFill>
              <a:latin typeface="Calibri" pitchFamily="34" charset="0"/>
              <a:sym typeface="Calibri" pitchFamily="34" charset="0"/>
            </a:endParaRPr>
          </a:p>
        </p:txBody>
      </p:sp>
      <p:sp>
        <p:nvSpPr>
          <p:cNvPr id="5125" name="直角三角形 26"/>
          <p:cNvSpPr>
            <a:spLocks noChangeArrowheads="1"/>
          </p:cNvSpPr>
          <p:nvPr/>
        </p:nvSpPr>
        <p:spPr bwMode="auto">
          <a:xfrm flipH="1" flipV="1">
            <a:off x="7704138" y="4184386"/>
            <a:ext cx="190500" cy="174625"/>
          </a:xfrm>
          <a:prstGeom prst="rtTriangle">
            <a:avLst/>
          </a:prstGeom>
          <a:solidFill>
            <a:srgbClr val="FF5050">
              <a:alpha val="63136"/>
            </a:srgbClr>
          </a:solidFill>
          <a:ln>
            <a:noFill/>
          </a:ln>
          <a:extLst>
            <a:ext uri="{91240B29-F687-4F45-9708-019B960494DF}">
              <a14:hiddenLine xmlns:a14="http://schemas.microsoft.com/office/drawing/2010/main" w="9525">
                <a:solidFill>
                  <a:schemeClr val="accent2"/>
                </a:solidFill>
                <a:miter lim="800000"/>
                <a:headEnd/>
                <a:tailEnd/>
              </a14:hiddenLine>
            </a:ext>
          </a:extLst>
        </p:spPr>
        <p:txBody>
          <a:bodyPr lIns="91388" tIns="45696" rIns="91388" bIns="45696" anchor="ctr"/>
          <a:lstStyle/>
          <a:p>
            <a:pPr defTabSz="912813"/>
            <a:endParaRPr lang="zh-CN" altLang="zh-CN">
              <a:solidFill>
                <a:srgbClr val="FFFFFF"/>
              </a:solidFill>
              <a:latin typeface="Calibri" pitchFamily="34" charset="0"/>
              <a:sym typeface="Calibri" pitchFamily="34" charset="0"/>
            </a:endParaRPr>
          </a:p>
        </p:txBody>
      </p:sp>
      <p:sp>
        <p:nvSpPr>
          <p:cNvPr id="3" name="TextBox 2"/>
          <p:cNvSpPr txBox="1"/>
          <p:nvPr/>
        </p:nvSpPr>
        <p:spPr>
          <a:xfrm>
            <a:off x="250825" y="456407"/>
            <a:ext cx="8642350" cy="830997"/>
          </a:xfrm>
          <a:prstGeom prst="rect">
            <a:avLst/>
          </a:prstGeom>
          <a:noFill/>
        </p:spPr>
        <p:txBody>
          <a:bodyPr>
            <a:spAutoFit/>
          </a:bodyPr>
          <a:lstStyle>
            <a:lvl1pPr defTabSz="912813">
              <a:defRPr>
                <a:solidFill>
                  <a:schemeClr val="tx1"/>
                </a:solidFill>
                <a:latin typeface="Arial" charset="0"/>
                <a:ea typeface="宋体" pitchFamily="2" charset="-122"/>
              </a:defRPr>
            </a:lvl1pPr>
            <a:lvl2pPr marL="742950" indent="-285750" defTabSz="912813">
              <a:defRPr>
                <a:solidFill>
                  <a:schemeClr val="tx1"/>
                </a:solidFill>
                <a:latin typeface="Arial" charset="0"/>
                <a:ea typeface="宋体" pitchFamily="2" charset="-122"/>
              </a:defRPr>
            </a:lvl2pPr>
            <a:lvl3pPr marL="1143000" indent="-228600" defTabSz="912813">
              <a:defRPr>
                <a:solidFill>
                  <a:schemeClr val="tx1"/>
                </a:solidFill>
                <a:latin typeface="Arial" charset="0"/>
                <a:ea typeface="宋体" pitchFamily="2" charset="-122"/>
              </a:defRPr>
            </a:lvl3pPr>
            <a:lvl4pPr marL="1600200" indent="-228600" defTabSz="912813">
              <a:defRPr>
                <a:solidFill>
                  <a:schemeClr val="tx1"/>
                </a:solidFill>
                <a:latin typeface="Arial" charset="0"/>
                <a:ea typeface="宋体" pitchFamily="2" charset="-122"/>
              </a:defRPr>
            </a:lvl4pPr>
            <a:lvl5pPr marL="2057400" indent="-228600" defTabSz="912813">
              <a:defRPr>
                <a:solidFill>
                  <a:schemeClr val="tx1"/>
                </a:solidFill>
                <a:latin typeface="Arial" charset="0"/>
                <a:ea typeface="宋体" pitchFamily="2" charset="-122"/>
              </a:defRPr>
            </a:lvl5pPr>
            <a:lvl6pPr marL="2514600" indent="-228600" defTabSz="912813" fontAlgn="base">
              <a:spcBef>
                <a:spcPct val="0"/>
              </a:spcBef>
              <a:spcAft>
                <a:spcPct val="0"/>
              </a:spcAft>
              <a:defRPr>
                <a:solidFill>
                  <a:schemeClr val="tx1"/>
                </a:solidFill>
                <a:latin typeface="Arial" charset="0"/>
                <a:ea typeface="宋体" pitchFamily="2" charset="-122"/>
              </a:defRPr>
            </a:lvl6pPr>
            <a:lvl7pPr marL="2971800" indent="-228600" defTabSz="912813" fontAlgn="base">
              <a:spcBef>
                <a:spcPct val="0"/>
              </a:spcBef>
              <a:spcAft>
                <a:spcPct val="0"/>
              </a:spcAft>
              <a:defRPr>
                <a:solidFill>
                  <a:schemeClr val="tx1"/>
                </a:solidFill>
                <a:latin typeface="Arial" charset="0"/>
                <a:ea typeface="宋体" pitchFamily="2" charset="-122"/>
              </a:defRPr>
            </a:lvl7pPr>
            <a:lvl8pPr marL="3429000" indent="-228600" defTabSz="912813" fontAlgn="base">
              <a:spcBef>
                <a:spcPct val="0"/>
              </a:spcBef>
              <a:spcAft>
                <a:spcPct val="0"/>
              </a:spcAft>
              <a:defRPr>
                <a:solidFill>
                  <a:schemeClr val="tx1"/>
                </a:solidFill>
                <a:latin typeface="Arial" charset="0"/>
                <a:ea typeface="宋体" pitchFamily="2" charset="-122"/>
              </a:defRPr>
            </a:lvl8pPr>
            <a:lvl9pPr marL="3886200" indent="-228600" defTabSz="912813" fontAlgn="base">
              <a:spcBef>
                <a:spcPct val="0"/>
              </a:spcBef>
              <a:spcAft>
                <a:spcPct val="0"/>
              </a:spcAft>
              <a:defRPr>
                <a:solidFill>
                  <a:schemeClr val="tx1"/>
                </a:solidFill>
                <a:latin typeface="Arial" charset="0"/>
                <a:ea typeface="宋体" pitchFamily="2" charset="-122"/>
              </a:defRPr>
            </a:lvl9pPr>
          </a:lstStyle>
          <a:p>
            <a:pPr algn="ctr"/>
            <a:r>
              <a:rPr lang="zh-CN" altLang="zh-CN" sz="4400" b="1">
                <a:solidFill>
                  <a:srgbClr val="953735"/>
                </a:solidFill>
                <a:latin typeface="Calibri" pitchFamily="34" charset="0"/>
              </a:rPr>
              <a:t>第</a:t>
            </a:r>
            <a:r>
              <a:rPr lang="zh-CN" altLang="en-US" sz="4400" b="1">
                <a:solidFill>
                  <a:srgbClr val="953735"/>
                </a:solidFill>
                <a:latin typeface="Calibri" pitchFamily="34" charset="0"/>
              </a:rPr>
              <a:t>六</a:t>
            </a:r>
            <a:r>
              <a:rPr lang="zh-CN" altLang="zh-CN" sz="4400" b="1">
                <a:solidFill>
                  <a:srgbClr val="953735"/>
                </a:solidFill>
                <a:latin typeface="Calibri" pitchFamily="34" charset="0"/>
              </a:rPr>
              <a:t>章</a:t>
            </a:r>
            <a:r>
              <a:rPr lang="zh-CN" altLang="en-US" sz="4800" b="1">
                <a:solidFill>
                  <a:srgbClr val="C00000"/>
                </a:solidFill>
                <a:latin typeface="Calibri" pitchFamily="34" charset="0"/>
              </a:rPr>
              <a:t>  </a:t>
            </a:r>
            <a:r>
              <a:rPr lang="zh-CN" altLang="en-US" sz="4400" b="1">
                <a:solidFill>
                  <a:srgbClr val="558ED5"/>
                </a:solidFill>
                <a:latin typeface="Calibri" pitchFamily="34" charset="0"/>
              </a:rPr>
              <a:t>常规电话呼出操作及流程</a:t>
            </a:r>
            <a:endParaRPr lang="zh-CN" altLang="en-US" sz="4400">
              <a:solidFill>
                <a:srgbClr val="558ED5"/>
              </a:solidFill>
              <a:latin typeface="Calibri" pitchFamily="34" charset="0"/>
            </a:endParaRPr>
          </a:p>
        </p:txBody>
      </p:sp>
      <p:sp>
        <p:nvSpPr>
          <p:cNvPr id="4" name="TextBox 3"/>
          <p:cNvSpPr txBox="1"/>
          <p:nvPr/>
        </p:nvSpPr>
        <p:spPr>
          <a:xfrm>
            <a:off x="323850" y="2538678"/>
            <a:ext cx="7272338" cy="707886"/>
          </a:xfrm>
          <a:prstGeom prst="rect">
            <a:avLst/>
          </a:prstGeom>
          <a:noFill/>
        </p:spPr>
        <p:txBody>
          <a:bodyPr>
            <a:spAutoFit/>
          </a:bodyPr>
          <a:lstStyle>
            <a:lvl1pPr defTabSz="912813">
              <a:defRPr>
                <a:solidFill>
                  <a:schemeClr val="tx1"/>
                </a:solidFill>
                <a:latin typeface="Arial" charset="0"/>
                <a:ea typeface="宋体" pitchFamily="2" charset="-122"/>
              </a:defRPr>
            </a:lvl1pPr>
            <a:lvl2pPr marL="742950" indent="-285750" defTabSz="912813">
              <a:defRPr>
                <a:solidFill>
                  <a:schemeClr val="tx1"/>
                </a:solidFill>
                <a:latin typeface="Arial" charset="0"/>
                <a:ea typeface="宋体" pitchFamily="2" charset="-122"/>
              </a:defRPr>
            </a:lvl2pPr>
            <a:lvl3pPr marL="1143000" indent="-228600" defTabSz="912813">
              <a:defRPr>
                <a:solidFill>
                  <a:schemeClr val="tx1"/>
                </a:solidFill>
                <a:latin typeface="Arial" charset="0"/>
                <a:ea typeface="宋体" pitchFamily="2" charset="-122"/>
              </a:defRPr>
            </a:lvl3pPr>
            <a:lvl4pPr marL="1600200" indent="-228600" defTabSz="912813">
              <a:defRPr>
                <a:solidFill>
                  <a:schemeClr val="tx1"/>
                </a:solidFill>
                <a:latin typeface="Arial" charset="0"/>
                <a:ea typeface="宋体" pitchFamily="2" charset="-122"/>
              </a:defRPr>
            </a:lvl4pPr>
            <a:lvl5pPr marL="2057400" indent="-228600" defTabSz="912813">
              <a:defRPr>
                <a:solidFill>
                  <a:schemeClr val="tx1"/>
                </a:solidFill>
                <a:latin typeface="Arial" charset="0"/>
                <a:ea typeface="宋体" pitchFamily="2" charset="-122"/>
              </a:defRPr>
            </a:lvl5pPr>
            <a:lvl6pPr marL="2514600" indent="-228600" defTabSz="912813" fontAlgn="base">
              <a:spcBef>
                <a:spcPct val="0"/>
              </a:spcBef>
              <a:spcAft>
                <a:spcPct val="0"/>
              </a:spcAft>
              <a:defRPr>
                <a:solidFill>
                  <a:schemeClr val="tx1"/>
                </a:solidFill>
                <a:latin typeface="Arial" charset="0"/>
                <a:ea typeface="宋体" pitchFamily="2" charset="-122"/>
              </a:defRPr>
            </a:lvl6pPr>
            <a:lvl7pPr marL="2971800" indent="-228600" defTabSz="912813" fontAlgn="base">
              <a:spcBef>
                <a:spcPct val="0"/>
              </a:spcBef>
              <a:spcAft>
                <a:spcPct val="0"/>
              </a:spcAft>
              <a:defRPr>
                <a:solidFill>
                  <a:schemeClr val="tx1"/>
                </a:solidFill>
                <a:latin typeface="Arial" charset="0"/>
                <a:ea typeface="宋体" pitchFamily="2" charset="-122"/>
              </a:defRPr>
            </a:lvl7pPr>
            <a:lvl8pPr marL="3429000" indent="-228600" defTabSz="912813" fontAlgn="base">
              <a:spcBef>
                <a:spcPct val="0"/>
              </a:spcBef>
              <a:spcAft>
                <a:spcPct val="0"/>
              </a:spcAft>
              <a:defRPr>
                <a:solidFill>
                  <a:schemeClr val="tx1"/>
                </a:solidFill>
                <a:latin typeface="Arial" charset="0"/>
                <a:ea typeface="宋体" pitchFamily="2" charset="-122"/>
              </a:defRPr>
            </a:lvl8pPr>
            <a:lvl9pPr marL="3886200" indent="-228600" defTabSz="912813" fontAlgn="base">
              <a:spcBef>
                <a:spcPct val="0"/>
              </a:spcBef>
              <a:spcAft>
                <a:spcPct val="0"/>
              </a:spcAft>
              <a:defRPr>
                <a:solidFill>
                  <a:schemeClr val="tx1"/>
                </a:solidFill>
                <a:latin typeface="Arial" charset="0"/>
                <a:ea typeface="宋体" pitchFamily="2" charset="-122"/>
              </a:defRPr>
            </a:lvl9pPr>
          </a:lstStyle>
          <a:p>
            <a:pPr algn="ctr"/>
            <a:r>
              <a:rPr lang="zh-CN" altLang="zh-CN" sz="4000" b="1">
                <a:solidFill>
                  <a:schemeClr val="bg1"/>
                </a:solidFill>
                <a:latin typeface="Calibri" pitchFamily="34" charset="0"/>
              </a:rPr>
              <a:t>第</a:t>
            </a:r>
            <a:r>
              <a:rPr lang="zh-CN" altLang="en-US" sz="4000" b="1">
                <a:solidFill>
                  <a:schemeClr val="bg1"/>
                </a:solidFill>
                <a:latin typeface="Calibri" pitchFamily="34" charset="0"/>
              </a:rPr>
              <a:t>三</a:t>
            </a:r>
            <a:r>
              <a:rPr lang="zh-CN" altLang="zh-CN" sz="4000" b="1">
                <a:solidFill>
                  <a:schemeClr val="bg1"/>
                </a:solidFill>
                <a:latin typeface="Calibri" pitchFamily="34" charset="0"/>
              </a:rPr>
              <a:t>节</a:t>
            </a:r>
            <a:r>
              <a:rPr lang="zh-CN" altLang="en-US" sz="4000" b="1">
                <a:solidFill>
                  <a:schemeClr val="bg1"/>
                </a:solidFill>
                <a:latin typeface="Calibri" pitchFamily="34" charset="0"/>
              </a:rPr>
              <a:t>  回访与询访</a:t>
            </a:r>
            <a:endParaRPr lang="zh-CN" altLang="en-US" sz="4000">
              <a:solidFill>
                <a:schemeClr val="bg1"/>
              </a:solidFill>
              <a:latin typeface="Calibri" pitchFamily="34" charset="0"/>
            </a:endParaRPr>
          </a:p>
        </p:txBody>
      </p:sp>
      <p:pic>
        <p:nvPicPr>
          <p:cNvPr id="5128" name="图片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0825" y="4456907"/>
            <a:ext cx="4465638" cy="989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22" tIns="34261" rIns="68522" bIns="34261" anchor="ctr"/>
          <a:lstStyle/>
          <a:p>
            <a:pPr defTabSz="912813"/>
            <a:endParaRPr lang="zh-CN" altLang="zh-CN">
              <a:solidFill>
                <a:srgbClr val="FFFFFF"/>
              </a:solidFill>
              <a:latin typeface="Calibri" pitchFamily="34" charset="0"/>
              <a:sym typeface="Calibri" pitchFamily="34" charset="0"/>
            </a:endParaRPr>
          </a:p>
        </p:txBody>
      </p:sp>
      <p:sp>
        <p:nvSpPr>
          <p:cNvPr id="4099"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22" tIns="34261" rIns="68522" bIns="34261" anchor="ctr"/>
          <a:lstStyle/>
          <a:p>
            <a:pPr defTabSz="912813"/>
            <a:endParaRPr lang="zh-CN" altLang="zh-CN">
              <a:solidFill>
                <a:srgbClr val="FFFFFF"/>
              </a:solidFill>
              <a:latin typeface="Calibri" pitchFamily="34" charset="0"/>
              <a:sym typeface="Calibri" pitchFamily="34" charset="0"/>
            </a:endParaRPr>
          </a:p>
        </p:txBody>
      </p:sp>
      <p:pic>
        <p:nvPicPr>
          <p:cNvPr id="4100"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95917"/>
            <a:ext cx="3671888" cy="407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矩形 1">
            <a:hlinkClick r:id="rId3" action="ppaction://hlinksldjump"/>
          </p:cNvPr>
          <p:cNvSpPr>
            <a:spLocks noChangeArrowheads="1"/>
          </p:cNvSpPr>
          <p:nvPr/>
        </p:nvSpPr>
        <p:spPr bwMode="auto">
          <a:xfrm>
            <a:off x="3708400" y="2618053"/>
            <a:ext cx="1601788" cy="1920875"/>
          </a:xfrm>
          <a:prstGeom prst="rect">
            <a:avLst/>
          </a:pr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22" tIns="34261" rIns="68522" bIns="34261" anchor="ctr"/>
          <a:lstStyle/>
          <a:p>
            <a:pPr defTabSz="912813"/>
            <a:endParaRPr lang="zh-CN" altLang="zh-CN">
              <a:solidFill>
                <a:srgbClr val="FFFFFF"/>
              </a:solidFill>
              <a:latin typeface="Franklin Gothic Medium" pitchFamily="34" charset="0"/>
              <a:sym typeface="Franklin Gothic Medium" pitchFamily="34" charset="0"/>
            </a:endParaRPr>
          </a:p>
        </p:txBody>
      </p:sp>
      <p:pic>
        <p:nvPicPr>
          <p:cNvPr id="4106" name="Picture 5">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40163" y="3459428"/>
            <a:ext cx="1390650" cy="1027906"/>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4108" name="矩形 21">
            <a:hlinkClick r:id="rId6" action="ppaction://hlinksldjump"/>
          </p:cNvPr>
          <p:cNvSpPr>
            <a:spLocks noChangeArrowheads="1"/>
          </p:cNvSpPr>
          <p:nvPr/>
        </p:nvSpPr>
        <p:spPr bwMode="auto">
          <a:xfrm>
            <a:off x="5364164" y="2618053"/>
            <a:ext cx="1601787" cy="1920875"/>
          </a:xfrm>
          <a:prstGeom prst="rect">
            <a:avLst/>
          </a:pr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22" tIns="34261" rIns="68522" bIns="34261" anchor="ctr"/>
          <a:lstStyle/>
          <a:p>
            <a:pPr defTabSz="912813"/>
            <a:endParaRPr lang="zh-CN" altLang="zh-CN">
              <a:solidFill>
                <a:srgbClr val="FFFFFF"/>
              </a:solidFill>
              <a:latin typeface="Franklin Gothic Medium" pitchFamily="34" charset="0"/>
              <a:sym typeface="Franklin Gothic Medium" pitchFamily="34" charset="0"/>
            </a:endParaRPr>
          </a:p>
        </p:txBody>
      </p:sp>
      <p:sp>
        <p:nvSpPr>
          <p:cNvPr id="4110" name="矩形 28"/>
          <p:cNvSpPr>
            <a:spLocks noChangeArrowheads="1"/>
          </p:cNvSpPr>
          <p:nvPr/>
        </p:nvSpPr>
        <p:spPr bwMode="auto">
          <a:xfrm>
            <a:off x="5931658" y="2854715"/>
            <a:ext cx="446160" cy="314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pPr algn="ctr" defTabSz="912813">
              <a:lnSpc>
                <a:spcPct val="150000"/>
              </a:lnSpc>
            </a:pPr>
            <a:r>
              <a:rPr lang="zh-CN" altLang="en-US" sz="1200" b="1" dirty="0" smtClean="0">
                <a:latin typeface="Calibri" pitchFamily="34" charset="0"/>
              </a:rPr>
              <a:t>询访</a:t>
            </a:r>
            <a:endParaRPr lang="zh-CN" altLang="en-US" sz="1200" dirty="0">
              <a:latin typeface="Calibri" pitchFamily="34" charset="0"/>
            </a:endParaRPr>
          </a:p>
        </p:txBody>
      </p:sp>
      <p:sp>
        <p:nvSpPr>
          <p:cNvPr id="2" name="直接连接符 7167"/>
          <p:cNvSpPr>
            <a:spLocks noChangeShapeType="1"/>
          </p:cNvSpPr>
          <p:nvPr/>
        </p:nvSpPr>
        <p:spPr bwMode="auto">
          <a:xfrm>
            <a:off x="3708400" y="2618053"/>
            <a:ext cx="1612900" cy="1323"/>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lIns="68522" tIns="34261" rIns="68522" bIns="34261"/>
          <a:lstStyle/>
          <a:p>
            <a:endParaRPr lang="zh-CN" altLang="en-US"/>
          </a:p>
        </p:txBody>
      </p:sp>
      <p:sp>
        <p:nvSpPr>
          <p:cNvPr id="3" name="直接连接符 7172"/>
          <p:cNvSpPr>
            <a:spLocks noChangeShapeType="1"/>
          </p:cNvSpPr>
          <p:nvPr/>
        </p:nvSpPr>
        <p:spPr bwMode="auto">
          <a:xfrm>
            <a:off x="3716338" y="2385220"/>
            <a:ext cx="0" cy="265906"/>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lIns="68522" tIns="34261" rIns="68522" bIns="34261"/>
          <a:lstStyle/>
          <a:p>
            <a:endParaRPr lang="zh-CN" altLang="en-US"/>
          </a:p>
        </p:txBody>
      </p:sp>
      <p:sp>
        <p:nvSpPr>
          <p:cNvPr id="4107" name="直接连接符 50"/>
          <p:cNvSpPr>
            <a:spLocks noChangeShapeType="1"/>
          </p:cNvSpPr>
          <p:nvPr/>
        </p:nvSpPr>
        <p:spPr bwMode="auto">
          <a:xfrm>
            <a:off x="5329238" y="2385220"/>
            <a:ext cx="0" cy="265906"/>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lIns="68522" tIns="34261" rIns="68522" bIns="34261"/>
          <a:lstStyle/>
          <a:p>
            <a:endParaRPr lang="zh-CN" altLang="en-US"/>
          </a:p>
        </p:txBody>
      </p:sp>
      <p:sp>
        <p:nvSpPr>
          <p:cNvPr id="4" name="直接连接符 51"/>
          <p:cNvSpPr>
            <a:spLocks noChangeShapeType="1"/>
          </p:cNvSpPr>
          <p:nvPr/>
        </p:nvSpPr>
        <p:spPr bwMode="auto">
          <a:xfrm>
            <a:off x="6942138" y="2385220"/>
            <a:ext cx="0" cy="265906"/>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lIns="68522" tIns="34261" rIns="68522" bIns="34261"/>
          <a:lstStyle/>
          <a:p>
            <a:endParaRPr lang="zh-CN" altLang="en-US"/>
          </a:p>
        </p:txBody>
      </p:sp>
      <p:sp>
        <p:nvSpPr>
          <p:cNvPr id="4117" name="TextBox 7177"/>
          <p:cNvSpPr>
            <a:spLocks noChangeArrowheads="1"/>
          </p:cNvSpPr>
          <p:nvPr/>
        </p:nvSpPr>
        <p:spPr bwMode="auto">
          <a:xfrm>
            <a:off x="3716339" y="1898386"/>
            <a:ext cx="847294"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pPr defTabSz="912813"/>
            <a:r>
              <a:rPr lang="en-US" altLang="zh-CN" sz="1200" b="1">
                <a:solidFill>
                  <a:srgbClr val="7F7F7F"/>
                </a:solidFill>
                <a:latin typeface="Broadway" pitchFamily="82" charset="0"/>
                <a:ea typeface="黑体" pitchFamily="2" charset="-122"/>
                <a:sym typeface="Arial" charset="0"/>
              </a:rPr>
              <a:t>Part  </a:t>
            </a:r>
            <a:r>
              <a:rPr lang="en-US" altLang="zh-CN" sz="1000" b="1">
                <a:solidFill>
                  <a:srgbClr val="7F7F7F"/>
                </a:solidFill>
                <a:latin typeface="Broadway" pitchFamily="82" charset="0"/>
                <a:ea typeface="黑体" pitchFamily="2" charset="-122"/>
                <a:sym typeface="Arial" charset="0"/>
              </a:rPr>
              <a:t> </a:t>
            </a:r>
            <a:r>
              <a:rPr lang="en-US" altLang="zh-CN" sz="2700" b="1">
                <a:solidFill>
                  <a:srgbClr val="7F7F7F"/>
                </a:solidFill>
                <a:latin typeface="Broadway" pitchFamily="82" charset="0"/>
                <a:ea typeface="黑体" pitchFamily="2" charset="-122"/>
                <a:sym typeface="Arial" charset="0"/>
              </a:rPr>
              <a:t>1</a:t>
            </a:r>
            <a:endParaRPr lang="en-US" altLang="zh-CN">
              <a:latin typeface="Calibri" pitchFamily="34" charset="0"/>
            </a:endParaRPr>
          </a:p>
        </p:txBody>
      </p:sp>
      <p:sp>
        <p:nvSpPr>
          <p:cNvPr id="4118" name="TextBox 7177"/>
          <p:cNvSpPr>
            <a:spLocks noChangeArrowheads="1"/>
          </p:cNvSpPr>
          <p:nvPr/>
        </p:nvSpPr>
        <p:spPr bwMode="auto">
          <a:xfrm>
            <a:off x="5337176" y="1898386"/>
            <a:ext cx="84088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pPr defTabSz="912813"/>
            <a:r>
              <a:rPr lang="en-US" altLang="zh-CN" sz="1200" b="1">
                <a:solidFill>
                  <a:srgbClr val="7F7F7F"/>
                </a:solidFill>
                <a:latin typeface="Broadway" pitchFamily="82" charset="0"/>
                <a:ea typeface="黑体" pitchFamily="2" charset="-122"/>
                <a:sym typeface="Arial" charset="0"/>
              </a:rPr>
              <a:t>Part </a:t>
            </a:r>
            <a:r>
              <a:rPr lang="en-US" altLang="zh-CN" sz="1000" b="1">
                <a:solidFill>
                  <a:srgbClr val="7F7F7F"/>
                </a:solidFill>
                <a:latin typeface="Broadway" pitchFamily="82" charset="0"/>
                <a:ea typeface="黑体" pitchFamily="2" charset="-122"/>
                <a:sym typeface="Arial" charset="0"/>
              </a:rPr>
              <a:t>  </a:t>
            </a:r>
            <a:r>
              <a:rPr lang="en-US" altLang="zh-CN" sz="2700" b="1">
                <a:solidFill>
                  <a:srgbClr val="7F7F7F"/>
                </a:solidFill>
                <a:latin typeface="Broadway" pitchFamily="82" charset="0"/>
                <a:ea typeface="黑体" pitchFamily="2" charset="-122"/>
                <a:sym typeface="Arial" charset="0"/>
              </a:rPr>
              <a:t>2</a:t>
            </a:r>
            <a:endParaRPr lang="en-US" altLang="zh-CN">
              <a:latin typeface="Calibri" pitchFamily="34" charset="0"/>
            </a:endParaRPr>
          </a:p>
        </p:txBody>
      </p:sp>
      <p:sp>
        <p:nvSpPr>
          <p:cNvPr id="4120" name="矩形 28"/>
          <p:cNvSpPr>
            <a:spLocks noChangeArrowheads="1"/>
          </p:cNvSpPr>
          <p:nvPr/>
        </p:nvSpPr>
        <p:spPr bwMode="auto">
          <a:xfrm>
            <a:off x="4286214" y="2854716"/>
            <a:ext cx="446159" cy="314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pPr algn="ctr" defTabSz="912813">
              <a:lnSpc>
                <a:spcPct val="150000"/>
              </a:lnSpc>
            </a:pPr>
            <a:r>
              <a:rPr lang="zh-CN" altLang="en-US" sz="1200" b="1" dirty="0">
                <a:latin typeface="Calibri" pitchFamily="34" charset="0"/>
              </a:rPr>
              <a:t>回访</a:t>
            </a:r>
            <a:endParaRPr lang="zh-CN" altLang="en-US" sz="1200" dirty="0">
              <a:latin typeface="Calibri" pitchFamily="34" charset="0"/>
            </a:endParaRPr>
          </a:p>
        </p:txBody>
      </p:sp>
      <p:sp>
        <p:nvSpPr>
          <p:cNvPr id="4112" name="直接连接符 19"/>
          <p:cNvSpPr>
            <a:spLocks noChangeShapeType="1"/>
          </p:cNvSpPr>
          <p:nvPr/>
        </p:nvSpPr>
        <p:spPr bwMode="auto">
          <a:xfrm>
            <a:off x="5364163" y="2618053"/>
            <a:ext cx="1612900" cy="1323"/>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lIns="68522" tIns="34261" rIns="68522" bIns="34261"/>
          <a:lstStyle/>
          <a:p>
            <a:endParaRPr lang="zh-CN" altLang="en-US"/>
          </a:p>
        </p:txBody>
      </p:sp>
      <p:pic>
        <p:nvPicPr>
          <p:cNvPr id="4124" name="Picture 4">
            <a:hlinkClick r:id="rId7" action="ppaction://hlinksldjump"/>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59413" y="3459428"/>
            <a:ext cx="1390650" cy="1027906"/>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4114" name="TextBox 2"/>
          <p:cNvSpPr txBox="1">
            <a:spLocks noChangeArrowheads="1"/>
          </p:cNvSpPr>
          <p:nvPr/>
        </p:nvSpPr>
        <p:spPr bwMode="auto">
          <a:xfrm>
            <a:off x="2555875" y="46303"/>
            <a:ext cx="628173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a:defRPr>
                <a:solidFill>
                  <a:schemeClr val="tx1"/>
                </a:solidFill>
                <a:latin typeface="Arial" charset="0"/>
                <a:ea typeface="宋体" pitchFamily="2" charset="-122"/>
              </a:defRPr>
            </a:lvl1pPr>
            <a:lvl2pPr marL="742950" indent="-285750" defTabSz="912813">
              <a:defRPr>
                <a:solidFill>
                  <a:schemeClr val="tx1"/>
                </a:solidFill>
                <a:latin typeface="Arial" charset="0"/>
                <a:ea typeface="宋体" pitchFamily="2" charset="-122"/>
              </a:defRPr>
            </a:lvl2pPr>
            <a:lvl3pPr marL="1143000" indent="-228600" defTabSz="912813">
              <a:defRPr>
                <a:solidFill>
                  <a:schemeClr val="tx1"/>
                </a:solidFill>
                <a:latin typeface="Arial" charset="0"/>
                <a:ea typeface="宋体" pitchFamily="2" charset="-122"/>
              </a:defRPr>
            </a:lvl3pPr>
            <a:lvl4pPr marL="1600200" indent="-228600" defTabSz="912813">
              <a:defRPr>
                <a:solidFill>
                  <a:schemeClr val="tx1"/>
                </a:solidFill>
                <a:latin typeface="Arial" charset="0"/>
                <a:ea typeface="宋体" pitchFamily="2" charset="-122"/>
              </a:defRPr>
            </a:lvl4pPr>
            <a:lvl5pPr marL="2057400" indent="-228600" defTabSz="912813">
              <a:defRPr>
                <a:solidFill>
                  <a:schemeClr val="tx1"/>
                </a:solidFill>
                <a:latin typeface="Arial" charset="0"/>
                <a:ea typeface="宋体" pitchFamily="2" charset="-122"/>
              </a:defRPr>
            </a:lvl5pPr>
            <a:lvl6pPr marL="2514600" indent="-228600" defTabSz="912813" fontAlgn="base">
              <a:spcBef>
                <a:spcPct val="0"/>
              </a:spcBef>
              <a:spcAft>
                <a:spcPct val="0"/>
              </a:spcAft>
              <a:defRPr>
                <a:solidFill>
                  <a:schemeClr val="tx1"/>
                </a:solidFill>
                <a:latin typeface="Arial" charset="0"/>
                <a:ea typeface="宋体" pitchFamily="2" charset="-122"/>
              </a:defRPr>
            </a:lvl6pPr>
            <a:lvl7pPr marL="2971800" indent="-228600" defTabSz="912813" fontAlgn="base">
              <a:spcBef>
                <a:spcPct val="0"/>
              </a:spcBef>
              <a:spcAft>
                <a:spcPct val="0"/>
              </a:spcAft>
              <a:defRPr>
                <a:solidFill>
                  <a:schemeClr val="tx1"/>
                </a:solidFill>
                <a:latin typeface="Arial" charset="0"/>
                <a:ea typeface="宋体" pitchFamily="2" charset="-122"/>
              </a:defRPr>
            </a:lvl7pPr>
            <a:lvl8pPr marL="3429000" indent="-228600" defTabSz="912813" fontAlgn="base">
              <a:spcBef>
                <a:spcPct val="0"/>
              </a:spcBef>
              <a:spcAft>
                <a:spcPct val="0"/>
              </a:spcAft>
              <a:defRPr>
                <a:solidFill>
                  <a:schemeClr val="tx1"/>
                </a:solidFill>
                <a:latin typeface="Arial" charset="0"/>
                <a:ea typeface="宋体" pitchFamily="2" charset="-122"/>
              </a:defRPr>
            </a:lvl8pPr>
            <a:lvl9pPr marL="3886200" indent="-228600" defTabSz="912813" fontAlgn="base">
              <a:spcBef>
                <a:spcPct val="0"/>
              </a:spcBef>
              <a:spcAft>
                <a:spcPct val="0"/>
              </a:spcAft>
              <a:defRPr>
                <a:solidFill>
                  <a:schemeClr val="tx1"/>
                </a:solidFill>
                <a:latin typeface="Arial" charset="0"/>
                <a:ea typeface="宋体" pitchFamily="2" charset="-122"/>
              </a:defRPr>
            </a:lvl9pPr>
          </a:lstStyle>
          <a:p>
            <a:pPr algn="ctr"/>
            <a:r>
              <a:rPr lang="zh-CN" altLang="zh-CN" sz="4000" b="1">
                <a:solidFill>
                  <a:srgbClr val="FFFF00"/>
                </a:solidFill>
                <a:latin typeface="Calibri" pitchFamily="34" charset="0"/>
              </a:rPr>
              <a:t>本节要点</a:t>
            </a:r>
            <a:endParaRPr lang="zh-CN" altLang="en-US" sz="4000">
              <a:solidFill>
                <a:srgbClr val="FFFF00"/>
              </a:solidFill>
              <a:latin typeface="Calibri" pitchFamily="34" charset="0"/>
            </a:endParaRPr>
          </a:p>
        </p:txBody>
      </p:sp>
      <p:pic>
        <p:nvPicPr>
          <p:cNvPr id="4115" name="图片 2"/>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6192072"/>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200"/>
                                  </p:stCondLst>
                                  <p:childTnLst>
                                    <p:set>
                                      <p:cBhvr>
                                        <p:cTn id="6" dur="1" fill="hold">
                                          <p:stCondLst>
                                            <p:cond delay="0"/>
                                          </p:stCondLst>
                                        </p:cTn>
                                        <p:tgtEl>
                                          <p:spTgt spid="4117"/>
                                        </p:tgtEl>
                                        <p:attrNameLst>
                                          <p:attrName>style.visibility</p:attrName>
                                        </p:attrNameLst>
                                      </p:cBhvr>
                                      <p:to>
                                        <p:strVal val="visible"/>
                                      </p:to>
                                    </p:set>
                                    <p:anim calcmode="lin" valueType="num">
                                      <p:cBhvr>
                                        <p:cTn id="7" dur="500" fill="hold"/>
                                        <p:tgtEl>
                                          <p:spTgt spid="4117"/>
                                        </p:tgtEl>
                                        <p:attrNameLst>
                                          <p:attrName>ppt_x</p:attrName>
                                        </p:attrNameLst>
                                      </p:cBhvr>
                                      <p:tavLst>
                                        <p:tav tm="0">
                                          <p:val>
                                            <p:strVal val="1+#ppt_w/2"/>
                                          </p:val>
                                        </p:tav>
                                        <p:tav tm="100000">
                                          <p:val>
                                            <p:strVal val="#ppt_x"/>
                                          </p:val>
                                        </p:tav>
                                      </p:tavLst>
                                    </p:anim>
                                    <p:anim calcmode="lin" valueType="num">
                                      <p:cBhvr>
                                        <p:cTn id="8" dur="500" fill="hold"/>
                                        <p:tgtEl>
                                          <p:spTgt spid="4117"/>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400"/>
                                  </p:stCondLst>
                                  <p:childTnLst>
                                    <p:set>
                                      <p:cBhvr>
                                        <p:cTn id="10" dur="1" fill="hold">
                                          <p:stCondLst>
                                            <p:cond delay="0"/>
                                          </p:stCondLst>
                                        </p:cTn>
                                        <p:tgtEl>
                                          <p:spTgt spid="4118"/>
                                        </p:tgtEl>
                                        <p:attrNameLst>
                                          <p:attrName>style.visibility</p:attrName>
                                        </p:attrNameLst>
                                      </p:cBhvr>
                                      <p:to>
                                        <p:strVal val="visible"/>
                                      </p:to>
                                    </p:set>
                                    <p:anim calcmode="lin" valueType="num">
                                      <p:cBhvr>
                                        <p:cTn id="11" dur="500" fill="hold"/>
                                        <p:tgtEl>
                                          <p:spTgt spid="4118"/>
                                        </p:tgtEl>
                                        <p:attrNameLst>
                                          <p:attrName>ppt_x</p:attrName>
                                        </p:attrNameLst>
                                      </p:cBhvr>
                                      <p:tavLst>
                                        <p:tav tm="0">
                                          <p:val>
                                            <p:strVal val="1+#ppt_w/2"/>
                                          </p:val>
                                        </p:tav>
                                        <p:tav tm="100000">
                                          <p:val>
                                            <p:strVal val="#ppt_x"/>
                                          </p:val>
                                        </p:tav>
                                      </p:tavLst>
                                    </p:anim>
                                    <p:anim calcmode="lin" valueType="num">
                                      <p:cBhvr>
                                        <p:cTn id="12" dur="500" fill="hold"/>
                                        <p:tgtEl>
                                          <p:spTgt spid="4118"/>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900"/>
                            </p:stCondLst>
                            <p:childTnLst>
                              <p:par>
                                <p:cTn id="14" presetID="15" presetClass="entr" presetSubtype="0" fill="hold" grpId="0" nodeType="afterEffect">
                                  <p:stCondLst>
                                    <p:cond delay="0"/>
                                  </p:stCondLst>
                                  <p:iterate type="lt">
                                    <p:tmPct val="10000"/>
                                  </p:iterate>
                                  <p:childTnLst>
                                    <p:set>
                                      <p:cBhvr>
                                        <p:cTn id="15" dur="1" fill="hold">
                                          <p:stCondLst>
                                            <p:cond delay="0"/>
                                          </p:stCondLst>
                                        </p:cTn>
                                        <p:tgtEl>
                                          <p:spTgt spid="4105"/>
                                        </p:tgtEl>
                                        <p:attrNameLst>
                                          <p:attrName>style.visibility</p:attrName>
                                        </p:attrNameLst>
                                      </p:cBhvr>
                                      <p:to>
                                        <p:strVal val="visible"/>
                                      </p:to>
                                    </p:set>
                                    <p:anim calcmode="lin" valueType="num">
                                      <p:cBhvr>
                                        <p:cTn id="16" dur="1000" fill="hold"/>
                                        <p:tgtEl>
                                          <p:spTgt spid="4105"/>
                                        </p:tgtEl>
                                        <p:attrNameLst>
                                          <p:attrName>ppt_w</p:attrName>
                                        </p:attrNameLst>
                                      </p:cBhvr>
                                      <p:tavLst>
                                        <p:tav tm="0">
                                          <p:val>
                                            <p:fltVal val="0"/>
                                          </p:val>
                                        </p:tav>
                                        <p:tav tm="100000">
                                          <p:val>
                                            <p:strVal val="#ppt_w"/>
                                          </p:val>
                                        </p:tav>
                                      </p:tavLst>
                                    </p:anim>
                                    <p:anim calcmode="lin" valueType="num">
                                      <p:cBhvr>
                                        <p:cTn id="17" dur="1000" fill="hold"/>
                                        <p:tgtEl>
                                          <p:spTgt spid="4105"/>
                                        </p:tgtEl>
                                        <p:attrNameLst>
                                          <p:attrName>ppt_h</p:attrName>
                                        </p:attrNameLst>
                                      </p:cBhvr>
                                      <p:tavLst>
                                        <p:tav tm="0">
                                          <p:val>
                                            <p:fltVal val="0"/>
                                          </p:val>
                                        </p:tav>
                                        <p:tav tm="100000">
                                          <p:val>
                                            <p:strVal val="#ppt_h"/>
                                          </p:val>
                                        </p:tav>
                                      </p:tavLst>
                                    </p:anim>
                                    <p:anim calcmode="lin" valueType="num">
                                      <p:cBhvr>
                                        <p:cTn id="18" dur="1000" fill="hold"/>
                                        <p:tgtEl>
                                          <p:spTgt spid="4105"/>
                                        </p:tgtEl>
                                        <p:attrNameLst>
                                          <p:attrName>ppt_x</p:attrName>
                                        </p:attrNameLst>
                                      </p:cBhvr>
                                      <p:tavLst>
                                        <p:tav tm="0" fmla="#ppt_x+(cos(-2*pi*(1-$))*-#ppt_x-sin(-2*pi*(1-$))*(1-#ppt_y))*(1-$)">
                                          <p:val>
                                            <p:fltVal val="0"/>
                                          </p:val>
                                        </p:tav>
                                        <p:tav tm="100000">
                                          <p:val>
                                            <p:fltVal val="1"/>
                                          </p:val>
                                        </p:tav>
                                      </p:tavLst>
                                    </p:anim>
                                    <p:anim calcmode="lin" valueType="num">
                                      <p:cBhvr>
                                        <p:cTn id="19" dur="1000" fill="hold"/>
                                        <p:tgtEl>
                                          <p:spTgt spid="4105"/>
                                        </p:tgtEl>
                                        <p:attrNameLst>
                                          <p:attrName>ppt_y</p:attrName>
                                        </p:attrNameLst>
                                      </p:cBhvr>
                                      <p:tavLst>
                                        <p:tav tm="0" fmla="#ppt_y+(sin(-2*pi*(1-$))*-#ppt_x+cos(-2*pi*(1-$))*(1-#ppt_y))*(1-$)">
                                          <p:val>
                                            <p:fltVal val="0"/>
                                          </p:val>
                                        </p:tav>
                                        <p:tav tm="100000">
                                          <p:val>
                                            <p:fltVal val="1"/>
                                          </p:val>
                                        </p:tav>
                                      </p:tavLst>
                                    </p:anim>
                                  </p:childTnLst>
                                </p:cTn>
                              </p:par>
                              <p:par>
                                <p:cTn id="20" presetID="15" presetClass="entr" presetSubtype="0" fill="hold" grpId="0" nodeType="withEffect">
                                  <p:stCondLst>
                                    <p:cond delay="200"/>
                                  </p:stCondLst>
                                  <p:iterate type="lt">
                                    <p:tmPct val="10000"/>
                                  </p:iterate>
                                  <p:childTnLst>
                                    <p:set>
                                      <p:cBhvr>
                                        <p:cTn id="21" dur="1" fill="hold">
                                          <p:stCondLst>
                                            <p:cond delay="0"/>
                                          </p:stCondLst>
                                        </p:cTn>
                                        <p:tgtEl>
                                          <p:spTgt spid="4108"/>
                                        </p:tgtEl>
                                        <p:attrNameLst>
                                          <p:attrName>style.visibility</p:attrName>
                                        </p:attrNameLst>
                                      </p:cBhvr>
                                      <p:to>
                                        <p:strVal val="visible"/>
                                      </p:to>
                                    </p:set>
                                    <p:anim calcmode="lin" valueType="num">
                                      <p:cBhvr>
                                        <p:cTn id="22" dur="1000" fill="hold"/>
                                        <p:tgtEl>
                                          <p:spTgt spid="4108"/>
                                        </p:tgtEl>
                                        <p:attrNameLst>
                                          <p:attrName>ppt_w</p:attrName>
                                        </p:attrNameLst>
                                      </p:cBhvr>
                                      <p:tavLst>
                                        <p:tav tm="0">
                                          <p:val>
                                            <p:fltVal val="0"/>
                                          </p:val>
                                        </p:tav>
                                        <p:tav tm="100000">
                                          <p:val>
                                            <p:strVal val="#ppt_w"/>
                                          </p:val>
                                        </p:tav>
                                      </p:tavLst>
                                    </p:anim>
                                    <p:anim calcmode="lin" valueType="num">
                                      <p:cBhvr>
                                        <p:cTn id="23" dur="1000" fill="hold"/>
                                        <p:tgtEl>
                                          <p:spTgt spid="4108"/>
                                        </p:tgtEl>
                                        <p:attrNameLst>
                                          <p:attrName>ppt_h</p:attrName>
                                        </p:attrNameLst>
                                      </p:cBhvr>
                                      <p:tavLst>
                                        <p:tav tm="0">
                                          <p:val>
                                            <p:fltVal val="0"/>
                                          </p:val>
                                        </p:tav>
                                        <p:tav tm="100000">
                                          <p:val>
                                            <p:strVal val="#ppt_h"/>
                                          </p:val>
                                        </p:tav>
                                      </p:tavLst>
                                    </p:anim>
                                    <p:anim calcmode="lin" valueType="num">
                                      <p:cBhvr>
                                        <p:cTn id="24" dur="1000" fill="hold"/>
                                        <p:tgtEl>
                                          <p:spTgt spid="4108"/>
                                        </p:tgtEl>
                                        <p:attrNameLst>
                                          <p:attrName>ppt_x</p:attrName>
                                        </p:attrNameLst>
                                      </p:cBhvr>
                                      <p:tavLst>
                                        <p:tav tm="0" fmla="#ppt_x+(cos(-2*pi*(1-$))*-#ppt_x-sin(-2*pi*(1-$))*(1-#ppt_y))*(1-$)">
                                          <p:val>
                                            <p:fltVal val="0"/>
                                          </p:val>
                                        </p:tav>
                                        <p:tav tm="100000">
                                          <p:val>
                                            <p:fltVal val="1"/>
                                          </p:val>
                                        </p:tav>
                                      </p:tavLst>
                                    </p:anim>
                                    <p:anim calcmode="lin" valueType="num">
                                      <p:cBhvr>
                                        <p:cTn id="25" dur="1000" fill="hold"/>
                                        <p:tgtEl>
                                          <p:spTgt spid="4108"/>
                                        </p:tgtEl>
                                        <p:attrNameLst>
                                          <p:attrName>ppt_y</p:attrName>
                                        </p:attrNameLst>
                                      </p:cBhvr>
                                      <p:tavLst>
                                        <p:tav tm="0" fmla="#ppt_y+(sin(-2*pi*(1-$))*-#ppt_x+cos(-2*pi*(1-$))*(1-#ppt_y))*(1-$)">
                                          <p:val>
                                            <p:fltVal val="0"/>
                                          </p:val>
                                        </p:tav>
                                        <p:tav tm="100000">
                                          <p:val>
                                            <p:fltVal val="1"/>
                                          </p:val>
                                        </p:tav>
                                      </p:tavLst>
                                    </p:anim>
                                  </p:childTnLst>
                                </p:cTn>
                              </p:par>
                            </p:childTnLst>
                          </p:cTn>
                        </p:par>
                        <p:par>
                          <p:cTn id="26" fill="hold" nodeType="afterGroup">
                            <p:stCondLst>
                              <p:cond delay="2000"/>
                            </p:stCondLst>
                            <p:childTnLst>
                              <p:par>
                                <p:cTn id="27" presetID="23" presetClass="entr" presetSubtype="36" fill="hold" nodeType="afterEffect">
                                  <p:stCondLst>
                                    <p:cond delay="0"/>
                                  </p:stCondLst>
                                  <p:childTnLst>
                                    <p:set>
                                      <p:cBhvr>
                                        <p:cTn id="28" dur="1" fill="hold">
                                          <p:stCondLst>
                                            <p:cond delay="0"/>
                                          </p:stCondLst>
                                        </p:cTn>
                                        <p:tgtEl>
                                          <p:spTgt spid="4106"/>
                                        </p:tgtEl>
                                        <p:attrNameLst>
                                          <p:attrName>style.visibility</p:attrName>
                                        </p:attrNameLst>
                                      </p:cBhvr>
                                      <p:to>
                                        <p:strVal val="visible"/>
                                      </p:to>
                                    </p:set>
                                    <p:anim calcmode="lin" valueType="num">
                                      <p:cBhvr>
                                        <p:cTn id="29" dur="500" fill="hold"/>
                                        <p:tgtEl>
                                          <p:spTgt spid="4106"/>
                                        </p:tgtEl>
                                        <p:attrNameLst>
                                          <p:attrName>ppt_w</p:attrName>
                                        </p:attrNameLst>
                                      </p:cBhvr>
                                      <p:tavLst>
                                        <p:tav tm="0">
                                          <p:val>
                                            <p:strVal val="(6*min(max(#ppt_w*#ppt_h,.3),1)-7.4)/-.7*#ppt_w"/>
                                          </p:val>
                                        </p:tav>
                                        <p:tav tm="100000">
                                          <p:val>
                                            <p:strVal val="#ppt_w"/>
                                          </p:val>
                                        </p:tav>
                                      </p:tavLst>
                                    </p:anim>
                                    <p:anim calcmode="lin" valueType="num">
                                      <p:cBhvr>
                                        <p:cTn id="30" dur="500" fill="hold"/>
                                        <p:tgtEl>
                                          <p:spTgt spid="4106"/>
                                        </p:tgtEl>
                                        <p:attrNameLst>
                                          <p:attrName>ppt_h</p:attrName>
                                        </p:attrNameLst>
                                      </p:cBhvr>
                                      <p:tavLst>
                                        <p:tav tm="0">
                                          <p:val>
                                            <p:strVal val="(6*min(max(#ppt_w*#ppt_h,.3),1)-7.4)/-.7*#ppt_h"/>
                                          </p:val>
                                        </p:tav>
                                        <p:tav tm="100000">
                                          <p:val>
                                            <p:strVal val="#ppt_h"/>
                                          </p:val>
                                        </p:tav>
                                      </p:tavLst>
                                    </p:anim>
                                    <p:anim calcmode="lin" valueType="num">
                                      <p:cBhvr>
                                        <p:cTn id="31" dur="500" fill="hold"/>
                                        <p:tgtEl>
                                          <p:spTgt spid="4106"/>
                                        </p:tgtEl>
                                        <p:attrNameLst>
                                          <p:attrName>ppt_x</p:attrName>
                                        </p:attrNameLst>
                                      </p:cBhvr>
                                      <p:tavLst>
                                        <p:tav tm="0">
                                          <p:val>
                                            <p:fltVal val="0.5"/>
                                          </p:val>
                                        </p:tav>
                                        <p:tav tm="100000">
                                          <p:val>
                                            <p:strVal val="#ppt_x"/>
                                          </p:val>
                                        </p:tav>
                                      </p:tavLst>
                                    </p:anim>
                                    <p:anim calcmode="lin" valueType="num">
                                      <p:cBhvr>
                                        <p:cTn id="32" dur="500" fill="hold"/>
                                        <p:tgtEl>
                                          <p:spTgt spid="4106"/>
                                        </p:tgtEl>
                                        <p:attrNameLst>
                                          <p:attrName>ppt_y</p:attrName>
                                        </p:attrNameLst>
                                      </p:cBhvr>
                                      <p:tavLst>
                                        <p:tav tm="0">
                                          <p:val>
                                            <p:strVal val="1+(6*min(max(#ppt_w*#ppt_h,.3),1)-7.4)/-.7*#ppt_h/2"/>
                                          </p:val>
                                        </p:tav>
                                        <p:tav tm="100000">
                                          <p:val>
                                            <p:strVal val="#ppt_y"/>
                                          </p:val>
                                        </p:tav>
                                      </p:tavLst>
                                    </p:anim>
                                  </p:childTnLst>
                                </p:cTn>
                              </p:par>
                              <p:par>
                                <p:cTn id="33" presetID="23" presetClass="entr" presetSubtype="36" fill="hold" grpId="0" nodeType="withEffect">
                                  <p:stCondLst>
                                    <p:cond delay="0"/>
                                  </p:stCondLst>
                                  <p:childTnLst>
                                    <p:set>
                                      <p:cBhvr>
                                        <p:cTn id="34" dur="1" fill="hold">
                                          <p:stCondLst>
                                            <p:cond delay="0"/>
                                          </p:stCondLst>
                                        </p:cTn>
                                        <p:tgtEl>
                                          <p:spTgt spid="4120"/>
                                        </p:tgtEl>
                                        <p:attrNameLst>
                                          <p:attrName>style.visibility</p:attrName>
                                        </p:attrNameLst>
                                      </p:cBhvr>
                                      <p:to>
                                        <p:strVal val="visible"/>
                                      </p:to>
                                    </p:set>
                                    <p:anim calcmode="lin" valueType="num">
                                      <p:cBhvr>
                                        <p:cTn id="35" dur="500" fill="hold"/>
                                        <p:tgtEl>
                                          <p:spTgt spid="4120"/>
                                        </p:tgtEl>
                                        <p:attrNameLst>
                                          <p:attrName>ppt_w</p:attrName>
                                        </p:attrNameLst>
                                      </p:cBhvr>
                                      <p:tavLst>
                                        <p:tav tm="0">
                                          <p:val>
                                            <p:strVal val="(6*min(max(#ppt_w*#ppt_h,.3),1)-7.4)/-.7*#ppt_w"/>
                                          </p:val>
                                        </p:tav>
                                        <p:tav tm="100000">
                                          <p:val>
                                            <p:strVal val="#ppt_w"/>
                                          </p:val>
                                        </p:tav>
                                      </p:tavLst>
                                    </p:anim>
                                    <p:anim calcmode="lin" valueType="num">
                                      <p:cBhvr>
                                        <p:cTn id="36" dur="500" fill="hold"/>
                                        <p:tgtEl>
                                          <p:spTgt spid="4120"/>
                                        </p:tgtEl>
                                        <p:attrNameLst>
                                          <p:attrName>ppt_h</p:attrName>
                                        </p:attrNameLst>
                                      </p:cBhvr>
                                      <p:tavLst>
                                        <p:tav tm="0">
                                          <p:val>
                                            <p:strVal val="(6*min(max(#ppt_w*#ppt_h,.3),1)-7.4)/-.7*#ppt_h"/>
                                          </p:val>
                                        </p:tav>
                                        <p:tav tm="100000">
                                          <p:val>
                                            <p:strVal val="#ppt_h"/>
                                          </p:val>
                                        </p:tav>
                                      </p:tavLst>
                                    </p:anim>
                                    <p:anim calcmode="lin" valueType="num">
                                      <p:cBhvr>
                                        <p:cTn id="37" dur="500" fill="hold"/>
                                        <p:tgtEl>
                                          <p:spTgt spid="4120"/>
                                        </p:tgtEl>
                                        <p:attrNameLst>
                                          <p:attrName>ppt_x</p:attrName>
                                        </p:attrNameLst>
                                      </p:cBhvr>
                                      <p:tavLst>
                                        <p:tav tm="0">
                                          <p:val>
                                            <p:fltVal val="0.5"/>
                                          </p:val>
                                        </p:tav>
                                        <p:tav tm="100000">
                                          <p:val>
                                            <p:strVal val="#ppt_x"/>
                                          </p:val>
                                        </p:tav>
                                      </p:tavLst>
                                    </p:anim>
                                    <p:anim calcmode="lin" valueType="num">
                                      <p:cBhvr>
                                        <p:cTn id="38" dur="500" fill="hold"/>
                                        <p:tgtEl>
                                          <p:spTgt spid="4120"/>
                                        </p:tgtEl>
                                        <p:attrNameLst>
                                          <p:attrName>ppt_y</p:attrName>
                                        </p:attrNameLst>
                                      </p:cBhvr>
                                      <p:tavLst>
                                        <p:tav tm="0">
                                          <p:val>
                                            <p:strVal val="1+(6*min(max(#ppt_w*#ppt_h,.3),1)-7.4)/-.7*#ppt_h/2"/>
                                          </p:val>
                                        </p:tav>
                                        <p:tav tm="100000">
                                          <p:val>
                                            <p:strVal val="#ppt_y"/>
                                          </p:val>
                                        </p:tav>
                                      </p:tavLst>
                                    </p:anim>
                                  </p:childTnLst>
                                </p:cTn>
                              </p:par>
                              <p:par>
                                <p:cTn id="39" presetID="23" presetClass="entr" presetSubtype="36" fill="hold" nodeType="withEffect">
                                  <p:stCondLst>
                                    <p:cond delay="150"/>
                                  </p:stCondLst>
                                  <p:childTnLst>
                                    <p:set>
                                      <p:cBhvr>
                                        <p:cTn id="40" dur="1" fill="hold">
                                          <p:stCondLst>
                                            <p:cond delay="0"/>
                                          </p:stCondLst>
                                        </p:cTn>
                                        <p:tgtEl>
                                          <p:spTgt spid="4124"/>
                                        </p:tgtEl>
                                        <p:attrNameLst>
                                          <p:attrName>style.visibility</p:attrName>
                                        </p:attrNameLst>
                                      </p:cBhvr>
                                      <p:to>
                                        <p:strVal val="visible"/>
                                      </p:to>
                                    </p:set>
                                    <p:anim calcmode="lin" valueType="num">
                                      <p:cBhvr>
                                        <p:cTn id="41" dur="500" fill="hold"/>
                                        <p:tgtEl>
                                          <p:spTgt spid="4124"/>
                                        </p:tgtEl>
                                        <p:attrNameLst>
                                          <p:attrName>ppt_w</p:attrName>
                                        </p:attrNameLst>
                                      </p:cBhvr>
                                      <p:tavLst>
                                        <p:tav tm="0">
                                          <p:val>
                                            <p:strVal val="(6*min(max(#ppt_w*#ppt_h,.3),1)-7.4)/-.7*#ppt_w"/>
                                          </p:val>
                                        </p:tav>
                                        <p:tav tm="100000">
                                          <p:val>
                                            <p:strVal val="#ppt_w"/>
                                          </p:val>
                                        </p:tav>
                                      </p:tavLst>
                                    </p:anim>
                                    <p:anim calcmode="lin" valueType="num">
                                      <p:cBhvr>
                                        <p:cTn id="42" dur="500" fill="hold"/>
                                        <p:tgtEl>
                                          <p:spTgt spid="4124"/>
                                        </p:tgtEl>
                                        <p:attrNameLst>
                                          <p:attrName>ppt_h</p:attrName>
                                        </p:attrNameLst>
                                      </p:cBhvr>
                                      <p:tavLst>
                                        <p:tav tm="0">
                                          <p:val>
                                            <p:strVal val="(6*min(max(#ppt_w*#ppt_h,.3),1)-7.4)/-.7*#ppt_h"/>
                                          </p:val>
                                        </p:tav>
                                        <p:tav tm="100000">
                                          <p:val>
                                            <p:strVal val="#ppt_h"/>
                                          </p:val>
                                        </p:tav>
                                      </p:tavLst>
                                    </p:anim>
                                    <p:anim calcmode="lin" valueType="num">
                                      <p:cBhvr>
                                        <p:cTn id="43" dur="500" fill="hold"/>
                                        <p:tgtEl>
                                          <p:spTgt spid="4124"/>
                                        </p:tgtEl>
                                        <p:attrNameLst>
                                          <p:attrName>ppt_x</p:attrName>
                                        </p:attrNameLst>
                                      </p:cBhvr>
                                      <p:tavLst>
                                        <p:tav tm="0">
                                          <p:val>
                                            <p:fltVal val="0.5"/>
                                          </p:val>
                                        </p:tav>
                                        <p:tav tm="100000">
                                          <p:val>
                                            <p:strVal val="#ppt_x"/>
                                          </p:val>
                                        </p:tav>
                                      </p:tavLst>
                                    </p:anim>
                                    <p:anim calcmode="lin" valueType="num">
                                      <p:cBhvr>
                                        <p:cTn id="44" dur="500" fill="hold"/>
                                        <p:tgtEl>
                                          <p:spTgt spid="4124"/>
                                        </p:tgtEl>
                                        <p:attrNameLst>
                                          <p:attrName>ppt_y</p:attrName>
                                        </p:attrNameLst>
                                      </p:cBhvr>
                                      <p:tavLst>
                                        <p:tav tm="0">
                                          <p:val>
                                            <p:strVal val="1+(6*min(max(#ppt_w*#ppt_h,.3),1)-7.4)/-.7*#ppt_h/2"/>
                                          </p:val>
                                        </p:tav>
                                        <p:tav tm="100000">
                                          <p:val>
                                            <p:strVal val="#ppt_y"/>
                                          </p:val>
                                        </p:tav>
                                      </p:tavLst>
                                    </p:anim>
                                  </p:childTnLst>
                                </p:cTn>
                              </p:par>
                              <p:par>
                                <p:cTn id="45" presetID="23" presetClass="entr" presetSubtype="36" fill="hold" grpId="0" nodeType="withEffect">
                                  <p:stCondLst>
                                    <p:cond delay="150"/>
                                  </p:stCondLst>
                                  <p:childTnLst>
                                    <p:set>
                                      <p:cBhvr>
                                        <p:cTn id="46" dur="1" fill="hold">
                                          <p:stCondLst>
                                            <p:cond delay="0"/>
                                          </p:stCondLst>
                                        </p:cTn>
                                        <p:tgtEl>
                                          <p:spTgt spid="4110"/>
                                        </p:tgtEl>
                                        <p:attrNameLst>
                                          <p:attrName>style.visibility</p:attrName>
                                        </p:attrNameLst>
                                      </p:cBhvr>
                                      <p:to>
                                        <p:strVal val="visible"/>
                                      </p:to>
                                    </p:set>
                                    <p:anim calcmode="lin" valueType="num">
                                      <p:cBhvr>
                                        <p:cTn id="47" dur="500" fill="hold"/>
                                        <p:tgtEl>
                                          <p:spTgt spid="4110"/>
                                        </p:tgtEl>
                                        <p:attrNameLst>
                                          <p:attrName>ppt_w</p:attrName>
                                        </p:attrNameLst>
                                      </p:cBhvr>
                                      <p:tavLst>
                                        <p:tav tm="0">
                                          <p:val>
                                            <p:strVal val="(6*min(max(#ppt_w*#ppt_h,.3),1)-7.4)/-.7*#ppt_w"/>
                                          </p:val>
                                        </p:tav>
                                        <p:tav tm="100000">
                                          <p:val>
                                            <p:strVal val="#ppt_w"/>
                                          </p:val>
                                        </p:tav>
                                      </p:tavLst>
                                    </p:anim>
                                    <p:anim calcmode="lin" valueType="num">
                                      <p:cBhvr>
                                        <p:cTn id="48" dur="500" fill="hold"/>
                                        <p:tgtEl>
                                          <p:spTgt spid="4110"/>
                                        </p:tgtEl>
                                        <p:attrNameLst>
                                          <p:attrName>ppt_h</p:attrName>
                                        </p:attrNameLst>
                                      </p:cBhvr>
                                      <p:tavLst>
                                        <p:tav tm="0">
                                          <p:val>
                                            <p:strVal val="(6*min(max(#ppt_w*#ppt_h,.3),1)-7.4)/-.7*#ppt_h"/>
                                          </p:val>
                                        </p:tav>
                                        <p:tav tm="100000">
                                          <p:val>
                                            <p:strVal val="#ppt_h"/>
                                          </p:val>
                                        </p:tav>
                                      </p:tavLst>
                                    </p:anim>
                                    <p:anim calcmode="lin" valueType="num">
                                      <p:cBhvr>
                                        <p:cTn id="49" dur="500" fill="hold"/>
                                        <p:tgtEl>
                                          <p:spTgt spid="4110"/>
                                        </p:tgtEl>
                                        <p:attrNameLst>
                                          <p:attrName>ppt_x</p:attrName>
                                        </p:attrNameLst>
                                      </p:cBhvr>
                                      <p:tavLst>
                                        <p:tav tm="0">
                                          <p:val>
                                            <p:fltVal val="0.5"/>
                                          </p:val>
                                        </p:tav>
                                        <p:tav tm="100000">
                                          <p:val>
                                            <p:strVal val="#ppt_x"/>
                                          </p:val>
                                        </p:tav>
                                      </p:tavLst>
                                    </p:anim>
                                    <p:anim calcmode="lin" valueType="num">
                                      <p:cBhvr>
                                        <p:cTn id="50" dur="500" fill="hold"/>
                                        <p:tgtEl>
                                          <p:spTgt spid="4110"/>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5" grpId="0" bldLvl="0" animBg="1" autoUpdateAnimBg="0"/>
      <p:bldP spid="4108" grpId="0" bldLvl="0" animBg="1" autoUpdateAnimBg="0"/>
      <p:bldP spid="4110" grpId="0" bldLvl="0" autoUpdateAnimBg="0"/>
      <p:bldP spid="4117" grpId="0" bldLvl="0" autoUpdateAnimBg="0"/>
      <p:bldP spid="4118" grpId="0" bldLvl="0" autoUpdateAnimBg="0"/>
      <p:bldP spid="4120" grpId="0" bldLvl="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12291"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12292"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12293"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12294"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2295"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2296"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2297" name="TextBox 28"/>
          <p:cNvSpPr>
            <a:spLocks noChangeArrowheads="1"/>
          </p:cNvSpPr>
          <p:nvPr/>
        </p:nvSpPr>
        <p:spPr bwMode="auto">
          <a:xfrm>
            <a:off x="4246564" y="5377657"/>
            <a:ext cx="2701925" cy="30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第三节  回访和询访</a:t>
            </a:r>
            <a:endParaRPr lang="zh-CN" altLang="en-US">
              <a:latin typeface="Calibri" pitchFamily="34" charset="0"/>
            </a:endParaRPr>
          </a:p>
        </p:txBody>
      </p:sp>
      <p:sp>
        <p:nvSpPr>
          <p:cNvPr id="12298"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en-US" sz="1600" b="1">
                <a:latin typeface="微软雅黑" pitchFamily="34" charset="-122"/>
                <a:ea typeface="微软雅黑" pitchFamily="34" charset="-122"/>
              </a:rPr>
              <a:t>一</a:t>
            </a:r>
            <a:r>
              <a:rPr lang="zh-CN" altLang="zh-CN" sz="1600" b="1">
                <a:latin typeface="微软雅黑" pitchFamily="34" charset="-122"/>
                <a:ea typeface="微软雅黑" pitchFamily="34" charset="-122"/>
              </a:rPr>
              <a:t>、</a:t>
            </a:r>
            <a:r>
              <a:rPr lang="zh-CN" altLang="en-US" sz="1600" b="1">
                <a:latin typeface="微软雅黑" pitchFamily="34" charset="-122"/>
                <a:ea typeface="微软雅黑" pitchFamily="34" charset="-122"/>
              </a:rPr>
              <a:t>回访</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1017324"/>
            <a:ext cx="5626100" cy="3393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zh-CN"/>
              <a:t>针对以呼入工作为主的呼出工作，主要分为两类：回访和询访。这里主要讲解回访和询访。</a:t>
            </a:r>
            <a:endParaRPr lang="zh-CN" altLang="zh-CN" b="1"/>
          </a:p>
          <a:p>
            <a:pPr defTabSz="912813"/>
            <a:r>
              <a:rPr lang="zh-CN" altLang="zh-CN" b="1"/>
              <a:t>一、回访</a:t>
            </a:r>
            <a:endParaRPr lang="zh-CN" altLang="en-US"/>
          </a:p>
          <a:p>
            <a:pPr defTabSz="912813"/>
            <a:r>
              <a:rPr lang="zh-CN" altLang="en-US"/>
              <a:t>（一）回访的定义</a:t>
            </a:r>
          </a:p>
          <a:p>
            <a:pPr defTabSz="912813"/>
            <a:r>
              <a:rPr lang="zh-CN" altLang="en-US"/>
              <a:t>电话回访，是指企业为客户提供服务或受理客户诉求后，受理部门在处理过程中或处理终结后，通过电话等通信工具对客户进行访谈的一种服务方式。例如，客户购买某企业的产品发生了质量问题，向客户服务中心投诉要求解决。客户服务中心受理后，派送到售后服务部门处理，处理完毕后，客户服务中心要对提出投诉的客户进行电话访问，确定客户是否满意、维修人员是否规范、是否有改进意见等。</a:t>
            </a:r>
            <a:endParaRPr lang="zh-CN" altLang="zh-CN"/>
          </a:p>
        </p:txBody>
      </p:sp>
      <p:pic>
        <p:nvPicPr>
          <p:cNvPr id="1230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1"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13315"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13316"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13317"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13318"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3319"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3320"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3321" name="TextBox 28"/>
          <p:cNvSpPr>
            <a:spLocks noChangeArrowheads="1"/>
          </p:cNvSpPr>
          <p:nvPr/>
        </p:nvSpPr>
        <p:spPr bwMode="auto">
          <a:xfrm>
            <a:off x="4246564" y="5377657"/>
            <a:ext cx="2701925" cy="30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第三节  回访和询访</a:t>
            </a:r>
            <a:endParaRPr lang="zh-CN" altLang="en-US">
              <a:latin typeface="Calibri" pitchFamily="34" charset="0"/>
            </a:endParaRPr>
          </a:p>
        </p:txBody>
      </p:sp>
      <p:sp>
        <p:nvSpPr>
          <p:cNvPr id="13322"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en-US" sz="1600" b="1">
                <a:latin typeface="微软雅黑" pitchFamily="34" charset="-122"/>
                <a:ea typeface="微软雅黑" pitchFamily="34" charset="-122"/>
              </a:rPr>
              <a:t>一</a:t>
            </a:r>
            <a:r>
              <a:rPr lang="zh-CN" altLang="zh-CN" sz="1600" b="1">
                <a:latin typeface="微软雅黑" pitchFamily="34" charset="-122"/>
                <a:ea typeface="微软雅黑" pitchFamily="34" charset="-122"/>
              </a:rPr>
              <a:t>、</a:t>
            </a:r>
            <a:r>
              <a:rPr lang="zh-CN" altLang="en-US" sz="1600" b="1">
                <a:latin typeface="微软雅黑" pitchFamily="34" charset="-122"/>
                <a:ea typeface="微软雅黑" pitchFamily="34" charset="-122"/>
              </a:rPr>
              <a:t>回访</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877094"/>
            <a:ext cx="5626100" cy="5332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zh-CN"/>
              <a:t>（二）回访的作用</a:t>
            </a:r>
            <a:endParaRPr lang="zh-CN" altLang="en-US"/>
          </a:p>
          <a:p>
            <a:pPr defTabSz="912813"/>
            <a:r>
              <a:rPr lang="zh-CN" altLang="en-US"/>
              <a:t>建立回访制度，是严格服务监督的一项有效措施，其作用有以下几点：</a:t>
            </a:r>
          </a:p>
          <a:p>
            <a:pPr defTabSz="912813"/>
            <a:r>
              <a:rPr lang="en-US" altLang="zh-CN"/>
              <a:t>1</a:t>
            </a:r>
            <a:r>
              <a:rPr lang="zh-CN" altLang="en-US"/>
              <a:t>．提高服务制度</a:t>
            </a:r>
          </a:p>
          <a:p>
            <a:pPr defTabSz="912813"/>
            <a:r>
              <a:rPr lang="zh-CN" altLang="en-US"/>
              <a:t>在座席代表完成一项既定的服务工作后，对客户进行服务质量回访（如座席代表的服务态度如何，客户的总体满意度，客户对企业的改进建议如何等），并根据客户的意见给相关人员打分，按照绩效考核方法进行考核，对座席代表在服务过程中起到监督作用，从源头上消除服务隐患。</a:t>
            </a:r>
          </a:p>
          <a:p>
            <a:pPr defTabSz="912813"/>
            <a:r>
              <a:rPr lang="en-US" altLang="zh-CN"/>
              <a:t>2</a:t>
            </a:r>
            <a:r>
              <a:rPr lang="zh-CN" altLang="en-US"/>
              <a:t>．提高产品质量</a:t>
            </a:r>
          </a:p>
          <a:p>
            <a:pPr defTabSz="912813"/>
            <a:r>
              <a:rPr lang="zh-CN" altLang="en-US"/>
              <a:t>根据客户对产品的投诉，呼叫服务中心及时反馈给相关部门，使企业或公司及时解决产品存在的问题，提高产品质量，使客户更满意。</a:t>
            </a:r>
          </a:p>
          <a:p>
            <a:pPr defTabSz="912813"/>
            <a:r>
              <a:rPr lang="en-US" altLang="zh-CN"/>
              <a:t>3</a:t>
            </a:r>
            <a:r>
              <a:rPr lang="zh-CN" altLang="en-US"/>
              <a:t>．及时推广服务品牌</a:t>
            </a:r>
          </a:p>
          <a:p>
            <a:pPr defTabSz="912813"/>
            <a:r>
              <a:rPr lang="zh-CN" altLang="en-US"/>
              <a:t>座席代表是与客户联系最直接的重要窗口，其一言一行都关系到企业的服务品牌。呼叫服务中心在统一规范的指导下，按照统一定位、统一服务功能、统一处理标淮的原则要求座席代表，以树立企业或公司的整体形象。</a:t>
            </a:r>
            <a:endParaRPr lang="zh-CN" altLang="zh-CN"/>
          </a:p>
        </p:txBody>
      </p:sp>
      <p:pic>
        <p:nvPicPr>
          <p:cNvPr id="1332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5"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14339"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14340"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14341"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14342"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4343"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4344"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4345" name="TextBox 28"/>
          <p:cNvSpPr>
            <a:spLocks noChangeArrowheads="1"/>
          </p:cNvSpPr>
          <p:nvPr/>
        </p:nvSpPr>
        <p:spPr bwMode="auto">
          <a:xfrm>
            <a:off x="4246564" y="5377657"/>
            <a:ext cx="2701925" cy="30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第三节  回访和询访</a:t>
            </a:r>
            <a:endParaRPr lang="zh-CN" altLang="en-US">
              <a:latin typeface="Calibri" pitchFamily="34" charset="0"/>
            </a:endParaRPr>
          </a:p>
        </p:txBody>
      </p:sp>
      <p:sp>
        <p:nvSpPr>
          <p:cNvPr id="14346"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en-US" sz="1600" b="1">
                <a:latin typeface="微软雅黑" pitchFamily="34" charset="-122"/>
                <a:ea typeface="微软雅黑" pitchFamily="34" charset="-122"/>
              </a:rPr>
              <a:t>一</a:t>
            </a:r>
            <a:r>
              <a:rPr lang="zh-CN" altLang="zh-CN" sz="1600" b="1">
                <a:latin typeface="微软雅黑" pitchFamily="34" charset="-122"/>
                <a:ea typeface="微软雅黑" pitchFamily="34" charset="-122"/>
              </a:rPr>
              <a:t>、</a:t>
            </a:r>
            <a:r>
              <a:rPr lang="zh-CN" altLang="en-US" sz="1600" b="1">
                <a:latin typeface="微软雅黑" pitchFamily="34" charset="-122"/>
                <a:ea typeface="微软雅黑" pitchFamily="34" charset="-122"/>
              </a:rPr>
              <a:t>回访</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1017323"/>
            <a:ext cx="5626100" cy="48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zh-CN" sz="1400"/>
              <a:t>（三）回访的分类</a:t>
            </a:r>
            <a:endParaRPr lang="zh-CN" altLang="en-US" sz="1400"/>
          </a:p>
          <a:p>
            <a:pPr defTabSz="912813"/>
            <a:r>
              <a:rPr lang="zh-CN" altLang="en-US" sz="1400"/>
              <a:t>根据诉求的不同类型，将回访分类如下：</a:t>
            </a:r>
          </a:p>
          <a:p>
            <a:pPr defTabSz="912813"/>
            <a:r>
              <a:rPr lang="en-US" altLang="zh-CN" sz="1400"/>
              <a:t>1</a:t>
            </a:r>
            <a:r>
              <a:rPr lang="zh-CN" altLang="en-US" sz="1400"/>
              <a:t>．针对客户咨询、查询以及申办业务的回访</a:t>
            </a:r>
          </a:p>
          <a:p>
            <a:pPr defTabSz="912813"/>
            <a:r>
              <a:rPr lang="zh-CN" altLang="en-US" sz="1400"/>
              <a:t>客户对某项产品进行咨询，或是对某项新业务进行申办后，座席代表应及时对客户申办的业务或购买的产品进行指导操作、维护保养等方面的回访。让客户能够正确使用产品，以利于延长产品的使用寿命，减少因误操作带来的麻烦。</a:t>
            </a:r>
          </a:p>
          <a:p>
            <a:pPr defTabSz="912813"/>
            <a:r>
              <a:rPr lang="en-US" altLang="zh-CN" sz="1400"/>
              <a:t>2</a:t>
            </a:r>
            <a:r>
              <a:rPr lang="zh-CN" altLang="en-US" sz="1400"/>
              <a:t>．针对客户建议、投诉的回访</a:t>
            </a:r>
          </a:p>
          <a:p>
            <a:pPr defTabSz="912813"/>
            <a:r>
              <a:rPr lang="zh-CN" altLang="en-US" sz="1400"/>
              <a:t>客户对某项产品的质量产生质疑或某项业务不理解而投诉后，座席代表应及时对客户进行回访，了解客户感受，最后提供相关数据，供公司进行分析改进。</a:t>
            </a:r>
          </a:p>
          <a:p>
            <a:pPr defTabSz="912813"/>
            <a:r>
              <a:rPr lang="zh-CN" altLang="en-US" sz="1400"/>
              <a:t>客户可通过服务热线、书信、电话、口头、电子邮件等多种方式投诉、建议，公司在受理客户的投诉建议后，按流程及时处理，并答复客户。此类回访要在客户投诉解决后次日尽快回访。回访的目的主要有两个：一是通过回访，收集投诉客户对公司服务更多的意见和建议，掌握公司的投诉业务处理速度和处理质量，跟踪投诉解决效果，分析投诉客户对公司评价的前后变化，以此不断提高公司的客户服务质量和服务水平，二是回访人员及时向客户介绍相关的基础产品知识，加强双方的沟通，以加深客户对相关知识的认识。</a:t>
            </a:r>
          </a:p>
          <a:p>
            <a:pPr defTabSz="912813"/>
            <a:r>
              <a:rPr lang="en-US" altLang="zh-CN" sz="1400"/>
              <a:t>3</a:t>
            </a:r>
            <a:r>
              <a:rPr lang="zh-CN" altLang="en-US" sz="1400"/>
              <a:t>．针对客户报修的回访</a:t>
            </a:r>
          </a:p>
          <a:p>
            <a:pPr defTabSz="912813"/>
            <a:r>
              <a:rPr lang="zh-CN" altLang="en-US" sz="1400"/>
              <a:t>对于客户报修，应在</a:t>
            </a:r>
            <a:r>
              <a:rPr lang="en-US" altLang="zh-CN" sz="1400"/>
              <a:t>24</a:t>
            </a:r>
            <a:r>
              <a:rPr lang="zh-CN" altLang="en-US" sz="1400"/>
              <a:t>小时内受理，对紧急性维修应在</a:t>
            </a:r>
            <a:r>
              <a:rPr lang="en-US" altLang="zh-CN" sz="1400"/>
              <a:t>20</a:t>
            </a:r>
            <a:r>
              <a:rPr lang="zh-CN" altLang="en-US" sz="1400"/>
              <a:t>分钟内赶到现场。根据客户报修记录，于次日对客户进行回访。</a:t>
            </a:r>
            <a:endParaRPr lang="zh-CN" altLang="zh-CN" sz="1400"/>
          </a:p>
        </p:txBody>
      </p:sp>
      <p:pic>
        <p:nvPicPr>
          <p:cNvPr id="1434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9"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15363"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15364"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15365"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15366"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5367"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5368"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5369" name="TextBox 28"/>
          <p:cNvSpPr>
            <a:spLocks noChangeArrowheads="1"/>
          </p:cNvSpPr>
          <p:nvPr/>
        </p:nvSpPr>
        <p:spPr bwMode="auto">
          <a:xfrm>
            <a:off x="4246564" y="5377657"/>
            <a:ext cx="2701925" cy="30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第三节  回访和询访</a:t>
            </a:r>
            <a:endParaRPr lang="zh-CN" altLang="en-US">
              <a:latin typeface="Calibri" pitchFamily="34" charset="0"/>
            </a:endParaRPr>
          </a:p>
        </p:txBody>
      </p:sp>
      <p:sp>
        <p:nvSpPr>
          <p:cNvPr id="15370"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en-US" sz="1600" b="1">
                <a:latin typeface="微软雅黑" pitchFamily="34" charset="-122"/>
                <a:ea typeface="微软雅黑" pitchFamily="34" charset="-122"/>
              </a:rPr>
              <a:t>一</a:t>
            </a:r>
            <a:r>
              <a:rPr lang="zh-CN" altLang="zh-CN" sz="1600" b="1">
                <a:latin typeface="微软雅黑" pitchFamily="34" charset="-122"/>
                <a:ea typeface="微软雅黑" pitchFamily="34" charset="-122"/>
              </a:rPr>
              <a:t>、</a:t>
            </a:r>
            <a:r>
              <a:rPr lang="zh-CN" altLang="en-US" sz="1600" b="1">
                <a:latin typeface="微软雅黑" pitchFamily="34" charset="-122"/>
                <a:ea typeface="微软雅黑" pitchFamily="34" charset="-122"/>
              </a:rPr>
              <a:t>回访</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1017324"/>
            <a:ext cx="5626100" cy="474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zh-CN" sz="1600"/>
              <a:t>（四）回访流程</a:t>
            </a:r>
          </a:p>
          <a:p>
            <a:pPr defTabSz="912813"/>
            <a:r>
              <a:rPr lang="zh-CN" altLang="zh-CN" sz="1600"/>
              <a:t>呼叫中心的回访，要根据受访者电话能否接通制定相应的流程，通常包括以下几个方面：</a:t>
            </a:r>
            <a:endParaRPr lang="zh-CN" altLang="en-US" sz="1600"/>
          </a:p>
          <a:p>
            <a:pPr defTabSz="912813"/>
            <a:r>
              <a:rPr lang="en-US" altLang="zh-CN" sz="1600"/>
              <a:t>1</a:t>
            </a:r>
            <a:r>
              <a:rPr lang="zh-CN" altLang="en-US" sz="1600"/>
              <a:t>．确定对方身份</a:t>
            </a:r>
          </a:p>
          <a:p>
            <a:pPr defTabSz="912813"/>
            <a:r>
              <a:rPr lang="zh-CN" altLang="en-US" sz="1600"/>
              <a:t>询问接听者是否为企业要寻找的目标客户，进行目标确认。</a:t>
            </a:r>
          </a:p>
          <a:p>
            <a:pPr defTabSz="912813"/>
            <a:r>
              <a:rPr lang="en-US" altLang="zh-CN" sz="1600"/>
              <a:t>2</a:t>
            </a:r>
            <a:r>
              <a:rPr lang="zh-CN" altLang="en-US" sz="1600"/>
              <a:t>．介绍自己身份</a:t>
            </a:r>
          </a:p>
          <a:p>
            <a:pPr defTabSz="912813"/>
            <a:r>
              <a:rPr lang="zh-CN" altLang="en-US" sz="1600"/>
              <a:t>首先，在开场白中，第一个必不可少的内容就是“自报家门”，即让客户明确电话的来由。此时，座席代表常用的语言是：“您好，我是某某公司的客服代表，请问您是</a:t>
            </a:r>
            <a:r>
              <a:rPr lang="en-US" altLang="zh-CN" sz="1600"/>
              <a:t>……</a:t>
            </a:r>
            <a:r>
              <a:rPr lang="zh-CN" altLang="en-US" sz="1600"/>
              <a:t>？”。回访客户时，首先要在第一印象就与客户建立信任，在正式回访前主动告知自己的身份。其次，针对不同的客户，要做相应的话术设计。如果拨叫的是对方的手机号码，那么在设计语言的计费方式，目前，手机采用的普遍是单向收费的计费方式，但由于客户发现接听的电话是很少见的特服电话，如</a:t>
            </a:r>
            <a:r>
              <a:rPr lang="en-US" altLang="zh-CN" sz="1600"/>
              <a:t>400</a:t>
            </a:r>
            <a:r>
              <a:rPr lang="zh-CN" altLang="en-US" sz="1600"/>
              <a:t>或</a:t>
            </a:r>
            <a:r>
              <a:rPr lang="en-US" altLang="zh-CN" sz="1600"/>
              <a:t>800</a:t>
            </a:r>
            <a:r>
              <a:rPr lang="zh-CN" altLang="en-US" sz="1600"/>
              <a:t>开头，因此，被访者在接听电话时，会顾虑接这种电话的通话费用，若脚本设计人员此时没有在开场白中奖类似“您所接听的电话是免费的，请您放心接听”等关于话费如何收取的内容设计进来，那么回访时被拒访的比率就可能会增高。如果拨叫的是对方的固定电话，则不必考虑此方面的内容。</a:t>
            </a:r>
            <a:endParaRPr lang="zh-CN" altLang="zh-CN" sz="1600"/>
          </a:p>
        </p:txBody>
      </p:sp>
      <p:pic>
        <p:nvPicPr>
          <p:cNvPr id="153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3"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16387"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16388"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16389"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16390"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6391"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6392"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6393" name="TextBox 28"/>
          <p:cNvSpPr>
            <a:spLocks noChangeArrowheads="1"/>
          </p:cNvSpPr>
          <p:nvPr/>
        </p:nvSpPr>
        <p:spPr bwMode="auto">
          <a:xfrm>
            <a:off x="4246564" y="5377657"/>
            <a:ext cx="2701925" cy="30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第三节  回访和询访</a:t>
            </a:r>
            <a:endParaRPr lang="zh-CN" altLang="en-US">
              <a:latin typeface="Calibri" pitchFamily="34" charset="0"/>
            </a:endParaRPr>
          </a:p>
        </p:txBody>
      </p:sp>
      <p:sp>
        <p:nvSpPr>
          <p:cNvPr id="16394"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en-US" sz="1600" b="1">
                <a:latin typeface="微软雅黑" pitchFamily="34" charset="-122"/>
                <a:ea typeface="微软雅黑" pitchFamily="34" charset="-122"/>
              </a:rPr>
              <a:t>一</a:t>
            </a:r>
            <a:r>
              <a:rPr lang="zh-CN" altLang="zh-CN" sz="1600" b="1">
                <a:latin typeface="微软雅黑" pitchFamily="34" charset="-122"/>
                <a:ea typeface="微软雅黑" pitchFamily="34" charset="-122"/>
              </a:rPr>
              <a:t>、</a:t>
            </a:r>
            <a:r>
              <a:rPr lang="zh-CN" altLang="en-US" sz="1600" b="1">
                <a:latin typeface="微软雅黑" pitchFamily="34" charset="-122"/>
                <a:ea typeface="微软雅黑" pitchFamily="34" charset="-122"/>
              </a:rPr>
              <a:t>回访</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1017324"/>
            <a:ext cx="5626100" cy="4778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zh-CN"/>
              <a:t> </a:t>
            </a:r>
            <a:r>
              <a:rPr lang="en-US" altLang="zh-CN"/>
              <a:t>3</a:t>
            </a:r>
            <a:r>
              <a:rPr lang="zh-CN" altLang="en-US"/>
              <a:t>．说明回访目的</a:t>
            </a:r>
          </a:p>
          <a:p>
            <a:pPr defTabSz="912813"/>
            <a:r>
              <a:rPr lang="zh-CN" altLang="en-US"/>
              <a:t>回访客户时，一开始就应该简单地向客户说明回访的事由，以及沟通过程中大致需要的时间，让受访客户在短时间就能迅速了解回访的目的及接受访问的时间。</a:t>
            </a:r>
          </a:p>
          <a:p>
            <a:pPr defTabSz="912813"/>
            <a:r>
              <a:rPr lang="zh-CN" altLang="en-US"/>
              <a:t>同时，针对不同类型的客户要运用不同的语言：对于首次进行回访的客户回回访话术的内容中就应该将回访的原因告知被访者，让被访者从思想上认同并接受此次通话，最终获得被访者良好的配合。</a:t>
            </a:r>
          </a:p>
          <a:p>
            <a:pPr defTabSz="912813"/>
            <a:r>
              <a:rPr lang="zh-CN" altLang="en-US"/>
              <a:t>例如：“您昨天到我们公司维修中心维修</a:t>
            </a:r>
            <a:r>
              <a:rPr lang="en-US" altLang="zh-CN"/>
              <a:t>X</a:t>
            </a:r>
            <a:r>
              <a:rPr lang="zh-CN" altLang="en-US"/>
              <a:t>型号的产品，为提高我们的服务质量和产品质量，我们想对您作一个简单的电话访问。”此时会让客户紧张的心情得到放松，积极地配合座席代表完成整个回访过程。如果所拨的是一位不久前曾经接受过电话访问的客户，那么，座席代表所使用的语言就应该和首次接受电话访问的客户有所不同。此时将一些亲情化的语言增加进来，如：“某某先生（女士／小姐）您好，很高兴能够再次为您服务。”然后再向被访者说明来电的目的。 </a:t>
            </a:r>
            <a:endParaRPr lang="zh-CN" altLang="zh-CN"/>
          </a:p>
        </p:txBody>
      </p:sp>
      <p:pic>
        <p:nvPicPr>
          <p:cNvPr id="163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7"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直角三角形 20"/>
          <p:cNvSpPr>
            <a:spLocks noChangeArrowheads="1"/>
          </p:cNvSpPr>
          <p:nvPr/>
        </p:nvSpPr>
        <p:spPr bwMode="auto">
          <a:xfrm flipH="1">
            <a:off x="7704138" y="1657615"/>
            <a:ext cx="190500" cy="179917"/>
          </a:xfrm>
          <a:prstGeom prst="rtTriangle">
            <a:avLst/>
          </a:prstGeom>
          <a:solidFill>
            <a:srgbClr val="FF5050">
              <a:alpha val="63136"/>
            </a:srgbClr>
          </a:solidFill>
          <a:ln>
            <a:noFill/>
          </a:ln>
          <a:extLst>
            <a:ext uri="{91240B29-F687-4F45-9708-019B960494DF}">
              <a14:hiddenLine xmlns:a14="http://schemas.microsoft.com/office/drawing/2010/main" w="9525">
                <a:solidFill>
                  <a:schemeClr val="accent2"/>
                </a:solidFill>
                <a:miter lim="800000"/>
                <a:headEnd/>
                <a:tailEnd/>
              </a14:hiddenLine>
            </a:ext>
          </a:extLst>
        </p:spPr>
        <p:txBody>
          <a:bodyPr lIns="91388" tIns="45696" rIns="91388" bIns="45696" anchor="ctr"/>
          <a:lstStyle/>
          <a:p>
            <a:pPr defTabSz="912813"/>
            <a:endParaRPr lang="zh-CN" altLang="zh-CN">
              <a:solidFill>
                <a:srgbClr val="FFFFFF"/>
              </a:solidFill>
              <a:latin typeface="Calibri" pitchFamily="34" charset="0"/>
              <a:sym typeface="Calibri" pitchFamily="34" charset="0"/>
            </a:endParaRPr>
          </a:p>
        </p:txBody>
      </p:sp>
      <p:sp>
        <p:nvSpPr>
          <p:cNvPr id="3075" name="矩形 21"/>
          <p:cNvSpPr>
            <a:spLocks noChangeArrowheads="1"/>
          </p:cNvSpPr>
          <p:nvPr/>
        </p:nvSpPr>
        <p:spPr bwMode="auto">
          <a:xfrm>
            <a:off x="0" y="1837532"/>
            <a:ext cx="9144000" cy="2346854"/>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88" tIns="45696" rIns="91388" bIns="45696" anchor="ctr"/>
          <a:lstStyle/>
          <a:p>
            <a:pPr defTabSz="912813"/>
            <a:endParaRPr lang="zh-CN" altLang="zh-CN">
              <a:solidFill>
                <a:srgbClr val="FFFFFF"/>
              </a:solidFill>
              <a:latin typeface="Calibri" pitchFamily="34" charset="0"/>
              <a:sym typeface="Calibri" pitchFamily="34" charset="0"/>
            </a:endParaRPr>
          </a:p>
        </p:txBody>
      </p:sp>
      <p:sp>
        <p:nvSpPr>
          <p:cNvPr id="14340" name="矩形 23"/>
          <p:cNvSpPr>
            <a:spLocks noChangeArrowheads="1"/>
          </p:cNvSpPr>
          <p:nvPr/>
        </p:nvSpPr>
        <p:spPr bwMode="auto">
          <a:xfrm>
            <a:off x="7894638" y="1657615"/>
            <a:ext cx="673100" cy="2701396"/>
          </a:xfrm>
          <a:prstGeom prst="rect">
            <a:avLst/>
          </a:prstGeom>
          <a:solidFill>
            <a:srgbClr val="CC0000">
              <a:alpha val="65097"/>
            </a:srgbClr>
          </a:solidFill>
          <a:ln>
            <a:noFill/>
          </a:ln>
          <a:extLst>
            <a:ext uri="{91240B29-F687-4F45-9708-019B960494DF}">
              <a14:hiddenLine xmlns:a14="http://schemas.microsoft.com/office/drawing/2010/main" w="9525">
                <a:solidFill>
                  <a:schemeClr val="accent2"/>
                </a:solidFill>
                <a:miter lim="800000"/>
                <a:headEnd/>
                <a:tailEnd/>
              </a14:hiddenLine>
            </a:ext>
          </a:extLst>
        </p:spPr>
        <p:txBody>
          <a:bodyPr lIns="91388" tIns="45696" rIns="91388" bIns="45696" anchor="ctr"/>
          <a:lstStyle/>
          <a:p>
            <a:pPr defTabSz="912813">
              <a:defRPr/>
            </a:pPr>
            <a:endParaRPr lang="zh-CN" altLang="en-US">
              <a:solidFill>
                <a:schemeClr val="tx2">
                  <a:lumMod val="60000"/>
                  <a:lumOff val="40000"/>
                </a:schemeClr>
              </a:solidFill>
              <a:latin typeface="Calibri" pitchFamily="34" charset="0"/>
              <a:sym typeface="Calibri" pitchFamily="34" charset="0"/>
            </a:endParaRPr>
          </a:p>
        </p:txBody>
      </p:sp>
      <p:sp>
        <p:nvSpPr>
          <p:cNvPr id="3077" name="直角三角形 26"/>
          <p:cNvSpPr>
            <a:spLocks noChangeArrowheads="1"/>
          </p:cNvSpPr>
          <p:nvPr/>
        </p:nvSpPr>
        <p:spPr bwMode="auto">
          <a:xfrm flipH="1" flipV="1">
            <a:off x="7704138" y="4184386"/>
            <a:ext cx="190500" cy="174625"/>
          </a:xfrm>
          <a:prstGeom prst="rtTriangle">
            <a:avLst/>
          </a:prstGeom>
          <a:solidFill>
            <a:srgbClr val="FF5050">
              <a:alpha val="63136"/>
            </a:srgbClr>
          </a:solidFill>
          <a:ln>
            <a:noFill/>
          </a:ln>
          <a:extLst>
            <a:ext uri="{91240B29-F687-4F45-9708-019B960494DF}">
              <a14:hiddenLine xmlns:a14="http://schemas.microsoft.com/office/drawing/2010/main" w="9525">
                <a:solidFill>
                  <a:schemeClr val="accent2"/>
                </a:solidFill>
                <a:miter lim="800000"/>
                <a:headEnd/>
                <a:tailEnd/>
              </a14:hiddenLine>
            </a:ext>
          </a:extLst>
        </p:spPr>
        <p:txBody>
          <a:bodyPr lIns="91388" tIns="45696" rIns="91388" bIns="45696" anchor="ctr"/>
          <a:lstStyle/>
          <a:p>
            <a:pPr defTabSz="912813"/>
            <a:endParaRPr lang="zh-CN" altLang="zh-CN">
              <a:solidFill>
                <a:srgbClr val="FFFFFF"/>
              </a:solidFill>
              <a:latin typeface="Calibri" pitchFamily="34" charset="0"/>
              <a:sym typeface="Calibri" pitchFamily="34" charset="0"/>
            </a:endParaRPr>
          </a:p>
        </p:txBody>
      </p:sp>
      <p:sp>
        <p:nvSpPr>
          <p:cNvPr id="3" name="TextBox 2"/>
          <p:cNvSpPr txBox="1"/>
          <p:nvPr/>
        </p:nvSpPr>
        <p:spPr>
          <a:xfrm>
            <a:off x="250825" y="456407"/>
            <a:ext cx="8642350" cy="830997"/>
          </a:xfrm>
          <a:prstGeom prst="rect">
            <a:avLst/>
          </a:prstGeom>
          <a:noFill/>
        </p:spPr>
        <p:txBody>
          <a:bodyPr>
            <a:spAutoFit/>
          </a:bodyPr>
          <a:lstStyle>
            <a:lvl1pPr defTabSz="912813">
              <a:defRPr>
                <a:solidFill>
                  <a:schemeClr val="tx1"/>
                </a:solidFill>
                <a:latin typeface="Arial" charset="0"/>
                <a:ea typeface="宋体" pitchFamily="2" charset="-122"/>
              </a:defRPr>
            </a:lvl1pPr>
            <a:lvl2pPr marL="742950" indent="-285750" defTabSz="912813">
              <a:defRPr>
                <a:solidFill>
                  <a:schemeClr val="tx1"/>
                </a:solidFill>
                <a:latin typeface="Arial" charset="0"/>
                <a:ea typeface="宋体" pitchFamily="2" charset="-122"/>
              </a:defRPr>
            </a:lvl2pPr>
            <a:lvl3pPr marL="1143000" indent="-228600" defTabSz="912813">
              <a:defRPr>
                <a:solidFill>
                  <a:schemeClr val="tx1"/>
                </a:solidFill>
                <a:latin typeface="Arial" charset="0"/>
                <a:ea typeface="宋体" pitchFamily="2" charset="-122"/>
              </a:defRPr>
            </a:lvl3pPr>
            <a:lvl4pPr marL="1600200" indent="-228600" defTabSz="912813">
              <a:defRPr>
                <a:solidFill>
                  <a:schemeClr val="tx1"/>
                </a:solidFill>
                <a:latin typeface="Arial" charset="0"/>
                <a:ea typeface="宋体" pitchFamily="2" charset="-122"/>
              </a:defRPr>
            </a:lvl4pPr>
            <a:lvl5pPr marL="2057400" indent="-228600" defTabSz="912813">
              <a:defRPr>
                <a:solidFill>
                  <a:schemeClr val="tx1"/>
                </a:solidFill>
                <a:latin typeface="Arial" charset="0"/>
                <a:ea typeface="宋体" pitchFamily="2" charset="-122"/>
              </a:defRPr>
            </a:lvl5pPr>
            <a:lvl6pPr marL="2514600" indent="-228600" defTabSz="912813" fontAlgn="base">
              <a:spcBef>
                <a:spcPct val="0"/>
              </a:spcBef>
              <a:spcAft>
                <a:spcPct val="0"/>
              </a:spcAft>
              <a:defRPr>
                <a:solidFill>
                  <a:schemeClr val="tx1"/>
                </a:solidFill>
                <a:latin typeface="Arial" charset="0"/>
                <a:ea typeface="宋体" pitchFamily="2" charset="-122"/>
              </a:defRPr>
            </a:lvl6pPr>
            <a:lvl7pPr marL="2971800" indent="-228600" defTabSz="912813" fontAlgn="base">
              <a:spcBef>
                <a:spcPct val="0"/>
              </a:spcBef>
              <a:spcAft>
                <a:spcPct val="0"/>
              </a:spcAft>
              <a:defRPr>
                <a:solidFill>
                  <a:schemeClr val="tx1"/>
                </a:solidFill>
                <a:latin typeface="Arial" charset="0"/>
                <a:ea typeface="宋体" pitchFamily="2" charset="-122"/>
              </a:defRPr>
            </a:lvl7pPr>
            <a:lvl8pPr marL="3429000" indent="-228600" defTabSz="912813" fontAlgn="base">
              <a:spcBef>
                <a:spcPct val="0"/>
              </a:spcBef>
              <a:spcAft>
                <a:spcPct val="0"/>
              </a:spcAft>
              <a:defRPr>
                <a:solidFill>
                  <a:schemeClr val="tx1"/>
                </a:solidFill>
                <a:latin typeface="Arial" charset="0"/>
                <a:ea typeface="宋体" pitchFamily="2" charset="-122"/>
              </a:defRPr>
            </a:lvl8pPr>
            <a:lvl9pPr marL="3886200" indent="-228600" defTabSz="912813" fontAlgn="base">
              <a:spcBef>
                <a:spcPct val="0"/>
              </a:spcBef>
              <a:spcAft>
                <a:spcPct val="0"/>
              </a:spcAft>
              <a:defRPr>
                <a:solidFill>
                  <a:schemeClr val="tx1"/>
                </a:solidFill>
                <a:latin typeface="Arial" charset="0"/>
                <a:ea typeface="宋体" pitchFamily="2" charset="-122"/>
              </a:defRPr>
            </a:lvl9pPr>
          </a:lstStyle>
          <a:p>
            <a:pPr algn="ctr"/>
            <a:r>
              <a:rPr lang="zh-CN" altLang="zh-CN" sz="4400" b="1">
                <a:solidFill>
                  <a:srgbClr val="953735"/>
                </a:solidFill>
                <a:latin typeface="Calibri" pitchFamily="34" charset="0"/>
              </a:rPr>
              <a:t>第</a:t>
            </a:r>
            <a:r>
              <a:rPr lang="zh-CN" altLang="en-US" sz="4400" b="1">
                <a:solidFill>
                  <a:srgbClr val="953735"/>
                </a:solidFill>
                <a:latin typeface="Calibri" pitchFamily="34" charset="0"/>
              </a:rPr>
              <a:t>六</a:t>
            </a:r>
            <a:r>
              <a:rPr lang="zh-CN" altLang="zh-CN" sz="4400" b="1">
                <a:solidFill>
                  <a:srgbClr val="953735"/>
                </a:solidFill>
                <a:latin typeface="Calibri" pitchFamily="34" charset="0"/>
              </a:rPr>
              <a:t>章</a:t>
            </a:r>
            <a:r>
              <a:rPr lang="zh-CN" altLang="en-US" sz="4800" b="1">
                <a:solidFill>
                  <a:srgbClr val="C00000"/>
                </a:solidFill>
                <a:latin typeface="Calibri" pitchFamily="34" charset="0"/>
              </a:rPr>
              <a:t>  </a:t>
            </a:r>
            <a:r>
              <a:rPr lang="zh-CN" altLang="en-US" sz="4400" b="1">
                <a:solidFill>
                  <a:srgbClr val="558ED5"/>
                </a:solidFill>
                <a:latin typeface="Calibri" pitchFamily="34" charset="0"/>
              </a:rPr>
              <a:t>常规电话呼出操作及流程</a:t>
            </a:r>
            <a:endParaRPr lang="zh-CN" altLang="en-US" sz="4400">
              <a:solidFill>
                <a:srgbClr val="558ED5"/>
              </a:solidFill>
              <a:latin typeface="Calibri" pitchFamily="34" charset="0"/>
            </a:endParaRPr>
          </a:p>
        </p:txBody>
      </p:sp>
      <p:sp>
        <p:nvSpPr>
          <p:cNvPr id="4" name="TextBox 3"/>
          <p:cNvSpPr txBox="1"/>
          <p:nvPr/>
        </p:nvSpPr>
        <p:spPr>
          <a:xfrm>
            <a:off x="323850" y="2538678"/>
            <a:ext cx="7272338" cy="707886"/>
          </a:xfrm>
          <a:prstGeom prst="rect">
            <a:avLst/>
          </a:prstGeom>
          <a:noFill/>
        </p:spPr>
        <p:txBody>
          <a:bodyPr>
            <a:spAutoFit/>
          </a:bodyPr>
          <a:lstStyle>
            <a:lvl1pPr defTabSz="912813">
              <a:defRPr>
                <a:solidFill>
                  <a:schemeClr val="tx1"/>
                </a:solidFill>
                <a:latin typeface="Arial" charset="0"/>
                <a:ea typeface="宋体" pitchFamily="2" charset="-122"/>
              </a:defRPr>
            </a:lvl1pPr>
            <a:lvl2pPr marL="742950" indent="-285750" defTabSz="912813">
              <a:defRPr>
                <a:solidFill>
                  <a:schemeClr val="tx1"/>
                </a:solidFill>
                <a:latin typeface="Arial" charset="0"/>
                <a:ea typeface="宋体" pitchFamily="2" charset="-122"/>
              </a:defRPr>
            </a:lvl2pPr>
            <a:lvl3pPr marL="1143000" indent="-228600" defTabSz="912813">
              <a:defRPr>
                <a:solidFill>
                  <a:schemeClr val="tx1"/>
                </a:solidFill>
                <a:latin typeface="Arial" charset="0"/>
                <a:ea typeface="宋体" pitchFamily="2" charset="-122"/>
              </a:defRPr>
            </a:lvl3pPr>
            <a:lvl4pPr marL="1600200" indent="-228600" defTabSz="912813">
              <a:defRPr>
                <a:solidFill>
                  <a:schemeClr val="tx1"/>
                </a:solidFill>
                <a:latin typeface="Arial" charset="0"/>
                <a:ea typeface="宋体" pitchFamily="2" charset="-122"/>
              </a:defRPr>
            </a:lvl4pPr>
            <a:lvl5pPr marL="2057400" indent="-228600" defTabSz="912813">
              <a:defRPr>
                <a:solidFill>
                  <a:schemeClr val="tx1"/>
                </a:solidFill>
                <a:latin typeface="Arial" charset="0"/>
                <a:ea typeface="宋体" pitchFamily="2" charset="-122"/>
              </a:defRPr>
            </a:lvl5pPr>
            <a:lvl6pPr marL="2514600" indent="-228600" defTabSz="912813" fontAlgn="base">
              <a:spcBef>
                <a:spcPct val="0"/>
              </a:spcBef>
              <a:spcAft>
                <a:spcPct val="0"/>
              </a:spcAft>
              <a:defRPr>
                <a:solidFill>
                  <a:schemeClr val="tx1"/>
                </a:solidFill>
                <a:latin typeface="Arial" charset="0"/>
                <a:ea typeface="宋体" pitchFamily="2" charset="-122"/>
              </a:defRPr>
            </a:lvl6pPr>
            <a:lvl7pPr marL="2971800" indent="-228600" defTabSz="912813" fontAlgn="base">
              <a:spcBef>
                <a:spcPct val="0"/>
              </a:spcBef>
              <a:spcAft>
                <a:spcPct val="0"/>
              </a:spcAft>
              <a:defRPr>
                <a:solidFill>
                  <a:schemeClr val="tx1"/>
                </a:solidFill>
                <a:latin typeface="Arial" charset="0"/>
                <a:ea typeface="宋体" pitchFamily="2" charset="-122"/>
              </a:defRPr>
            </a:lvl7pPr>
            <a:lvl8pPr marL="3429000" indent="-228600" defTabSz="912813" fontAlgn="base">
              <a:spcBef>
                <a:spcPct val="0"/>
              </a:spcBef>
              <a:spcAft>
                <a:spcPct val="0"/>
              </a:spcAft>
              <a:defRPr>
                <a:solidFill>
                  <a:schemeClr val="tx1"/>
                </a:solidFill>
                <a:latin typeface="Arial" charset="0"/>
                <a:ea typeface="宋体" pitchFamily="2" charset="-122"/>
              </a:defRPr>
            </a:lvl8pPr>
            <a:lvl9pPr marL="3886200" indent="-228600" defTabSz="912813" fontAlgn="base">
              <a:spcBef>
                <a:spcPct val="0"/>
              </a:spcBef>
              <a:spcAft>
                <a:spcPct val="0"/>
              </a:spcAft>
              <a:defRPr>
                <a:solidFill>
                  <a:schemeClr val="tx1"/>
                </a:solidFill>
                <a:latin typeface="Arial" charset="0"/>
                <a:ea typeface="宋体" pitchFamily="2" charset="-122"/>
              </a:defRPr>
            </a:lvl9pPr>
          </a:lstStyle>
          <a:p>
            <a:pPr algn="ctr"/>
            <a:r>
              <a:rPr lang="zh-CN" altLang="zh-CN" sz="4000" b="1">
                <a:solidFill>
                  <a:schemeClr val="bg1"/>
                </a:solidFill>
                <a:latin typeface="Calibri" pitchFamily="34" charset="0"/>
              </a:rPr>
              <a:t>第</a:t>
            </a:r>
            <a:r>
              <a:rPr lang="zh-CN" altLang="en-US" sz="4000" b="1">
                <a:solidFill>
                  <a:schemeClr val="bg1"/>
                </a:solidFill>
                <a:latin typeface="Calibri" pitchFamily="34" charset="0"/>
              </a:rPr>
              <a:t>一</a:t>
            </a:r>
            <a:r>
              <a:rPr lang="zh-CN" altLang="zh-CN" sz="4000" b="1">
                <a:solidFill>
                  <a:schemeClr val="bg1"/>
                </a:solidFill>
                <a:latin typeface="Calibri" pitchFamily="34" charset="0"/>
              </a:rPr>
              <a:t>节</a:t>
            </a:r>
            <a:r>
              <a:rPr lang="zh-CN" altLang="en-US" sz="4000" b="1">
                <a:solidFill>
                  <a:schemeClr val="bg1"/>
                </a:solidFill>
                <a:latin typeface="Calibri" pitchFamily="34" charset="0"/>
              </a:rPr>
              <a:t>  概述</a:t>
            </a:r>
            <a:endParaRPr lang="zh-CN" altLang="en-US" sz="4000">
              <a:solidFill>
                <a:schemeClr val="bg1"/>
              </a:solidFill>
              <a:latin typeface="Calibri" pitchFamily="34" charset="0"/>
            </a:endParaRPr>
          </a:p>
        </p:txBody>
      </p:sp>
      <p:pic>
        <p:nvPicPr>
          <p:cNvPr id="3080" name="图片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0825" y="4456907"/>
            <a:ext cx="4465638" cy="989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17411"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17412"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17413"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17414"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7415"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7416"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7417" name="TextBox 28"/>
          <p:cNvSpPr>
            <a:spLocks noChangeArrowheads="1"/>
          </p:cNvSpPr>
          <p:nvPr/>
        </p:nvSpPr>
        <p:spPr bwMode="auto">
          <a:xfrm>
            <a:off x="4246564" y="5377657"/>
            <a:ext cx="2701925" cy="30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第三节  回访和询访</a:t>
            </a:r>
            <a:endParaRPr lang="zh-CN" altLang="en-US">
              <a:latin typeface="Calibri" pitchFamily="34" charset="0"/>
            </a:endParaRPr>
          </a:p>
        </p:txBody>
      </p:sp>
      <p:sp>
        <p:nvSpPr>
          <p:cNvPr id="17418"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en-US" sz="1600" b="1">
                <a:latin typeface="微软雅黑" pitchFamily="34" charset="-122"/>
                <a:ea typeface="微软雅黑" pitchFamily="34" charset="-122"/>
              </a:rPr>
              <a:t>一</a:t>
            </a:r>
            <a:r>
              <a:rPr lang="zh-CN" altLang="zh-CN" sz="1600" b="1">
                <a:latin typeface="微软雅黑" pitchFamily="34" charset="-122"/>
                <a:ea typeface="微软雅黑" pitchFamily="34" charset="-122"/>
              </a:rPr>
              <a:t>、</a:t>
            </a:r>
            <a:r>
              <a:rPr lang="zh-CN" altLang="en-US" sz="1600" b="1">
                <a:latin typeface="微软雅黑" pitchFamily="34" charset="-122"/>
                <a:ea typeface="微软雅黑" pitchFamily="34" charset="-122"/>
              </a:rPr>
              <a:t>回访</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1017324"/>
            <a:ext cx="5626100" cy="4778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zh-CN"/>
              <a:t> </a:t>
            </a:r>
            <a:r>
              <a:rPr lang="en-US" altLang="zh-CN"/>
              <a:t>4</a:t>
            </a:r>
            <a:r>
              <a:rPr lang="zh-CN" altLang="en-US"/>
              <a:t>．按回访要求开始回访</a:t>
            </a:r>
          </a:p>
          <a:p>
            <a:pPr defTabSz="912813"/>
            <a:r>
              <a:rPr lang="zh-CN" altLang="en-US"/>
              <a:t>如果回访的电话之前并未与客户约定好，那么，征询语的设计将对整个回访过程是否成功或效果的好坏起着重要的作用。只有当被访客户表示出愿意配合的意愿时，才会将其最真实的信息传递给座席代表，回访才可能成功。否则，即使有些客户因为礼貌而没有挂机，也难免会出现敷衍了事的现象。在回访时，要向客户进行提问，掌握几种有效的提问技巧，可以提高回访效率，增加成功回访的数量。</a:t>
            </a:r>
          </a:p>
          <a:p>
            <a:pPr defTabSz="912813"/>
            <a:r>
              <a:rPr lang="zh-CN" altLang="en-US"/>
              <a:t>（</a:t>
            </a:r>
            <a:r>
              <a:rPr lang="en-US" altLang="zh-CN"/>
              <a:t>1</a:t>
            </a:r>
            <a:r>
              <a:rPr lang="zh-CN" altLang="en-US"/>
              <a:t>）针对性问题：运用针对性问题获得细节。在不知道客户答案的时候，通过提出具有针对性的问题，就这些问题进行了解，如：“您是想了解</a:t>
            </a:r>
            <a:r>
              <a:rPr lang="en-US" altLang="zh-CN"/>
              <a:t>××</a:t>
            </a:r>
            <a:r>
              <a:rPr lang="zh-CN" altLang="en-US"/>
              <a:t>型号的产品的保养方法是吗？”</a:t>
            </a:r>
          </a:p>
          <a:p>
            <a:pPr defTabSz="912813"/>
            <a:r>
              <a:rPr lang="zh-CN" altLang="en-US"/>
              <a:t>（</a:t>
            </a:r>
            <a:r>
              <a:rPr lang="en-US" altLang="zh-CN"/>
              <a:t>2</a:t>
            </a:r>
            <a:r>
              <a:rPr lang="zh-CN" altLang="en-US"/>
              <a:t>）选择性问题：选择性问题也是封闭式问题的一种。对于选择性问题，客户只能回答是或者不是。这种提问主要的目的是澄清事实，发现问题和确认座席代表的判断正确与否，如：“您对我们服务人员的态度是满意？”</a:t>
            </a:r>
            <a:endParaRPr lang="zh-CN" altLang="zh-CN"/>
          </a:p>
        </p:txBody>
      </p:sp>
      <p:pic>
        <p:nvPicPr>
          <p:cNvPr id="1742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1"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18435"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18436"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18437"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18438"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8439"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8440"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8441" name="TextBox 28"/>
          <p:cNvSpPr>
            <a:spLocks noChangeArrowheads="1"/>
          </p:cNvSpPr>
          <p:nvPr/>
        </p:nvSpPr>
        <p:spPr bwMode="auto">
          <a:xfrm>
            <a:off x="4246564" y="5377657"/>
            <a:ext cx="2701925" cy="30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第三节  回访和询访</a:t>
            </a:r>
            <a:endParaRPr lang="zh-CN" altLang="en-US">
              <a:latin typeface="Calibri" pitchFamily="34" charset="0"/>
            </a:endParaRPr>
          </a:p>
        </p:txBody>
      </p:sp>
      <p:sp>
        <p:nvSpPr>
          <p:cNvPr id="18442"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en-US" sz="1600" b="1">
                <a:latin typeface="微软雅黑" pitchFamily="34" charset="-122"/>
                <a:ea typeface="微软雅黑" pitchFamily="34" charset="-122"/>
              </a:rPr>
              <a:t>一</a:t>
            </a:r>
            <a:r>
              <a:rPr lang="zh-CN" altLang="zh-CN" sz="1600" b="1">
                <a:latin typeface="微软雅黑" pitchFamily="34" charset="-122"/>
                <a:ea typeface="微软雅黑" pitchFamily="34" charset="-122"/>
              </a:rPr>
              <a:t>、</a:t>
            </a:r>
            <a:r>
              <a:rPr lang="zh-CN" altLang="en-US" sz="1600" b="1">
                <a:latin typeface="微软雅黑" pitchFamily="34" charset="-122"/>
                <a:ea typeface="微软雅黑" pitchFamily="34" charset="-122"/>
              </a:rPr>
              <a:t>回访</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1017324"/>
            <a:ext cx="5626100" cy="4224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zh-CN" sz="1400"/>
              <a:t>（</a:t>
            </a:r>
            <a:r>
              <a:rPr lang="en-US" altLang="zh-CN" sz="1400"/>
              <a:t>3</a:t>
            </a:r>
            <a:r>
              <a:rPr lang="zh-CN" altLang="en-US" sz="1400"/>
              <a:t>）了解性问题：了解性问题是指用来了解客户信息的一些提问。提出这些问题的目的是为了了解客户更多的信息，这些信息对座席代表来说是非常有用的，如：“您现在的联系方式还是</a:t>
            </a:r>
            <a:r>
              <a:rPr lang="en-US" altLang="zh-CN" sz="1400"/>
              <a:t>×××</a:t>
            </a:r>
            <a:r>
              <a:rPr lang="zh-CN" altLang="en-US" sz="1400"/>
              <a:t>吗？”</a:t>
            </a:r>
          </a:p>
          <a:p>
            <a:pPr defTabSz="912813"/>
            <a:r>
              <a:rPr lang="zh-CN" altLang="en-US" sz="1400"/>
              <a:t>（</a:t>
            </a:r>
            <a:r>
              <a:rPr lang="en-US" altLang="zh-CN" sz="1400"/>
              <a:t>4</a:t>
            </a:r>
            <a:r>
              <a:rPr lang="zh-CN" altLang="en-US" sz="1400"/>
              <a:t>）澄清性问题：澄清性问题是指正确地了解客户所说的问题是什么，如：“您刚才的意思是</a:t>
            </a:r>
            <a:r>
              <a:rPr lang="en-US" altLang="zh-CN" sz="1400"/>
              <a:t>……</a:t>
            </a:r>
            <a:r>
              <a:rPr lang="zh-CN" altLang="en-US" sz="1400"/>
              <a:t>吗？”</a:t>
            </a:r>
          </a:p>
          <a:p>
            <a:pPr defTabSz="912813"/>
            <a:r>
              <a:rPr lang="zh-CN" altLang="en-US" sz="1400"/>
              <a:t>（</a:t>
            </a:r>
            <a:r>
              <a:rPr lang="en-US" altLang="zh-CN" sz="1400"/>
              <a:t>5</a:t>
            </a:r>
            <a:r>
              <a:rPr lang="zh-CN" altLang="en-US" sz="1400"/>
              <a:t>）征询性问题：征询性问题是告知客户关于问题的初步解决方案。当告知客户一个初步解决方案后，要让客户做决定，以体现客户是上帝的原则，如：“您看这样做可以吗？”</a:t>
            </a:r>
          </a:p>
          <a:p>
            <a:pPr defTabSz="912813"/>
            <a:r>
              <a:rPr lang="zh-CN" altLang="en-US" sz="1400"/>
              <a:t>（</a:t>
            </a:r>
            <a:r>
              <a:rPr lang="en-US" altLang="zh-CN" sz="1400"/>
              <a:t>6</a:t>
            </a:r>
            <a:r>
              <a:rPr lang="zh-CN" altLang="en-US" sz="1400"/>
              <a:t>）服务性问题：这些提问一般在回访过程结束的时候使用，如：“您看还有什么需要为您做的吗？”请问还有其他问题需要解决吗？其作用是超出客户的满意度。</a:t>
            </a:r>
            <a:endParaRPr lang="zh-CN" altLang="en-US" sz="1400" b="1"/>
          </a:p>
          <a:p>
            <a:pPr defTabSz="912813"/>
            <a:r>
              <a:rPr lang="zh-CN" altLang="en-US" sz="1400"/>
              <a:t>（</a:t>
            </a:r>
            <a:r>
              <a:rPr lang="en-US" altLang="zh-CN" sz="1400"/>
              <a:t>7</a:t>
            </a:r>
            <a:r>
              <a:rPr lang="zh-CN" altLang="en-US" sz="1400"/>
              <a:t>）写回访问卷：回访结束后，将受访者的回访内容及时，正确地填写在规定的回访问卷中，确保回访的真实性，以达到回访目的．</a:t>
            </a:r>
          </a:p>
          <a:p>
            <a:pPr defTabSz="912813"/>
            <a:r>
              <a:rPr lang="zh-CN" altLang="en-US" sz="1400"/>
              <a:t>（</a:t>
            </a:r>
            <a:r>
              <a:rPr lang="en-US" altLang="zh-CN" sz="1400"/>
              <a:t>8</a:t>
            </a:r>
            <a:r>
              <a:rPr lang="zh-CN" altLang="en-US" sz="1400"/>
              <a:t>）整理资料并存档：填写回访问卷结束后，将回访问卷整理好，按照回访时间、回访类别、目标客户群体进行及时分类存档。回访资料一般分为文书、电子、录音几类。对于各类回访内容，应该定期用光盘备份（文书版的资料要求保存期相应的电子版，声像资料要求保留相应的光盘），以保证各项资料的准确、完整，以方便随时查阅，并为下一步制定新计划提供参考依据</a:t>
            </a:r>
            <a:r>
              <a:rPr lang="zh-CN" altLang="en-US"/>
              <a:t>。</a:t>
            </a:r>
            <a:endParaRPr lang="zh-CN" altLang="zh-CN"/>
          </a:p>
        </p:txBody>
      </p:sp>
      <p:pic>
        <p:nvPicPr>
          <p:cNvPr id="184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5"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19459"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19460"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19461"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19462"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9463"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9464"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9465" name="TextBox 28"/>
          <p:cNvSpPr>
            <a:spLocks noChangeArrowheads="1"/>
          </p:cNvSpPr>
          <p:nvPr/>
        </p:nvSpPr>
        <p:spPr bwMode="auto">
          <a:xfrm>
            <a:off x="4246564" y="5377657"/>
            <a:ext cx="2701925" cy="30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第三节  回访和询访</a:t>
            </a:r>
            <a:endParaRPr lang="zh-CN" altLang="en-US">
              <a:latin typeface="Calibri" pitchFamily="34" charset="0"/>
            </a:endParaRPr>
          </a:p>
        </p:txBody>
      </p:sp>
      <p:sp>
        <p:nvSpPr>
          <p:cNvPr id="19466"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en-US" sz="1600" b="1">
                <a:latin typeface="微软雅黑" pitchFamily="34" charset="-122"/>
                <a:ea typeface="微软雅黑" pitchFamily="34" charset="-122"/>
              </a:rPr>
              <a:t>一</a:t>
            </a:r>
            <a:r>
              <a:rPr lang="zh-CN" altLang="zh-CN" sz="1600" b="1">
                <a:latin typeface="微软雅黑" pitchFamily="34" charset="-122"/>
                <a:ea typeface="微软雅黑" pitchFamily="34" charset="-122"/>
              </a:rPr>
              <a:t>、</a:t>
            </a:r>
            <a:r>
              <a:rPr lang="zh-CN" altLang="en-US" sz="1600" b="1">
                <a:latin typeface="微软雅黑" pitchFamily="34" charset="-122"/>
                <a:ea typeface="微软雅黑" pitchFamily="34" charset="-122"/>
              </a:rPr>
              <a:t>回访</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1017324"/>
            <a:ext cx="5626100" cy="5055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dirty="0"/>
              <a:t>（五）采集客户反馈信息</a:t>
            </a:r>
          </a:p>
          <a:p>
            <a:pPr defTabSz="912813"/>
            <a:r>
              <a:rPr lang="zh-CN" altLang="en-US" dirty="0"/>
              <a:t>在激烈竞争的环境中，越来越多的企业认识到客户是企业最稀缺的资源和财富。无论是开发新客户，还是维护老客户，客户信息是最基础、最重要的资源，很多企业已经把客户信息看为企业的核心资产来管理和维护。只有拥有了完整、详实的客户信息，并进行有效的客户信息管理，企业才有可能发现更多的市场需求，细分出更新的市场，开发出更有竞争力的产品，才能在大量的、层出不穷的促销口号中，以一句平静简单的话语，触动广大客户的心，抓住更多的客户，使企业在竞争中脱颖而出，产品受到关注和青睐。当今，客户信息内涵早已超越了姓名、性别、年龄的简单累计。建立系统进行管理和分析，从微观细节到宏观汇总，到从中挖掘出管理者参考决策的全方面多角度数据，已经成为了很多企业的当务之急。被采集的反馈信息一般分为两种：一种就是客户对于回访本身的信息反馈；第二种就是客户对于回访信息的反馈。客户反馈信息为领导正确决策，以及有效地开展工作提供了重要的信息反馈和依据。</a:t>
            </a:r>
            <a:endParaRPr lang="zh-CN" altLang="zh-CN" dirty="0"/>
          </a:p>
        </p:txBody>
      </p:sp>
      <p:pic>
        <p:nvPicPr>
          <p:cNvPr id="194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9"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20483"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20484"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20485"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20486"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0487"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0488"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0489" name="TextBox 28"/>
          <p:cNvSpPr>
            <a:spLocks noChangeArrowheads="1"/>
          </p:cNvSpPr>
          <p:nvPr/>
        </p:nvSpPr>
        <p:spPr bwMode="auto">
          <a:xfrm>
            <a:off x="4246564" y="5377657"/>
            <a:ext cx="2701925" cy="30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第三节  回访和询访</a:t>
            </a:r>
            <a:endParaRPr lang="zh-CN" altLang="en-US">
              <a:latin typeface="Calibri" pitchFamily="34" charset="0"/>
            </a:endParaRPr>
          </a:p>
        </p:txBody>
      </p:sp>
      <p:sp>
        <p:nvSpPr>
          <p:cNvPr id="20490"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en-US" sz="1600" b="1">
                <a:latin typeface="微软雅黑" pitchFamily="34" charset="-122"/>
                <a:ea typeface="微软雅黑" pitchFamily="34" charset="-122"/>
              </a:rPr>
              <a:t>一</a:t>
            </a:r>
            <a:r>
              <a:rPr lang="zh-CN" altLang="zh-CN" sz="1600" b="1">
                <a:latin typeface="微软雅黑" pitchFamily="34" charset="-122"/>
                <a:ea typeface="微软雅黑" pitchFamily="34" charset="-122"/>
              </a:rPr>
              <a:t>、</a:t>
            </a:r>
            <a:r>
              <a:rPr lang="zh-CN" altLang="en-US" sz="1600" b="1">
                <a:latin typeface="微软雅黑" pitchFamily="34" charset="-122"/>
                <a:ea typeface="微软雅黑" pitchFamily="34" charset="-122"/>
              </a:rPr>
              <a:t>回访</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937949"/>
            <a:ext cx="5626100" cy="5239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zh-CN" sz="1400"/>
              <a:t>采集反馈信息的内容有：</a:t>
            </a:r>
            <a:endParaRPr lang="zh-CN" altLang="en-US" sz="1400"/>
          </a:p>
          <a:p>
            <a:pPr defTabSz="912813"/>
            <a:r>
              <a:rPr lang="en-US" altLang="zh-CN" sz="1400"/>
              <a:t>1</a:t>
            </a:r>
            <a:r>
              <a:rPr lang="zh-CN" altLang="en-US" sz="1400"/>
              <a:t>．客户的背景信息</a:t>
            </a:r>
          </a:p>
          <a:p>
            <a:pPr defTabSz="912813"/>
            <a:r>
              <a:rPr lang="zh-CN" altLang="en-US" sz="1400"/>
              <a:t>对于客户的背景信息，应该及时收集并记录。同类型的类型提供最重要的服务产品，使企业能够优化利用其有限的资源，集中服务于所挑选的客户群体。“以客户为中心”策略的一个关键步骤是，收集足够的客户背景信息和行为信息，包括客户所属行业，职位，年龄，收入，教育程度等，对客户群体进行划分，形成企业的客户详细信息档案。通过客户的背景信息档案的进一步整理分析来正确评价和预测老客户和新客户，考量企业现行的市场接受程度。信息档案应该是动态的，应不断更新，升级，完善。</a:t>
            </a:r>
          </a:p>
          <a:p>
            <a:pPr defTabSz="912813"/>
            <a:r>
              <a:rPr lang="en-US" altLang="zh-CN" sz="1400"/>
              <a:t>2</a:t>
            </a:r>
            <a:r>
              <a:rPr lang="zh-CN" altLang="en-US" sz="1400"/>
              <a:t>．客户的联系信息</a:t>
            </a:r>
          </a:p>
          <a:p>
            <a:pPr defTabSz="912813"/>
            <a:r>
              <a:rPr lang="zh-CN" altLang="en-US" sz="1400"/>
              <a:t>客户联系信息的建立是指企业针对客户建立客户信息，根据客户的购买行为，建立完善，标准的客户档案。客户联系信息主要记录并及时更新客户的联系电话，电子邮件，联系地址等，以便在最短的时间内以短信，电子邮件方式向客户发布最新信息。</a:t>
            </a:r>
          </a:p>
          <a:p>
            <a:pPr defTabSz="912813"/>
            <a:r>
              <a:rPr lang="en-US" altLang="zh-CN" sz="1400"/>
              <a:t>3</a:t>
            </a:r>
            <a:r>
              <a:rPr lang="zh-CN" altLang="en-US" sz="1400"/>
              <a:t>．客户的意见，建议</a:t>
            </a:r>
          </a:p>
          <a:p>
            <a:pPr defTabSz="912813"/>
            <a:r>
              <a:rPr lang="zh-CN" altLang="en-US" sz="1400"/>
              <a:t>企业对于产品都有服务承诺，即客户服务的时间，期限，内容，价格等。如实记录客户反馈或建议，有利于更好地改进工作。</a:t>
            </a:r>
          </a:p>
          <a:p>
            <a:pPr defTabSz="912813"/>
            <a:r>
              <a:rPr lang="en-US" altLang="zh-CN" sz="1400"/>
              <a:t>4</a:t>
            </a:r>
            <a:r>
              <a:rPr lang="zh-CN" altLang="en-US" sz="1400"/>
              <a:t>．反馈信息的作用</a:t>
            </a:r>
          </a:p>
          <a:p>
            <a:pPr defTabSz="912813"/>
            <a:r>
              <a:rPr lang="zh-CN" altLang="en-US" sz="1400"/>
              <a:t>如果价值信息只是存在引导那么是远远不够的，因为任何价值信息的提供必须汇总上报才能体现其价值所在。这时要求座席代表有敏锐的意识，并能够完整，准确地汇总，记录客户所要表达的关键内容，对意见中比较集中，突出的问题，应及时上报相关领导，以便及时改进工作。</a:t>
            </a:r>
            <a:endParaRPr lang="zh-CN" altLang="zh-CN" sz="1400"/>
          </a:p>
        </p:txBody>
      </p:sp>
      <p:pic>
        <p:nvPicPr>
          <p:cNvPr id="2049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3"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21507"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21508"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21509"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21510"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1511"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1512"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1513" name="TextBox 28"/>
          <p:cNvSpPr>
            <a:spLocks noChangeArrowheads="1"/>
          </p:cNvSpPr>
          <p:nvPr/>
        </p:nvSpPr>
        <p:spPr bwMode="auto">
          <a:xfrm>
            <a:off x="4246564" y="5377657"/>
            <a:ext cx="2701925" cy="30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第三节  回访和询访</a:t>
            </a:r>
            <a:endParaRPr lang="zh-CN" altLang="en-US">
              <a:latin typeface="Calibri" pitchFamily="34" charset="0"/>
            </a:endParaRPr>
          </a:p>
        </p:txBody>
      </p:sp>
      <p:sp>
        <p:nvSpPr>
          <p:cNvPr id="21514"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en-US" sz="1600" b="1">
                <a:latin typeface="微软雅黑" pitchFamily="34" charset="-122"/>
                <a:ea typeface="微软雅黑" pitchFamily="34" charset="-122"/>
              </a:rPr>
              <a:t>一</a:t>
            </a:r>
            <a:r>
              <a:rPr lang="zh-CN" altLang="zh-CN" sz="1600" b="1">
                <a:latin typeface="微软雅黑" pitchFamily="34" charset="-122"/>
                <a:ea typeface="微软雅黑" pitchFamily="34" charset="-122"/>
              </a:rPr>
              <a:t>、</a:t>
            </a:r>
            <a:r>
              <a:rPr lang="zh-CN" altLang="en-US" sz="1600" b="1">
                <a:latin typeface="微软雅黑" pitchFamily="34" charset="-122"/>
                <a:ea typeface="微软雅黑" pitchFamily="34" charset="-122"/>
              </a:rPr>
              <a:t>回访</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937949"/>
            <a:ext cx="5626100" cy="459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zh-CN" sz="1200"/>
              <a:t>（六）回访过程中应注意的问题</a:t>
            </a:r>
            <a:endParaRPr lang="zh-CN" altLang="en-US" sz="1200"/>
          </a:p>
          <a:p>
            <a:pPr defTabSz="912813"/>
            <a:r>
              <a:rPr lang="en-US" altLang="zh-CN" sz="1200"/>
              <a:t>1</a:t>
            </a:r>
            <a:r>
              <a:rPr lang="zh-CN" altLang="en-US" sz="1200"/>
              <a:t>．如何避免拒访</a:t>
            </a:r>
          </a:p>
          <a:p>
            <a:pPr defTabSz="912813"/>
            <a:r>
              <a:rPr lang="zh-CN" altLang="en-US" sz="1200"/>
              <a:t>在呼叫服务中心进行的客户回访中，为了使用最合适的用词，最准确的介绍，最有说服力的语言，避免遗漏，常常使用事先准备好的书面范本，通常称之为话术脚本。话术的灵活运用体现座席代表的回访技术和回访的灵活性。同时，在回访过程中应特别注意对技巧的处理，在回访前座席代表应对有可能产生拒访的情况有大概的了解，并对此做出拒访时的应对话术，真正遇到客户拒访时按拒访脚本进行对话。通常避免拒访的方法有：</a:t>
            </a:r>
          </a:p>
          <a:p>
            <a:pPr defTabSz="912813"/>
            <a:r>
              <a:rPr lang="zh-CN" altLang="en-US" sz="1200"/>
              <a:t>（</a:t>
            </a:r>
            <a:r>
              <a:rPr lang="en-US" altLang="zh-CN" sz="1200"/>
              <a:t>1</a:t>
            </a:r>
            <a:r>
              <a:rPr lang="zh-CN" altLang="en-US" sz="1200"/>
              <a:t>）选择良好的开头语</a:t>
            </a:r>
          </a:p>
          <a:p>
            <a:pPr defTabSz="912813"/>
            <a:r>
              <a:rPr lang="zh-CN" altLang="en-US" sz="1200"/>
              <a:t>以第一印象打动客户。良好的开端是成功的一半，回访的前几秒钟最为重要。戴上耳机前要调整好情绪，电话接通后准确而得体地称呼客户，传递给客户的情绪要饱满热情、充满关切。</a:t>
            </a:r>
          </a:p>
          <a:p>
            <a:pPr defTabSz="912813"/>
            <a:r>
              <a:rPr lang="zh-CN" altLang="en-US" sz="1200"/>
              <a:t>（</a:t>
            </a:r>
            <a:r>
              <a:rPr lang="en-US" altLang="zh-CN" sz="1200"/>
              <a:t>2</a:t>
            </a:r>
            <a:r>
              <a:rPr lang="zh-CN" altLang="en-US" sz="1200"/>
              <a:t>）有针对性地选择回访时间</a:t>
            </a:r>
          </a:p>
          <a:p>
            <a:pPr defTabSz="912813"/>
            <a:r>
              <a:rPr lang="zh-CN" altLang="en-US" sz="1200"/>
              <a:t>避免客户休息和业务繁忙时间，一般应避开中午</a:t>
            </a:r>
            <a:r>
              <a:rPr lang="en-US" altLang="zh-CN" sz="1200"/>
              <a:t>11</a:t>
            </a:r>
            <a:r>
              <a:rPr lang="zh-CN" altLang="en-US" sz="1200"/>
              <a:t>：</a:t>
            </a:r>
            <a:r>
              <a:rPr lang="en-US" altLang="zh-CN" sz="1200"/>
              <a:t>30-13</a:t>
            </a:r>
            <a:r>
              <a:rPr lang="zh-CN" altLang="en-US" sz="1200"/>
              <a:t>：</a:t>
            </a:r>
            <a:r>
              <a:rPr lang="en-US" altLang="zh-CN" sz="1200"/>
              <a:t>30</a:t>
            </a:r>
            <a:r>
              <a:rPr lang="zh-CN" altLang="en-US" sz="1200"/>
              <a:t>午休时间以及客户开会时间。通常在企业中周一的上午和周五的下午会召开例会。</a:t>
            </a:r>
          </a:p>
          <a:p>
            <a:pPr defTabSz="912813"/>
            <a:r>
              <a:rPr lang="zh-CN" altLang="en-US" sz="1200"/>
              <a:t>（</a:t>
            </a:r>
            <a:r>
              <a:rPr lang="en-US" altLang="zh-CN" sz="1200"/>
              <a:t>3</a:t>
            </a:r>
            <a:r>
              <a:rPr lang="zh-CN" altLang="en-US" sz="1200"/>
              <a:t>）注意讲话的音量</a:t>
            </a:r>
          </a:p>
          <a:p>
            <a:pPr defTabSz="912813"/>
            <a:r>
              <a:rPr lang="zh-CN" altLang="en-US" sz="1200"/>
              <a:t>语音力求清晰优美、悦耳动听，给客户赏心悦目的感觉。保持嘴与话筒之间的距离，话筒的位置既不能太高也不能过低，避免掺杂呼吸喘气的声音，影响通话质量。通常不要把耳机放在嘴的正前方，这样由于呼吸导致的噪音会很大，放在嘴角或者下巴的部位比较适合。说话音量、语速、节奏适中。</a:t>
            </a:r>
          </a:p>
          <a:p>
            <a:pPr defTabSz="912813"/>
            <a:r>
              <a:rPr lang="zh-CN" altLang="en-US" sz="1200"/>
              <a:t>（</a:t>
            </a:r>
            <a:r>
              <a:rPr lang="en-US" altLang="zh-CN" sz="1200"/>
              <a:t>4</a:t>
            </a:r>
            <a:r>
              <a:rPr lang="zh-CN" altLang="en-US" sz="1200"/>
              <a:t>）学会倾听</a:t>
            </a:r>
          </a:p>
          <a:p>
            <a:pPr defTabSz="912813"/>
            <a:r>
              <a:rPr lang="zh-CN" altLang="en-US" sz="1200"/>
              <a:t>尽量多听少说，多让客户说话，对于客户要有及时、热情的回应，让客户感受到座席代表在用心在地倾听。同时，注意语言简洁，不要占用客户太多的时间，以免引起反感。</a:t>
            </a:r>
            <a:r>
              <a:rPr lang="zh-CN" altLang="en-US"/>
              <a:t> </a:t>
            </a:r>
            <a:endParaRPr lang="zh-CN" altLang="zh-CN"/>
          </a:p>
        </p:txBody>
      </p:sp>
      <p:pic>
        <p:nvPicPr>
          <p:cNvPr id="215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7"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22531"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22532"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22533"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22534"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2535"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2536"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2537" name="TextBox 28"/>
          <p:cNvSpPr>
            <a:spLocks noChangeArrowheads="1"/>
          </p:cNvSpPr>
          <p:nvPr/>
        </p:nvSpPr>
        <p:spPr bwMode="auto">
          <a:xfrm>
            <a:off x="4246564" y="5377657"/>
            <a:ext cx="2701925" cy="30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第三节  回访和询访</a:t>
            </a:r>
            <a:endParaRPr lang="zh-CN" altLang="en-US">
              <a:latin typeface="Calibri" pitchFamily="34" charset="0"/>
            </a:endParaRPr>
          </a:p>
        </p:txBody>
      </p:sp>
      <p:sp>
        <p:nvSpPr>
          <p:cNvPr id="22538"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en-US" sz="1600" b="1">
                <a:latin typeface="微软雅黑" pitchFamily="34" charset="-122"/>
                <a:ea typeface="微软雅黑" pitchFamily="34" charset="-122"/>
              </a:rPr>
              <a:t>一</a:t>
            </a:r>
            <a:r>
              <a:rPr lang="zh-CN" altLang="zh-CN" sz="1600" b="1">
                <a:latin typeface="微软雅黑" pitchFamily="34" charset="-122"/>
                <a:ea typeface="微软雅黑" pitchFamily="34" charset="-122"/>
              </a:rPr>
              <a:t>、</a:t>
            </a:r>
            <a:r>
              <a:rPr lang="zh-CN" altLang="en-US" sz="1600" b="1">
                <a:latin typeface="微软雅黑" pitchFamily="34" charset="-122"/>
                <a:ea typeface="微软雅黑" pitchFamily="34" charset="-122"/>
              </a:rPr>
              <a:t>回访</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937949"/>
            <a:ext cx="5626100" cy="4131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en-US" altLang="zh-CN" sz="1200"/>
              <a:t>2</a:t>
            </a:r>
            <a:r>
              <a:rPr lang="zh-CN" altLang="en-US" sz="1200"/>
              <a:t>．严格遵守事先约定好的时间，尽量不要出现超时现象，除非是被访者愿意延长沟通时间。</a:t>
            </a:r>
          </a:p>
          <a:p>
            <a:pPr defTabSz="912813"/>
            <a:r>
              <a:rPr lang="en-US" altLang="zh-CN" sz="1200"/>
              <a:t>3</a:t>
            </a:r>
            <a:r>
              <a:rPr lang="zh-CN" altLang="en-US" sz="1200"/>
              <a:t>．问题简单明了，避免提出让客户不理解或无法确定回答内容的问题，影响回访效果。</a:t>
            </a:r>
          </a:p>
          <a:p>
            <a:pPr defTabSz="912813"/>
            <a:r>
              <a:rPr lang="en-US" altLang="zh-CN" sz="1200"/>
              <a:t>4</a:t>
            </a:r>
            <a:r>
              <a:rPr lang="zh-CN" altLang="en-US" sz="1200"/>
              <a:t>．避免设计的话术设计的问题太大，范围太广，让客户不知该如何回答，影响回访效果。</a:t>
            </a:r>
          </a:p>
          <a:p>
            <a:pPr defTabSz="912813"/>
            <a:r>
              <a:rPr lang="en-US" altLang="zh-CN" sz="1200"/>
              <a:t>5</a:t>
            </a:r>
            <a:r>
              <a:rPr lang="zh-CN" altLang="en-US" sz="1200"/>
              <a:t>．尽量避免使用“专业术语”和“生僻词”，多用让被访者明白的词语，保持与客户的亲切感。例如，保险公司的话务员在向一个不了解保险知识的人推荐保险业务时，就应尽量避免使用“保险人、被保险人、生存金”等这样的专业词语。</a:t>
            </a:r>
          </a:p>
          <a:p>
            <a:pPr defTabSz="912813"/>
            <a:r>
              <a:rPr lang="en-US" altLang="zh-CN" sz="1200"/>
              <a:t>6</a:t>
            </a:r>
            <a:r>
              <a:rPr lang="zh-CN" altLang="en-US" sz="1200"/>
              <a:t>．遇到突发问题及时向主管汇报，回访的过程中的情况有时非常复杂，对于座席代表不能够应对的问题，要及时向主管汇报，再做出应对措施或方案。如果是一般设备故障，由领班安排换至其他的座席，并在</a:t>
            </a:r>
            <a:r>
              <a:rPr lang="en-US" altLang="zh-CN" sz="1200"/>
              <a:t>5</a:t>
            </a:r>
            <a:r>
              <a:rPr lang="zh-CN" altLang="en-US" sz="1200"/>
              <a:t>分钟内重新登录到系统中；如果是其他突发原因，应向主管汇报后，由主管对突发事件进行处理。</a:t>
            </a:r>
            <a:endParaRPr lang="zh-CN" altLang="en-US" sz="1200" b="1"/>
          </a:p>
          <a:p>
            <a:pPr defTabSz="912813"/>
            <a:r>
              <a:rPr lang="en-US" altLang="zh-CN" sz="1200"/>
              <a:t>7</a:t>
            </a:r>
            <a:r>
              <a:rPr lang="zh-CN" altLang="en-US" sz="1200"/>
              <a:t>．问卷要力求正确、完整</a:t>
            </a:r>
          </a:p>
          <a:p>
            <a:pPr defTabSz="912813"/>
            <a:r>
              <a:rPr lang="zh-CN" altLang="en-US" sz="1200"/>
              <a:t>这是座席代表在回访中的一项重要要求，也是决定着回访是否成功。问卷填写力求完整、准确、避免遗漏想要了解的信息，这样才能够真实地反馈回访的信息，为企业提供服务总体情况的依据，这也是回访的意义所在。</a:t>
            </a:r>
            <a:endParaRPr lang="zh-CN" altLang="en-US" sz="1200" b="1"/>
          </a:p>
          <a:p>
            <a:pPr defTabSz="912813"/>
            <a:r>
              <a:rPr lang="en-US" altLang="zh-CN" sz="1200"/>
              <a:t>8</a:t>
            </a:r>
            <a:r>
              <a:rPr lang="zh-CN" altLang="en-US" sz="1200"/>
              <a:t>．注意回访的效率</a:t>
            </a:r>
          </a:p>
          <a:p>
            <a:pPr defTabSz="912813"/>
            <a:r>
              <a:rPr lang="zh-CN" altLang="en-US" sz="1200"/>
              <a:t>在回访过程中，注意经验的累积与运用，使客户明确回访目的，并引导客户。对产品及服务的描述简单明了；对客户反馈的信息及时调整工作，做到“有则改之，无则加勉。使客户感到回访工作是采纳客户意见、提高工作效率的有效途径，愿意把自身的感受与座席代表分享，从而提高回访效率。</a:t>
            </a:r>
            <a:endParaRPr lang="zh-CN" altLang="zh-CN" sz="1200"/>
          </a:p>
        </p:txBody>
      </p:sp>
      <p:pic>
        <p:nvPicPr>
          <p:cNvPr id="2254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1"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23555"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23556"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23557"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23558"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3559"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3560"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3561" name="TextBox 28"/>
          <p:cNvSpPr>
            <a:spLocks noChangeArrowheads="1"/>
          </p:cNvSpPr>
          <p:nvPr/>
        </p:nvSpPr>
        <p:spPr bwMode="auto">
          <a:xfrm>
            <a:off x="4246564" y="5377657"/>
            <a:ext cx="2701925" cy="30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第三节  回访和询访</a:t>
            </a:r>
            <a:endParaRPr lang="zh-CN" altLang="en-US">
              <a:latin typeface="Calibri" pitchFamily="34" charset="0"/>
            </a:endParaRPr>
          </a:p>
        </p:txBody>
      </p:sp>
      <p:sp>
        <p:nvSpPr>
          <p:cNvPr id="23562"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en-US" sz="1600" b="1">
                <a:latin typeface="微软雅黑" pitchFamily="34" charset="-122"/>
                <a:ea typeface="微软雅黑" pitchFamily="34" charset="-122"/>
              </a:rPr>
              <a:t>二</a:t>
            </a:r>
            <a:r>
              <a:rPr lang="zh-CN" altLang="zh-CN" sz="1600" b="1">
                <a:latin typeface="微软雅黑" pitchFamily="34" charset="-122"/>
                <a:ea typeface="微软雅黑" pitchFamily="34" charset="-122"/>
              </a:rPr>
              <a:t>、</a:t>
            </a:r>
            <a:r>
              <a:rPr lang="zh-CN" altLang="en-US" sz="1600" b="1">
                <a:latin typeface="微软雅黑" pitchFamily="34" charset="-122"/>
                <a:ea typeface="微软雅黑" pitchFamily="34" charset="-122"/>
              </a:rPr>
              <a:t>询访</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937948"/>
            <a:ext cx="5626100" cy="4993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zh-CN" sz="1600"/>
              <a:t>询访与回访的最大区别在于，回访是客户享受某项服务、获得某个产品或办理某项业务的客户联系，获悉客户反馈信息的一种服务。而询访则是对某个特定的客户群体，进行有组织、有计划、有目的性的主动联络。询访比回访所面对的人群更广泛，目的性更多样。执行难度更高。</a:t>
            </a:r>
          </a:p>
          <a:p>
            <a:pPr defTabSz="912813"/>
            <a:r>
              <a:rPr lang="zh-CN" altLang="zh-CN" sz="1600"/>
              <a:t>（一）询访的步骤和流程</a:t>
            </a:r>
            <a:endParaRPr lang="zh-CN" altLang="en-US" sz="1600"/>
          </a:p>
          <a:p>
            <a:pPr defTabSz="912813"/>
            <a:r>
              <a:rPr lang="zh-CN" altLang="en-US" sz="1600"/>
              <a:t>座席代表在执行询访计划时，一般都会按照以下步骤进行：</a:t>
            </a:r>
          </a:p>
          <a:p>
            <a:pPr defTabSz="912813"/>
            <a:r>
              <a:rPr lang="en-US" altLang="zh-CN" sz="1600"/>
              <a:t>1</a:t>
            </a:r>
            <a:r>
              <a:rPr lang="zh-CN" altLang="en-US" sz="1600"/>
              <a:t>．座席代表登录询访操作界面，调出询访数据。</a:t>
            </a:r>
          </a:p>
          <a:p>
            <a:pPr defTabSz="912813"/>
            <a:r>
              <a:rPr lang="en-US" altLang="zh-CN" sz="1600"/>
              <a:t>2</a:t>
            </a:r>
            <a:r>
              <a:rPr lang="zh-CN" altLang="en-US" sz="1600"/>
              <a:t>．通过电话访问目标客户。</a:t>
            </a:r>
          </a:p>
          <a:p>
            <a:pPr defTabSz="912813"/>
            <a:r>
              <a:rPr lang="en-US" altLang="zh-CN" sz="1600"/>
              <a:t>3</a:t>
            </a:r>
            <a:r>
              <a:rPr lang="zh-CN" altLang="en-US" sz="1600"/>
              <a:t>．判断电话是否接通。</a:t>
            </a:r>
          </a:p>
          <a:p>
            <a:pPr defTabSz="912813"/>
            <a:r>
              <a:rPr lang="zh-CN" altLang="en-US" sz="1600"/>
              <a:t>若没有接通，在系统中注明未接通原因，并记录下次呼出时间；若电话接通，判断是否拒答。若拒答，在系统中注明拒答原因，并标注出是否继续跟进询访；若客户接受访问，但客户当前时间不方便，系统中备注预约状态，记录预约时间；若客户接受访问，执行下一步。</a:t>
            </a:r>
          </a:p>
          <a:p>
            <a:pPr defTabSz="912813"/>
            <a:r>
              <a:rPr lang="en-US" altLang="zh-CN" sz="1600"/>
              <a:t>4</a:t>
            </a:r>
            <a:r>
              <a:rPr lang="zh-CN" altLang="en-US" sz="1600"/>
              <a:t>．进行问卷调查，记录相关信息，并检查信息记录是否准确、完整。</a:t>
            </a:r>
          </a:p>
          <a:p>
            <a:pPr defTabSz="912813"/>
            <a:r>
              <a:rPr lang="zh-CN" altLang="en-US" sz="1600"/>
              <a:t>若信息记录完整，记录为成功状态，系统保存；若判断信息记录不完整，系统记录为预约状态。</a:t>
            </a:r>
          </a:p>
          <a:p>
            <a:pPr defTabSz="912813"/>
            <a:r>
              <a:rPr lang="en-US" altLang="zh-CN" sz="1600"/>
              <a:t>5</a:t>
            </a:r>
            <a:r>
              <a:rPr lang="zh-CN" altLang="en-US" sz="1600"/>
              <a:t>．结束。</a:t>
            </a:r>
            <a:endParaRPr lang="zh-CN" altLang="zh-CN" sz="1600"/>
          </a:p>
        </p:txBody>
      </p:sp>
      <p:pic>
        <p:nvPicPr>
          <p:cNvPr id="235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5"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24579"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24580"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24581"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24582"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4583"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4584"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4585" name="TextBox 28"/>
          <p:cNvSpPr>
            <a:spLocks noChangeArrowheads="1"/>
          </p:cNvSpPr>
          <p:nvPr/>
        </p:nvSpPr>
        <p:spPr bwMode="auto">
          <a:xfrm>
            <a:off x="4246564" y="5377657"/>
            <a:ext cx="2701925" cy="30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第三节  回访和询访</a:t>
            </a:r>
            <a:endParaRPr lang="zh-CN" altLang="en-US">
              <a:latin typeface="Calibri" pitchFamily="34" charset="0"/>
            </a:endParaRPr>
          </a:p>
        </p:txBody>
      </p:sp>
      <p:sp>
        <p:nvSpPr>
          <p:cNvPr id="24586"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en-US" sz="1600" b="1">
                <a:latin typeface="微软雅黑" pitchFamily="34" charset="-122"/>
                <a:ea typeface="微软雅黑" pitchFamily="34" charset="-122"/>
              </a:rPr>
              <a:t>二</a:t>
            </a:r>
            <a:r>
              <a:rPr lang="zh-CN" altLang="zh-CN" sz="1600" b="1">
                <a:latin typeface="微软雅黑" pitchFamily="34" charset="-122"/>
                <a:ea typeface="微软雅黑" pitchFamily="34" charset="-122"/>
              </a:rPr>
              <a:t>、</a:t>
            </a:r>
            <a:r>
              <a:rPr lang="zh-CN" altLang="en-US" sz="1600" b="1">
                <a:latin typeface="微软雅黑" pitchFamily="34" charset="-122"/>
                <a:ea typeface="微软雅黑" pitchFamily="34" charset="-122"/>
              </a:rPr>
              <a:t>询访</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937948"/>
            <a:ext cx="5626100" cy="4224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zh-CN"/>
              <a:t>（二）询访信息的采集</a:t>
            </a:r>
            <a:endParaRPr lang="zh-CN" altLang="en-US"/>
          </a:p>
          <a:p>
            <a:pPr defTabSz="912813"/>
            <a:r>
              <a:rPr lang="zh-CN" altLang="en-US"/>
              <a:t>信息是一种重要资源和财富，是社会、经济、科学与技术发展的催化剂。在信息为主要特征的时代，信息产业成为现代经济的主导产业，信息资源开发利用的程度亦已构成综合国力的重要基石之一。</a:t>
            </a:r>
          </a:p>
          <a:p>
            <a:pPr defTabSz="912813"/>
            <a:r>
              <a:rPr lang="zh-CN" altLang="en-US"/>
              <a:t>信息之所以成为人们日常生活不可缺少的组成部分，是由信息的本质决定的，主要表现在：信息是永存的、可识别的、可以整理的、可以转换的、可以存储的、可以浓缩的、可以传递的、可以再生成的、可以共享的。</a:t>
            </a:r>
          </a:p>
          <a:p>
            <a:pPr defTabSz="912813"/>
            <a:r>
              <a:rPr lang="zh-CN" altLang="en-US"/>
              <a:t>信息对于入们日常生活乃至社会、国家的发展都有十分巨大的影响力。但信息在发挥它强大的社会功能之前，必须经过充分、全面、细致的信息收集工作，否则将无法发挥信息强大的社会功能，也无法成为社会、经济、科学与技术发展的催化剂。因此，信息资源开发利用的前提条件是做好信息收集。 </a:t>
            </a:r>
            <a:endParaRPr lang="zh-CN" altLang="zh-CN"/>
          </a:p>
        </p:txBody>
      </p:sp>
      <p:pic>
        <p:nvPicPr>
          <p:cNvPr id="2458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9"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25603"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25604"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25605"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25606"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5607"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5608"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5609" name="TextBox 28"/>
          <p:cNvSpPr>
            <a:spLocks noChangeArrowheads="1"/>
          </p:cNvSpPr>
          <p:nvPr/>
        </p:nvSpPr>
        <p:spPr bwMode="auto">
          <a:xfrm>
            <a:off x="4246564" y="5377657"/>
            <a:ext cx="2701925" cy="30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第三节  回访和询访</a:t>
            </a:r>
            <a:endParaRPr lang="zh-CN" altLang="en-US">
              <a:latin typeface="Calibri" pitchFamily="34" charset="0"/>
            </a:endParaRPr>
          </a:p>
        </p:txBody>
      </p:sp>
      <p:sp>
        <p:nvSpPr>
          <p:cNvPr id="25610"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en-US" sz="1600" b="1">
                <a:latin typeface="微软雅黑" pitchFamily="34" charset="-122"/>
                <a:ea typeface="微软雅黑" pitchFamily="34" charset="-122"/>
              </a:rPr>
              <a:t>二</a:t>
            </a:r>
            <a:r>
              <a:rPr lang="zh-CN" altLang="zh-CN" sz="1600" b="1">
                <a:latin typeface="微软雅黑" pitchFamily="34" charset="-122"/>
                <a:ea typeface="微软雅黑" pitchFamily="34" charset="-122"/>
              </a:rPr>
              <a:t>、</a:t>
            </a:r>
            <a:r>
              <a:rPr lang="zh-CN" altLang="en-US" sz="1600" b="1">
                <a:latin typeface="微软雅黑" pitchFamily="34" charset="-122"/>
                <a:ea typeface="微软雅黑" pitchFamily="34" charset="-122"/>
              </a:rPr>
              <a:t>询访</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937949"/>
            <a:ext cx="5626100" cy="474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zh-CN" sz="1600"/>
              <a:t>开场白或者问候语是指与客户通话以后所讲的第一句话，是建立客户良好印象的第一步，也是与客户建立和谐关系的开始，同样也是决定电话能否进行下去的一个关键因素。开场白的主要目的就是要吸引对方的注意图，引起他的兴趣。以便使客户乐于在电话中继续交流。所以，在开场白中陈述价值就显得很重要。所谓价值，就是要让客户明白他可以在某些方面得到帮助，在某些方面可以为客户带来便利。研究发现，再没有比价值更能吸引客户注意图的了。但陈述价值并不是一件容易的事情。例如，在进行电话营销询访时，不仅要对所销售的产品或服务的普遍价值有研究，还要研究对客户价值的所在。因为同一产品和服务对不同的人，价值体现是不同的。另外，吸引对方注意的办法还有：陈述与众不同之处，如“最大”，“惟一”等。富有吸引图的开场白通常包括以下内容：</a:t>
            </a:r>
            <a:endParaRPr lang="zh-CN" altLang="en-US" sz="1600"/>
          </a:p>
          <a:p>
            <a:pPr defTabSz="912813"/>
            <a:r>
              <a:rPr lang="zh-CN" altLang="en-US" sz="1600"/>
              <a:t>    问候</a:t>
            </a:r>
            <a:r>
              <a:rPr lang="en-US" altLang="zh-CN" sz="1600"/>
              <a:t>/</a:t>
            </a:r>
            <a:r>
              <a:rPr lang="zh-CN" altLang="en-US" sz="1600"/>
              <a:t>祝福</a:t>
            </a:r>
            <a:r>
              <a:rPr lang="en-US" altLang="zh-CN" sz="1600"/>
              <a:t>/</a:t>
            </a:r>
            <a:r>
              <a:rPr lang="zh-CN" altLang="en-US" sz="1600"/>
              <a:t>自我介绍</a:t>
            </a:r>
          </a:p>
          <a:p>
            <a:pPr defTabSz="912813"/>
            <a:r>
              <a:rPr lang="zh-CN" altLang="en-US" sz="1600"/>
              <a:t>    相关介绍人的说明</a:t>
            </a:r>
          </a:p>
          <a:p>
            <a:pPr defTabSz="912813"/>
            <a:r>
              <a:rPr lang="zh-CN" altLang="en-US" sz="1600"/>
              <a:t>    说明打电话的目的（突出价值，吸引对方）</a:t>
            </a:r>
          </a:p>
          <a:p>
            <a:pPr defTabSz="912813"/>
            <a:r>
              <a:rPr lang="zh-CN" altLang="en-US" sz="1600"/>
              <a:t>    确认对方的时间和可行性（可选）</a:t>
            </a:r>
          </a:p>
          <a:p>
            <a:pPr defTabSz="912813"/>
            <a:r>
              <a:rPr lang="zh-CN" altLang="en-US" sz="1600"/>
              <a:t>    转向探测需求（以问题结束，营销类询访业务需要包括此内容）</a:t>
            </a:r>
            <a:endParaRPr lang="zh-CN" altLang="zh-CN" sz="1600"/>
          </a:p>
        </p:txBody>
      </p:sp>
      <p:pic>
        <p:nvPicPr>
          <p:cNvPr id="256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3"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26627"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26628"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26629"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26630"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6631"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6632"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6633" name="TextBox 28"/>
          <p:cNvSpPr>
            <a:spLocks noChangeArrowheads="1"/>
          </p:cNvSpPr>
          <p:nvPr/>
        </p:nvSpPr>
        <p:spPr bwMode="auto">
          <a:xfrm>
            <a:off x="4246564" y="5377657"/>
            <a:ext cx="2701925" cy="30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第三节  回访和询访</a:t>
            </a:r>
            <a:endParaRPr lang="zh-CN" altLang="en-US">
              <a:latin typeface="Calibri" pitchFamily="34" charset="0"/>
            </a:endParaRPr>
          </a:p>
        </p:txBody>
      </p:sp>
      <p:sp>
        <p:nvSpPr>
          <p:cNvPr id="26634"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en-US" sz="1600" b="1">
                <a:latin typeface="微软雅黑" pitchFamily="34" charset="-122"/>
                <a:ea typeface="微软雅黑" pitchFamily="34" charset="-122"/>
              </a:rPr>
              <a:t>二</a:t>
            </a:r>
            <a:r>
              <a:rPr lang="zh-CN" altLang="zh-CN" sz="1600" b="1">
                <a:latin typeface="微软雅黑" pitchFamily="34" charset="-122"/>
                <a:ea typeface="微软雅黑" pitchFamily="34" charset="-122"/>
              </a:rPr>
              <a:t>、</a:t>
            </a:r>
            <a:r>
              <a:rPr lang="zh-CN" altLang="en-US" sz="1600" b="1">
                <a:latin typeface="微软雅黑" pitchFamily="34" charset="-122"/>
                <a:ea typeface="微软雅黑" pitchFamily="34" charset="-122"/>
              </a:rPr>
              <a:t>询访</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937948"/>
            <a:ext cx="5626100" cy="4501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zh-CN"/>
              <a:t>（三）灵活多样的提问技巧</a:t>
            </a:r>
          </a:p>
          <a:p>
            <a:pPr defTabSz="912813"/>
            <a:r>
              <a:rPr lang="en-US" altLang="zh-CN"/>
              <a:t>1</a:t>
            </a:r>
            <a:r>
              <a:rPr lang="zh-CN" altLang="en-US"/>
              <a:t>．反问</a:t>
            </a:r>
          </a:p>
          <a:p>
            <a:pPr defTabSz="912813"/>
            <a:r>
              <a:rPr lang="zh-CN" altLang="en-US"/>
              <a:t>此方法适合于当客户问到一个自己并不太清楚的问题时。例如：“您如何看待今年呼叫服务中心行业的发展？”如何我们知道，则可以非常专业地与他交流，但如何我们不知道，一定不能胡说乱说，所以不妨反问对方：“</a:t>
            </a:r>
            <a:r>
              <a:rPr lang="en-US" altLang="zh-CN"/>
              <a:t>××</a:t>
            </a:r>
            <a:r>
              <a:rPr lang="zh-CN" altLang="en-US"/>
              <a:t>经理，听您这样讲，我想您对这一方面肯定有很深的研究，您认为会是什么呢？”以防自己的专业形象受到影响。类似这样的情况，在询访中很普遍。但一定要注意在反问客户的时候要带有请教的语气。</a:t>
            </a:r>
          </a:p>
          <a:p>
            <a:pPr defTabSz="912813"/>
            <a:r>
              <a:rPr lang="en-US" altLang="zh-CN"/>
              <a:t>2</a:t>
            </a:r>
            <a:r>
              <a:rPr lang="zh-CN" altLang="en-US"/>
              <a:t>．纵深提问。</a:t>
            </a:r>
          </a:p>
          <a:p>
            <a:pPr defTabSz="912813"/>
            <a:r>
              <a:rPr lang="zh-CN" altLang="en-US"/>
              <a:t>利用客户提到的问题继续往深处问，深挖他的需求和内心真正的想法。例如，客户说：“我喜欢知名品牌的产品。”座席代表可以问：“这一点上我和您一样喜欢知名品牌的产品，他们确实不错，那您喜欢它们的什么方面呢？”这就是纵深提问。</a:t>
            </a:r>
            <a:endParaRPr lang="zh-CN" altLang="zh-CN"/>
          </a:p>
        </p:txBody>
      </p:sp>
      <p:pic>
        <p:nvPicPr>
          <p:cNvPr id="2663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7"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6147"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6148"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6149"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6150"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6151"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6152"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6153" name="TextBox 28"/>
          <p:cNvSpPr>
            <a:spLocks noChangeArrowheads="1"/>
          </p:cNvSpPr>
          <p:nvPr/>
        </p:nvSpPr>
        <p:spPr bwMode="auto">
          <a:xfrm>
            <a:off x="4246564" y="5328709"/>
            <a:ext cx="2701925" cy="30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第一节  概述</a:t>
            </a:r>
            <a:endParaRPr lang="zh-CN" altLang="en-US">
              <a:latin typeface="Calibri" pitchFamily="34" charset="0"/>
            </a:endParaRPr>
          </a:p>
        </p:txBody>
      </p:sp>
      <p:sp>
        <p:nvSpPr>
          <p:cNvPr id="6158" name="Text Box 44"/>
          <p:cNvSpPr>
            <a:spLocks noChangeArrowheads="1"/>
          </p:cNvSpPr>
          <p:nvPr/>
        </p:nvSpPr>
        <p:spPr bwMode="auto">
          <a:xfrm>
            <a:off x="3319463" y="1017324"/>
            <a:ext cx="5626100" cy="5055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en-US" altLang="zh-CN"/>
              <a:t> </a:t>
            </a:r>
            <a:r>
              <a:rPr lang="zh-CN" altLang="en-US"/>
              <a:t>呼出电话服务在呼叫中心系统中常见的应用包括：电话销售、电话问卷调查、客户资料确认及访问预约、数据整理、客户满意度回访、客户查询及投诉回复等。呼出服务区别于呼入服务的最大特点在于，电话由呼叫中心主动打出，服务方在服务的时间、内容和方式等方面相对主动。基于呼叫中心系统中数据库的应用和客户关系管理软件的功能，我们可以非常清晰的将客户进行分类并结合各自的特点开展服务。服务的主动性一方面带来管理和运行维护的便利，另一方面因为我们是主动“侵入”客户的世界，会在一定程度上受到客户的抵触。因此，呼出服务要求我们更加讲究主动意识和推进的技巧。</a:t>
            </a:r>
          </a:p>
          <a:p>
            <a:pPr defTabSz="912813"/>
            <a:r>
              <a:rPr lang="zh-CN" altLang="en-US"/>
              <a:t>担当呼出服务工作的呼叫中心座席代表通常也被称作电话销售服务代表</a:t>
            </a:r>
            <a:r>
              <a:rPr lang="en-US" altLang="zh-CN"/>
              <a:t>TSR( Telesales Service Representative)</a:t>
            </a:r>
            <a:r>
              <a:rPr lang="zh-CN" altLang="en-US"/>
              <a:t>，</a:t>
            </a:r>
            <a:r>
              <a:rPr lang="en-US" altLang="zh-CN"/>
              <a:t>TSR</a:t>
            </a:r>
            <a:r>
              <a:rPr lang="zh-CN" altLang="en-US"/>
              <a:t>既是一个电话语音服务的职位，又同时兼具销售的职能，工作的难度和对技能的掌握的要求不言而喻。本部分课程只针对销售类的呼出流程进行简单概述。</a:t>
            </a:r>
            <a:endParaRPr lang="zh-CN" altLang="zh-CN"/>
          </a:p>
        </p:txBody>
      </p:sp>
      <p:pic>
        <p:nvPicPr>
          <p:cNvPr id="615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7"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27651"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27652"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27653"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27654"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7655"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7656"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7657" name="TextBox 28"/>
          <p:cNvSpPr>
            <a:spLocks noChangeArrowheads="1"/>
          </p:cNvSpPr>
          <p:nvPr/>
        </p:nvSpPr>
        <p:spPr bwMode="auto">
          <a:xfrm>
            <a:off x="4246564" y="5377657"/>
            <a:ext cx="2701925" cy="30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第三节  回访和询访</a:t>
            </a:r>
            <a:endParaRPr lang="zh-CN" altLang="en-US">
              <a:latin typeface="Calibri" pitchFamily="34" charset="0"/>
            </a:endParaRPr>
          </a:p>
        </p:txBody>
      </p:sp>
      <p:sp>
        <p:nvSpPr>
          <p:cNvPr id="27658"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en-US" sz="1600" b="1">
                <a:latin typeface="微软雅黑" pitchFamily="34" charset="-122"/>
                <a:ea typeface="微软雅黑" pitchFamily="34" charset="-122"/>
              </a:rPr>
              <a:t>二</a:t>
            </a:r>
            <a:r>
              <a:rPr lang="zh-CN" altLang="zh-CN" sz="1600" b="1">
                <a:latin typeface="微软雅黑" pitchFamily="34" charset="-122"/>
                <a:ea typeface="微软雅黑" pitchFamily="34" charset="-122"/>
              </a:rPr>
              <a:t>、</a:t>
            </a:r>
            <a:r>
              <a:rPr lang="zh-CN" altLang="en-US" sz="1600" b="1">
                <a:latin typeface="微软雅黑" pitchFamily="34" charset="-122"/>
                <a:ea typeface="微软雅黑" pitchFamily="34" charset="-122"/>
              </a:rPr>
              <a:t>询访</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937949"/>
            <a:ext cx="5626100" cy="474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en-US" altLang="zh-CN" sz="1600"/>
              <a:t>3</a:t>
            </a:r>
            <a:r>
              <a:rPr lang="zh-CN" altLang="en-US" sz="1600"/>
              <a:t>．敏感问题的包装</a:t>
            </a:r>
          </a:p>
          <a:p>
            <a:pPr defTabSz="912813"/>
            <a:r>
              <a:rPr lang="zh-CN" altLang="en-US" sz="1600"/>
              <a:t>当问一些敏感的问题时需要将问题进行提问前包装，例如：问“您的年收入是多少”时，对于这一类问题，客户很可能会回避，所以就要求在询问前，先对这个敏感问题进行包装。所谓的包装，就是先表明在客户回答这个问题以后，会对他有什么好处。例如：</a:t>
            </a:r>
          </a:p>
          <a:p>
            <a:pPr defTabSz="912813"/>
            <a:r>
              <a:rPr lang="zh-CN" altLang="en-US" sz="1600"/>
              <a:t>“为了帮您找到最合适你解决方案，可否告诉我您的年收入大约是多少呢？”当然，类似这样的问题，客户不配合的情况经常发生，除非已于客户建立了良好的关系。但不可否认，包装前后，客户的配合程度是不同的。</a:t>
            </a:r>
          </a:p>
          <a:p>
            <a:pPr defTabSz="912813"/>
            <a:r>
              <a:rPr lang="en-US" altLang="zh-CN" sz="1600"/>
              <a:t>4</a:t>
            </a:r>
            <a:r>
              <a:rPr lang="zh-CN" altLang="en-US" sz="1600"/>
              <a:t>．适时的沉默</a:t>
            </a:r>
          </a:p>
          <a:p>
            <a:pPr defTabSz="912813"/>
            <a:r>
              <a:rPr lang="zh-CN" altLang="en-US" sz="1600"/>
              <a:t>在询访电话中可能会出现短暂的沉默，例如：“张先生，买保险就是买保障，您静下心来思考一下，在当今社会，如果没有生活保障，这对于您和您的家人，将是一件令人担忧的事情。”正在等待张先生的回答，但张先生并没有像所想的那样马上回答，而是出现了沉默。长时间的沉默会让人感到有些尴尬，但在向客户提出一个问题后，确实需要给客户一点时间。因为并不是每一个问题，客户都愿意回答或者知道如何回答，他也需要时间来思考。</a:t>
            </a:r>
            <a:endParaRPr lang="zh-CN" altLang="zh-CN" sz="1600"/>
          </a:p>
        </p:txBody>
      </p:sp>
      <p:pic>
        <p:nvPicPr>
          <p:cNvPr id="2766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61"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28675"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28676"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28677"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28678"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8679"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8680"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8681" name="TextBox 28"/>
          <p:cNvSpPr>
            <a:spLocks noChangeArrowheads="1"/>
          </p:cNvSpPr>
          <p:nvPr/>
        </p:nvSpPr>
        <p:spPr bwMode="auto">
          <a:xfrm>
            <a:off x="4246564" y="5377657"/>
            <a:ext cx="2701925" cy="30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第三节  回访和询访</a:t>
            </a:r>
            <a:endParaRPr lang="zh-CN" altLang="en-US">
              <a:latin typeface="Calibri" pitchFamily="34" charset="0"/>
            </a:endParaRPr>
          </a:p>
        </p:txBody>
      </p:sp>
      <p:sp>
        <p:nvSpPr>
          <p:cNvPr id="28682"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en-US" sz="1600" b="1">
                <a:latin typeface="微软雅黑" pitchFamily="34" charset="-122"/>
                <a:ea typeface="微软雅黑" pitchFamily="34" charset="-122"/>
              </a:rPr>
              <a:t>二</a:t>
            </a:r>
            <a:r>
              <a:rPr lang="zh-CN" altLang="zh-CN" sz="1600" b="1">
                <a:latin typeface="微软雅黑" pitchFamily="34" charset="-122"/>
                <a:ea typeface="微软雅黑" pitchFamily="34" charset="-122"/>
              </a:rPr>
              <a:t>、</a:t>
            </a:r>
            <a:r>
              <a:rPr lang="zh-CN" altLang="en-US" sz="1600" b="1">
                <a:latin typeface="微软雅黑" pitchFamily="34" charset="-122"/>
                <a:ea typeface="微软雅黑" pitchFamily="34" charset="-122"/>
              </a:rPr>
              <a:t>询访</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937949"/>
            <a:ext cx="5626100" cy="459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en-US" altLang="zh-CN" sz="1400"/>
              <a:t>5</a:t>
            </a:r>
            <a:r>
              <a:rPr lang="zh-CN" altLang="en-US" sz="1400"/>
              <a:t>．多问“为什么”</a:t>
            </a:r>
          </a:p>
          <a:p>
            <a:pPr defTabSz="912813"/>
            <a:r>
              <a:rPr lang="zh-CN" altLang="en-US" sz="1400"/>
              <a:t>座席代表在询访过程中应该多问“为什么？”提问的目的就是，为了对客户的需求有清楚而全面的了解。例如：  “您为什么会这么认为？” “您为什么会有这样的顾虑？”等。在询访中，很重要的一点就是，不仅应知道询访对象的需求，更重要的是要知道询访．对象为什么会有这样的需求，这是推动询访对象采取行动的内在驱动力。而把握好了这个内在驱动力，对进一步去引导询访对象及在其后的竞争中保持优势很有帮助。</a:t>
            </a:r>
          </a:p>
          <a:p>
            <a:pPr defTabSz="912813"/>
            <a:r>
              <a:rPr lang="en-US" altLang="zh-CN" sz="1400"/>
              <a:t>6</a:t>
            </a:r>
            <a:r>
              <a:rPr lang="zh-CN" altLang="en-US" sz="1400"/>
              <a:t>．一问制</a:t>
            </a:r>
          </a:p>
          <a:p>
            <a:pPr defTabSz="912813"/>
            <a:r>
              <a:rPr lang="zh-CN" altLang="en-US" sz="1400"/>
              <a:t>在询访电话中最好采用一问制，也就是问完一个问题，客户回答后，再问下一个问题，这是沟通的基本原则。不要一口气向客户提出多个问题。例如：“张先生，您今年有出行计划吗？您考虑不考虑自驾游？您以前自驾游过吗？ ”这样问问题可能会导致客户只回答其中的某个问题，而忽略其他问题，这个时候座席代表再重复提问刚才的问题就显得有点啰嗦。</a:t>
            </a:r>
          </a:p>
          <a:p>
            <a:pPr defTabSz="912813"/>
            <a:r>
              <a:rPr lang="en-US" altLang="zh-CN" sz="1400"/>
              <a:t>7</a:t>
            </a:r>
            <a:r>
              <a:rPr lang="zh-CN" altLang="en-US" sz="1400"/>
              <a:t>．避免自问自答</a:t>
            </a:r>
          </a:p>
          <a:p>
            <a:pPr defTabSz="912813"/>
            <a:r>
              <a:rPr lang="zh-CN" altLang="en-US" sz="1400"/>
              <a:t>例如：“张先生，您缺少生活保障，将对您和您的家人的幸福生活产生什么影响呢？”这是一个很好的暗示性回答，目的是激发询访对象的需求，但座席代表接着讲：“肯定会给您和您的家人的幸福生活带来不安定因素，您说对吧？”这种自问自答和客户沟通，不仅占用宝贵的电话沟通时间，也阻碍了客户自己去感受和体会问题。</a:t>
            </a:r>
            <a:endParaRPr lang="zh-CN" altLang="zh-CN" sz="1400"/>
          </a:p>
        </p:txBody>
      </p:sp>
      <p:pic>
        <p:nvPicPr>
          <p:cNvPr id="2868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85"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29699"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29700"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29701"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29702"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9703"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9704"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29705" name="TextBox 28"/>
          <p:cNvSpPr>
            <a:spLocks noChangeArrowheads="1"/>
          </p:cNvSpPr>
          <p:nvPr/>
        </p:nvSpPr>
        <p:spPr bwMode="auto">
          <a:xfrm>
            <a:off x="4246564" y="5377657"/>
            <a:ext cx="2701925" cy="30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第三节  回访和询访</a:t>
            </a:r>
            <a:endParaRPr lang="zh-CN" altLang="en-US">
              <a:latin typeface="Calibri" pitchFamily="34" charset="0"/>
            </a:endParaRPr>
          </a:p>
        </p:txBody>
      </p:sp>
      <p:sp>
        <p:nvSpPr>
          <p:cNvPr id="29706"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en-US" sz="1600" b="1">
                <a:latin typeface="微软雅黑" pitchFamily="34" charset="-122"/>
                <a:ea typeface="微软雅黑" pitchFamily="34" charset="-122"/>
              </a:rPr>
              <a:t>二</a:t>
            </a:r>
            <a:r>
              <a:rPr lang="zh-CN" altLang="zh-CN" sz="1600" b="1">
                <a:latin typeface="微软雅黑" pitchFamily="34" charset="-122"/>
                <a:ea typeface="微软雅黑" pitchFamily="34" charset="-122"/>
              </a:rPr>
              <a:t>、</a:t>
            </a:r>
            <a:r>
              <a:rPr lang="zh-CN" altLang="en-US" sz="1600" b="1">
                <a:latin typeface="微软雅黑" pitchFamily="34" charset="-122"/>
                <a:ea typeface="微软雅黑" pitchFamily="34" charset="-122"/>
              </a:rPr>
              <a:t>询访</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937949"/>
            <a:ext cx="5626100" cy="4254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zh-CN" sz="1600"/>
              <a:t>（四）询访过程中应注意的问题</a:t>
            </a:r>
            <a:endParaRPr lang="zh-CN" altLang="en-US" sz="1600"/>
          </a:p>
          <a:p>
            <a:pPr defTabSz="912813"/>
            <a:r>
              <a:rPr lang="zh-CN" altLang="en-US" sz="1600"/>
              <a:t>在询访过程中，座席代表在与客户建立信任关系是最主要的前提，信任关系有助于座席代表采集信息，实现询访目标，座席代表在与客户建立信任关系时，应该注意以下几点问题：</a:t>
            </a:r>
          </a:p>
          <a:p>
            <a:pPr defTabSz="912813"/>
            <a:r>
              <a:rPr lang="en-US" altLang="zh-CN" sz="1600"/>
              <a:t>1</a:t>
            </a:r>
            <a:r>
              <a:rPr lang="zh-CN" altLang="en-US" sz="1600"/>
              <a:t>．座席代表的讲话方式</a:t>
            </a:r>
          </a:p>
          <a:p>
            <a:pPr defTabSz="912813"/>
            <a:r>
              <a:rPr lang="zh-CN" altLang="en-US" sz="1600"/>
              <a:t>在客户对座席代表的专业能力了解不多的情况下，他会通过座席代表的谈话方式，包括语音、语调等因素来判断座席代表是否专业。在一些情况下，就要求座席代表要绝对的专业。但在一些其他情况下，例如当座席代表的主要工作是寻找销售线索时，讲话方式与专业能力相比则显得更重要。</a:t>
            </a:r>
          </a:p>
          <a:p>
            <a:pPr defTabSz="912813"/>
            <a:r>
              <a:rPr lang="en-US" altLang="zh-CN" sz="1600"/>
              <a:t>2</a:t>
            </a:r>
            <a:r>
              <a:rPr lang="zh-CN" altLang="en-US" sz="1600"/>
              <a:t>．座席代表的讲话内容</a:t>
            </a:r>
          </a:p>
          <a:p>
            <a:pPr defTabSz="912813"/>
            <a:r>
              <a:rPr lang="zh-CN" altLang="en-US" sz="1600"/>
              <a:t>如果座席代表是</a:t>
            </a:r>
            <a:r>
              <a:rPr lang="en-US" altLang="zh-CN" sz="1600"/>
              <a:t>100%</a:t>
            </a:r>
            <a:r>
              <a:rPr lang="zh-CN" altLang="en-US" sz="1600"/>
              <a:t>通过电话完成询访的，那这个座席代表就必须具有一定的专业能力，包括对产品知识、行业知识等深入的了解，同时电话沟通中礼仪的使用也很重要。因为客户希望是在电话中与一个很熟悉专业知识的人打交道，而不是同一个只会介绍公司的人打交道。在这种情况下，座席代表可以运用自己的专业能力才能与客户建立信任关系。</a:t>
            </a:r>
            <a:endParaRPr lang="zh-CN" altLang="zh-CN" sz="1600"/>
          </a:p>
        </p:txBody>
      </p:sp>
      <p:pic>
        <p:nvPicPr>
          <p:cNvPr id="2970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9"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30723"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30724"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30726"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30727"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30728"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30729" name="TextBox 28"/>
          <p:cNvSpPr>
            <a:spLocks noChangeArrowheads="1"/>
          </p:cNvSpPr>
          <p:nvPr/>
        </p:nvSpPr>
        <p:spPr bwMode="auto">
          <a:xfrm>
            <a:off x="4246564" y="5377657"/>
            <a:ext cx="2701925" cy="30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第三节  回访和询访</a:t>
            </a:r>
            <a:endParaRPr lang="zh-CN" altLang="en-US">
              <a:latin typeface="Calibri" pitchFamily="34" charset="0"/>
            </a:endParaRPr>
          </a:p>
        </p:txBody>
      </p:sp>
      <p:sp>
        <p:nvSpPr>
          <p:cNvPr id="30730"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en-US" sz="1600" b="1">
                <a:latin typeface="微软雅黑" pitchFamily="34" charset="-122"/>
                <a:ea typeface="微软雅黑" pitchFamily="34" charset="-122"/>
              </a:rPr>
              <a:t>二</a:t>
            </a:r>
            <a:r>
              <a:rPr lang="zh-CN" altLang="zh-CN" sz="1600" b="1">
                <a:latin typeface="微软雅黑" pitchFamily="34" charset="-122"/>
                <a:ea typeface="微软雅黑" pitchFamily="34" charset="-122"/>
              </a:rPr>
              <a:t>、</a:t>
            </a:r>
            <a:r>
              <a:rPr lang="zh-CN" altLang="en-US" sz="1600" b="1">
                <a:latin typeface="微软雅黑" pitchFamily="34" charset="-122"/>
                <a:ea typeface="微软雅黑" pitchFamily="34" charset="-122"/>
              </a:rPr>
              <a:t>询访</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937949"/>
            <a:ext cx="5626100" cy="3116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en-US" altLang="zh-CN"/>
              <a:t>3</a:t>
            </a:r>
            <a:r>
              <a:rPr lang="zh-CN" altLang="en-US"/>
              <a:t>．座席代表是否坦诚</a:t>
            </a:r>
          </a:p>
          <a:p>
            <a:pPr defTabSz="912813"/>
            <a:r>
              <a:rPr lang="zh-CN" altLang="en-US"/>
              <a:t>坦率而真诚的座席代表往往更容易取得客户的信任。坦率，就是要与客户开诚布公。例如，座席代表要正面面对自己公司或产品相对不足的地方，并能与客户公正地去探讨问题，而不是把自己的公司或产品夸得毫无缺点，甚至不惜说谎话来欺骗客户，这都对建立信任关系有不利影响。</a:t>
            </a:r>
          </a:p>
          <a:p>
            <a:pPr defTabSz="912813"/>
            <a:r>
              <a:rPr lang="en-US" altLang="zh-CN"/>
              <a:t>4</a:t>
            </a:r>
            <a:r>
              <a:rPr lang="zh-CN" altLang="en-US"/>
              <a:t>．座席代表的诚信</a:t>
            </a:r>
          </a:p>
          <a:p>
            <a:pPr defTabSz="912813"/>
            <a:r>
              <a:rPr lang="zh-CN" altLang="en-US"/>
              <a:t>履行承诺是诚信的一大标志，作为座席代表一定要遵守与客户的约定，并按时执行。</a:t>
            </a:r>
          </a:p>
          <a:p>
            <a:pPr defTabSz="912813"/>
            <a:r>
              <a:rPr lang="en-US" altLang="zh-CN"/>
              <a:t>5</a:t>
            </a:r>
            <a:r>
              <a:rPr lang="zh-CN" altLang="en-US"/>
              <a:t>．座席代表是否致力于长期关系的建立</a:t>
            </a:r>
            <a:endParaRPr lang="zh-CN" altLang="zh-CN"/>
          </a:p>
        </p:txBody>
      </p:sp>
      <p:pic>
        <p:nvPicPr>
          <p:cNvPr id="3073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33"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31747"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31748"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1749"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31750"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31751"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31752"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31753" name="TextBox 28"/>
          <p:cNvSpPr>
            <a:spLocks noChangeArrowheads="1"/>
          </p:cNvSpPr>
          <p:nvPr/>
        </p:nvSpPr>
        <p:spPr bwMode="auto">
          <a:xfrm>
            <a:off x="4246564" y="5377657"/>
            <a:ext cx="2701925" cy="30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第三节  回访和询访</a:t>
            </a:r>
            <a:endParaRPr lang="zh-CN" altLang="en-US">
              <a:latin typeface="Calibri" pitchFamily="34" charset="0"/>
            </a:endParaRPr>
          </a:p>
        </p:txBody>
      </p:sp>
      <p:sp>
        <p:nvSpPr>
          <p:cNvPr id="31754"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en-US" sz="1600" b="1">
                <a:latin typeface="微软雅黑" pitchFamily="34" charset="-122"/>
                <a:ea typeface="微软雅黑" pitchFamily="34" charset="-122"/>
              </a:rPr>
              <a:t>二</a:t>
            </a:r>
            <a:r>
              <a:rPr lang="zh-CN" altLang="zh-CN" sz="1600" b="1">
                <a:latin typeface="微软雅黑" pitchFamily="34" charset="-122"/>
                <a:ea typeface="微软雅黑" pitchFamily="34" charset="-122"/>
              </a:rPr>
              <a:t>、</a:t>
            </a:r>
            <a:r>
              <a:rPr lang="zh-CN" altLang="en-US" sz="1600" b="1">
                <a:latin typeface="微软雅黑" pitchFamily="34" charset="-122"/>
                <a:ea typeface="微软雅黑" pitchFamily="34" charset="-122"/>
              </a:rPr>
              <a:t>询访</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937949"/>
            <a:ext cx="5626100" cy="2839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b="1"/>
              <a:t>案例</a:t>
            </a:r>
            <a:r>
              <a:rPr lang="en-US" altLang="zh-CN" b="1"/>
              <a:t>1</a:t>
            </a:r>
            <a:r>
              <a:rPr lang="zh-CN" altLang="en-US" b="1"/>
              <a:t>：</a:t>
            </a:r>
            <a:endParaRPr lang="zh-CN" altLang="en-US"/>
          </a:p>
          <a:p>
            <a:pPr defTabSz="912813"/>
            <a:r>
              <a:rPr lang="zh-CN" altLang="en-US"/>
              <a:t>例如：“您昨天到我们公司维修中心维修Ｘ型号的产品，为提高我们的服务质量和产品质量，我们想对您作一个简单的电话访问。”</a:t>
            </a:r>
          </a:p>
          <a:p>
            <a:pPr defTabSz="912813"/>
            <a:endParaRPr lang="zh-CN" altLang="en-US" b="1"/>
          </a:p>
          <a:p>
            <a:pPr defTabSz="912813"/>
            <a:r>
              <a:rPr lang="zh-CN" altLang="en-US" b="1"/>
              <a:t>思考：</a:t>
            </a:r>
            <a:endParaRPr lang="zh-CN" altLang="en-US"/>
          </a:p>
          <a:p>
            <a:pPr defTabSz="912813"/>
            <a:r>
              <a:rPr lang="en-US" altLang="zh-CN"/>
              <a:t>1</a:t>
            </a:r>
            <a:r>
              <a:rPr lang="zh-CN" altLang="en-US"/>
              <a:t>．回访电话中这样开场白的好处是什么？</a:t>
            </a:r>
          </a:p>
          <a:p>
            <a:pPr defTabSz="912813"/>
            <a:r>
              <a:rPr lang="en-US" altLang="zh-CN"/>
              <a:t>2</a:t>
            </a:r>
            <a:r>
              <a:rPr lang="zh-CN" altLang="en-US"/>
              <a:t>．如果所拨的是一位不久前曾经接受过电话访问的客户，那么，座席代表所使用的语言就应该和首次接受电话访问的客户有所不同，此时将采取什么话术？</a:t>
            </a:r>
            <a:endParaRPr lang="zh-CN" altLang="zh-CN"/>
          </a:p>
        </p:txBody>
      </p:sp>
      <p:pic>
        <p:nvPicPr>
          <p:cNvPr id="3175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7"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32771"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32772"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2773"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32774"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32775"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32776"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32777" name="TextBox 28"/>
          <p:cNvSpPr>
            <a:spLocks noChangeArrowheads="1"/>
          </p:cNvSpPr>
          <p:nvPr/>
        </p:nvSpPr>
        <p:spPr bwMode="auto">
          <a:xfrm>
            <a:off x="4246564" y="5377657"/>
            <a:ext cx="2701925" cy="30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第三节  回访和询访</a:t>
            </a:r>
            <a:endParaRPr lang="zh-CN" altLang="en-US">
              <a:latin typeface="Calibri" pitchFamily="34" charset="0"/>
            </a:endParaRPr>
          </a:p>
        </p:txBody>
      </p:sp>
      <p:sp>
        <p:nvSpPr>
          <p:cNvPr id="32778"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en-US" sz="1600" b="1">
                <a:latin typeface="微软雅黑" pitchFamily="34" charset="-122"/>
                <a:ea typeface="微软雅黑" pitchFamily="34" charset="-122"/>
              </a:rPr>
              <a:t>二</a:t>
            </a:r>
            <a:r>
              <a:rPr lang="zh-CN" altLang="zh-CN" sz="1600" b="1">
                <a:latin typeface="微软雅黑" pitchFamily="34" charset="-122"/>
                <a:ea typeface="微软雅黑" pitchFamily="34" charset="-122"/>
              </a:rPr>
              <a:t>、</a:t>
            </a:r>
            <a:r>
              <a:rPr lang="zh-CN" altLang="en-US" sz="1600" b="1">
                <a:latin typeface="微软雅黑" pitchFamily="34" charset="-122"/>
                <a:ea typeface="微软雅黑" pitchFamily="34" charset="-122"/>
              </a:rPr>
              <a:t>询访</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937949"/>
            <a:ext cx="5626100" cy="5024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zh-CN" sz="1400" b="1"/>
              <a:t>案例</a:t>
            </a:r>
            <a:r>
              <a:rPr lang="en-US" altLang="zh-CN" sz="1400" b="1"/>
              <a:t>2</a:t>
            </a:r>
            <a:r>
              <a:rPr lang="zh-CN" altLang="en-US" sz="1400" b="1"/>
              <a:t>：</a:t>
            </a:r>
            <a:endParaRPr lang="zh-CN" altLang="en-US" sz="1400"/>
          </a:p>
          <a:p>
            <a:pPr defTabSz="912813"/>
            <a:r>
              <a:rPr lang="zh-CN" altLang="en-US" sz="1400"/>
              <a:t>小陈是某企业呼叫服务中心的座席代表，这是他的企业客户满意度询访计划。</a:t>
            </a:r>
          </a:p>
          <a:p>
            <a:pPr defTabSz="912813"/>
            <a:r>
              <a:rPr lang="zh-CN" altLang="en-US" sz="1400"/>
              <a:t>小陈首先要登录到询访系统，并在询访系统中提取今天需要询访的客户的资料，再仔细阅读和理解了客户资料以后，小陈就开始了询访工作。</a:t>
            </a:r>
          </a:p>
          <a:p>
            <a:pPr defTabSz="912813"/>
            <a:r>
              <a:rPr lang="zh-CN" altLang="en-US" sz="1400"/>
              <a:t>小陈选中一条客户资料，点击客户电话，系统自动外拨客户电话，电话接通后：</a:t>
            </a:r>
          </a:p>
          <a:p>
            <a:pPr defTabSz="912813"/>
            <a:r>
              <a:rPr lang="zh-CN" altLang="en-US" sz="1400"/>
              <a:t>小陈：请问您是张亮先生吗？（小陈没有急于介绍自己，而是先确认对方是不是要找的人）</a:t>
            </a:r>
          </a:p>
          <a:p>
            <a:pPr defTabSz="912813"/>
            <a:r>
              <a:rPr lang="zh-CN" altLang="en-US" sz="1400"/>
              <a:t>张亮：我是。</a:t>
            </a:r>
          </a:p>
          <a:p>
            <a:pPr defTabSz="912813"/>
            <a:r>
              <a:rPr lang="zh-CN" altLang="en-US" sz="1400"/>
              <a:t>小陈：您好张先生，我是</a:t>
            </a:r>
            <a:r>
              <a:rPr lang="en-US" altLang="zh-CN" sz="1400"/>
              <a:t>A</a:t>
            </a:r>
            <a:r>
              <a:rPr lang="zh-CN" altLang="en-US" sz="1400"/>
              <a:t>公司的满意度调查员，为了更好地为您提供服务，我需要占用您</a:t>
            </a:r>
            <a:r>
              <a:rPr lang="en-US" altLang="zh-CN" sz="1400"/>
              <a:t>2-3</a:t>
            </a:r>
            <a:r>
              <a:rPr lang="zh-CN" altLang="en-US" sz="1400"/>
              <a:t>分钟的时间了解您对我们企业的满意度，您看可以吗？（当确认对方是要找的人后，小陈才用标准而有自己特色的问候语去问候客户）</a:t>
            </a:r>
          </a:p>
          <a:p>
            <a:pPr defTabSz="912813"/>
            <a:r>
              <a:rPr lang="zh-CN" altLang="en-US" sz="1400"/>
              <a:t>张亮：我正在开会。</a:t>
            </a:r>
          </a:p>
          <a:p>
            <a:pPr defTabSz="912813"/>
            <a:r>
              <a:rPr lang="zh-CN" altLang="en-US" sz="1400"/>
              <a:t>小陈：那抱歉打扰您了，我下午两点再打电话与你联系？（当小陈获知客户正在开会时，马上降低音量）</a:t>
            </a:r>
          </a:p>
          <a:p>
            <a:pPr defTabSz="912813"/>
            <a:r>
              <a:rPr lang="zh-CN" altLang="en-US" sz="1400"/>
              <a:t>张亮：好的。</a:t>
            </a:r>
          </a:p>
          <a:p>
            <a:pPr defTabSz="912813"/>
            <a:r>
              <a:rPr lang="zh-CN" altLang="en-US" sz="1400"/>
              <a:t>小陈：再见，张先生。（挂断电话）</a:t>
            </a:r>
            <a:endParaRPr lang="zh-CN" altLang="en-US" sz="1400" b="1"/>
          </a:p>
          <a:p>
            <a:pPr defTabSz="912813"/>
            <a:r>
              <a:rPr lang="zh-CN" altLang="en-US" sz="1400" b="1"/>
              <a:t>思考</a:t>
            </a:r>
            <a:r>
              <a:rPr lang="zh-CN" altLang="en-US" sz="1400"/>
              <a:t>：</a:t>
            </a:r>
          </a:p>
          <a:p>
            <a:pPr defTabSz="912813"/>
            <a:r>
              <a:rPr lang="zh-CN" altLang="en-US" sz="1400"/>
              <a:t>小陈在挂断电话后，是紧接着拨打一个电话吗？如果不是应该如何操作？ </a:t>
            </a:r>
            <a:endParaRPr lang="zh-CN" altLang="zh-CN" sz="1400"/>
          </a:p>
        </p:txBody>
      </p:sp>
      <p:pic>
        <p:nvPicPr>
          <p:cNvPr id="3278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1"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3"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200275" y="876300"/>
            <a:ext cx="1008112" cy="400110"/>
          </a:xfrm>
          <a:prstGeom prst="rect">
            <a:avLst/>
          </a:prstGeom>
          <a:noFill/>
        </p:spPr>
        <p:txBody>
          <a:bodyPr wrap="square" rtlCol="0">
            <a:spAutoFit/>
          </a:bodyPr>
          <a:lstStyle/>
          <a:p>
            <a:r>
              <a:rPr lang="zh-CN" altLang="en-US" sz="2000" b="1" dirty="0" smtClean="0">
                <a:latin typeface="黑体" pitchFamily="49" charset="-122"/>
                <a:ea typeface="黑体" pitchFamily="49" charset="-122"/>
              </a:rPr>
              <a:t>判断题</a:t>
            </a:r>
            <a:endParaRPr lang="zh-CN" altLang="en-US" sz="2000" b="1" dirty="0">
              <a:latin typeface="黑体" pitchFamily="49" charset="-122"/>
              <a:ea typeface="黑体" pitchFamily="49" charset="-122"/>
            </a:endParaRPr>
          </a:p>
        </p:txBody>
      </p:sp>
      <p:sp>
        <p:nvSpPr>
          <p:cNvPr id="3" name="TextBox 2"/>
          <p:cNvSpPr txBox="1"/>
          <p:nvPr/>
        </p:nvSpPr>
        <p:spPr>
          <a:xfrm>
            <a:off x="2217738" y="1276410"/>
            <a:ext cx="5599113" cy="369332"/>
          </a:xfrm>
          <a:prstGeom prst="rect">
            <a:avLst/>
          </a:prstGeom>
          <a:noFill/>
        </p:spPr>
        <p:txBody>
          <a:bodyPr wrap="square" rtlCol="0">
            <a:spAutoFit/>
          </a:bodyPr>
          <a:lstStyle/>
          <a:p>
            <a:r>
              <a:rPr lang="en-US" altLang="zh-CN" b="1" dirty="0"/>
              <a:t>1.</a:t>
            </a:r>
            <a:r>
              <a:rPr lang="zh-CN" altLang="zh-CN" b="1" dirty="0"/>
              <a:t>回访和询访都是针对以呼入工作为主的呼出工作。</a:t>
            </a:r>
            <a:endParaRPr lang="zh-CN" altLang="zh-CN" dirty="0"/>
          </a:p>
        </p:txBody>
      </p:sp>
      <p:sp>
        <p:nvSpPr>
          <p:cNvPr id="15" name="菱形 14">
            <a:hlinkClick r:id="rId4" action="ppaction://hlinksldjump"/>
          </p:cNvPr>
          <p:cNvSpPr/>
          <p:nvPr/>
        </p:nvSpPr>
        <p:spPr>
          <a:xfrm>
            <a:off x="4098976" y="2787661"/>
            <a:ext cx="846113" cy="846113"/>
          </a:xfrm>
          <a:prstGeom prst="diamond">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smtClean="0">
                <a:latin typeface="黑体" pitchFamily="49" charset="-122"/>
                <a:ea typeface="黑体" pitchFamily="49" charset="-122"/>
              </a:rPr>
              <a:t>√</a:t>
            </a:r>
            <a:endParaRPr lang="zh-CN" altLang="en-US" sz="3600" dirty="0">
              <a:latin typeface="黑体" pitchFamily="49" charset="-122"/>
              <a:ea typeface="黑体" pitchFamily="49" charset="-122"/>
            </a:endParaRPr>
          </a:p>
        </p:txBody>
      </p:sp>
      <p:sp>
        <p:nvSpPr>
          <p:cNvPr id="16" name="菱形 15">
            <a:hlinkClick r:id="rId5" action="ppaction://hlinksldjump"/>
          </p:cNvPr>
          <p:cNvSpPr/>
          <p:nvPr/>
        </p:nvSpPr>
        <p:spPr>
          <a:xfrm>
            <a:off x="5107088" y="2787661"/>
            <a:ext cx="846113" cy="846113"/>
          </a:xfrm>
          <a:prstGeom prst="diamond">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2400" b="1" dirty="0"/>
              <a:t>╳</a:t>
            </a:r>
            <a:endParaRPr lang="zh-CN" altLang="en-US" sz="2400" dirty="0">
              <a:latin typeface="黑体" pitchFamily="49" charset="-122"/>
              <a:ea typeface="黑体" pitchFamily="49" charset="-122"/>
            </a:endParaRPr>
          </a:p>
        </p:txBody>
      </p:sp>
    </p:spTree>
    <p:extLst>
      <p:ext uri="{BB962C8B-B14F-4D97-AF65-F5344CB8AC3E}">
        <p14:creationId xmlns:p14="http://schemas.microsoft.com/office/powerpoint/2010/main" val="3615699996"/>
      </p:ext>
    </p:extLst>
  </p:cSld>
  <p:clrMapOvr>
    <a:masterClrMapping/>
  </p:clrMapOvr>
  <p:transition spd="slow">
    <p:push dir="u"/>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555776" y="1633364"/>
            <a:ext cx="6066482" cy="646331"/>
          </a:xfrm>
          <a:prstGeom prst="rect">
            <a:avLst/>
          </a:prstGeom>
          <a:noFill/>
        </p:spPr>
        <p:txBody>
          <a:bodyPr wrap="square" rtlCol="0">
            <a:spAutoFit/>
          </a:bodyPr>
          <a:lstStyle/>
          <a:p>
            <a:r>
              <a:rPr lang="zh-CN" altLang="en-US" sz="3600" b="1" dirty="0">
                <a:latin typeface="黑体" pitchFamily="49" charset="-122"/>
                <a:ea typeface="黑体" pitchFamily="49" charset="-122"/>
              </a:rPr>
              <a:t>选择不</a:t>
            </a:r>
            <a:r>
              <a:rPr lang="zh-CN" altLang="en-US" sz="3600" b="1" dirty="0" smtClean="0">
                <a:latin typeface="黑体" pitchFamily="49" charset="-122"/>
                <a:ea typeface="黑体" pitchFamily="49" charset="-122"/>
              </a:rPr>
              <a:t>正确，请再思考思考！</a:t>
            </a:r>
            <a:endParaRPr lang="zh-CN" altLang="en-US" sz="3600" b="1" dirty="0">
              <a:latin typeface="黑体" pitchFamily="49" charset="-122"/>
              <a:ea typeface="黑体" pitchFamily="49" charset="-122"/>
            </a:endParaRPr>
          </a:p>
        </p:txBody>
      </p:sp>
      <p:sp>
        <p:nvSpPr>
          <p:cNvPr id="21" name="圆角矩形 20">
            <a:hlinkClick r:id="rId4" action="ppaction://hlinksldjump"/>
          </p:cNvPr>
          <p:cNvSpPr/>
          <p:nvPr/>
        </p:nvSpPr>
        <p:spPr>
          <a:xfrm>
            <a:off x="3131839" y="2857500"/>
            <a:ext cx="4464497"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返回题目继续学习</a:t>
            </a:r>
            <a:endParaRPr lang="zh-CN" altLang="en-US" sz="4000" dirty="0">
              <a:latin typeface="黑体" pitchFamily="49" charset="-122"/>
              <a:ea typeface="黑体" pitchFamily="49" charset="-122"/>
            </a:endParaRPr>
          </a:p>
        </p:txBody>
      </p:sp>
      <p:sp>
        <p:nvSpPr>
          <p:cNvPr id="10"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Tree>
    <p:extLst>
      <p:ext uri="{BB962C8B-B14F-4D97-AF65-F5344CB8AC3E}">
        <p14:creationId xmlns:p14="http://schemas.microsoft.com/office/powerpoint/2010/main" val="1171112283"/>
      </p:ext>
    </p:extLst>
  </p:cSld>
  <p:clrMapOvr>
    <a:masterClrMapping/>
  </p:clrMapOvr>
  <p:transition spd="slow">
    <p:push dir="u"/>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3"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275856" y="1633364"/>
            <a:ext cx="4176464" cy="646331"/>
          </a:xfrm>
          <a:prstGeom prst="rect">
            <a:avLst/>
          </a:prstGeom>
          <a:noFill/>
        </p:spPr>
        <p:txBody>
          <a:bodyPr wrap="square" rtlCol="0">
            <a:spAutoFit/>
          </a:bodyPr>
          <a:lstStyle/>
          <a:p>
            <a:r>
              <a:rPr lang="zh-CN" altLang="en-US" sz="3600" b="1" dirty="0">
                <a:latin typeface="黑体" pitchFamily="49" charset="-122"/>
                <a:ea typeface="黑体" pitchFamily="49" charset="-122"/>
              </a:rPr>
              <a:t>恭喜</a:t>
            </a:r>
            <a:r>
              <a:rPr lang="zh-CN" altLang="en-US" sz="3600" b="1" dirty="0" smtClean="0">
                <a:latin typeface="黑体" pitchFamily="49" charset="-122"/>
                <a:ea typeface="黑体" pitchFamily="49" charset="-122"/>
              </a:rPr>
              <a:t>你，回答正确！</a:t>
            </a:r>
            <a:endParaRPr lang="zh-CN" altLang="en-US" sz="3600" b="1" dirty="0">
              <a:latin typeface="黑体" pitchFamily="49" charset="-122"/>
              <a:ea typeface="黑体" pitchFamily="49" charset="-122"/>
            </a:endParaRPr>
          </a:p>
        </p:txBody>
      </p:sp>
      <p:sp>
        <p:nvSpPr>
          <p:cNvPr id="3" name="圆角矩形 2">
            <a:hlinkClick r:id="rId4" action="ppaction://hlinksldjump"/>
          </p:cNvPr>
          <p:cNvSpPr/>
          <p:nvPr/>
        </p:nvSpPr>
        <p:spPr>
          <a:xfrm>
            <a:off x="3131839" y="2857500"/>
            <a:ext cx="4464497"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返回题目继续学习</a:t>
            </a:r>
            <a:endParaRPr lang="zh-CN" altLang="en-US" sz="4000" dirty="0">
              <a:latin typeface="黑体" pitchFamily="49" charset="-122"/>
              <a:ea typeface="黑体" pitchFamily="49" charset="-122"/>
            </a:endParaRPr>
          </a:p>
        </p:txBody>
      </p:sp>
    </p:spTree>
    <p:extLst>
      <p:ext uri="{BB962C8B-B14F-4D97-AF65-F5344CB8AC3E}">
        <p14:creationId xmlns:p14="http://schemas.microsoft.com/office/powerpoint/2010/main" val="3262892653"/>
      </p:ext>
    </p:extLst>
  </p:cSld>
  <p:clrMapOvr>
    <a:masterClrMapping/>
  </p:clrMapOvr>
  <p:transition spd="slow">
    <p:push dir="u"/>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3"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200275" y="876300"/>
            <a:ext cx="1008112" cy="400110"/>
          </a:xfrm>
          <a:prstGeom prst="rect">
            <a:avLst/>
          </a:prstGeom>
          <a:noFill/>
        </p:spPr>
        <p:txBody>
          <a:bodyPr wrap="square" rtlCol="0">
            <a:spAutoFit/>
          </a:bodyPr>
          <a:lstStyle/>
          <a:p>
            <a:r>
              <a:rPr lang="zh-CN" altLang="en-US" sz="2000" b="1" dirty="0" smtClean="0">
                <a:latin typeface="黑体" pitchFamily="49" charset="-122"/>
                <a:ea typeface="黑体" pitchFamily="49" charset="-122"/>
              </a:rPr>
              <a:t>判断题</a:t>
            </a:r>
            <a:endParaRPr lang="zh-CN" altLang="en-US" sz="2000" b="1" dirty="0">
              <a:latin typeface="黑体" pitchFamily="49" charset="-122"/>
              <a:ea typeface="黑体" pitchFamily="49" charset="-122"/>
            </a:endParaRPr>
          </a:p>
        </p:txBody>
      </p:sp>
      <p:sp>
        <p:nvSpPr>
          <p:cNvPr id="3" name="TextBox 2"/>
          <p:cNvSpPr txBox="1"/>
          <p:nvPr/>
        </p:nvSpPr>
        <p:spPr>
          <a:xfrm>
            <a:off x="2217738" y="1276410"/>
            <a:ext cx="5599113" cy="369332"/>
          </a:xfrm>
          <a:prstGeom prst="rect">
            <a:avLst/>
          </a:prstGeom>
          <a:noFill/>
        </p:spPr>
        <p:txBody>
          <a:bodyPr wrap="square" rtlCol="0">
            <a:spAutoFit/>
          </a:bodyPr>
          <a:lstStyle/>
          <a:p>
            <a:r>
              <a:rPr lang="en-US" altLang="zh-CN" b="1" dirty="0"/>
              <a:t>2.</a:t>
            </a:r>
            <a:r>
              <a:rPr lang="zh-CN" altLang="zh-CN" b="1" dirty="0"/>
              <a:t>回访和询访是一回事。</a:t>
            </a:r>
            <a:endParaRPr lang="zh-CN" altLang="zh-CN" dirty="0"/>
          </a:p>
        </p:txBody>
      </p:sp>
      <p:sp>
        <p:nvSpPr>
          <p:cNvPr id="15" name="菱形 14">
            <a:hlinkClick r:id="rId4" action="ppaction://hlinksldjump"/>
          </p:cNvPr>
          <p:cNvSpPr/>
          <p:nvPr/>
        </p:nvSpPr>
        <p:spPr>
          <a:xfrm>
            <a:off x="4098976" y="2787661"/>
            <a:ext cx="846113" cy="846113"/>
          </a:xfrm>
          <a:prstGeom prst="diamond">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smtClean="0">
                <a:latin typeface="黑体" pitchFamily="49" charset="-122"/>
                <a:ea typeface="黑体" pitchFamily="49" charset="-122"/>
              </a:rPr>
              <a:t>√</a:t>
            </a:r>
            <a:endParaRPr lang="zh-CN" altLang="en-US" sz="3600" dirty="0">
              <a:latin typeface="黑体" pitchFamily="49" charset="-122"/>
              <a:ea typeface="黑体" pitchFamily="49" charset="-122"/>
            </a:endParaRPr>
          </a:p>
        </p:txBody>
      </p:sp>
      <p:sp>
        <p:nvSpPr>
          <p:cNvPr id="16" name="菱形 15">
            <a:hlinkClick r:id="rId5" action="ppaction://hlinksldjump"/>
          </p:cNvPr>
          <p:cNvSpPr/>
          <p:nvPr/>
        </p:nvSpPr>
        <p:spPr>
          <a:xfrm>
            <a:off x="5107088" y="2787661"/>
            <a:ext cx="846113" cy="846113"/>
          </a:xfrm>
          <a:prstGeom prst="diamond">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2400" b="1" dirty="0"/>
              <a:t>╳</a:t>
            </a:r>
            <a:endParaRPr lang="zh-CN" altLang="en-US" sz="2400" dirty="0">
              <a:latin typeface="黑体" pitchFamily="49" charset="-122"/>
              <a:ea typeface="黑体" pitchFamily="49" charset="-122"/>
            </a:endParaRPr>
          </a:p>
        </p:txBody>
      </p:sp>
    </p:spTree>
    <p:extLst>
      <p:ext uri="{BB962C8B-B14F-4D97-AF65-F5344CB8AC3E}">
        <p14:creationId xmlns:p14="http://schemas.microsoft.com/office/powerpoint/2010/main" val="408819103"/>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直角三角形 20"/>
          <p:cNvSpPr>
            <a:spLocks noChangeArrowheads="1"/>
          </p:cNvSpPr>
          <p:nvPr/>
        </p:nvSpPr>
        <p:spPr bwMode="auto">
          <a:xfrm flipH="1">
            <a:off x="7704138" y="1657615"/>
            <a:ext cx="190500" cy="179917"/>
          </a:xfrm>
          <a:prstGeom prst="rtTriangle">
            <a:avLst/>
          </a:prstGeom>
          <a:solidFill>
            <a:srgbClr val="FF5050">
              <a:alpha val="63136"/>
            </a:srgbClr>
          </a:solidFill>
          <a:ln>
            <a:noFill/>
          </a:ln>
          <a:extLst>
            <a:ext uri="{91240B29-F687-4F45-9708-019B960494DF}">
              <a14:hiddenLine xmlns:a14="http://schemas.microsoft.com/office/drawing/2010/main" w="9525">
                <a:solidFill>
                  <a:schemeClr val="accent2"/>
                </a:solidFill>
                <a:miter lim="800000"/>
                <a:headEnd/>
                <a:tailEnd/>
              </a14:hiddenLine>
            </a:ext>
          </a:extLst>
        </p:spPr>
        <p:txBody>
          <a:bodyPr lIns="91388" tIns="45696" rIns="91388" bIns="45696" anchor="ctr"/>
          <a:lstStyle/>
          <a:p>
            <a:pPr defTabSz="912813"/>
            <a:endParaRPr lang="zh-CN" altLang="zh-CN">
              <a:solidFill>
                <a:srgbClr val="FFFFFF"/>
              </a:solidFill>
              <a:latin typeface="Calibri" pitchFamily="34" charset="0"/>
              <a:sym typeface="Calibri" pitchFamily="34" charset="0"/>
            </a:endParaRPr>
          </a:p>
        </p:txBody>
      </p:sp>
      <p:sp>
        <p:nvSpPr>
          <p:cNvPr id="4099" name="矩形 21"/>
          <p:cNvSpPr>
            <a:spLocks noChangeArrowheads="1"/>
          </p:cNvSpPr>
          <p:nvPr/>
        </p:nvSpPr>
        <p:spPr bwMode="auto">
          <a:xfrm>
            <a:off x="0" y="1837532"/>
            <a:ext cx="9144000" cy="2346854"/>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88" tIns="45696" rIns="91388" bIns="45696" anchor="ctr"/>
          <a:lstStyle/>
          <a:p>
            <a:pPr defTabSz="912813"/>
            <a:endParaRPr lang="zh-CN" altLang="zh-CN">
              <a:solidFill>
                <a:srgbClr val="FFFFFF"/>
              </a:solidFill>
              <a:latin typeface="Calibri" pitchFamily="34" charset="0"/>
              <a:sym typeface="Calibri" pitchFamily="34" charset="0"/>
            </a:endParaRPr>
          </a:p>
        </p:txBody>
      </p:sp>
      <p:sp>
        <p:nvSpPr>
          <p:cNvPr id="14340" name="矩形 23"/>
          <p:cNvSpPr>
            <a:spLocks noChangeArrowheads="1"/>
          </p:cNvSpPr>
          <p:nvPr/>
        </p:nvSpPr>
        <p:spPr bwMode="auto">
          <a:xfrm>
            <a:off x="7894638" y="1657615"/>
            <a:ext cx="673100" cy="2701396"/>
          </a:xfrm>
          <a:prstGeom prst="rect">
            <a:avLst/>
          </a:prstGeom>
          <a:solidFill>
            <a:srgbClr val="CC0000">
              <a:alpha val="65097"/>
            </a:srgbClr>
          </a:solidFill>
          <a:ln>
            <a:noFill/>
          </a:ln>
          <a:extLst>
            <a:ext uri="{91240B29-F687-4F45-9708-019B960494DF}">
              <a14:hiddenLine xmlns:a14="http://schemas.microsoft.com/office/drawing/2010/main" w="9525">
                <a:solidFill>
                  <a:schemeClr val="accent2"/>
                </a:solidFill>
                <a:miter lim="800000"/>
                <a:headEnd/>
                <a:tailEnd/>
              </a14:hiddenLine>
            </a:ext>
          </a:extLst>
        </p:spPr>
        <p:txBody>
          <a:bodyPr lIns="91388" tIns="45696" rIns="91388" bIns="45696" anchor="ctr"/>
          <a:lstStyle/>
          <a:p>
            <a:pPr defTabSz="912813">
              <a:defRPr/>
            </a:pPr>
            <a:endParaRPr lang="zh-CN" altLang="en-US">
              <a:solidFill>
                <a:schemeClr val="tx2">
                  <a:lumMod val="60000"/>
                  <a:lumOff val="40000"/>
                </a:schemeClr>
              </a:solidFill>
              <a:latin typeface="Calibri" pitchFamily="34" charset="0"/>
              <a:sym typeface="Calibri" pitchFamily="34" charset="0"/>
            </a:endParaRPr>
          </a:p>
        </p:txBody>
      </p:sp>
      <p:sp>
        <p:nvSpPr>
          <p:cNvPr id="4101" name="直角三角形 26"/>
          <p:cNvSpPr>
            <a:spLocks noChangeArrowheads="1"/>
          </p:cNvSpPr>
          <p:nvPr/>
        </p:nvSpPr>
        <p:spPr bwMode="auto">
          <a:xfrm flipH="1" flipV="1">
            <a:off x="7704138" y="4184386"/>
            <a:ext cx="190500" cy="174625"/>
          </a:xfrm>
          <a:prstGeom prst="rtTriangle">
            <a:avLst/>
          </a:prstGeom>
          <a:solidFill>
            <a:srgbClr val="FF5050">
              <a:alpha val="63136"/>
            </a:srgbClr>
          </a:solidFill>
          <a:ln>
            <a:noFill/>
          </a:ln>
          <a:extLst>
            <a:ext uri="{91240B29-F687-4F45-9708-019B960494DF}">
              <a14:hiddenLine xmlns:a14="http://schemas.microsoft.com/office/drawing/2010/main" w="9525">
                <a:solidFill>
                  <a:schemeClr val="accent2"/>
                </a:solidFill>
                <a:miter lim="800000"/>
                <a:headEnd/>
                <a:tailEnd/>
              </a14:hiddenLine>
            </a:ext>
          </a:extLst>
        </p:spPr>
        <p:txBody>
          <a:bodyPr lIns="91388" tIns="45696" rIns="91388" bIns="45696" anchor="ctr"/>
          <a:lstStyle/>
          <a:p>
            <a:pPr defTabSz="912813"/>
            <a:endParaRPr lang="zh-CN" altLang="zh-CN">
              <a:solidFill>
                <a:srgbClr val="FFFFFF"/>
              </a:solidFill>
              <a:latin typeface="Calibri" pitchFamily="34" charset="0"/>
              <a:sym typeface="Calibri" pitchFamily="34" charset="0"/>
            </a:endParaRPr>
          </a:p>
        </p:txBody>
      </p:sp>
      <p:sp>
        <p:nvSpPr>
          <p:cNvPr id="3" name="TextBox 2"/>
          <p:cNvSpPr txBox="1"/>
          <p:nvPr/>
        </p:nvSpPr>
        <p:spPr>
          <a:xfrm>
            <a:off x="250825" y="456407"/>
            <a:ext cx="8642350" cy="830997"/>
          </a:xfrm>
          <a:prstGeom prst="rect">
            <a:avLst/>
          </a:prstGeom>
          <a:noFill/>
        </p:spPr>
        <p:txBody>
          <a:bodyPr>
            <a:spAutoFit/>
          </a:bodyPr>
          <a:lstStyle>
            <a:lvl1pPr defTabSz="912813">
              <a:defRPr>
                <a:solidFill>
                  <a:schemeClr val="tx1"/>
                </a:solidFill>
                <a:latin typeface="Arial" charset="0"/>
                <a:ea typeface="宋体" pitchFamily="2" charset="-122"/>
              </a:defRPr>
            </a:lvl1pPr>
            <a:lvl2pPr marL="742950" indent="-285750" defTabSz="912813">
              <a:defRPr>
                <a:solidFill>
                  <a:schemeClr val="tx1"/>
                </a:solidFill>
                <a:latin typeface="Arial" charset="0"/>
                <a:ea typeface="宋体" pitchFamily="2" charset="-122"/>
              </a:defRPr>
            </a:lvl2pPr>
            <a:lvl3pPr marL="1143000" indent="-228600" defTabSz="912813">
              <a:defRPr>
                <a:solidFill>
                  <a:schemeClr val="tx1"/>
                </a:solidFill>
                <a:latin typeface="Arial" charset="0"/>
                <a:ea typeface="宋体" pitchFamily="2" charset="-122"/>
              </a:defRPr>
            </a:lvl3pPr>
            <a:lvl4pPr marL="1600200" indent="-228600" defTabSz="912813">
              <a:defRPr>
                <a:solidFill>
                  <a:schemeClr val="tx1"/>
                </a:solidFill>
                <a:latin typeface="Arial" charset="0"/>
                <a:ea typeface="宋体" pitchFamily="2" charset="-122"/>
              </a:defRPr>
            </a:lvl4pPr>
            <a:lvl5pPr marL="2057400" indent="-228600" defTabSz="912813">
              <a:defRPr>
                <a:solidFill>
                  <a:schemeClr val="tx1"/>
                </a:solidFill>
                <a:latin typeface="Arial" charset="0"/>
                <a:ea typeface="宋体" pitchFamily="2" charset="-122"/>
              </a:defRPr>
            </a:lvl5pPr>
            <a:lvl6pPr marL="2514600" indent="-228600" defTabSz="912813" fontAlgn="base">
              <a:spcBef>
                <a:spcPct val="0"/>
              </a:spcBef>
              <a:spcAft>
                <a:spcPct val="0"/>
              </a:spcAft>
              <a:defRPr>
                <a:solidFill>
                  <a:schemeClr val="tx1"/>
                </a:solidFill>
                <a:latin typeface="Arial" charset="0"/>
                <a:ea typeface="宋体" pitchFamily="2" charset="-122"/>
              </a:defRPr>
            </a:lvl6pPr>
            <a:lvl7pPr marL="2971800" indent="-228600" defTabSz="912813" fontAlgn="base">
              <a:spcBef>
                <a:spcPct val="0"/>
              </a:spcBef>
              <a:spcAft>
                <a:spcPct val="0"/>
              </a:spcAft>
              <a:defRPr>
                <a:solidFill>
                  <a:schemeClr val="tx1"/>
                </a:solidFill>
                <a:latin typeface="Arial" charset="0"/>
                <a:ea typeface="宋体" pitchFamily="2" charset="-122"/>
              </a:defRPr>
            </a:lvl7pPr>
            <a:lvl8pPr marL="3429000" indent="-228600" defTabSz="912813" fontAlgn="base">
              <a:spcBef>
                <a:spcPct val="0"/>
              </a:spcBef>
              <a:spcAft>
                <a:spcPct val="0"/>
              </a:spcAft>
              <a:defRPr>
                <a:solidFill>
                  <a:schemeClr val="tx1"/>
                </a:solidFill>
                <a:latin typeface="Arial" charset="0"/>
                <a:ea typeface="宋体" pitchFamily="2" charset="-122"/>
              </a:defRPr>
            </a:lvl8pPr>
            <a:lvl9pPr marL="3886200" indent="-228600" defTabSz="912813" fontAlgn="base">
              <a:spcBef>
                <a:spcPct val="0"/>
              </a:spcBef>
              <a:spcAft>
                <a:spcPct val="0"/>
              </a:spcAft>
              <a:defRPr>
                <a:solidFill>
                  <a:schemeClr val="tx1"/>
                </a:solidFill>
                <a:latin typeface="Arial" charset="0"/>
                <a:ea typeface="宋体" pitchFamily="2" charset="-122"/>
              </a:defRPr>
            </a:lvl9pPr>
          </a:lstStyle>
          <a:p>
            <a:pPr algn="ctr"/>
            <a:r>
              <a:rPr lang="zh-CN" altLang="zh-CN" sz="4400" b="1">
                <a:solidFill>
                  <a:srgbClr val="953735"/>
                </a:solidFill>
                <a:latin typeface="Calibri" pitchFamily="34" charset="0"/>
              </a:rPr>
              <a:t>第</a:t>
            </a:r>
            <a:r>
              <a:rPr lang="zh-CN" altLang="en-US" sz="4400" b="1">
                <a:solidFill>
                  <a:srgbClr val="953735"/>
                </a:solidFill>
                <a:latin typeface="Calibri" pitchFamily="34" charset="0"/>
              </a:rPr>
              <a:t>六</a:t>
            </a:r>
            <a:r>
              <a:rPr lang="zh-CN" altLang="zh-CN" sz="4400" b="1">
                <a:solidFill>
                  <a:srgbClr val="953735"/>
                </a:solidFill>
                <a:latin typeface="Calibri" pitchFamily="34" charset="0"/>
              </a:rPr>
              <a:t>章</a:t>
            </a:r>
            <a:r>
              <a:rPr lang="zh-CN" altLang="en-US" sz="4800" b="1">
                <a:solidFill>
                  <a:srgbClr val="C00000"/>
                </a:solidFill>
                <a:latin typeface="Calibri" pitchFamily="34" charset="0"/>
              </a:rPr>
              <a:t>  </a:t>
            </a:r>
            <a:r>
              <a:rPr lang="zh-CN" altLang="en-US" sz="4400" b="1">
                <a:solidFill>
                  <a:srgbClr val="558ED5"/>
                </a:solidFill>
                <a:latin typeface="Calibri" pitchFamily="34" charset="0"/>
              </a:rPr>
              <a:t>常规电话呼出操作及流程</a:t>
            </a:r>
            <a:endParaRPr lang="zh-CN" altLang="en-US" sz="4400">
              <a:solidFill>
                <a:srgbClr val="558ED5"/>
              </a:solidFill>
              <a:latin typeface="Calibri" pitchFamily="34" charset="0"/>
            </a:endParaRPr>
          </a:p>
        </p:txBody>
      </p:sp>
      <p:sp>
        <p:nvSpPr>
          <p:cNvPr id="4" name="TextBox 3"/>
          <p:cNvSpPr txBox="1"/>
          <p:nvPr/>
        </p:nvSpPr>
        <p:spPr>
          <a:xfrm>
            <a:off x="323850" y="2538678"/>
            <a:ext cx="7272338" cy="1323439"/>
          </a:xfrm>
          <a:prstGeom prst="rect">
            <a:avLst/>
          </a:prstGeom>
          <a:noFill/>
        </p:spPr>
        <p:txBody>
          <a:bodyPr>
            <a:spAutoFit/>
          </a:bodyPr>
          <a:lstStyle>
            <a:lvl1pPr defTabSz="912813">
              <a:defRPr>
                <a:solidFill>
                  <a:schemeClr val="tx1"/>
                </a:solidFill>
                <a:latin typeface="Arial" charset="0"/>
                <a:ea typeface="宋体" pitchFamily="2" charset="-122"/>
              </a:defRPr>
            </a:lvl1pPr>
            <a:lvl2pPr marL="742950" indent="-285750" defTabSz="912813">
              <a:defRPr>
                <a:solidFill>
                  <a:schemeClr val="tx1"/>
                </a:solidFill>
                <a:latin typeface="Arial" charset="0"/>
                <a:ea typeface="宋体" pitchFamily="2" charset="-122"/>
              </a:defRPr>
            </a:lvl2pPr>
            <a:lvl3pPr marL="1143000" indent="-228600" defTabSz="912813">
              <a:defRPr>
                <a:solidFill>
                  <a:schemeClr val="tx1"/>
                </a:solidFill>
                <a:latin typeface="Arial" charset="0"/>
                <a:ea typeface="宋体" pitchFamily="2" charset="-122"/>
              </a:defRPr>
            </a:lvl3pPr>
            <a:lvl4pPr marL="1600200" indent="-228600" defTabSz="912813">
              <a:defRPr>
                <a:solidFill>
                  <a:schemeClr val="tx1"/>
                </a:solidFill>
                <a:latin typeface="Arial" charset="0"/>
                <a:ea typeface="宋体" pitchFamily="2" charset="-122"/>
              </a:defRPr>
            </a:lvl4pPr>
            <a:lvl5pPr marL="2057400" indent="-228600" defTabSz="912813">
              <a:defRPr>
                <a:solidFill>
                  <a:schemeClr val="tx1"/>
                </a:solidFill>
                <a:latin typeface="Arial" charset="0"/>
                <a:ea typeface="宋体" pitchFamily="2" charset="-122"/>
              </a:defRPr>
            </a:lvl5pPr>
            <a:lvl6pPr marL="2514600" indent="-228600" defTabSz="912813" fontAlgn="base">
              <a:spcBef>
                <a:spcPct val="0"/>
              </a:spcBef>
              <a:spcAft>
                <a:spcPct val="0"/>
              </a:spcAft>
              <a:defRPr>
                <a:solidFill>
                  <a:schemeClr val="tx1"/>
                </a:solidFill>
                <a:latin typeface="Arial" charset="0"/>
                <a:ea typeface="宋体" pitchFamily="2" charset="-122"/>
              </a:defRPr>
            </a:lvl6pPr>
            <a:lvl7pPr marL="2971800" indent="-228600" defTabSz="912813" fontAlgn="base">
              <a:spcBef>
                <a:spcPct val="0"/>
              </a:spcBef>
              <a:spcAft>
                <a:spcPct val="0"/>
              </a:spcAft>
              <a:defRPr>
                <a:solidFill>
                  <a:schemeClr val="tx1"/>
                </a:solidFill>
                <a:latin typeface="Arial" charset="0"/>
                <a:ea typeface="宋体" pitchFamily="2" charset="-122"/>
              </a:defRPr>
            </a:lvl7pPr>
            <a:lvl8pPr marL="3429000" indent="-228600" defTabSz="912813" fontAlgn="base">
              <a:spcBef>
                <a:spcPct val="0"/>
              </a:spcBef>
              <a:spcAft>
                <a:spcPct val="0"/>
              </a:spcAft>
              <a:defRPr>
                <a:solidFill>
                  <a:schemeClr val="tx1"/>
                </a:solidFill>
                <a:latin typeface="Arial" charset="0"/>
                <a:ea typeface="宋体" pitchFamily="2" charset="-122"/>
              </a:defRPr>
            </a:lvl8pPr>
            <a:lvl9pPr marL="3886200" indent="-228600" defTabSz="912813" fontAlgn="base">
              <a:spcBef>
                <a:spcPct val="0"/>
              </a:spcBef>
              <a:spcAft>
                <a:spcPct val="0"/>
              </a:spcAft>
              <a:defRPr>
                <a:solidFill>
                  <a:schemeClr val="tx1"/>
                </a:solidFill>
                <a:latin typeface="Arial" charset="0"/>
                <a:ea typeface="宋体" pitchFamily="2" charset="-122"/>
              </a:defRPr>
            </a:lvl9pPr>
          </a:lstStyle>
          <a:p>
            <a:pPr algn="ctr"/>
            <a:r>
              <a:rPr lang="zh-CN" altLang="zh-CN" sz="4000" b="1">
                <a:solidFill>
                  <a:schemeClr val="bg1"/>
                </a:solidFill>
                <a:latin typeface="Calibri" pitchFamily="34" charset="0"/>
              </a:rPr>
              <a:t>第</a:t>
            </a:r>
            <a:r>
              <a:rPr lang="zh-CN" altLang="en-US" sz="4000" b="1">
                <a:solidFill>
                  <a:schemeClr val="bg1"/>
                </a:solidFill>
                <a:latin typeface="Calibri" pitchFamily="34" charset="0"/>
              </a:rPr>
              <a:t>二</a:t>
            </a:r>
            <a:r>
              <a:rPr lang="zh-CN" altLang="zh-CN" sz="4000" b="1">
                <a:solidFill>
                  <a:schemeClr val="bg1"/>
                </a:solidFill>
                <a:latin typeface="Calibri" pitchFamily="34" charset="0"/>
              </a:rPr>
              <a:t>节</a:t>
            </a:r>
            <a:r>
              <a:rPr lang="zh-CN" altLang="en-US" sz="4000" b="1">
                <a:solidFill>
                  <a:schemeClr val="bg1"/>
                </a:solidFill>
                <a:latin typeface="Calibri" pitchFamily="34" charset="0"/>
              </a:rPr>
              <a:t>  坐席代表常规呼出业务</a:t>
            </a:r>
          </a:p>
          <a:p>
            <a:pPr algn="ctr"/>
            <a:r>
              <a:rPr lang="zh-CN" altLang="en-US" sz="4000" b="1">
                <a:solidFill>
                  <a:schemeClr val="bg1"/>
                </a:solidFill>
                <a:latin typeface="Calibri" pitchFamily="34" charset="0"/>
              </a:rPr>
              <a:t>操作及流程</a:t>
            </a:r>
            <a:endParaRPr lang="zh-CN" altLang="en-US" sz="4000">
              <a:solidFill>
                <a:schemeClr val="bg1"/>
              </a:solidFill>
              <a:latin typeface="Calibri" pitchFamily="34" charset="0"/>
            </a:endParaRPr>
          </a:p>
        </p:txBody>
      </p:sp>
      <p:pic>
        <p:nvPicPr>
          <p:cNvPr id="4104" name="图片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0825" y="4456907"/>
            <a:ext cx="4465638" cy="989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555776" y="1633364"/>
            <a:ext cx="6066482" cy="646331"/>
          </a:xfrm>
          <a:prstGeom prst="rect">
            <a:avLst/>
          </a:prstGeom>
          <a:noFill/>
        </p:spPr>
        <p:txBody>
          <a:bodyPr wrap="square" rtlCol="0">
            <a:spAutoFit/>
          </a:bodyPr>
          <a:lstStyle/>
          <a:p>
            <a:r>
              <a:rPr lang="zh-CN" altLang="en-US" sz="3600" b="1" dirty="0">
                <a:latin typeface="黑体" pitchFamily="49" charset="-122"/>
                <a:ea typeface="黑体" pitchFamily="49" charset="-122"/>
              </a:rPr>
              <a:t>选择不</a:t>
            </a:r>
            <a:r>
              <a:rPr lang="zh-CN" altLang="en-US" sz="3600" b="1" dirty="0" smtClean="0">
                <a:latin typeface="黑体" pitchFamily="49" charset="-122"/>
                <a:ea typeface="黑体" pitchFamily="49" charset="-122"/>
              </a:rPr>
              <a:t>正确，请再思考思考！</a:t>
            </a:r>
            <a:endParaRPr lang="zh-CN" altLang="en-US" sz="3600" b="1" dirty="0">
              <a:latin typeface="黑体" pitchFamily="49" charset="-122"/>
              <a:ea typeface="黑体" pitchFamily="49" charset="-122"/>
            </a:endParaRPr>
          </a:p>
        </p:txBody>
      </p:sp>
      <p:sp>
        <p:nvSpPr>
          <p:cNvPr id="21" name="圆角矩形 20">
            <a:hlinkClick r:id="rId4" action="ppaction://hlinksldjump"/>
          </p:cNvPr>
          <p:cNvSpPr/>
          <p:nvPr/>
        </p:nvSpPr>
        <p:spPr>
          <a:xfrm>
            <a:off x="3131839" y="2857500"/>
            <a:ext cx="4464497"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返回题目继续学习</a:t>
            </a:r>
            <a:endParaRPr lang="zh-CN" altLang="en-US" sz="4000" dirty="0">
              <a:latin typeface="黑体" pitchFamily="49" charset="-122"/>
              <a:ea typeface="黑体" pitchFamily="49" charset="-122"/>
            </a:endParaRPr>
          </a:p>
        </p:txBody>
      </p:sp>
      <p:sp>
        <p:nvSpPr>
          <p:cNvPr id="10"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Tree>
    <p:extLst>
      <p:ext uri="{BB962C8B-B14F-4D97-AF65-F5344CB8AC3E}">
        <p14:creationId xmlns:p14="http://schemas.microsoft.com/office/powerpoint/2010/main" val="239612721"/>
      </p:ext>
    </p:extLst>
  </p:cSld>
  <p:clrMapOvr>
    <a:masterClrMapping/>
  </p:clrMapOvr>
  <p:transition spd="slow">
    <p:push dir="u"/>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3"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275856" y="1633364"/>
            <a:ext cx="4176464" cy="646331"/>
          </a:xfrm>
          <a:prstGeom prst="rect">
            <a:avLst/>
          </a:prstGeom>
          <a:noFill/>
        </p:spPr>
        <p:txBody>
          <a:bodyPr wrap="square" rtlCol="0">
            <a:spAutoFit/>
          </a:bodyPr>
          <a:lstStyle/>
          <a:p>
            <a:r>
              <a:rPr lang="zh-CN" altLang="en-US" sz="3600" b="1" dirty="0">
                <a:latin typeface="黑体" pitchFamily="49" charset="-122"/>
                <a:ea typeface="黑体" pitchFamily="49" charset="-122"/>
              </a:rPr>
              <a:t>恭喜</a:t>
            </a:r>
            <a:r>
              <a:rPr lang="zh-CN" altLang="en-US" sz="3600" b="1" dirty="0" smtClean="0">
                <a:latin typeface="黑体" pitchFamily="49" charset="-122"/>
                <a:ea typeface="黑体" pitchFamily="49" charset="-122"/>
              </a:rPr>
              <a:t>你，回答正确！</a:t>
            </a:r>
            <a:endParaRPr lang="zh-CN" altLang="en-US" sz="3600" b="1" dirty="0">
              <a:latin typeface="黑体" pitchFamily="49" charset="-122"/>
              <a:ea typeface="黑体" pitchFamily="49" charset="-122"/>
            </a:endParaRPr>
          </a:p>
        </p:txBody>
      </p:sp>
      <p:sp>
        <p:nvSpPr>
          <p:cNvPr id="3" name="圆角矩形 2">
            <a:hlinkClick r:id="rId4" action="ppaction://hlinksldjump"/>
          </p:cNvPr>
          <p:cNvSpPr/>
          <p:nvPr/>
        </p:nvSpPr>
        <p:spPr>
          <a:xfrm>
            <a:off x="3131839" y="2857500"/>
            <a:ext cx="4464497"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返回题目继续学习</a:t>
            </a:r>
            <a:endParaRPr lang="zh-CN" altLang="en-US" sz="4000" dirty="0">
              <a:latin typeface="黑体" pitchFamily="49" charset="-122"/>
              <a:ea typeface="黑体" pitchFamily="49" charset="-122"/>
            </a:endParaRPr>
          </a:p>
        </p:txBody>
      </p:sp>
    </p:spTree>
    <p:extLst>
      <p:ext uri="{BB962C8B-B14F-4D97-AF65-F5344CB8AC3E}">
        <p14:creationId xmlns:p14="http://schemas.microsoft.com/office/powerpoint/2010/main" val="1950346624"/>
      </p:ext>
    </p:extLst>
  </p:cSld>
  <p:clrMapOvr>
    <a:masterClrMapping/>
  </p:clrMapOvr>
  <p:transition spd="slow">
    <p:push dir="u"/>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3"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200275" y="876300"/>
            <a:ext cx="1008112" cy="400110"/>
          </a:xfrm>
          <a:prstGeom prst="rect">
            <a:avLst/>
          </a:prstGeom>
          <a:noFill/>
        </p:spPr>
        <p:txBody>
          <a:bodyPr wrap="square" rtlCol="0">
            <a:spAutoFit/>
          </a:bodyPr>
          <a:lstStyle/>
          <a:p>
            <a:r>
              <a:rPr lang="zh-CN" altLang="en-US" sz="2000" b="1" dirty="0" smtClean="0">
                <a:latin typeface="黑体" pitchFamily="49" charset="-122"/>
                <a:ea typeface="黑体" pitchFamily="49" charset="-122"/>
              </a:rPr>
              <a:t>判断题</a:t>
            </a:r>
            <a:endParaRPr lang="zh-CN" altLang="en-US" sz="2000" b="1" dirty="0">
              <a:latin typeface="黑体" pitchFamily="49" charset="-122"/>
              <a:ea typeface="黑体" pitchFamily="49" charset="-122"/>
            </a:endParaRPr>
          </a:p>
        </p:txBody>
      </p:sp>
      <p:sp>
        <p:nvSpPr>
          <p:cNvPr id="3" name="TextBox 2"/>
          <p:cNvSpPr txBox="1"/>
          <p:nvPr/>
        </p:nvSpPr>
        <p:spPr>
          <a:xfrm>
            <a:off x="2217738" y="1276410"/>
            <a:ext cx="5599113" cy="369332"/>
          </a:xfrm>
          <a:prstGeom prst="rect">
            <a:avLst/>
          </a:prstGeom>
          <a:noFill/>
        </p:spPr>
        <p:txBody>
          <a:bodyPr wrap="square" rtlCol="0">
            <a:spAutoFit/>
          </a:bodyPr>
          <a:lstStyle/>
          <a:p>
            <a:r>
              <a:rPr lang="en-US" altLang="zh-CN" b="1" dirty="0"/>
              <a:t>3.</a:t>
            </a:r>
            <a:r>
              <a:rPr lang="zh-CN" altLang="zh-CN" b="1" dirty="0"/>
              <a:t>建立回访制度是严格服务监督的一项有效措施。</a:t>
            </a:r>
            <a:endParaRPr lang="zh-CN" altLang="zh-CN" dirty="0"/>
          </a:p>
        </p:txBody>
      </p:sp>
      <p:sp>
        <p:nvSpPr>
          <p:cNvPr id="15" name="菱形 14">
            <a:hlinkClick r:id="rId4" action="ppaction://hlinksldjump"/>
          </p:cNvPr>
          <p:cNvSpPr/>
          <p:nvPr/>
        </p:nvSpPr>
        <p:spPr>
          <a:xfrm>
            <a:off x="4098976" y="2787661"/>
            <a:ext cx="846113" cy="846113"/>
          </a:xfrm>
          <a:prstGeom prst="diamond">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smtClean="0">
                <a:latin typeface="黑体" pitchFamily="49" charset="-122"/>
                <a:ea typeface="黑体" pitchFamily="49" charset="-122"/>
              </a:rPr>
              <a:t>√</a:t>
            </a:r>
            <a:endParaRPr lang="zh-CN" altLang="en-US" sz="3600" dirty="0">
              <a:latin typeface="黑体" pitchFamily="49" charset="-122"/>
              <a:ea typeface="黑体" pitchFamily="49" charset="-122"/>
            </a:endParaRPr>
          </a:p>
        </p:txBody>
      </p:sp>
      <p:sp>
        <p:nvSpPr>
          <p:cNvPr id="16" name="菱形 15">
            <a:hlinkClick r:id="rId5" action="ppaction://hlinksldjump"/>
          </p:cNvPr>
          <p:cNvSpPr/>
          <p:nvPr/>
        </p:nvSpPr>
        <p:spPr>
          <a:xfrm>
            <a:off x="5107088" y="2787661"/>
            <a:ext cx="846113" cy="846113"/>
          </a:xfrm>
          <a:prstGeom prst="diamond">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2400" b="1" dirty="0"/>
              <a:t>╳</a:t>
            </a:r>
            <a:endParaRPr lang="zh-CN" altLang="en-US" sz="2400" dirty="0">
              <a:latin typeface="黑体" pitchFamily="49" charset="-122"/>
              <a:ea typeface="黑体" pitchFamily="49" charset="-122"/>
            </a:endParaRPr>
          </a:p>
        </p:txBody>
      </p:sp>
    </p:spTree>
    <p:extLst>
      <p:ext uri="{BB962C8B-B14F-4D97-AF65-F5344CB8AC3E}">
        <p14:creationId xmlns:p14="http://schemas.microsoft.com/office/powerpoint/2010/main" val="3046929402"/>
      </p:ext>
    </p:extLst>
  </p:cSld>
  <p:clrMapOvr>
    <a:masterClrMapping/>
  </p:clrMapOvr>
  <p:transition spd="slow">
    <p:push dir="u"/>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555776" y="1633364"/>
            <a:ext cx="6066482" cy="646331"/>
          </a:xfrm>
          <a:prstGeom prst="rect">
            <a:avLst/>
          </a:prstGeom>
          <a:noFill/>
        </p:spPr>
        <p:txBody>
          <a:bodyPr wrap="square" rtlCol="0">
            <a:spAutoFit/>
          </a:bodyPr>
          <a:lstStyle/>
          <a:p>
            <a:r>
              <a:rPr lang="zh-CN" altLang="en-US" sz="3600" b="1" dirty="0">
                <a:latin typeface="黑体" pitchFamily="49" charset="-122"/>
                <a:ea typeface="黑体" pitchFamily="49" charset="-122"/>
              </a:rPr>
              <a:t>选择不</a:t>
            </a:r>
            <a:r>
              <a:rPr lang="zh-CN" altLang="en-US" sz="3600" b="1" dirty="0" smtClean="0">
                <a:latin typeface="黑体" pitchFamily="49" charset="-122"/>
                <a:ea typeface="黑体" pitchFamily="49" charset="-122"/>
              </a:rPr>
              <a:t>正确，请再思考思考！</a:t>
            </a:r>
            <a:endParaRPr lang="zh-CN" altLang="en-US" sz="3600" b="1" dirty="0">
              <a:latin typeface="黑体" pitchFamily="49" charset="-122"/>
              <a:ea typeface="黑体" pitchFamily="49" charset="-122"/>
            </a:endParaRPr>
          </a:p>
        </p:txBody>
      </p:sp>
      <p:sp>
        <p:nvSpPr>
          <p:cNvPr id="21" name="圆角矩形 20">
            <a:hlinkClick r:id="rId4" action="ppaction://hlinksldjump"/>
          </p:cNvPr>
          <p:cNvSpPr/>
          <p:nvPr/>
        </p:nvSpPr>
        <p:spPr>
          <a:xfrm>
            <a:off x="3131839" y="2857500"/>
            <a:ext cx="4464497"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返回题目继续学习</a:t>
            </a:r>
            <a:endParaRPr lang="zh-CN" altLang="en-US" sz="4000" dirty="0">
              <a:latin typeface="黑体" pitchFamily="49" charset="-122"/>
              <a:ea typeface="黑体" pitchFamily="49" charset="-122"/>
            </a:endParaRPr>
          </a:p>
        </p:txBody>
      </p:sp>
      <p:sp>
        <p:nvSpPr>
          <p:cNvPr id="10"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Tree>
    <p:extLst>
      <p:ext uri="{BB962C8B-B14F-4D97-AF65-F5344CB8AC3E}">
        <p14:creationId xmlns:p14="http://schemas.microsoft.com/office/powerpoint/2010/main" val="3531696589"/>
      </p:ext>
    </p:extLst>
  </p:cSld>
  <p:clrMapOvr>
    <a:masterClrMapping/>
  </p:clrMapOvr>
  <p:transition spd="slow">
    <p:push dir="u"/>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3"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275856" y="1633364"/>
            <a:ext cx="4176464" cy="646331"/>
          </a:xfrm>
          <a:prstGeom prst="rect">
            <a:avLst/>
          </a:prstGeom>
          <a:noFill/>
        </p:spPr>
        <p:txBody>
          <a:bodyPr wrap="square" rtlCol="0">
            <a:spAutoFit/>
          </a:bodyPr>
          <a:lstStyle/>
          <a:p>
            <a:r>
              <a:rPr lang="zh-CN" altLang="en-US" sz="3600" b="1" dirty="0">
                <a:latin typeface="黑体" pitchFamily="49" charset="-122"/>
                <a:ea typeface="黑体" pitchFamily="49" charset="-122"/>
              </a:rPr>
              <a:t>恭喜</a:t>
            </a:r>
            <a:r>
              <a:rPr lang="zh-CN" altLang="en-US" sz="3600" b="1" dirty="0" smtClean="0">
                <a:latin typeface="黑体" pitchFamily="49" charset="-122"/>
                <a:ea typeface="黑体" pitchFamily="49" charset="-122"/>
              </a:rPr>
              <a:t>你，回答正确！</a:t>
            </a:r>
            <a:endParaRPr lang="zh-CN" altLang="en-US" sz="3600" b="1" dirty="0">
              <a:latin typeface="黑体" pitchFamily="49" charset="-122"/>
              <a:ea typeface="黑体" pitchFamily="49" charset="-122"/>
            </a:endParaRPr>
          </a:p>
        </p:txBody>
      </p:sp>
      <p:sp>
        <p:nvSpPr>
          <p:cNvPr id="3" name="圆角矩形 2">
            <a:hlinkClick r:id="rId4" action="ppaction://hlinksldjump"/>
          </p:cNvPr>
          <p:cNvSpPr/>
          <p:nvPr/>
        </p:nvSpPr>
        <p:spPr>
          <a:xfrm>
            <a:off x="3131839" y="2857500"/>
            <a:ext cx="4464497"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返回题目继续学习</a:t>
            </a:r>
            <a:endParaRPr lang="zh-CN" altLang="en-US" sz="4000" dirty="0">
              <a:latin typeface="黑体" pitchFamily="49" charset="-122"/>
              <a:ea typeface="黑体" pitchFamily="49" charset="-122"/>
            </a:endParaRPr>
          </a:p>
        </p:txBody>
      </p:sp>
    </p:spTree>
    <p:extLst>
      <p:ext uri="{BB962C8B-B14F-4D97-AF65-F5344CB8AC3E}">
        <p14:creationId xmlns:p14="http://schemas.microsoft.com/office/powerpoint/2010/main" val="4243332391"/>
      </p:ext>
    </p:extLst>
  </p:cSld>
  <p:clrMapOvr>
    <a:masterClrMapping/>
  </p:clrMapOvr>
  <p:transition spd="slow">
    <p:push dir="u"/>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3"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200275" y="876300"/>
            <a:ext cx="1008112" cy="400110"/>
          </a:xfrm>
          <a:prstGeom prst="rect">
            <a:avLst/>
          </a:prstGeom>
          <a:noFill/>
        </p:spPr>
        <p:txBody>
          <a:bodyPr wrap="square" rtlCol="0">
            <a:spAutoFit/>
          </a:bodyPr>
          <a:lstStyle/>
          <a:p>
            <a:r>
              <a:rPr lang="zh-CN" altLang="en-US" sz="2000" b="1" dirty="0" smtClean="0">
                <a:latin typeface="黑体" pitchFamily="49" charset="-122"/>
                <a:ea typeface="黑体" pitchFamily="49" charset="-122"/>
              </a:rPr>
              <a:t>判断题</a:t>
            </a:r>
            <a:endParaRPr lang="zh-CN" altLang="en-US" sz="2000" b="1" dirty="0">
              <a:latin typeface="黑体" pitchFamily="49" charset="-122"/>
              <a:ea typeface="黑体" pitchFamily="49" charset="-122"/>
            </a:endParaRPr>
          </a:p>
        </p:txBody>
      </p:sp>
      <p:sp>
        <p:nvSpPr>
          <p:cNvPr id="3" name="TextBox 2"/>
          <p:cNvSpPr txBox="1"/>
          <p:nvPr/>
        </p:nvSpPr>
        <p:spPr>
          <a:xfrm>
            <a:off x="2217738" y="1276410"/>
            <a:ext cx="5599113" cy="369332"/>
          </a:xfrm>
          <a:prstGeom prst="rect">
            <a:avLst/>
          </a:prstGeom>
          <a:noFill/>
        </p:spPr>
        <p:txBody>
          <a:bodyPr wrap="square" rtlCol="0">
            <a:spAutoFit/>
          </a:bodyPr>
          <a:lstStyle/>
          <a:p>
            <a:r>
              <a:rPr lang="en-US" altLang="zh-CN" b="1" dirty="0"/>
              <a:t>4.</a:t>
            </a:r>
            <a:r>
              <a:rPr lang="zh-CN" altLang="zh-CN" b="1" dirty="0"/>
              <a:t>选择性问题是封闭性问题。</a:t>
            </a:r>
            <a:endParaRPr lang="zh-CN" altLang="zh-CN" dirty="0"/>
          </a:p>
        </p:txBody>
      </p:sp>
      <p:sp>
        <p:nvSpPr>
          <p:cNvPr id="15" name="菱形 14">
            <a:hlinkClick r:id="rId4" action="ppaction://hlinksldjump"/>
          </p:cNvPr>
          <p:cNvSpPr/>
          <p:nvPr/>
        </p:nvSpPr>
        <p:spPr>
          <a:xfrm>
            <a:off x="4098976" y="2787661"/>
            <a:ext cx="846113" cy="846113"/>
          </a:xfrm>
          <a:prstGeom prst="diamond">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smtClean="0">
                <a:latin typeface="黑体" pitchFamily="49" charset="-122"/>
                <a:ea typeface="黑体" pitchFamily="49" charset="-122"/>
              </a:rPr>
              <a:t>√</a:t>
            </a:r>
            <a:endParaRPr lang="zh-CN" altLang="en-US" sz="3600" dirty="0">
              <a:latin typeface="黑体" pitchFamily="49" charset="-122"/>
              <a:ea typeface="黑体" pitchFamily="49" charset="-122"/>
            </a:endParaRPr>
          </a:p>
        </p:txBody>
      </p:sp>
      <p:sp>
        <p:nvSpPr>
          <p:cNvPr id="16" name="菱形 15">
            <a:hlinkClick r:id="rId5" action="ppaction://hlinksldjump"/>
          </p:cNvPr>
          <p:cNvSpPr/>
          <p:nvPr/>
        </p:nvSpPr>
        <p:spPr>
          <a:xfrm>
            <a:off x="5107088" y="2787661"/>
            <a:ext cx="846113" cy="846113"/>
          </a:xfrm>
          <a:prstGeom prst="diamond">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2400" b="1" dirty="0"/>
              <a:t>╳</a:t>
            </a:r>
            <a:endParaRPr lang="zh-CN" altLang="en-US" sz="2400" dirty="0">
              <a:latin typeface="黑体" pitchFamily="49" charset="-122"/>
              <a:ea typeface="黑体" pitchFamily="49" charset="-122"/>
            </a:endParaRPr>
          </a:p>
        </p:txBody>
      </p:sp>
    </p:spTree>
    <p:extLst>
      <p:ext uri="{BB962C8B-B14F-4D97-AF65-F5344CB8AC3E}">
        <p14:creationId xmlns:p14="http://schemas.microsoft.com/office/powerpoint/2010/main" val="2767726443"/>
      </p:ext>
    </p:extLst>
  </p:cSld>
  <p:clrMapOvr>
    <a:masterClrMapping/>
  </p:clrMapOvr>
  <p:transition spd="slow">
    <p:push dir="u"/>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555776" y="1633364"/>
            <a:ext cx="6066482" cy="646331"/>
          </a:xfrm>
          <a:prstGeom prst="rect">
            <a:avLst/>
          </a:prstGeom>
          <a:noFill/>
        </p:spPr>
        <p:txBody>
          <a:bodyPr wrap="square" rtlCol="0">
            <a:spAutoFit/>
          </a:bodyPr>
          <a:lstStyle/>
          <a:p>
            <a:r>
              <a:rPr lang="zh-CN" altLang="en-US" sz="3600" b="1" dirty="0">
                <a:latin typeface="黑体" pitchFamily="49" charset="-122"/>
                <a:ea typeface="黑体" pitchFamily="49" charset="-122"/>
              </a:rPr>
              <a:t>选择不</a:t>
            </a:r>
            <a:r>
              <a:rPr lang="zh-CN" altLang="en-US" sz="3600" b="1" dirty="0" smtClean="0">
                <a:latin typeface="黑体" pitchFamily="49" charset="-122"/>
                <a:ea typeface="黑体" pitchFamily="49" charset="-122"/>
              </a:rPr>
              <a:t>正确，请再思考思考！</a:t>
            </a:r>
            <a:endParaRPr lang="zh-CN" altLang="en-US" sz="3600" b="1" dirty="0">
              <a:latin typeface="黑体" pitchFamily="49" charset="-122"/>
              <a:ea typeface="黑体" pitchFamily="49" charset="-122"/>
            </a:endParaRPr>
          </a:p>
        </p:txBody>
      </p:sp>
      <p:sp>
        <p:nvSpPr>
          <p:cNvPr id="21" name="圆角矩形 20">
            <a:hlinkClick r:id="rId4" action="ppaction://hlinksldjump"/>
          </p:cNvPr>
          <p:cNvSpPr/>
          <p:nvPr/>
        </p:nvSpPr>
        <p:spPr>
          <a:xfrm>
            <a:off x="3131839" y="2857500"/>
            <a:ext cx="4464497"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返回题目继续学习</a:t>
            </a:r>
            <a:endParaRPr lang="zh-CN" altLang="en-US" sz="4000" dirty="0">
              <a:latin typeface="黑体" pitchFamily="49" charset="-122"/>
              <a:ea typeface="黑体" pitchFamily="49" charset="-122"/>
            </a:endParaRPr>
          </a:p>
        </p:txBody>
      </p:sp>
      <p:sp>
        <p:nvSpPr>
          <p:cNvPr id="10"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Tree>
    <p:extLst>
      <p:ext uri="{BB962C8B-B14F-4D97-AF65-F5344CB8AC3E}">
        <p14:creationId xmlns:p14="http://schemas.microsoft.com/office/powerpoint/2010/main" val="3911647975"/>
      </p:ext>
    </p:extLst>
  </p:cSld>
  <p:clrMapOvr>
    <a:masterClrMapping/>
  </p:clrMapOvr>
  <p:transition spd="slow">
    <p:push dir="u"/>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3"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275856" y="1633364"/>
            <a:ext cx="4176464" cy="646331"/>
          </a:xfrm>
          <a:prstGeom prst="rect">
            <a:avLst/>
          </a:prstGeom>
          <a:noFill/>
        </p:spPr>
        <p:txBody>
          <a:bodyPr wrap="square" rtlCol="0">
            <a:spAutoFit/>
          </a:bodyPr>
          <a:lstStyle/>
          <a:p>
            <a:r>
              <a:rPr lang="zh-CN" altLang="en-US" sz="3600" b="1" dirty="0">
                <a:latin typeface="黑体" pitchFamily="49" charset="-122"/>
                <a:ea typeface="黑体" pitchFamily="49" charset="-122"/>
              </a:rPr>
              <a:t>恭喜</a:t>
            </a:r>
            <a:r>
              <a:rPr lang="zh-CN" altLang="en-US" sz="3600" b="1" dirty="0" smtClean="0">
                <a:latin typeface="黑体" pitchFamily="49" charset="-122"/>
                <a:ea typeface="黑体" pitchFamily="49" charset="-122"/>
              </a:rPr>
              <a:t>你，回答正确！</a:t>
            </a:r>
            <a:endParaRPr lang="zh-CN" altLang="en-US" sz="3600" b="1" dirty="0">
              <a:latin typeface="黑体" pitchFamily="49" charset="-122"/>
              <a:ea typeface="黑体" pitchFamily="49" charset="-122"/>
            </a:endParaRPr>
          </a:p>
        </p:txBody>
      </p:sp>
      <p:sp>
        <p:nvSpPr>
          <p:cNvPr id="3" name="圆角矩形 2">
            <a:hlinkClick r:id="rId4" action="ppaction://hlinksldjump"/>
          </p:cNvPr>
          <p:cNvSpPr/>
          <p:nvPr/>
        </p:nvSpPr>
        <p:spPr>
          <a:xfrm>
            <a:off x="3131839" y="2857500"/>
            <a:ext cx="4464497"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返回题目继续学习</a:t>
            </a:r>
            <a:endParaRPr lang="zh-CN" altLang="en-US" sz="4000" dirty="0">
              <a:latin typeface="黑体" pitchFamily="49" charset="-122"/>
              <a:ea typeface="黑体" pitchFamily="49" charset="-122"/>
            </a:endParaRPr>
          </a:p>
        </p:txBody>
      </p:sp>
    </p:spTree>
    <p:extLst>
      <p:ext uri="{BB962C8B-B14F-4D97-AF65-F5344CB8AC3E}">
        <p14:creationId xmlns:p14="http://schemas.microsoft.com/office/powerpoint/2010/main" val="1354831067"/>
      </p:ext>
    </p:extLst>
  </p:cSld>
  <p:clrMapOvr>
    <a:masterClrMapping/>
  </p:clrMapOvr>
  <p:transition spd="slow">
    <p:push dir="u"/>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3"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200275" y="876300"/>
            <a:ext cx="1008112" cy="400110"/>
          </a:xfrm>
          <a:prstGeom prst="rect">
            <a:avLst/>
          </a:prstGeom>
          <a:noFill/>
        </p:spPr>
        <p:txBody>
          <a:bodyPr wrap="square" rtlCol="0">
            <a:spAutoFit/>
          </a:bodyPr>
          <a:lstStyle/>
          <a:p>
            <a:r>
              <a:rPr lang="zh-CN" altLang="en-US" sz="2000" b="1" dirty="0">
                <a:latin typeface="黑体" pitchFamily="49" charset="-122"/>
                <a:ea typeface="黑体" pitchFamily="49" charset="-122"/>
              </a:rPr>
              <a:t>思考题</a:t>
            </a:r>
          </a:p>
        </p:txBody>
      </p:sp>
      <p:sp>
        <p:nvSpPr>
          <p:cNvPr id="3" name="TextBox 2"/>
          <p:cNvSpPr txBox="1"/>
          <p:nvPr/>
        </p:nvSpPr>
        <p:spPr>
          <a:xfrm>
            <a:off x="2217738" y="1276410"/>
            <a:ext cx="6170686" cy="369332"/>
          </a:xfrm>
          <a:prstGeom prst="rect">
            <a:avLst/>
          </a:prstGeom>
          <a:noFill/>
        </p:spPr>
        <p:txBody>
          <a:bodyPr wrap="square" rtlCol="0">
            <a:spAutoFit/>
          </a:bodyPr>
          <a:lstStyle/>
          <a:p>
            <a:r>
              <a:rPr lang="en-US" altLang="zh-CN" b="1" dirty="0"/>
              <a:t>1.</a:t>
            </a:r>
            <a:r>
              <a:rPr lang="zh-CN" altLang="zh-CN" b="1" dirty="0"/>
              <a:t>什么是开放式提问和封闭性</a:t>
            </a:r>
            <a:r>
              <a:rPr lang="zh-CN" altLang="zh-CN" b="1" dirty="0" smtClean="0"/>
              <a:t>提问</a:t>
            </a:r>
            <a:r>
              <a:rPr lang="en-US" altLang="zh-CN" b="1" dirty="0"/>
              <a:t>?</a:t>
            </a:r>
            <a:endParaRPr lang="zh-CN" altLang="zh-CN" dirty="0"/>
          </a:p>
        </p:txBody>
      </p:sp>
    </p:spTree>
    <p:extLst>
      <p:ext uri="{BB962C8B-B14F-4D97-AF65-F5344CB8AC3E}">
        <p14:creationId xmlns:p14="http://schemas.microsoft.com/office/powerpoint/2010/main" val="2417484949"/>
      </p:ext>
    </p:extLst>
  </p:cSld>
  <p:clrMapOvr>
    <a:masterClrMapping/>
  </p:clrMapOvr>
  <p:transition spd="slow">
    <p:push dir="u"/>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3"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200275" y="876300"/>
            <a:ext cx="1008112" cy="400110"/>
          </a:xfrm>
          <a:prstGeom prst="rect">
            <a:avLst/>
          </a:prstGeom>
          <a:noFill/>
        </p:spPr>
        <p:txBody>
          <a:bodyPr wrap="square" rtlCol="0">
            <a:spAutoFit/>
          </a:bodyPr>
          <a:lstStyle/>
          <a:p>
            <a:r>
              <a:rPr lang="zh-CN" altLang="en-US" sz="2000" b="1" dirty="0">
                <a:latin typeface="黑体" pitchFamily="49" charset="-122"/>
                <a:ea typeface="黑体" pitchFamily="49" charset="-122"/>
              </a:rPr>
              <a:t>思考题</a:t>
            </a:r>
          </a:p>
        </p:txBody>
      </p:sp>
      <p:sp>
        <p:nvSpPr>
          <p:cNvPr id="3" name="TextBox 2"/>
          <p:cNvSpPr txBox="1"/>
          <p:nvPr/>
        </p:nvSpPr>
        <p:spPr>
          <a:xfrm>
            <a:off x="2217738" y="1276410"/>
            <a:ext cx="6170686" cy="1200329"/>
          </a:xfrm>
          <a:prstGeom prst="rect">
            <a:avLst/>
          </a:prstGeom>
          <a:noFill/>
        </p:spPr>
        <p:txBody>
          <a:bodyPr wrap="square" rtlCol="0">
            <a:spAutoFit/>
          </a:bodyPr>
          <a:lstStyle/>
          <a:p>
            <a:r>
              <a:rPr lang="zh-CN" altLang="zh-CN" b="1" dirty="0" smtClean="0"/>
              <a:t>答案</a:t>
            </a:r>
            <a:r>
              <a:rPr lang="zh-CN" altLang="zh-CN" b="1" dirty="0"/>
              <a:t>：采用开放式提问，答案是多样的，没有框架的，目的是展开话题。常用“什么？”“怎么样？”“为什么？”。封闭式提问的答案是只有是还是否的回答，通常是“是不是？”“对不对？”“有没有？”“好不好？”。</a:t>
            </a:r>
            <a:endParaRPr lang="zh-CN" altLang="zh-CN" dirty="0"/>
          </a:p>
        </p:txBody>
      </p:sp>
    </p:spTree>
    <p:extLst>
      <p:ext uri="{BB962C8B-B14F-4D97-AF65-F5344CB8AC3E}">
        <p14:creationId xmlns:p14="http://schemas.microsoft.com/office/powerpoint/2010/main" val="3880200511"/>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22" tIns="34261" rIns="68522" bIns="34261" anchor="ctr"/>
          <a:lstStyle/>
          <a:p>
            <a:pPr defTabSz="912813"/>
            <a:endParaRPr lang="zh-CN" altLang="zh-CN">
              <a:solidFill>
                <a:srgbClr val="FFFFFF"/>
              </a:solidFill>
              <a:latin typeface="Calibri" pitchFamily="34" charset="0"/>
              <a:sym typeface="Calibri" pitchFamily="34" charset="0"/>
            </a:endParaRPr>
          </a:p>
        </p:txBody>
      </p:sp>
      <p:sp>
        <p:nvSpPr>
          <p:cNvPr id="4099"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22" tIns="34261" rIns="68522" bIns="34261" anchor="ctr"/>
          <a:lstStyle/>
          <a:p>
            <a:pPr defTabSz="912813"/>
            <a:endParaRPr lang="zh-CN" altLang="zh-CN">
              <a:solidFill>
                <a:srgbClr val="FFFFFF"/>
              </a:solidFill>
              <a:latin typeface="Calibri" pitchFamily="34" charset="0"/>
              <a:sym typeface="Calibri" pitchFamily="34" charset="0"/>
            </a:endParaRPr>
          </a:p>
        </p:txBody>
      </p:sp>
      <p:pic>
        <p:nvPicPr>
          <p:cNvPr id="4100"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95917"/>
            <a:ext cx="3671888" cy="407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矩形 1">
            <a:hlinkClick r:id="rId3" action="ppaction://hlinksldjump"/>
          </p:cNvPr>
          <p:cNvSpPr>
            <a:spLocks noChangeArrowheads="1"/>
          </p:cNvSpPr>
          <p:nvPr/>
        </p:nvSpPr>
        <p:spPr bwMode="auto">
          <a:xfrm>
            <a:off x="3708400" y="2618053"/>
            <a:ext cx="1601788" cy="1920875"/>
          </a:xfrm>
          <a:prstGeom prst="rect">
            <a:avLst/>
          </a:pr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22" tIns="34261" rIns="68522" bIns="34261" anchor="ctr"/>
          <a:lstStyle/>
          <a:p>
            <a:pPr defTabSz="912813"/>
            <a:endParaRPr lang="zh-CN" altLang="zh-CN">
              <a:solidFill>
                <a:srgbClr val="FFFFFF"/>
              </a:solidFill>
              <a:latin typeface="Franklin Gothic Medium" pitchFamily="34" charset="0"/>
              <a:sym typeface="Franklin Gothic Medium" pitchFamily="34" charset="0"/>
            </a:endParaRPr>
          </a:p>
        </p:txBody>
      </p:sp>
      <p:pic>
        <p:nvPicPr>
          <p:cNvPr id="4106" name="Picture 5">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40163" y="3459428"/>
            <a:ext cx="1390650" cy="1027906"/>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4108" name="矩形 21">
            <a:hlinkClick r:id="rId6" action="ppaction://hlinksldjump"/>
          </p:cNvPr>
          <p:cNvSpPr>
            <a:spLocks noChangeArrowheads="1"/>
          </p:cNvSpPr>
          <p:nvPr/>
        </p:nvSpPr>
        <p:spPr bwMode="auto">
          <a:xfrm>
            <a:off x="5364164" y="2618053"/>
            <a:ext cx="1601787" cy="1920875"/>
          </a:xfrm>
          <a:prstGeom prst="rect">
            <a:avLst/>
          </a:pr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22" tIns="34261" rIns="68522" bIns="34261" anchor="ctr"/>
          <a:lstStyle/>
          <a:p>
            <a:pPr defTabSz="912813"/>
            <a:endParaRPr lang="zh-CN" altLang="zh-CN">
              <a:solidFill>
                <a:srgbClr val="FFFFFF"/>
              </a:solidFill>
              <a:latin typeface="Franklin Gothic Medium" pitchFamily="34" charset="0"/>
              <a:sym typeface="Franklin Gothic Medium" pitchFamily="34" charset="0"/>
            </a:endParaRPr>
          </a:p>
        </p:txBody>
      </p:sp>
      <p:sp>
        <p:nvSpPr>
          <p:cNvPr id="4110" name="矩形 28"/>
          <p:cNvSpPr>
            <a:spLocks noChangeArrowheads="1"/>
          </p:cNvSpPr>
          <p:nvPr/>
        </p:nvSpPr>
        <p:spPr bwMode="auto">
          <a:xfrm>
            <a:off x="5438242" y="2697427"/>
            <a:ext cx="1369489" cy="591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pPr algn="ctr" defTabSz="912813">
              <a:lnSpc>
                <a:spcPct val="150000"/>
              </a:lnSpc>
            </a:pPr>
            <a:r>
              <a:rPr lang="zh-CN" altLang="en-US" sz="1200" b="1" dirty="0" smtClean="0">
                <a:latin typeface="Calibri" pitchFamily="34" charset="0"/>
              </a:rPr>
              <a:t>呼出电话服务坐席</a:t>
            </a:r>
            <a:endParaRPr lang="en-US" altLang="zh-CN" sz="1200" b="1" dirty="0" smtClean="0">
              <a:latin typeface="Calibri" pitchFamily="34" charset="0"/>
            </a:endParaRPr>
          </a:p>
          <a:p>
            <a:pPr algn="ctr" defTabSz="912813">
              <a:lnSpc>
                <a:spcPct val="150000"/>
              </a:lnSpc>
            </a:pPr>
            <a:r>
              <a:rPr lang="zh-CN" altLang="en-US" sz="1200" b="1" dirty="0" smtClean="0">
                <a:latin typeface="Calibri" pitchFamily="34" charset="0"/>
              </a:rPr>
              <a:t>代表的工作流程</a:t>
            </a:r>
            <a:endParaRPr lang="zh-CN" altLang="en-US" sz="1200" b="1" dirty="0">
              <a:latin typeface="Calibri" pitchFamily="34" charset="0"/>
            </a:endParaRPr>
          </a:p>
        </p:txBody>
      </p:sp>
      <p:sp>
        <p:nvSpPr>
          <p:cNvPr id="2" name="直接连接符 7167"/>
          <p:cNvSpPr>
            <a:spLocks noChangeShapeType="1"/>
          </p:cNvSpPr>
          <p:nvPr/>
        </p:nvSpPr>
        <p:spPr bwMode="auto">
          <a:xfrm>
            <a:off x="3708400" y="2618053"/>
            <a:ext cx="1612900" cy="1323"/>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lIns="68522" tIns="34261" rIns="68522" bIns="34261"/>
          <a:lstStyle/>
          <a:p>
            <a:endParaRPr lang="zh-CN" altLang="en-US" b="1"/>
          </a:p>
        </p:txBody>
      </p:sp>
      <p:sp>
        <p:nvSpPr>
          <p:cNvPr id="3" name="直接连接符 7172"/>
          <p:cNvSpPr>
            <a:spLocks noChangeShapeType="1"/>
          </p:cNvSpPr>
          <p:nvPr/>
        </p:nvSpPr>
        <p:spPr bwMode="auto">
          <a:xfrm>
            <a:off x="3716338" y="2385220"/>
            <a:ext cx="0" cy="265906"/>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lIns="68522" tIns="34261" rIns="68522" bIns="34261"/>
          <a:lstStyle/>
          <a:p>
            <a:endParaRPr lang="zh-CN" altLang="en-US"/>
          </a:p>
        </p:txBody>
      </p:sp>
      <p:sp>
        <p:nvSpPr>
          <p:cNvPr id="4107" name="直接连接符 50"/>
          <p:cNvSpPr>
            <a:spLocks noChangeShapeType="1"/>
          </p:cNvSpPr>
          <p:nvPr/>
        </p:nvSpPr>
        <p:spPr bwMode="auto">
          <a:xfrm>
            <a:off x="5329238" y="2385220"/>
            <a:ext cx="0" cy="265906"/>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lIns="68522" tIns="34261" rIns="68522" bIns="34261"/>
          <a:lstStyle/>
          <a:p>
            <a:endParaRPr lang="zh-CN" altLang="en-US"/>
          </a:p>
        </p:txBody>
      </p:sp>
      <p:sp>
        <p:nvSpPr>
          <p:cNvPr id="4" name="直接连接符 51"/>
          <p:cNvSpPr>
            <a:spLocks noChangeShapeType="1"/>
          </p:cNvSpPr>
          <p:nvPr/>
        </p:nvSpPr>
        <p:spPr bwMode="auto">
          <a:xfrm>
            <a:off x="6942138" y="2385220"/>
            <a:ext cx="0" cy="265906"/>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lIns="68522" tIns="34261" rIns="68522" bIns="34261"/>
          <a:lstStyle/>
          <a:p>
            <a:endParaRPr lang="zh-CN" altLang="en-US"/>
          </a:p>
        </p:txBody>
      </p:sp>
      <p:sp>
        <p:nvSpPr>
          <p:cNvPr id="4117" name="TextBox 7177"/>
          <p:cNvSpPr>
            <a:spLocks noChangeArrowheads="1"/>
          </p:cNvSpPr>
          <p:nvPr/>
        </p:nvSpPr>
        <p:spPr bwMode="auto">
          <a:xfrm>
            <a:off x="3716339" y="1898386"/>
            <a:ext cx="847294"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pPr defTabSz="912813"/>
            <a:r>
              <a:rPr lang="en-US" altLang="zh-CN" sz="1200" b="1">
                <a:solidFill>
                  <a:srgbClr val="7F7F7F"/>
                </a:solidFill>
                <a:latin typeface="Broadway" pitchFamily="82" charset="0"/>
                <a:ea typeface="黑体" pitchFamily="2" charset="-122"/>
                <a:sym typeface="Arial" charset="0"/>
              </a:rPr>
              <a:t>Part  </a:t>
            </a:r>
            <a:r>
              <a:rPr lang="en-US" altLang="zh-CN" sz="1000" b="1">
                <a:solidFill>
                  <a:srgbClr val="7F7F7F"/>
                </a:solidFill>
                <a:latin typeface="Broadway" pitchFamily="82" charset="0"/>
                <a:ea typeface="黑体" pitchFamily="2" charset="-122"/>
                <a:sym typeface="Arial" charset="0"/>
              </a:rPr>
              <a:t> </a:t>
            </a:r>
            <a:r>
              <a:rPr lang="en-US" altLang="zh-CN" sz="2700" b="1">
                <a:solidFill>
                  <a:srgbClr val="7F7F7F"/>
                </a:solidFill>
                <a:latin typeface="Broadway" pitchFamily="82" charset="0"/>
                <a:ea typeface="黑体" pitchFamily="2" charset="-122"/>
                <a:sym typeface="Arial" charset="0"/>
              </a:rPr>
              <a:t>1</a:t>
            </a:r>
            <a:endParaRPr lang="en-US" altLang="zh-CN">
              <a:latin typeface="Calibri" pitchFamily="34" charset="0"/>
            </a:endParaRPr>
          </a:p>
        </p:txBody>
      </p:sp>
      <p:sp>
        <p:nvSpPr>
          <p:cNvPr id="4118" name="TextBox 7177"/>
          <p:cNvSpPr>
            <a:spLocks noChangeArrowheads="1"/>
          </p:cNvSpPr>
          <p:nvPr/>
        </p:nvSpPr>
        <p:spPr bwMode="auto">
          <a:xfrm>
            <a:off x="5337176" y="1898386"/>
            <a:ext cx="84088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pPr defTabSz="912813"/>
            <a:r>
              <a:rPr lang="en-US" altLang="zh-CN" sz="1200" b="1">
                <a:solidFill>
                  <a:srgbClr val="7F7F7F"/>
                </a:solidFill>
                <a:latin typeface="Broadway" pitchFamily="82" charset="0"/>
                <a:ea typeface="黑体" pitchFamily="2" charset="-122"/>
                <a:sym typeface="Arial" charset="0"/>
              </a:rPr>
              <a:t>Part </a:t>
            </a:r>
            <a:r>
              <a:rPr lang="en-US" altLang="zh-CN" sz="1000" b="1">
                <a:solidFill>
                  <a:srgbClr val="7F7F7F"/>
                </a:solidFill>
                <a:latin typeface="Broadway" pitchFamily="82" charset="0"/>
                <a:ea typeface="黑体" pitchFamily="2" charset="-122"/>
                <a:sym typeface="Arial" charset="0"/>
              </a:rPr>
              <a:t>  </a:t>
            </a:r>
            <a:r>
              <a:rPr lang="en-US" altLang="zh-CN" sz="2700" b="1">
                <a:solidFill>
                  <a:srgbClr val="7F7F7F"/>
                </a:solidFill>
                <a:latin typeface="Broadway" pitchFamily="82" charset="0"/>
                <a:ea typeface="黑体" pitchFamily="2" charset="-122"/>
                <a:sym typeface="Arial" charset="0"/>
              </a:rPr>
              <a:t>2</a:t>
            </a:r>
            <a:endParaRPr lang="en-US" altLang="zh-CN">
              <a:latin typeface="Calibri" pitchFamily="34" charset="0"/>
            </a:endParaRPr>
          </a:p>
        </p:txBody>
      </p:sp>
      <p:sp>
        <p:nvSpPr>
          <p:cNvPr id="4120" name="矩形 28"/>
          <p:cNvSpPr>
            <a:spLocks noChangeArrowheads="1"/>
          </p:cNvSpPr>
          <p:nvPr/>
        </p:nvSpPr>
        <p:spPr bwMode="auto">
          <a:xfrm>
            <a:off x="3830105" y="2698308"/>
            <a:ext cx="1369489" cy="591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pPr algn="ctr" defTabSz="912813">
              <a:lnSpc>
                <a:spcPct val="150000"/>
              </a:lnSpc>
            </a:pPr>
            <a:r>
              <a:rPr lang="zh-CN" altLang="en-US" sz="1200" b="1" dirty="0" smtClean="0">
                <a:latin typeface="Calibri" pitchFamily="34" charset="0"/>
              </a:rPr>
              <a:t>坐席代表常规呼出</a:t>
            </a:r>
            <a:endParaRPr lang="en-US" altLang="zh-CN" sz="1200" b="1" dirty="0" smtClean="0">
              <a:latin typeface="Calibri" pitchFamily="34" charset="0"/>
            </a:endParaRPr>
          </a:p>
          <a:p>
            <a:pPr algn="ctr" defTabSz="912813">
              <a:lnSpc>
                <a:spcPct val="150000"/>
              </a:lnSpc>
            </a:pPr>
            <a:r>
              <a:rPr lang="zh-CN" altLang="en-US" sz="1200" b="1" dirty="0" smtClean="0">
                <a:latin typeface="Calibri" pitchFamily="34" charset="0"/>
              </a:rPr>
              <a:t>业务和应用行业</a:t>
            </a:r>
            <a:endParaRPr lang="zh-CN" altLang="en-US" sz="1200" b="1" dirty="0">
              <a:latin typeface="Calibri" pitchFamily="34" charset="0"/>
            </a:endParaRPr>
          </a:p>
        </p:txBody>
      </p:sp>
      <p:sp>
        <p:nvSpPr>
          <p:cNvPr id="4112" name="直接连接符 19"/>
          <p:cNvSpPr>
            <a:spLocks noChangeShapeType="1"/>
          </p:cNvSpPr>
          <p:nvPr/>
        </p:nvSpPr>
        <p:spPr bwMode="auto">
          <a:xfrm>
            <a:off x="5364163" y="2618053"/>
            <a:ext cx="1612900" cy="1323"/>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lIns="68522" tIns="34261" rIns="68522" bIns="34261"/>
          <a:lstStyle/>
          <a:p>
            <a:endParaRPr lang="zh-CN" altLang="en-US" b="1"/>
          </a:p>
        </p:txBody>
      </p:sp>
      <p:pic>
        <p:nvPicPr>
          <p:cNvPr id="4124" name="Picture 4">
            <a:hlinkClick r:id="rId7" action="ppaction://hlinksldjump"/>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59413" y="3459428"/>
            <a:ext cx="1390650" cy="1027906"/>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4114" name="TextBox 2"/>
          <p:cNvSpPr txBox="1">
            <a:spLocks noChangeArrowheads="1"/>
          </p:cNvSpPr>
          <p:nvPr/>
        </p:nvSpPr>
        <p:spPr bwMode="auto">
          <a:xfrm>
            <a:off x="2555875" y="46303"/>
            <a:ext cx="628173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a:defRPr>
                <a:solidFill>
                  <a:schemeClr val="tx1"/>
                </a:solidFill>
                <a:latin typeface="Arial" charset="0"/>
                <a:ea typeface="宋体" pitchFamily="2" charset="-122"/>
              </a:defRPr>
            </a:lvl1pPr>
            <a:lvl2pPr marL="742950" indent="-285750" defTabSz="912813">
              <a:defRPr>
                <a:solidFill>
                  <a:schemeClr val="tx1"/>
                </a:solidFill>
                <a:latin typeface="Arial" charset="0"/>
                <a:ea typeface="宋体" pitchFamily="2" charset="-122"/>
              </a:defRPr>
            </a:lvl2pPr>
            <a:lvl3pPr marL="1143000" indent="-228600" defTabSz="912813">
              <a:defRPr>
                <a:solidFill>
                  <a:schemeClr val="tx1"/>
                </a:solidFill>
                <a:latin typeface="Arial" charset="0"/>
                <a:ea typeface="宋体" pitchFamily="2" charset="-122"/>
              </a:defRPr>
            </a:lvl3pPr>
            <a:lvl4pPr marL="1600200" indent="-228600" defTabSz="912813">
              <a:defRPr>
                <a:solidFill>
                  <a:schemeClr val="tx1"/>
                </a:solidFill>
                <a:latin typeface="Arial" charset="0"/>
                <a:ea typeface="宋体" pitchFamily="2" charset="-122"/>
              </a:defRPr>
            </a:lvl4pPr>
            <a:lvl5pPr marL="2057400" indent="-228600" defTabSz="912813">
              <a:defRPr>
                <a:solidFill>
                  <a:schemeClr val="tx1"/>
                </a:solidFill>
                <a:latin typeface="Arial" charset="0"/>
                <a:ea typeface="宋体" pitchFamily="2" charset="-122"/>
              </a:defRPr>
            </a:lvl5pPr>
            <a:lvl6pPr marL="2514600" indent="-228600" defTabSz="912813" fontAlgn="base">
              <a:spcBef>
                <a:spcPct val="0"/>
              </a:spcBef>
              <a:spcAft>
                <a:spcPct val="0"/>
              </a:spcAft>
              <a:defRPr>
                <a:solidFill>
                  <a:schemeClr val="tx1"/>
                </a:solidFill>
                <a:latin typeface="Arial" charset="0"/>
                <a:ea typeface="宋体" pitchFamily="2" charset="-122"/>
              </a:defRPr>
            </a:lvl6pPr>
            <a:lvl7pPr marL="2971800" indent="-228600" defTabSz="912813" fontAlgn="base">
              <a:spcBef>
                <a:spcPct val="0"/>
              </a:spcBef>
              <a:spcAft>
                <a:spcPct val="0"/>
              </a:spcAft>
              <a:defRPr>
                <a:solidFill>
                  <a:schemeClr val="tx1"/>
                </a:solidFill>
                <a:latin typeface="Arial" charset="0"/>
                <a:ea typeface="宋体" pitchFamily="2" charset="-122"/>
              </a:defRPr>
            </a:lvl7pPr>
            <a:lvl8pPr marL="3429000" indent="-228600" defTabSz="912813" fontAlgn="base">
              <a:spcBef>
                <a:spcPct val="0"/>
              </a:spcBef>
              <a:spcAft>
                <a:spcPct val="0"/>
              </a:spcAft>
              <a:defRPr>
                <a:solidFill>
                  <a:schemeClr val="tx1"/>
                </a:solidFill>
                <a:latin typeface="Arial" charset="0"/>
                <a:ea typeface="宋体" pitchFamily="2" charset="-122"/>
              </a:defRPr>
            </a:lvl8pPr>
            <a:lvl9pPr marL="3886200" indent="-228600" defTabSz="912813" fontAlgn="base">
              <a:spcBef>
                <a:spcPct val="0"/>
              </a:spcBef>
              <a:spcAft>
                <a:spcPct val="0"/>
              </a:spcAft>
              <a:defRPr>
                <a:solidFill>
                  <a:schemeClr val="tx1"/>
                </a:solidFill>
                <a:latin typeface="Arial" charset="0"/>
                <a:ea typeface="宋体" pitchFamily="2" charset="-122"/>
              </a:defRPr>
            </a:lvl9pPr>
          </a:lstStyle>
          <a:p>
            <a:pPr algn="ctr"/>
            <a:r>
              <a:rPr lang="zh-CN" altLang="zh-CN" sz="4000" b="1">
                <a:solidFill>
                  <a:srgbClr val="FFFF00"/>
                </a:solidFill>
                <a:latin typeface="Calibri" pitchFamily="34" charset="0"/>
              </a:rPr>
              <a:t>本节要点</a:t>
            </a:r>
            <a:endParaRPr lang="zh-CN" altLang="en-US" sz="4000">
              <a:solidFill>
                <a:srgbClr val="FFFF00"/>
              </a:solidFill>
              <a:latin typeface="Calibri" pitchFamily="34" charset="0"/>
            </a:endParaRPr>
          </a:p>
        </p:txBody>
      </p:sp>
      <p:pic>
        <p:nvPicPr>
          <p:cNvPr id="4115" name="图片 2"/>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6192072"/>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200"/>
                                  </p:stCondLst>
                                  <p:childTnLst>
                                    <p:set>
                                      <p:cBhvr>
                                        <p:cTn id="6" dur="1" fill="hold">
                                          <p:stCondLst>
                                            <p:cond delay="0"/>
                                          </p:stCondLst>
                                        </p:cTn>
                                        <p:tgtEl>
                                          <p:spTgt spid="4117"/>
                                        </p:tgtEl>
                                        <p:attrNameLst>
                                          <p:attrName>style.visibility</p:attrName>
                                        </p:attrNameLst>
                                      </p:cBhvr>
                                      <p:to>
                                        <p:strVal val="visible"/>
                                      </p:to>
                                    </p:set>
                                    <p:anim calcmode="lin" valueType="num">
                                      <p:cBhvr>
                                        <p:cTn id="7" dur="500" fill="hold"/>
                                        <p:tgtEl>
                                          <p:spTgt spid="4117"/>
                                        </p:tgtEl>
                                        <p:attrNameLst>
                                          <p:attrName>ppt_x</p:attrName>
                                        </p:attrNameLst>
                                      </p:cBhvr>
                                      <p:tavLst>
                                        <p:tav tm="0">
                                          <p:val>
                                            <p:strVal val="1+#ppt_w/2"/>
                                          </p:val>
                                        </p:tav>
                                        <p:tav tm="100000">
                                          <p:val>
                                            <p:strVal val="#ppt_x"/>
                                          </p:val>
                                        </p:tav>
                                      </p:tavLst>
                                    </p:anim>
                                    <p:anim calcmode="lin" valueType="num">
                                      <p:cBhvr>
                                        <p:cTn id="8" dur="500" fill="hold"/>
                                        <p:tgtEl>
                                          <p:spTgt spid="4117"/>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400"/>
                                  </p:stCondLst>
                                  <p:childTnLst>
                                    <p:set>
                                      <p:cBhvr>
                                        <p:cTn id="10" dur="1" fill="hold">
                                          <p:stCondLst>
                                            <p:cond delay="0"/>
                                          </p:stCondLst>
                                        </p:cTn>
                                        <p:tgtEl>
                                          <p:spTgt spid="4118"/>
                                        </p:tgtEl>
                                        <p:attrNameLst>
                                          <p:attrName>style.visibility</p:attrName>
                                        </p:attrNameLst>
                                      </p:cBhvr>
                                      <p:to>
                                        <p:strVal val="visible"/>
                                      </p:to>
                                    </p:set>
                                    <p:anim calcmode="lin" valueType="num">
                                      <p:cBhvr>
                                        <p:cTn id="11" dur="500" fill="hold"/>
                                        <p:tgtEl>
                                          <p:spTgt spid="4118"/>
                                        </p:tgtEl>
                                        <p:attrNameLst>
                                          <p:attrName>ppt_x</p:attrName>
                                        </p:attrNameLst>
                                      </p:cBhvr>
                                      <p:tavLst>
                                        <p:tav tm="0">
                                          <p:val>
                                            <p:strVal val="1+#ppt_w/2"/>
                                          </p:val>
                                        </p:tav>
                                        <p:tav tm="100000">
                                          <p:val>
                                            <p:strVal val="#ppt_x"/>
                                          </p:val>
                                        </p:tav>
                                      </p:tavLst>
                                    </p:anim>
                                    <p:anim calcmode="lin" valueType="num">
                                      <p:cBhvr>
                                        <p:cTn id="12" dur="500" fill="hold"/>
                                        <p:tgtEl>
                                          <p:spTgt spid="4118"/>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900"/>
                            </p:stCondLst>
                            <p:childTnLst>
                              <p:par>
                                <p:cTn id="14" presetID="15" presetClass="entr" presetSubtype="0" fill="hold" grpId="0" nodeType="afterEffect">
                                  <p:stCondLst>
                                    <p:cond delay="0"/>
                                  </p:stCondLst>
                                  <p:iterate type="lt">
                                    <p:tmPct val="10000"/>
                                  </p:iterate>
                                  <p:childTnLst>
                                    <p:set>
                                      <p:cBhvr>
                                        <p:cTn id="15" dur="1" fill="hold">
                                          <p:stCondLst>
                                            <p:cond delay="0"/>
                                          </p:stCondLst>
                                        </p:cTn>
                                        <p:tgtEl>
                                          <p:spTgt spid="4105"/>
                                        </p:tgtEl>
                                        <p:attrNameLst>
                                          <p:attrName>style.visibility</p:attrName>
                                        </p:attrNameLst>
                                      </p:cBhvr>
                                      <p:to>
                                        <p:strVal val="visible"/>
                                      </p:to>
                                    </p:set>
                                    <p:anim calcmode="lin" valueType="num">
                                      <p:cBhvr>
                                        <p:cTn id="16" dur="1000" fill="hold"/>
                                        <p:tgtEl>
                                          <p:spTgt spid="4105"/>
                                        </p:tgtEl>
                                        <p:attrNameLst>
                                          <p:attrName>ppt_w</p:attrName>
                                        </p:attrNameLst>
                                      </p:cBhvr>
                                      <p:tavLst>
                                        <p:tav tm="0">
                                          <p:val>
                                            <p:fltVal val="0"/>
                                          </p:val>
                                        </p:tav>
                                        <p:tav tm="100000">
                                          <p:val>
                                            <p:strVal val="#ppt_w"/>
                                          </p:val>
                                        </p:tav>
                                      </p:tavLst>
                                    </p:anim>
                                    <p:anim calcmode="lin" valueType="num">
                                      <p:cBhvr>
                                        <p:cTn id="17" dur="1000" fill="hold"/>
                                        <p:tgtEl>
                                          <p:spTgt spid="4105"/>
                                        </p:tgtEl>
                                        <p:attrNameLst>
                                          <p:attrName>ppt_h</p:attrName>
                                        </p:attrNameLst>
                                      </p:cBhvr>
                                      <p:tavLst>
                                        <p:tav tm="0">
                                          <p:val>
                                            <p:fltVal val="0"/>
                                          </p:val>
                                        </p:tav>
                                        <p:tav tm="100000">
                                          <p:val>
                                            <p:strVal val="#ppt_h"/>
                                          </p:val>
                                        </p:tav>
                                      </p:tavLst>
                                    </p:anim>
                                    <p:anim calcmode="lin" valueType="num">
                                      <p:cBhvr>
                                        <p:cTn id="18" dur="1000" fill="hold"/>
                                        <p:tgtEl>
                                          <p:spTgt spid="4105"/>
                                        </p:tgtEl>
                                        <p:attrNameLst>
                                          <p:attrName>ppt_x</p:attrName>
                                        </p:attrNameLst>
                                      </p:cBhvr>
                                      <p:tavLst>
                                        <p:tav tm="0" fmla="#ppt_x+(cos(-2*pi*(1-$))*-#ppt_x-sin(-2*pi*(1-$))*(1-#ppt_y))*(1-$)">
                                          <p:val>
                                            <p:fltVal val="0"/>
                                          </p:val>
                                        </p:tav>
                                        <p:tav tm="100000">
                                          <p:val>
                                            <p:fltVal val="1"/>
                                          </p:val>
                                        </p:tav>
                                      </p:tavLst>
                                    </p:anim>
                                    <p:anim calcmode="lin" valueType="num">
                                      <p:cBhvr>
                                        <p:cTn id="19" dur="1000" fill="hold"/>
                                        <p:tgtEl>
                                          <p:spTgt spid="4105"/>
                                        </p:tgtEl>
                                        <p:attrNameLst>
                                          <p:attrName>ppt_y</p:attrName>
                                        </p:attrNameLst>
                                      </p:cBhvr>
                                      <p:tavLst>
                                        <p:tav tm="0" fmla="#ppt_y+(sin(-2*pi*(1-$))*-#ppt_x+cos(-2*pi*(1-$))*(1-#ppt_y))*(1-$)">
                                          <p:val>
                                            <p:fltVal val="0"/>
                                          </p:val>
                                        </p:tav>
                                        <p:tav tm="100000">
                                          <p:val>
                                            <p:fltVal val="1"/>
                                          </p:val>
                                        </p:tav>
                                      </p:tavLst>
                                    </p:anim>
                                  </p:childTnLst>
                                </p:cTn>
                              </p:par>
                              <p:par>
                                <p:cTn id="20" presetID="15" presetClass="entr" presetSubtype="0" fill="hold" grpId="0" nodeType="withEffect">
                                  <p:stCondLst>
                                    <p:cond delay="200"/>
                                  </p:stCondLst>
                                  <p:iterate type="lt">
                                    <p:tmPct val="10000"/>
                                  </p:iterate>
                                  <p:childTnLst>
                                    <p:set>
                                      <p:cBhvr>
                                        <p:cTn id="21" dur="1" fill="hold">
                                          <p:stCondLst>
                                            <p:cond delay="0"/>
                                          </p:stCondLst>
                                        </p:cTn>
                                        <p:tgtEl>
                                          <p:spTgt spid="4108"/>
                                        </p:tgtEl>
                                        <p:attrNameLst>
                                          <p:attrName>style.visibility</p:attrName>
                                        </p:attrNameLst>
                                      </p:cBhvr>
                                      <p:to>
                                        <p:strVal val="visible"/>
                                      </p:to>
                                    </p:set>
                                    <p:anim calcmode="lin" valueType="num">
                                      <p:cBhvr>
                                        <p:cTn id="22" dur="1000" fill="hold"/>
                                        <p:tgtEl>
                                          <p:spTgt spid="4108"/>
                                        </p:tgtEl>
                                        <p:attrNameLst>
                                          <p:attrName>ppt_w</p:attrName>
                                        </p:attrNameLst>
                                      </p:cBhvr>
                                      <p:tavLst>
                                        <p:tav tm="0">
                                          <p:val>
                                            <p:fltVal val="0"/>
                                          </p:val>
                                        </p:tav>
                                        <p:tav tm="100000">
                                          <p:val>
                                            <p:strVal val="#ppt_w"/>
                                          </p:val>
                                        </p:tav>
                                      </p:tavLst>
                                    </p:anim>
                                    <p:anim calcmode="lin" valueType="num">
                                      <p:cBhvr>
                                        <p:cTn id="23" dur="1000" fill="hold"/>
                                        <p:tgtEl>
                                          <p:spTgt spid="4108"/>
                                        </p:tgtEl>
                                        <p:attrNameLst>
                                          <p:attrName>ppt_h</p:attrName>
                                        </p:attrNameLst>
                                      </p:cBhvr>
                                      <p:tavLst>
                                        <p:tav tm="0">
                                          <p:val>
                                            <p:fltVal val="0"/>
                                          </p:val>
                                        </p:tav>
                                        <p:tav tm="100000">
                                          <p:val>
                                            <p:strVal val="#ppt_h"/>
                                          </p:val>
                                        </p:tav>
                                      </p:tavLst>
                                    </p:anim>
                                    <p:anim calcmode="lin" valueType="num">
                                      <p:cBhvr>
                                        <p:cTn id="24" dur="1000" fill="hold"/>
                                        <p:tgtEl>
                                          <p:spTgt spid="4108"/>
                                        </p:tgtEl>
                                        <p:attrNameLst>
                                          <p:attrName>ppt_x</p:attrName>
                                        </p:attrNameLst>
                                      </p:cBhvr>
                                      <p:tavLst>
                                        <p:tav tm="0" fmla="#ppt_x+(cos(-2*pi*(1-$))*-#ppt_x-sin(-2*pi*(1-$))*(1-#ppt_y))*(1-$)">
                                          <p:val>
                                            <p:fltVal val="0"/>
                                          </p:val>
                                        </p:tav>
                                        <p:tav tm="100000">
                                          <p:val>
                                            <p:fltVal val="1"/>
                                          </p:val>
                                        </p:tav>
                                      </p:tavLst>
                                    </p:anim>
                                    <p:anim calcmode="lin" valueType="num">
                                      <p:cBhvr>
                                        <p:cTn id="25" dur="1000" fill="hold"/>
                                        <p:tgtEl>
                                          <p:spTgt spid="4108"/>
                                        </p:tgtEl>
                                        <p:attrNameLst>
                                          <p:attrName>ppt_y</p:attrName>
                                        </p:attrNameLst>
                                      </p:cBhvr>
                                      <p:tavLst>
                                        <p:tav tm="0" fmla="#ppt_y+(sin(-2*pi*(1-$))*-#ppt_x+cos(-2*pi*(1-$))*(1-#ppt_y))*(1-$)">
                                          <p:val>
                                            <p:fltVal val="0"/>
                                          </p:val>
                                        </p:tav>
                                        <p:tav tm="100000">
                                          <p:val>
                                            <p:fltVal val="1"/>
                                          </p:val>
                                        </p:tav>
                                      </p:tavLst>
                                    </p:anim>
                                  </p:childTnLst>
                                </p:cTn>
                              </p:par>
                            </p:childTnLst>
                          </p:cTn>
                        </p:par>
                        <p:par>
                          <p:cTn id="26" fill="hold" nodeType="afterGroup">
                            <p:stCondLst>
                              <p:cond delay="2000"/>
                            </p:stCondLst>
                            <p:childTnLst>
                              <p:par>
                                <p:cTn id="27" presetID="23" presetClass="entr" presetSubtype="36" fill="hold" nodeType="afterEffect">
                                  <p:stCondLst>
                                    <p:cond delay="0"/>
                                  </p:stCondLst>
                                  <p:childTnLst>
                                    <p:set>
                                      <p:cBhvr>
                                        <p:cTn id="28" dur="1" fill="hold">
                                          <p:stCondLst>
                                            <p:cond delay="0"/>
                                          </p:stCondLst>
                                        </p:cTn>
                                        <p:tgtEl>
                                          <p:spTgt spid="4106"/>
                                        </p:tgtEl>
                                        <p:attrNameLst>
                                          <p:attrName>style.visibility</p:attrName>
                                        </p:attrNameLst>
                                      </p:cBhvr>
                                      <p:to>
                                        <p:strVal val="visible"/>
                                      </p:to>
                                    </p:set>
                                    <p:anim calcmode="lin" valueType="num">
                                      <p:cBhvr>
                                        <p:cTn id="29" dur="500" fill="hold"/>
                                        <p:tgtEl>
                                          <p:spTgt spid="4106"/>
                                        </p:tgtEl>
                                        <p:attrNameLst>
                                          <p:attrName>ppt_w</p:attrName>
                                        </p:attrNameLst>
                                      </p:cBhvr>
                                      <p:tavLst>
                                        <p:tav tm="0">
                                          <p:val>
                                            <p:strVal val="(6*min(max(#ppt_w*#ppt_h,.3),1)-7.4)/-.7*#ppt_w"/>
                                          </p:val>
                                        </p:tav>
                                        <p:tav tm="100000">
                                          <p:val>
                                            <p:strVal val="#ppt_w"/>
                                          </p:val>
                                        </p:tav>
                                      </p:tavLst>
                                    </p:anim>
                                    <p:anim calcmode="lin" valueType="num">
                                      <p:cBhvr>
                                        <p:cTn id="30" dur="500" fill="hold"/>
                                        <p:tgtEl>
                                          <p:spTgt spid="4106"/>
                                        </p:tgtEl>
                                        <p:attrNameLst>
                                          <p:attrName>ppt_h</p:attrName>
                                        </p:attrNameLst>
                                      </p:cBhvr>
                                      <p:tavLst>
                                        <p:tav tm="0">
                                          <p:val>
                                            <p:strVal val="(6*min(max(#ppt_w*#ppt_h,.3),1)-7.4)/-.7*#ppt_h"/>
                                          </p:val>
                                        </p:tav>
                                        <p:tav tm="100000">
                                          <p:val>
                                            <p:strVal val="#ppt_h"/>
                                          </p:val>
                                        </p:tav>
                                      </p:tavLst>
                                    </p:anim>
                                    <p:anim calcmode="lin" valueType="num">
                                      <p:cBhvr>
                                        <p:cTn id="31" dur="500" fill="hold"/>
                                        <p:tgtEl>
                                          <p:spTgt spid="4106"/>
                                        </p:tgtEl>
                                        <p:attrNameLst>
                                          <p:attrName>ppt_x</p:attrName>
                                        </p:attrNameLst>
                                      </p:cBhvr>
                                      <p:tavLst>
                                        <p:tav tm="0">
                                          <p:val>
                                            <p:fltVal val="0.5"/>
                                          </p:val>
                                        </p:tav>
                                        <p:tav tm="100000">
                                          <p:val>
                                            <p:strVal val="#ppt_x"/>
                                          </p:val>
                                        </p:tav>
                                      </p:tavLst>
                                    </p:anim>
                                    <p:anim calcmode="lin" valueType="num">
                                      <p:cBhvr>
                                        <p:cTn id="32" dur="500" fill="hold"/>
                                        <p:tgtEl>
                                          <p:spTgt spid="4106"/>
                                        </p:tgtEl>
                                        <p:attrNameLst>
                                          <p:attrName>ppt_y</p:attrName>
                                        </p:attrNameLst>
                                      </p:cBhvr>
                                      <p:tavLst>
                                        <p:tav tm="0">
                                          <p:val>
                                            <p:strVal val="1+(6*min(max(#ppt_w*#ppt_h,.3),1)-7.4)/-.7*#ppt_h/2"/>
                                          </p:val>
                                        </p:tav>
                                        <p:tav tm="100000">
                                          <p:val>
                                            <p:strVal val="#ppt_y"/>
                                          </p:val>
                                        </p:tav>
                                      </p:tavLst>
                                    </p:anim>
                                  </p:childTnLst>
                                </p:cTn>
                              </p:par>
                              <p:par>
                                <p:cTn id="33" presetID="23" presetClass="entr" presetSubtype="36" fill="hold" grpId="0" nodeType="withEffect">
                                  <p:stCondLst>
                                    <p:cond delay="0"/>
                                  </p:stCondLst>
                                  <p:childTnLst>
                                    <p:set>
                                      <p:cBhvr>
                                        <p:cTn id="34" dur="1" fill="hold">
                                          <p:stCondLst>
                                            <p:cond delay="0"/>
                                          </p:stCondLst>
                                        </p:cTn>
                                        <p:tgtEl>
                                          <p:spTgt spid="4120"/>
                                        </p:tgtEl>
                                        <p:attrNameLst>
                                          <p:attrName>style.visibility</p:attrName>
                                        </p:attrNameLst>
                                      </p:cBhvr>
                                      <p:to>
                                        <p:strVal val="visible"/>
                                      </p:to>
                                    </p:set>
                                    <p:anim calcmode="lin" valueType="num">
                                      <p:cBhvr>
                                        <p:cTn id="35" dur="500" fill="hold"/>
                                        <p:tgtEl>
                                          <p:spTgt spid="4120"/>
                                        </p:tgtEl>
                                        <p:attrNameLst>
                                          <p:attrName>ppt_w</p:attrName>
                                        </p:attrNameLst>
                                      </p:cBhvr>
                                      <p:tavLst>
                                        <p:tav tm="0">
                                          <p:val>
                                            <p:strVal val="(6*min(max(#ppt_w*#ppt_h,.3),1)-7.4)/-.7*#ppt_w"/>
                                          </p:val>
                                        </p:tav>
                                        <p:tav tm="100000">
                                          <p:val>
                                            <p:strVal val="#ppt_w"/>
                                          </p:val>
                                        </p:tav>
                                      </p:tavLst>
                                    </p:anim>
                                    <p:anim calcmode="lin" valueType="num">
                                      <p:cBhvr>
                                        <p:cTn id="36" dur="500" fill="hold"/>
                                        <p:tgtEl>
                                          <p:spTgt spid="4120"/>
                                        </p:tgtEl>
                                        <p:attrNameLst>
                                          <p:attrName>ppt_h</p:attrName>
                                        </p:attrNameLst>
                                      </p:cBhvr>
                                      <p:tavLst>
                                        <p:tav tm="0">
                                          <p:val>
                                            <p:strVal val="(6*min(max(#ppt_w*#ppt_h,.3),1)-7.4)/-.7*#ppt_h"/>
                                          </p:val>
                                        </p:tav>
                                        <p:tav tm="100000">
                                          <p:val>
                                            <p:strVal val="#ppt_h"/>
                                          </p:val>
                                        </p:tav>
                                      </p:tavLst>
                                    </p:anim>
                                    <p:anim calcmode="lin" valueType="num">
                                      <p:cBhvr>
                                        <p:cTn id="37" dur="500" fill="hold"/>
                                        <p:tgtEl>
                                          <p:spTgt spid="4120"/>
                                        </p:tgtEl>
                                        <p:attrNameLst>
                                          <p:attrName>ppt_x</p:attrName>
                                        </p:attrNameLst>
                                      </p:cBhvr>
                                      <p:tavLst>
                                        <p:tav tm="0">
                                          <p:val>
                                            <p:fltVal val="0.5"/>
                                          </p:val>
                                        </p:tav>
                                        <p:tav tm="100000">
                                          <p:val>
                                            <p:strVal val="#ppt_x"/>
                                          </p:val>
                                        </p:tav>
                                      </p:tavLst>
                                    </p:anim>
                                    <p:anim calcmode="lin" valueType="num">
                                      <p:cBhvr>
                                        <p:cTn id="38" dur="500" fill="hold"/>
                                        <p:tgtEl>
                                          <p:spTgt spid="4120"/>
                                        </p:tgtEl>
                                        <p:attrNameLst>
                                          <p:attrName>ppt_y</p:attrName>
                                        </p:attrNameLst>
                                      </p:cBhvr>
                                      <p:tavLst>
                                        <p:tav tm="0">
                                          <p:val>
                                            <p:strVal val="1+(6*min(max(#ppt_w*#ppt_h,.3),1)-7.4)/-.7*#ppt_h/2"/>
                                          </p:val>
                                        </p:tav>
                                        <p:tav tm="100000">
                                          <p:val>
                                            <p:strVal val="#ppt_y"/>
                                          </p:val>
                                        </p:tav>
                                      </p:tavLst>
                                    </p:anim>
                                  </p:childTnLst>
                                </p:cTn>
                              </p:par>
                              <p:par>
                                <p:cTn id="39" presetID="23" presetClass="entr" presetSubtype="36" fill="hold" nodeType="withEffect">
                                  <p:stCondLst>
                                    <p:cond delay="150"/>
                                  </p:stCondLst>
                                  <p:childTnLst>
                                    <p:set>
                                      <p:cBhvr>
                                        <p:cTn id="40" dur="1" fill="hold">
                                          <p:stCondLst>
                                            <p:cond delay="0"/>
                                          </p:stCondLst>
                                        </p:cTn>
                                        <p:tgtEl>
                                          <p:spTgt spid="4124"/>
                                        </p:tgtEl>
                                        <p:attrNameLst>
                                          <p:attrName>style.visibility</p:attrName>
                                        </p:attrNameLst>
                                      </p:cBhvr>
                                      <p:to>
                                        <p:strVal val="visible"/>
                                      </p:to>
                                    </p:set>
                                    <p:anim calcmode="lin" valueType="num">
                                      <p:cBhvr>
                                        <p:cTn id="41" dur="500" fill="hold"/>
                                        <p:tgtEl>
                                          <p:spTgt spid="4124"/>
                                        </p:tgtEl>
                                        <p:attrNameLst>
                                          <p:attrName>ppt_w</p:attrName>
                                        </p:attrNameLst>
                                      </p:cBhvr>
                                      <p:tavLst>
                                        <p:tav tm="0">
                                          <p:val>
                                            <p:strVal val="(6*min(max(#ppt_w*#ppt_h,.3),1)-7.4)/-.7*#ppt_w"/>
                                          </p:val>
                                        </p:tav>
                                        <p:tav tm="100000">
                                          <p:val>
                                            <p:strVal val="#ppt_w"/>
                                          </p:val>
                                        </p:tav>
                                      </p:tavLst>
                                    </p:anim>
                                    <p:anim calcmode="lin" valueType="num">
                                      <p:cBhvr>
                                        <p:cTn id="42" dur="500" fill="hold"/>
                                        <p:tgtEl>
                                          <p:spTgt spid="4124"/>
                                        </p:tgtEl>
                                        <p:attrNameLst>
                                          <p:attrName>ppt_h</p:attrName>
                                        </p:attrNameLst>
                                      </p:cBhvr>
                                      <p:tavLst>
                                        <p:tav tm="0">
                                          <p:val>
                                            <p:strVal val="(6*min(max(#ppt_w*#ppt_h,.3),1)-7.4)/-.7*#ppt_h"/>
                                          </p:val>
                                        </p:tav>
                                        <p:tav tm="100000">
                                          <p:val>
                                            <p:strVal val="#ppt_h"/>
                                          </p:val>
                                        </p:tav>
                                      </p:tavLst>
                                    </p:anim>
                                    <p:anim calcmode="lin" valueType="num">
                                      <p:cBhvr>
                                        <p:cTn id="43" dur="500" fill="hold"/>
                                        <p:tgtEl>
                                          <p:spTgt spid="4124"/>
                                        </p:tgtEl>
                                        <p:attrNameLst>
                                          <p:attrName>ppt_x</p:attrName>
                                        </p:attrNameLst>
                                      </p:cBhvr>
                                      <p:tavLst>
                                        <p:tav tm="0">
                                          <p:val>
                                            <p:fltVal val="0.5"/>
                                          </p:val>
                                        </p:tav>
                                        <p:tav tm="100000">
                                          <p:val>
                                            <p:strVal val="#ppt_x"/>
                                          </p:val>
                                        </p:tav>
                                      </p:tavLst>
                                    </p:anim>
                                    <p:anim calcmode="lin" valueType="num">
                                      <p:cBhvr>
                                        <p:cTn id="44" dur="500" fill="hold"/>
                                        <p:tgtEl>
                                          <p:spTgt spid="4124"/>
                                        </p:tgtEl>
                                        <p:attrNameLst>
                                          <p:attrName>ppt_y</p:attrName>
                                        </p:attrNameLst>
                                      </p:cBhvr>
                                      <p:tavLst>
                                        <p:tav tm="0">
                                          <p:val>
                                            <p:strVal val="1+(6*min(max(#ppt_w*#ppt_h,.3),1)-7.4)/-.7*#ppt_h/2"/>
                                          </p:val>
                                        </p:tav>
                                        <p:tav tm="100000">
                                          <p:val>
                                            <p:strVal val="#ppt_y"/>
                                          </p:val>
                                        </p:tav>
                                      </p:tavLst>
                                    </p:anim>
                                  </p:childTnLst>
                                </p:cTn>
                              </p:par>
                              <p:par>
                                <p:cTn id="45" presetID="23" presetClass="entr" presetSubtype="36" fill="hold" grpId="0" nodeType="withEffect">
                                  <p:stCondLst>
                                    <p:cond delay="150"/>
                                  </p:stCondLst>
                                  <p:childTnLst>
                                    <p:set>
                                      <p:cBhvr>
                                        <p:cTn id="46" dur="1" fill="hold">
                                          <p:stCondLst>
                                            <p:cond delay="0"/>
                                          </p:stCondLst>
                                        </p:cTn>
                                        <p:tgtEl>
                                          <p:spTgt spid="4110"/>
                                        </p:tgtEl>
                                        <p:attrNameLst>
                                          <p:attrName>style.visibility</p:attrName>
                                        </p:attrNameLst>
                                      </p:cBhvr>
                                      <p:to>
                                        <p:strVal val="visible"/>
                                      </p:to>
                                    </p:set>
                                    <p:anim calcmode="lin" valueType="num">
                                      <p:cBhvr>
                                        <p:cTn id="47" dur="500" fill="hold"/>
                                        <p:tgtEl>
                                          <p:spTgt spid="4110"/>
                                        </p:tgtEl>
                                        <p:attrNameLst>
                                          <p:attrName>ppt_w</p:attrName>
                                        </p:attrNameLst>
                                      </p:cBhvr>
                                      <p:tavLst>
                                        <p:tav tm="0">
                                          <p:val>
                                            <p:strVal val="(6*min(max(#ppt_w*#ppt_h,.3),1)-7.4)/-.7*#ppt_w"/>
                                          </p:val>
                                        </p:tav>
                                        <p:tav tm="100000">
                                          <p:val>
                                            <p:strVal val="#ppt_w"/>
                                          </p:val>
                                        </p:tav>
                                      </p:tavLst>
                                    </p:anim>
                                    <p:anim calcmode="lin" valueType="num">
                                      <p:cBhvr>
                                        <p:cTn id="48" dur="500" fill="hold"/>
                                        <p:tgtEl>
                                          <p:spTgt spid="4110"/>
                                        </p:tgtEl>
                                        <p:attrNameLst>
                                          <p:attrName>ppt_h</p:attrName>
                                        </p:attrNameLst>
                                      </p:cBhvr>
                                      <p:tavLst>
                                        <p:tav tm="0">
                                          <p:val>
                                            <p:strVal val="(6*min(max(#ppt_w*#ppt_h,.3),1)-7.4)/-.7*#ppt_h"/>
                                          </p:val>
                                        </p:tav>
                                        <p:tav tm="100000">
                                          <p:val>
                                            <p:strVal val="#ppt_h"/>
                                          </p:val>
                                        </p:tav>
                                      </p:tavLst>
                                    </p:anim>
                                    <p:anim calcmode="lin" valueType="num">
                                      <p:cBhvr>
                                        <p:cTn id="49" dur="500" fill="hold"/>
                                        <p:tgtEl>
                                          <p:spTgt spid="4110"/>
                                        </p:tgtEl>
                                        <p:attrNameLst>
                                          <p:attrName>ppt_x</p:attrName>
                                        </p:attrNameLst>
                                      </p:cBhvr>
                                      <p:tavLst>
                                        <p:tav tm="0">
                                          <p:val>
                                            <p:fltVal val="0.5"/>
                                          </p:val>
                                        </p:tav>
                                        <p:tav tm="100000">
                                          <p:val>
                                            <p:strVal val="#ppt_x"/>
                                          </p:val>
                                        </p:tav>
                                      </p:tavLst>
                                    </p:anim>
                                    <p:anim calcmode="lin" valueType="num">
                                      <p:cBhvr>
                                        <p:cTn id="50" dur="500" fill="hold"/>
                                        <p:tgtEl>
                                          <p:spTgt spid="4110"/>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5" grpId="0" bldLvl="0" animBg="1" autoUpdateAnimBg="0"/>
      <p:bldP spid="4108" grpId="0" bldLvl="0" animBg="1" autoUpdateAnimBg="0"/>
      <p:bldP spid="4110" grpId="0" bldLvl="0" autoUpdateAnimBg="0"/>
      <p:bldP spid="4117" grpId="0" bldLvl="0" autoUpdateAnimBg="0"/>
      <p:bldP spid="4118" grpId="0" bldLvl="0" autoUpdateAnimBg="0"/>
      <p:bldP spid="4120" grpId="0" bldLvl="0"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3"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200275" y="876300"/>
            <a:ext cx="1008112" cy="400110"/>
          </a:xfrm>
          <a:prstGeom prst="rect">
            <a:avLst/>
          </a:prstGeom>
          <a:noFill/>
        </p:spPr>
        <p:txBody>
          <a:bodyPr wrap="square" rtlCol="0">
            <a:spAutoFit/>
          </a:bodyPr>
          <a:lstStyle/>
          <a:p>
            <a:r>
              <a:rPr lang="zh-CN" altLang="en-US" sz="2000" b="1" dirty="0">
                <a:latin typeface="黑体" pitchFamily="49" charset="-122"/>
                <a:ea typeface="黑体" pitchFamily="49" charset="-122"/>
              </a:rPr>
              <a:t>思考题</a:t>
            </a:r>
          </a:p>
        </p:txBody>
      </p:sp>
      <p:sp>
        <p:nvSpPr>
          <p:cNvPr id="3" name="TextBox 2"/>
          <p:cNvSpPr txBox="1"/>
          <p:nvPr/>
        </p:nvSpPr>
        <p:spPr>
          <a:xfrm>
            <a:off x="2217738" y="1276410"/>
            <a:ext cx="6170686" cy="1754326"/>
          </a:xfrm>
          <a:prstGeom prst="rect">
            <a:avLst/>
          </a:prstGeom>
          <a:noFill/>
        </p:spPr>
        <p:txBody>
          <a:bodyPr wrap="square" rtlCol="0">
            <a:spAutoFit/>
          </a:bodyPr>
          <a:lstStyle/>
          <a:p>
            <a:r>
              <a:rPr lang="en-US" altLang="zh-CN" b="1" dirty="0"/>
              <a:t>2.</a:t>
            </a:r>
            <a:r>
              <a:rPr lang="zh-CN" altLang="zh-CN" b="1" dirty="0"/>
              <a:t>询访和回访的最大区别在于哪里</a:t>
            </a:r>
            <a:r>
              <a:rPr lang="zh-CN" altLang="zh-CN" b="1" dirty="0" smtClean="0"/>
              <a:t>？</a:t>
            </a:r>
          </a:p>
          <a:p>
            <a:r>
              <a:rPr lang="zh-CN" altLang="zh-CN" b="1" dirty="0" smtClean="0"/>
              <a:t>答案：回访在是客户享受某项服务，获得某个产品或办理某项业务的客户联系，获悉客户反馈信息的一种服务。而询访则是对某个特定的客户群体，进行有组织、有计划、有目的的主动联络。询访比回访所面对的人群更广泛，目的性更多样，执行难度更高。</a:t>
            </a:r>
            <a:endParaRPr lang="zh-CN" altLang="zh-CN" dirty="0"/>
          </a:p>
        </p:txBody>
      </p:sp>
    </p:spTree>
    <p:extLst>
      <p:ext uri="{BB962C8B-B14F-4D97-AF65-F5344CB8AC3E}">
        <p14:creationId xmlns:p14="http://schemas.microsoft.com/office/powerpoint/2010/main" val="4150369167"/>
      </p:ext>
    </p:extLst>
  </p:cSld>
  <p:clrMapOvr>
    <a:masterClrMapping/>
  </p:clrMapOvr>
  <p:transition spd="slow">
    <p:push dir="u"/>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3"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3072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3072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30727"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2"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30733"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200275" y="876300"/>
            <a:ext cx="1008112" cy="400110"/>
          </a:xfrm>
          <a:prstGeom prst="rect">
            <a:avLst/>
          </a:prstGeom>
          <a:noFill/>
        </p:spPr>
        <p:txBody>
          <a:bodyPr wrap="square" rtlCol="0">
            <a:spAutoFit/>
          </a:bodyPr>
          <a:lstStyle/>
          <a:p>
            <a:r>
              <a:rPr lang="zh-CN" altLang="en-US" sz="2000" b="1" dirty="0">
                <a:latin typeface="黑体" pitchFamily="49" charset="-122"/>
                <a:ea typeface="黑体" pitchFamily="49" charset="-122"/>
              </a:rPr>
              <a:t>思考题</a:t>
            </a:r>
          </a:p>
        </p:txBody>
      </p:sp>
      <p:sp>
        <p:nvSpPr>
          <p:cNvPr id="3" name="TextBox 2"/>
          <p:cNvSpPr txBox="1"/>
          <p:nvPr/>
        </p:nvSpPr>
        <p:spPr>
          <a:xfrm>
            <a:off x="2217738" y="1276410"/>
            <a:ext cx="6170686" cy="1477328"/>
          </a:xfrm>
          <a:prstGeom prst="rect">
            <a:avLst/>
          </a:prstGeom>
          <a:noFill/>
        </p:spPr>
        <p:txBody>
          <a:bodyPr wrap="square" rtlCol="0">
            <a:spAutoFit/>
          </a:bodyPr>
          <a:lstStyle/>
          <a:p>
            <a:r>
              <a:rPr lang="zh-CN" altLang="zh-CN" b="1" smtClean="0"/>
              <a:t>答案</a:t>
            </a:r>
            <a:r>
              <a:rPr lang="zh-CN" altLang="zh-CN" b="1" dirty="0"/>
              <a:t>：回访在是客户享受某项服务，获得某个产品或办理某项业务的客户联系，获悉客户反馈信息的一种服务。而询访则是对某个特定的客户群体，进行有组织、有计划、有目的的主动联络。询访比回访所面对的人群更广泛，目的性更多样，执行难度更高。</a:t>
            </a:r>
            <a:endParaRPr lang="zh-CN" altLang="zh-CN" dirty="0"/>
          </a:p>
        </p:txBody>
      </p:sp>
    </p:spTree>
    <p:extLst>
      <p:ext uri="{BB962C8B-B14F-4D97-AF65-F5344CB8AC3E}">
        <p14:creationId xmlns:p14="http://schemas.microsoft.com/office/powerpoint/2010/main" val="4134335750"/>
      </p:ext>
    </p:extLst>
  </p:cSld>
  <p:clrMapOvr>
    <a:masterClrMapping/>
  </p:clrMapOvr>
  <p:transition spd="slow">
    <p:push dir="u"/>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矩形 3"/>
          <p:cNvSpPr>
            <a:spLocks noChangeArrowheads="1"/>
          </p:cNvSpPr>
          <p:nvPr/>
        </p:nvSpPr>
        <p:spPr bwMode="auto">
          <a:xfrm>
            <a:off x="0" y="0"/>
            <a:ext cx="9144000" cy="876300"/>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71683" name="矩形 4"/>
          <p:cNvSpPr>
            <a:spLocks noChangeArrowheads="1"/>
          </p:cNvSpPr>
          <p:nvPr/>
        </p:nvSpPr>
        <p:spPr bwMode="auto">
          <a:xfrm>
            <a:off x="0" y="5275263"/>
            <a:ext cx="9144000" cy="439737"/>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endParaRPr lang="zh-CN" altLang="en-US">
              <a:solidFill>
                <a:srgbClr val="FFFFFF"/>
              </a:solidFill>
              <a:sym typeface="Calibri" pitchFamily="34" charset="0"/>
            </a:endParaRPr>
          </a:p>
        </p:txBody>
      </p:sp>
      <p:sp>
        <p:nvSpPr>
          <p:cNvPr id="71684" name="直接连接符 10"/>
          <p:cNvSpPr>
            <a:spLocks noChangeShapeType="1"/>
          </p:cNvSpPr>
          <p:nvPr/>
        </p:nvSpPr>
        <p:spPr bwMode="auto">
          <a:xfrm>
            <a:off x="198438" y="517525"/>
            <a:ext cx="8747125" cy="0"/>
          </a:xfrm>
          <a:prstGeom prst="line">
            <a:avLst/>
          </a:prstGeom>
          <a:noFill/>
          <a:ln w="9525" cmpd="sng">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71685" name="矩形 14"/>
          <p:cNvSpPr>
            <a:spLocks noChangeArrowheads="1"/>
          </p:cNvSpPr>
          <p:nvPr/>
        </p:nvSpPr>
        <p:spPr bwMode="auto">
          <a:xfrm>
            <a:off x="404813" y="569913"/>
            <a:ext cx="8207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endParaRPr lang="zh-CN" altLang="en-US"/>
          </a:p>
        </p:txBody>
      </p:sp>
      <p:pic>
        <p:nvPicPr>
          <p:cNvPr id="71686"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687" name="TextBox 10"/>
          <p:cNvSpPr>
            <a:spLocks noChangeArrowheads="1"/>
          </p:cNvSpPr>
          <p:nvPr/>
        </p:nvSpPr>
        <p:spPr bwMode="auto">
          <a:xfrm>
            <a:off x="3617913" y="30163"/>
            <a:ext cx="19081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r>
              <a:rPr lang="zh-CN" altLang="en-US" sz="2400" b="1">
                <a:solidFill>
                  <a:srgbClr val="FFFF00"/>
                </a:solidFill>
              </a:rPr>
              <a:t>思考与练习</a:t>
            </a:r>
            <a:endParaRPr lang="zh-CN" altLang="en-US" sz="2400">
              <a:solidFill>
                <a:srgbClr val="FFFF00"/>
              </a:solidFill>
            </a:endParaRPr>
          </a:p>
        </p:txBody>
      </p:sp>
      <p:pic>
        <p:nvPicPr>
          <p:cNvPr id="71688" name="Picture 3"/>
          <p:cNvPicPr>
            <a:picLocks noChangeAspect="1" noChangeArrowheads="1"/>
          </p:cNvPicPr>
          <p:nvPr/>
        </p:nvPicPr>
        <p:blipFill>
          <a:blip r:embed="rId3">
            <a:extLst>
              <a:ext uri="{28A0092B-C50C-407E-A947-70E740481C1C}">
                <a14:useLocalDpi xmlns:a14="http://schemas.microsoft.com/office/drawing/2010/main" val="0"/>
              </a:ext>
            </a:extLst>
          </a:blip>
          <a:srcRect t="5034" r="7152" b="2863"/>
          <a:stretch>
            <a:fillRect/>
          </a:stretch>
        </p:blipFill>
        <p:spPr bwMode="auto">
          <a:xfrm>
            <a:off x="6350" y="1489075"/>
            <a:ext cx="22113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275856" y="1633364"/>
            <a:ext cx="4176464" cy="646331"/>
          </a:xfrm>
          <a:prstGeom prst="rect">
            <a:avLst/>
          </a:prstGeom>
          <a:noFill/>
        </p:spPr>
        <p:txBody>
          <a:bodyPr wrap="square" rtlCol="0">
            <a:spAutoFit/>
          </a:bodyPr>
          <a:lstStyle/>
          <a:p>
            <a:r>
              <a:rPr lang="zh-CN" altLang="en-US" sz="3600" b="1" dirty="0" smtClean="0">
                <a:latin typeface="黑体" pitchFamily="49" charset="-122"/>
                <a:ea typeface="黑体" pitchFamily="49" charset="-122"/>
              </a:rPr>
              <a:t>本章内容学习结束！</a:t>
            </a:r>
            <a:endParaRPr lang="zh-CN" altLang="en-US" sz="3600" b="1" dirty="0">
              <a:latin typeface="黑体" pitchFamily="49" charset="-122"/>
              <a:ea typeface="黑体" pitchFamily="49" charset="-122"/>
            </a:endParaRPr>
          </a:p>
        </p:txBody>
      </p:sp>
      <p:sp>
        <p:nvSpPr>
          <p:cNvPr id="14" name="圆角矩形 13"/>
          <p:cNvSpPr/>
          <p:nvPr/>
        </p:nvSpPr>
        <p:spPr>
          <a:xfrm>
            <a:off x="2627313" y="2857500"/>
            <a:ext cx="5400600"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请同学们继续努力学习</a:t>
            </a:r>
            <a:endParaRPr lang="zh-CN" altLang="en-US" sz="4000" dirty="0">
              <a:latin typeface="黑体" pitchFamily="49" charset="-122"/>
              <a:ea typeface="黑体" pitchFamily="49" charset="-122"/>
            </a:endParaRPr>
          </a:p>
        </p:txBody>
      </p:sp>
    </p:spTree>
    <p:extLst>
      <p:ext uri="{BB962C8B-B14F-4D97-AF65-F5344CB8AC3E}">
        <p14:creationId xmlns:p14="http://schemas.microsoft.com/office/powerpoint/2010/main" val="2312073266"/>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8195"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8196"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8197"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8198"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8199"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8200"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8201" name="TextBox 28"/>
          <p:cNvSpPr>
            <a:spLocks noChangeArrowheads="1"/>
          </p:cNvSpPr>
          <p:nvPr/>
        </p:nvSpPr>
        <p:spPr bwMode="auto">
          <a:xfrm>
            <a:off x="4246564" y="5257271"/>
            <a:ext cx="2701925" cy="530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第二节  坐席代表常规呼出业务操作及流程</a:t>
            </a:r>
            <a:endParaRPr lang="zh-CN" altLang="en-US">
              <a:latin typeface="Calibri" pitchFamily="34" charset="0"/>
            </a:endParaRPr>
          </a:p>
        </p:txBody>
      </p:sp>
      <p:sp>
        <p:nvSpPr>
          <p:cNvPr id="8202"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zh-CN" sz="1600" b="1">
                <a:latin typeface="微软雅黑" pitchFamily="34" charset="-122"/>
                <a:ea typeface="微软雅黑" pitchFamily="34" charset="-122"/>
              </a:rPr>
              <a:t>一、</a:t>
            </a:r>
            <a:r>
              <a:rPr lang="zh-CN" altLang="en-US" sz="1600" b="1">
                <a:latin typeface="微软雅黑" pitchFamily="34" charset="-122"/>
                <a:ea typeface="微软雅黑" pitchFamily="34" charset="-122"/>
              </a:rPr>
              <a:t>坐席代表常规呼出业务和应用行业</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1017324"/>
            <a:ext cx="5626100" cy="4778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en-US" altLang="zh-CN"/>
              <a:t> </a:t>
            </a:r>
            <a:r>
              <a:rPr lang="zh-CN" altLang="en-US"/>
              <a:t>呼叫中心常规呼出服务的任务应用主要包括：电话预约、建立数据库、寻找目标客户、推广、市场调查、客户回访、客户关系管理、催缴等。</a:t>
            </a:r>
            <a:endParaRPr lang="zh-CN" altLang="en-US" b="1"/>
          </a:p>
          <a:p>
            <a:pPr defTabSz="912813"/>
            <a:r>
              <a:rPr lang="zh-CN" altLang="en-US" b="1"/>
              <a:t>一、具体的组织和应用行业</a:t>
            </a:r>
            <a:endParaRPr lang="zh-CN" altLang="en-US"/>
          </a:p>
          <a:p>
            <a:pPr defTabSz="912813"/>
            <a:r>
              <a:rPr lang="zh-CN" altLang="en-US"/>
              <a:t>（一）客户资料确认和数据库管理：座席代表主动联系目标客户确认或更新资料客户资料，并提供综合信息资料给公司客户。应用行业主要包括：固定及移动电话服务商、网络公司、银行、金融及保险公司、数据库营销公司，物流配送公司，政府机构及水、电、气等公用事业单位。</a:t>
            </a:r>
          </a:p>
          <a:p>
            <a:pPr defTabSz="912813"/>
            <a:r>
              <a:rPr lang="zh-CN" altLang="en-US"/>
              <a:t>（二）市场信息搜集、潜在客户挖掘及服务满意度回访：座席代表主动联系目标客户进行市场调查或商品、客户满意度回访，完成后提供综合信息报告及效果分析供公司客户进行分析。应用行业主要包括：商品企业的服务推广、电信业的新业务推荐、保险行业新险种的面谈预约、经销商及代理商的服务回访、数据库销售公司和市场调研公司信息采集等。</a:t>
            </a:r>
            <a:endParaRPr lang="zh-CN" altLang="zh-CN"/>
          </a:p>
        </p:txBody>
      </p:sp>
      <p:pic>
        <p:nvPicPr>
          <p:cNvPr id="820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5"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9219"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9220"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9221"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9222"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9223"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9224"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9225" name="TextBox 28"/>
          <p:cNvSpPr>
            <a:spLocks noChangeArrowheads="1"/>
          </p:cNvSpPr>
          <p:nvPr/>
        </p:nvSpPr>
        <p:spPr bwMode="auto">
          <a:xfrm>
            <a:off x="4246564" y="5257271"/>
            <a:ext cx="2701925" cy="530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第二节  坐席代表常规呼出业务操作及流程</a:t>
            </a:r>
            <a:endParaRPr lang="zh-CN" altLang="en-US">
              <a:latin typeface="Calibri" pitchFamily="34" charset="0"/>
            </a:endParaRPr>
          </a:p>
        </p:txBody>
      </p:sp>
      <p:sp>
        <p:nvSpPr>
          <p:cNvPr id="9226"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zh-CN" sz="1600" b="1">
                <a:latin typeface="微软雅黑" pitchFamily="34" charset="-122"/>
                <a:ea typeface="微软雅黑" pitchFamily="34" charset="-122"/>
              </a:rPr>
              <a:t>一、</a:t>
            </a:r>
            <a:r>
              <a:rPr lang="zh-CN" altLang="en-US" sz="1600" b="1">
                <a:latin typeface="微软雅黑" pitchFamily="34" charset="-122"/>
                <a:ea typeface="微软雅黑" pitchFamily="34" charset="-122"/>
              </a:rPr>
              <a:t>坐席代表常规呼出业务和应用行业</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1017324"/>
            <a:ext cx="5626100" cy="459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zh-CN" sz="1400"/>
              <a:t>（三）电话营销：座席代表向目标客户进行产品和服务的推介及销售采用有效的营销方式和销售技巧向客户推广，争取成功销售产品和服务，完成后提交综合销售报告供公司客户考核市场活动。应用行业主要包括：商品及服务销售、域名销售、快速消费品销售、易耗品的老客户销售、保险增险、银行业务销售、酒店</a:t>
            </a:r>
            <a:r>
              <a:rPr lang="en-US" altLang="zh-CN" sz="1400"/>
              <a:t>VIP</a:t>
            </a:r>
            <a:r>
              <a:rPr lang="zh-CN" altLang="en-US" sz="1400"/>
              <a:t>卡销售、互联网应用服务等。</a:t>
            </a:r>
          </a:p>
          <a:p>
            <a:pPr defTabSz="912813"/>
            <a:r>
              <a:rPr lang="zh-CN" altLang="en-US" sz="1400"/>
              <a:t>（四）服务升级管理：座席代表向目标客户进行服务升级优惠推荐，提高公司客户服务形象，强化客户关系管理。应用行业：保险升级计划、移动电话资费优惠升级计划等。</a:t>
            </a:r>
          </a:p>
          <a:p>
            <a:pPr defTabSz="912813"/>
            <a:r>
              <a:rPr lang="zh-CN" altLang="en-US" sz="1400"/>
              <a:t>（五）预约服务：座席代表联系目标客户预约服务或产品的推介会面时间。应用行业：保险、银行投资理财服务、软件示范、数据库中心</a:t>
            </a:r>
            <a:r>
              <a:rPr lang="en-US" altLang="zh-CN" sz="1400"/>
              <a:t>(Da t a  Cen t e r)</a:t>
            </a:r>
            <a:r>
              <a:rPr lang="zh-CN" altLang="en-US" sz="1400"/>
              <a:t>等。</a:t>
            </a:r>
          </a:p>
          <a:p>
            <a:pPr defTabSz="912813"/>
            <a:r>
              <a:rPr lang="zh-CN" altLang="en-US" sz="1400"/>
              <a:t>（六）客户关系：座席代表致电到客户表示欢迎购买产品及选用服务或每年致电感谢客户使用服务，目标是加强客户关系管理和企业形象。应用行业主要包括：保险、银行、电信运营商。</a:t>
            </a:r>
          </a:p>
          <a:p>
            <a:pPr defTabSz="912813"/>
            <a:r>
              <a:rPr lang="zh-CN" altLang="en-US" sz="1400"/>
              <a:t>（七）催缴服务：通过座席代表联系客户催缴服务费用。应用行业：银行、移动电话、水电气等公用事业单位。</a:t>
            </a:r>
          </a:p>
          <a:p>
            <a:pPr defTabSz="912813"/>
            <a:r>
              <a:rPr lang="zh-CN" altLang="en-US" sz="1400"/>
              <a:t>（八）电话调查：通过客户关系数据库按照一定的条件筛选合适的呼出对象，在选定的时段通过适合的方式就消费者形态、产品使用情况等进行定向调查。主要的应用行业包括：调研公司、市场咨询调研分析机构、媒体收视率调查、包括编辑部等。</a:t>
            </a:r>
            <a:endParaRPr lang="zh-CN" altLang="zh-CN" sz="1400"/>
          </a:p>
        </p:txBody>
      </p:sp>
      <p:pic>
        <p:nvPicPr>
          <p:cNvPr id="922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9"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矩形 3"/>
          <p:cNvSpPr>
            <a:spLocks noChangeArrowheads="1"/>
          </p:cNvSpPr>
          <p:nvPr/>
        </p:nvSpPr>
        <p:spPr bwMode="auto">
          <a:xfrm>
            <a:off x="0" y="1"/>
            <a:ext cx="9144000" cy="877094"/>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10243" name="矩形 4"/>
          <p:cNvSpPr>
            <a:spLocks noChangeArrowheads="1"/>
          </p:cNvSpPr>
          <p:nvPr/>
        </p:nvSpPr>
        <p:spPr bwMode="auto">
          <a:xfrm>
            <a:off x="0" y="5275792"/>
            <a:ext cx="9144000" cy="439208"/>
          </a:xfrm>
          <a:prstGeom prst="rect">
            <a:avLst/>
          </a:prstGeom>
          <a:solidFill>
            <a:srgbClr val="D565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nchor="ctr"/>
          <a:lstStyle/>
          <a:p>
            <a:pPr defTabSz="912813"/>
            <a:endParaRPr lang="zh-CN" altLang="zh-CN">
              <a:solidFill>
                <a:srgbClr val="FFFFFF"/>
              </a:solidFill>
              <a:latin typeface="Calibri" pitchFamily="34" charset="0"/>
              <a:sym typeface="Calibri" pitchFamily="34" charset="0"/>
            </a:endParaRPr>
          </a:p>
        </p:txBody>
      </p:sp>
      <p:sp>
        <p:nvSpPr>
          <p:cNvPr id="10244" name="直接连接符 10"/>
          <p:cNvSpPr>
            <a:spLocks noChangeShapeType="1"/>
          </p:cNvSpPr>
          <p:nvPr/>
        </p:nvSpPr>
        <p:spPr bwMode="auto">
          <a:xfrm>
            <a:off x="198439" y="517261"/>
            <a:ext cx="8747125" cy="0"/>
          </a:xfrm>
          <a:prstGeom prst="line">
            <a:avLst/>
          </a:prstGeom>
          <a:noFill/>
          <a:ln w="9525">
            <a:solidFill>
              <a:srgbClr val="D8D8D8"/>
            </a:solidFill>
            <a:round/>
            <a:headEnd/>
            <a:tailEnd/>
          </a:ln>
          <a:extLst>
            <a:ext uri="{909E8E84-426E-40DD-AFC4-6F175D3DCCD1}">
              <a14:hiddenFill xmlns:a14="http://schemas.microsoft.com/office/drawing/2010/main">
                <a:noFill/>
              </a14:hiddenFill>
            </a:ext>
          </a:extLst>
        </p:spPr>
        <p:txBody>
          <a:bodyPr lIns="68552" tIns="34276" rIns="68552" bIns="34276"/>
          <a:lstStyle/>
          <a:p>
            <a:endParaRPr lang="zh-CN" altLang="en-US"/>
          </a:p>
        </p:txBody>
      </p:sp>
      <p:sp>
        <p:nvSpPr>
          <p:cNvPr id="10245" name="矩形 14"/>
          <p:cNvSpPr>
            <a:spLocks noChangeArrowheads="1"/>
          </p:cNvSpPr>
          <p:nvPr/>
        </p:nvSpPr>
        <p:spPr bwMode="auto">
          <a:xfrm>
            <a:off x="404814" y="570177"/>
            <a:ext cx="820737" cy="306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lstStyle/>
          <a:p>
            <a:pPr defTabSz="912813"/>
            <a:endParaRPr lang="zh-CN" altLang="zh-CN">
              <a:latin typeface="Calibri" pitchFamily="34" charset="0"/>
            </a:endParaRPr>
          </a:p>
        </p:txBody>
      </p:sp>
      <p:sp>
        <p:nvSpPr>
          <p:cNvPr id="10246" name="椭圆 7"/>
          <p:cNvSpPr>
            <a:spLocks noChangeArrowheads="1"/>
          </p:cNvSpPr>
          <p:nvPr/>
        </p:nvSpPr>
        <p:spPr bwMode="auto">
          <a:xfrm>
            <a:off x="3490913" y="5435865"/>
            <a:ext cx="107950" cy="120385"/>
          </a:xfrm>
          <a:prstGeom prst="ellipse">
            <a:avLst/>
          </a:prstGeom>
          <a:solidFill>
            <a:srgbClr val="F2F2F2"/>
          </a:solidFill>
          <a:ln w="25400">
            <a:solidFill>
              <a:srgbClr val="FFFFFF"/>
            </a:solidFill>
            <a:round/>
            <a:headEnd/>
            <a:tailEnd/>
          </a:ln>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0247" name="椭圆 8"/>
          <p:cNvSpPr>
            <a:spLocks noChangeArrowheads="1"/>
          </p:cNvSpPr>
          <p:nvPr/>
        </p:nvSpPr>
        <p:spPr bwMode="auto">
          <a:xfrm>
            <a:off x="37068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0248" name="椭圆 9"/>
          <p:cNvSpPr>
            <a:spLocks noChangeArrowheads="1"/>
          </p:cNvSpPr>
          <p:nvPr/>
        </p:nvSpPr>
        <p:spPr bwMode="auto">
          <a:xfrm>
            <a:off x="3922713" y="5435865"/>
            <a:ext cx="107950" cy="120385"/>
          </a:xfrm>
          <a:prstGeom prst="ellipse">
            <a:avLst/>
          </a:pr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68552" tIns="34276" rIns="68552" bIns="34276" anchor="ctr"/>
          <a:lstStyle/>
          <a:p>
            <a:pPr defTabSz="912813"/>
            <a:endParaRPr lang="zh-CN" altLang="zh-CN">
              <a:solidFill>
                <a:srgbClr val="FFFFFF"/>
              </a:solidFill>
              <a:latin typeface="宋体" pitchFamily="2" charset="-122"/>
              <a:sym typeface="宋体" pitchFamily="2" charset="-122"/>
            </a:endParaRPr>
          </a:p>
        </p:txBody>
      </p:sp>
      <p:sp>
        <p:nvSpPr>
          <p:cNvPr id="10249" name="TextBox 28"/>
          <p:cNvSpPr>
            <a:spLocks noChangeArrowheads="1"/>
          </p:cNvSpPr>
          <p:nvPr/>
        </p:nvSpPr>
        <p:spPr bwMode="auto">
          <a:xfrm>
            <a:off x="4246564" y="5257271"/>
            <a:ext cx="2701925" cy="530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en-US" sz="1500" b="1">
                <a:solidFill>
                  <a:srgbClr val="F2F2F2"/>
                </a:solidFill>
                <a:latin typeface="微软雅黑" pitchFamily="34" charset="-122"/>
                <a:ea typeface="微软雅黑" pitchFamily="34" charset="-122"/>
                <a:sym typeface="微软雅黑" pitchFamily="34" charset="-122"/>
              </a:rPr>
              <a:t>第二节  坐席代表常规呼出业务操作及流程</a:t>
            </a:r>
            <a:endParaRPr lang="zh-CN" altLang="en-US">
              <a:latin typeface="Calibri" pitchFamily="34" charset="0"/>
            </a:endParaRPr>
          </a:p>
        </p:txBody>
      </p:sp>
      <p:sp>
        <p:nvSpPr>
          <p:cNvPr id="10250" name="TextBox 10"/>
          <p:cNvSpPr>
            <a:spLocks noChangeArrowheads="1"/>
          </p:cNvSpPr>
          <p:nvPr/>
        </p:nvSpPr>
        <p:spPr bwMode="auto">
          <a:xfrm>
            <a:off x="3319464" y="157428"/>
            <a:ext cx="569118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algn="r" defTabSz="912813"/>
            <a:r>
              <a:rPr lang="zh-CN" altLang="en-US" sz="1600" b="1">
                <a:latin typeface="微软雅黑" pitchFamily="34" charset="-122"/>
                <a:ea typeface="微软雅黑" pitchFamily="34" charset="-122"/>
              </a:rPr>
              <a:t>二</a:t>
            </a:r>
            <a:r>
              <a:rPr lang="zh-CN" altLang="zh-CN" sz="1600" b="1">
                <a:latin typeface="微软雅黑" pitchFamily="34" charset="-122"/>
                <a:ea typeface="微软雅黑" pitchFamily="34" charset="-122"/>
              </a:rPr>
              <a:t>、</a:t>
            </a:r>
            <a:r>
              <a:rPr lang="zh-CN" altLang="en-US" sz="1600" b="1">
                <a:latin typeface="微软雅黑" pitchFamily="34" charset="-122"/>
                <a:ea typeface="微软雅黑" pitchFamily="34" charset="-122"/>
              </a:rPr>
              <a:t>呼出电话服务坐席代表的工作流程</a:t>
            </a:r>
            <a:endParaRPr lang="zh-CN" altLang="zh-CN" sz="1600">
              <a:latin typeface="微软雅黑" pitchFamily="34" charset="-122"/>
              <a:ea typeface="微软雅黑" pitchFamily="34" charset="-122"/>
            </a:endParaRPr>
          </a:p>
        </p:txBody>
      </p:sp>
      <p:sp>
        <p:nvSpPr>
          <p:cNvPr id="6158" name="Text Box 44"/>
          <p:cNvSpPr>
            <a:spLocks noChangeArrowheads="1"/>
          </p:cNvSpPr>
          <p:nvPr/>
        </p:nvSpPr>
        <p:spPr bwMode="auto">
          <a:xfrm>
            <a:off x="3319463" y="1017324"/>
            <a:ext cx="5626100" cy="4655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defTabSz="912813"/>
            <a:r>
              <a:rPr lang="zh-CN" altLang="zh-CN" sz="1400"/>
              <a:t>（一）电话呼出前的准备工作</a:t>
            </a:r>
            <a:endParaRPr lang="zh-CN" altLang="en-US" sz="1400"/>
          </a:p>
          <a:p>
            <a:pPr defTabSz="912813"/>
            <a:r>
              <a:rPr lang="zh-CN" altLang="en-US" sz="1400"/>
              <a:t>列一份详细的清单，主要的内容应包括：确认将要找的客户的名称和详细的联络方法（包括拨打电话的合适时间）；呼出话术设计，其中包括描述打电话的原因（须是与客户的需求相关联）及本次交流的重要性；事先准备好要提问的问题，包括回答是惟一与不惟一的情况该如何应对；预想客户会怎样回答并拟定常见问题对答；尽可能准备客户可能会需要的信息等。 </a:t>
            </a:r>
          </a:p>
          <a:p>
            <a:pPr defTabSz="912813"/>
            <a:r>
              <a:rPr lang="zh-CN" altLang="en-US" sz="1400"/>
              <a:t>（二）开场白</a:t>
            </a:r>
          </a:p>
          <a:p>
            <a:pPr defTabSz="912813"/>
            <a:r>
              <a:rPr lang="zh-CN" altLang="en-US" sz="1400"/>
              <a:t>问候客户并介绍你公司的名称和你的名字。询问和确认客户的称谓并在接下来的对话中加以使用。</a:t>
            </a:r>
          </a:p>
          <a:p>
            <a:pPr defTabSz="912813"/>
            <a:r>
              <a:rPr lang="zh-CN" altLang="en-US" sz="1400"/>
              <a:t>座席代表可使用的语言举例：</a:t>
            </a:r>
          </a:p>
          <a:p>
            <a:pPr defTabSz="912813"/>
            <a:r>
              <a:rPr lang="zh-CN" altLang="en-US" sz="1400"/>
              <a:t> “你好，我是</a:t>
            </a:r>
            <a:r>
              <a:rPr lang="en-US" altLang="zh-CN" sz="1400"/>
              <a:t>……</a:t>
            </a:r>
            <a:r>
              <a:rPr lang="zh-CN" altLang="en-US" sz="1400"/>
              <a:t>公司的</a:t>
            </a:r>
            <a:r>
              <a:rPr lang="en-US" altLang="zh-CN" sz="1400"/>
              <a:t>……</a:t>
            </a:r>
            <a:r>
              <a:rPr lang="zh-CN" altLang="en-US" sz="1400"/>
              <a:t>，请问我可以与</a:t>
            </a:r>
            <a:r>
              <a:rPr lang="en-US" altLang="zh-CN" sz="1400"/>
              <a:t>……</a:t>
            </a:r>
            <a:r>
              <a:rPr lang="zh-CN" altLang="en-US" sz="1400"/>
              <a:t>先生讲话吗？”</a:t>
            </a:r>
          </a:p>
          <a:p>
            <a:pPr defTabSz="912813"/>
            <a:r>
              <a:rPr lang="zh-CN" altLang="en-US" sz="1400"/>
              <a:t> “对不起，请您告诉我是谁负责电信方面的事情好吗？”</a:t>
            </a:r>
          </a:p>
          <a:p>
            <a:pPr defTabSz="912813"/>
            <a:r>
              <a:rPr lang="zh-CN" altLang="en-US" sz="1400"/>
              <a:t> “请问我可以与负责</a:t>
            </a:r>
            <a:r>
              <a:rPr lang="en-US" altLang="zh-CN" sz="1400"/>
              <a:t>……</a:t>
            </a:r>
            <a:r>
              <a:rPr lang="zh-CN" altLang="en-US" sz="1400"/>
              <a:t>方面的负责人讲话吗？”</a:t>
            </a:r>
          </a:p>
          <a:p>
            <a:pPr defTabSz="912813"/>
            <a:r>
              <a:rPr lang="zh-CN" altLang="en-US" sz="1400"/>
              <a:t> “</a:t>
            </a:r>
            <a:r>
              <a:rPr lang="en-US" altLang="zh-CN" sz="1400"/>
              <a:t>……</a:t>
            </a:r>
            <a:r>
              <a:rPr lang="zh-CN" altLang="en-US" sz="1400"/>
              <a:t>先生，请告诉我负责</a:t>
            </a:r>
            <a:r>
              <a:rPr lang="en-US" altLang="zh-CN" sz="1400"/>
              <a:t>……</a:t>
            </a:r>
            <a:r>
              <a:rPr lang="zh-CN" altLang="en-US" sz="1400"/>
              <a:t>方面的负责人的名字好吗？” </a:t>
            </a:r>
          </a:p>
          <a:p>
            <a:pPr defTabSz="912813"/>
            <a:r>
              <a:rPr lang="zh-CN" altLang="en-US" sz="1400"/>
              <a:t>（三）讲明打电话的原因</a:t>
            </a:r>
          </a:p>
          <a:p>
            <a:pPr defTabSz="912813"/>
            <a:r>
              <a:rPr lang="zh-CN" altLang="en-US" sz="1400"/>
              <a:t>通过一段引起客户兴趣的陈述引入主题。</a:t>
            </a:r>
          </a:p>
          <a:p>
            <a:pPr defTabSz="912813"/>
            <a:r>
              <a:rPr lang="zh-CN" altLang="en-US" sz="1400"/>
              <a:t>例如：“想让您知道我们公司新推出的一种服务可以帮助您节省您的差旅费用，不知现在是否方面向您介绍？”</a:t>
            </a:r>
          </a:p>
          <a:p>
            <a:pPr defTabSz="912813"/>
            <a:r>
              <a:rPr lang="zh-CN" altLang="en-US" sz="1400"/>
              <a:t>（四）找到所需信息</a:t>
            </a:r>
          </a:p>
          <a:p>
            <a:pPr defTabSz="912813"/>
            <a:r>
              <a:rPr lang="zh-CN" altLang="en-US" sz="1400"/>
              <a:t>有效的提问可以帮助你发现对方的情感或期望。尽快找到问题的关键。</a:t>
            </a:r>
            <a:r>
              <a:rPr lang="zh-CN" altLang="en-US"/>
              <a:t> </a:t>
            </a:r>
            <a:endParaRPr lang="zh-CN" altLang="zh-CN"/>
          </a:p>
        </p:txBody>
      </p:sp>
      <p:pic>
        <p:nvPicPr>
          <p:cNvPr id="1025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4" y="1416844"/>
            <a:ext cx="2293937" cy="385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3"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2251"/>
            <a:ext cx="1949450" cy="43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
            <a:hlinkClick r:id="rId4" action="ppaction://hlinksldjump"/>
          </p:cNvPr>
          <p:cNvSpPr>
            <a:spLocks noChangeArrowheads="1"/>
          </p:cNvSpPr>
          <p:nvPr/>
        </p:nvSpPr>
        <p:spPr bwMode="auto">
          <a:xfrm>
            <a:off x="7993063" y="5324475"/>
            <a:ext cx="1081087" cy="333375"/>
          </a:xfrm>
          <a:prstGeom prst="roundRect">
            <a:avLst>
              <a:gd name="adj" fmla="val 16667"/>
            </a:avLst>
          </a:prstGeom>
          <a:solidFill>
            <a:srgbClr val="4F81BD"/>
          </a:solidFill>
          <a:ln w="25400" cmpd="sng">
            <a:solidFill>
              <a:srgbClr val="385D8A"/>
            </a:solidFill>
            <a:round/>
            <a:headEnd/>
            <a:tailEnd/>
          </a:ln>
        </p:spPr>
        <p:txBody>
          <a:bodyPr anchor="ctr"/>
          <a:lstStyle/>
          <a:p>
            <a:pPr algn="ctr"/>
            <a:r>
              <a:rPr lang="zh-CN" altLang="en-US" sz="1200">
                <a:solidFill>
                  <a:srgbClr val="FFFFFF"/>
                </a:solidFill>
                <a:latin typeface="黑体" pitchFamily="2" charset="-122"/>
                <a:ea typeface="黑体" pitchFamily="2" charset="-122"/>
              </a:rPr>
              <a:t>返回上一级</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6158"/>
                                        </p:tgtEl>
                                        <p:attrNameLst>
                                          <p:attrName>style.color</p:attrName>
                                        </p:attrNameLst>
                                      </p:cBhvr>
                                      <p:to>
                                        <a:schemeClr val="bg1"/>
                                      </p:to>
                                    </p:animClr>
                                    <p:animClr clrSpc="rgb" dir="cw">
                                      <p:cBhvr>
                                        <p:cTn id="7" dur="250" autoRev="1" fill="remove"/>
                                        <p:tgtEl>
                                          <p:spTgt spid="6158"/>
                                        </p:tgtEl>
                                        <p:attrNameLst>
                                          <p:attrName>fillcolor</p:attrName>
                                        </p:attrNameLst>
                                      </p:cBhvr>
                                      <p:to>
                                        <a:schemeClr val="bg1"/>
                                      </p:to>
                                    </p:animClr>
                                    <p:set>
                                      <p:cBhvr>
                                        <p:cTn id="8" dur="250" autoRev="1" fill="remove"/>
                                        <p:tgtEl>
                                          <p:spTgt spid="6158"/>
                                        </p:tgtEl>
                                        <p:attrNameLst>
                                          <p:attrName>fill.type</p:attrName>
                                        </p:attrNameLst>
                                      </p:cBhvr>
                                      <p:to>
                                        <p:strVal val="solid"/>
                                      </p:to>
                                    </p:set>
                                    <p:set>
                                      <p:cBhvr>
                                        <p:cTn id="9" dur="250" autoRev="1" fill="remove"/>
                                        <p:tgtEl>
                                          <p:spTgt spid="615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bldLvl="0" autoUpdateAnimBg="0"/>
    </p:bld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153</TotalTime>
  <Words>7911</Words>
  <Application>Microsoft Office PowerPoint</Application>
  <PresentationFormat>全屏显示(16:10)</PresentationFormat>
  <Paragraphs>390</Paragraphs>
  <Slides>62</Slides>
  <Notes>0</Notes>
  <HiddenSlides>16</HiddenSlides>
  <MMClips>0</MMClips>
  <ScaleCrop>false</ScaleCrop>
  <HeadingPairs>
    <vt:vector size="4" baseType="variant">
      <vt:variant>
        <vt:lpstr>主题</vt:lpstr>
      </vt:variant>
      <vt:variant>
        <vt:i4>1</vt:i4>
      </vt:variant>
      <vt:variant>
        <vt:lpstr>幻灯片标题</vt:lpstr>
      </vt:variant>
      <vt:variant>
        <vt:i4>62</vt:i4>
      </vt:variant>
    </vt:vector>
  </HeadingPairs>
  <TitlesOfParts>
    <vt:vector size="63" baseType="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微软用户</dc:creator>
  <cp:lastModifiedBy>微软用户</cp:lastModifiedBy>
  <cp:revision>17</cp:revision>
  <dcterms:created xsi:type="dcterms:W3CDTF">2013-03-09T14:36:55Z</dcterms:created>
  <dcterms:modified xsi:type="dcterms:W3CDTF">2013-03-21T07:34:09Z</dcterms:modified>
</cp:coreProperties>
</file>