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9" r:id="rId2"/>
    <p:sldId id="418" r:id="rId3"/>
    <p:sldId id="257" r:id="rId4"/>
    <p:sldId id="362" r:id="rId5"/>
    <p:sldId id="258" r:id="rId6"/>
    <p:sldId id="259" r:id="rId7"/>
    <p:sldId id="260" r:id="rId8"/>
    <p:sldId id="261" r:id="rId9"/>
    <p:sldId id="262" r:id="rId10"/>
    <p:sldId id="263" r:id="rId11"/>
    <p:sldId id="264" r:id="rId12"/>
    <p:sldId id="265" r:id="rId13"/>
    <p:sldId id="266" r:id="rId14"/>
    <p:sldId id="267"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268" r:id="rId50"/>
    <p:sldId id="375"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76" r:id="rId74"/>
    <p:sldId id="377" r:id="rId75"/>
    <p:sldId id="378" r:id="rId76"/>
    <p:sldId id="379" r:id="rId77"/>
    <p:sldId id="380" r:id="rId78"/>
    <p:sldId id="381" r:id="rId79"/>
    <p:sldId id="382" r:id="rId80"/>
    <p:sldId id="383" r:id="rId81"/>
    <p:sldId id="384" r:id="rId82"/>
    <p:sldId id="385" r:id="rId83"/>
    <p:sldId id="386" r:id="rId84"/>
    <p:sldId id="387" r:id="rId85"/>
    <p:sldId id="269" r:id="rId86"/>
    <p:sldId id="388" r:id="rId87"/>
    <p:sldId id="315" r:id="rId88"/>
    <p:sldId id="316" r:id="rId89"/>
    <p:sldId id="317" r:id="rId90"/>
    <p:sldId id="318" r:id="rId91"/>
    <p:sldId id="319" r:id="rId92"/>
    <p:sldId id="320" r:id="rId93"/>
    <p:sldId id="321" r:id="rId94"/>
    <p:sldId id="322" r:id="rId95"/>
    <p:sldId id="323" r:id="rId96"/>
    <p:sldId id="324" r:id="rId97"/>
    <p:sldId id="325" r:id="rId98"/>
    <p:sldId id="326" r:id="rId99"/>
    <p:sldId id="327" r:id="rId100"/>
    <p:sldId id="328" r:id="rId101"/>
    <p:sldId id="329" r:id="rId102"/>
    <p:sldId id="330" r:id="rId103"/>
    <p:sldId id="331" r:id="rId104"/>
    <p:sldId id="332" r:id="rId105"/>
    <p:sldId id="333" r:id="rId106"/>
    <p:sldId id="334" r:id="rId107"/>
    <p:sldId id="335" r:id="rId108"/>
    <p:sldId id="336" r:id="rId109"/>
    <p:sldId id="337" r:id="rId110"/>
    <p:sldId id="338" r:id="rId111"/>
    <p:sldId id="339" r:id="rId112"/>
    <p:sldId id="340" r:id="rId113"/>
    <p:sldId id="341" r:id="rId114"/>
    <p:sldId id="342" r:id="rId115"/>
    <p:sldId id="343" r:id="rId116"/>
    <p:sldId id="344" r:id="rId117"/>
    <p:sldId id="389" r:id="rId118"/>
    <p:sldId id="390" r:id="rId119"/>
    <p:sldId id="391" r:id="rId120"/>
    <p:sldId id="392" r:id="rId121"/>
    <p:sldId id="393" r:id="rId122"/>
    <p:sldId id="394" r:id="rId123"/>
    <p:sldId id="395" r:id="rId124"/>
    <p:sldId id="396" r:id="rId125"/>
    <p:sldId id="397" r:id="rId126"/>
    <p:sldId id="398" r:id="rId127"/>
    <p:sldId id="399" r:id="rId128"/>
    <p:sldId id="400" r:id="rId129"/>
    <p:sldId id="270" r:id="rId130"/>
    <p:sldId id="401" r:id="rId131"/>
    <p:sldId id="345" r:id="rId132"/>
    <p:sldId id="346" r:id="rId133"/>
    <p:sldId id="347" r:id="rId134"/>
    <p:sldId id="348" r:id="rId135"/>
    <p:sldId id="349" r:id="rId136"/>
    <p:sldId id="350" r:id="rId137"/>
    <p:sldId id="351" r:id="rId138"/>
    <p:sldId id="352" r:id="rId139"/>
    <p:sldId id="353" r:id="rId140"/>
    <p:sldId id="354" r:id="rId141"/>
    <p:sldId id="355" r:id="rId142"/>
    <p:sldId id="356" r:id="rId143"/>
    <p:sldId id="357"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1" autoAdjust="0"/>
    <p:restoredTop sz="94660"/>
  </p:normalViewPr>
  <p:slideViewPr>
    <p:cSldViewPr>
      <p:cViewPr varScale="1">
        <p:scale>
          <a:sx n="102" d="100"/>
          <a:sy n="102" d="100"/>
        </p:scale>
        <p:origin x="-528" y="-96"/>
      </p:cViewPr>
      <p:guideLst>
        <p:guide orient="horz" pos="179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18"/>
            <a:ext cx="7772400" cy="122430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7812"/>
            <a:ext cx="6400800" cy="14609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265ED8B4-5902-43BA-A6BE-BA5F6F577043}" type="slidenum">
              <a:rPr lang="zh-CN" altLang="zh-CN"/>
              <a:pPr>
                <a:defRPr/>
              </a:pPr>
              <a:t>‹#›</a:t>
            </a:fld>
            <a:endParaRPr lang="zh-CN" altLang="zh-CN"/>
          </a:p>
        </p:txBody>
      </p:sp>
    </p:spTree>
    <p:extLst>
      <p:ext uri="{BB962C8B-B14F-4D97-AF65-F5344CB8AC3E}">
        <p14:creationId xmlns:p14="http://schemas.microsoft.com/office/powerpoint/2010/main" val="135387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1B836B8E-1C9F-45AD-8677-8A772DABFC27}" type="slidenum">
              <a:rPr lang="zh-CN" altLang="zh-CN"/>
              <a:pPr>
                <a:defRPr/>
              </a:pPr>
              <a:t>‹#›</a:t>
            </a:fld>
            <a:endParaRPr lang="zh-CN" altLang="zh-CN"/>
          </a:p>
        </p:txBody>
      </p:sp>
    </p:spTree>
    <p:extLst>
      <p:ext uri="{BB962C8B-B14F-4D97-AF65-F5344CB8AC3E}">
        <p14:creationId xmlns:p14="http://schemas.microsoft.com/office/powerpoint/2010/main" val="42234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64"/>
            <a:ext cx="2057400" cy="487656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64"/>
            <a:ext cx="6019800" cy="487656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75CF2FD6-B456-45BD-9EF3-8A7D6246AA30}" type="slidenum">
              <a:rPr lang="zh-CN" altLang="zh-CN"/>
              <a:pPr>
                <a:defRPr/>
              </a:pPr>
              <a:t>‹#›</a:t>
            </a:fld>
            <a:endParaRPr lang="zh-CN" altLang="zh-CN"/>
          </a:p>
        </p:txBody>
      </p:sp>
    </p:spTree>
    <p:extLst>
      <p:ext uri="{BB962C8B-B14F-4D97-AF65-F5344CB8AC3E}">
        <p14:creationId xmlns:p14="http://schemas.microsoft.com/office/powerpoint/2010/main" val="165916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F71725B4-1D09-4500-B5DF-43993F595293}" type="slidenum">
              <a:rPr lang="zh-CN" altLang="zh-CN"/>
              <a:pPr>
                <a:defRPr/>
              </a:pPr>
              <a:t>‹#›</a:t>
            </a:fld>
            <a:endParaRPr lang="zh-CN" altLang="zh-CN"/>
          </a:p>
        </p:txBody>
      </p:sp>
    </p:spTree>
    <p:extLst>
      <p:ext uri="{BB962C8B-B14F-4D97-AF65-F5344CB8AC3E}">
        <p14:creationId xmlns:p14="http://schemas.microsoft.com/office/powerpoint/2010/main" val="19392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908"/>
            <a:ext cx="7772400" cy="113379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1611"/>
            <a:ext cx="7772400" cy="125129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54BFF7A4-C75F-4395-BCFE-F7C4400E0891}" type="slidenum">
              <a:rPr lang="zh-CN" altLang="zh-CN"/>
              <a:pPr>
                <a:defRPr/>
              </a:pPr>
              <a:t>‹#›</a:t>
            </a:fld>
            <a:endParaRPr lang="zh-CN" altLang="zh-CN"/>
          </a:p>
        </p:txBody>
      </p:sp>
    </p:spTree>
    <p:extLst>
      <p:ext uri="{BB962C8B-B14F-4D97-AF65-F5344CB8AC3E}">
        <p14:creationId xmlns:p14="http://schemas.microsoft.com/office/powerpoint/2010/main" val="77995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871"/>
            <a:ext cx="4038600" cy="3771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871"/>
            <a:ext cx="4038600" cy="3771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4ED25411-E8EB-4C96-B370-69F693F6EB05}" type="slidenum">
              <a:rPr lang="zh-CN" altLang="zh-CN"/>
              <a:pPr>
                <a:defRPr/>
              </a:pPr>
              <a:t>‹#›</a:t>
            </a:fld>
            <a:endParaRPr lang="zh-CN" altLang="zh-CN"/>
          </a:p>
        </p:txBody>
      </p:sp>
    </p:spTree>
    <p:extLst>
      <p:ext uri="{BB962C8B-B14F-4D97-AF65-F5344CB8AC3E}">
        <p14:creationId xmlns:p14="http://schemas.microsoft.com/office/powerpoint/2010/main" val="212061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881"/>
            <a:ext cx="4040188" cy="5319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1841"/>
            <a:ext cx="4040188" cy="3293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881"/>
            <a:ext cx="4041775" cy="5319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1841"/>
            <a:ext cx="4041775" cy="3293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pPr>
              <a:defRPr/>
            </a:pPr>
            <a:fld id="{88925C99-F008-4325-BA53-124C96224C6E}" type="slidenum">
              <a:rPr lang="zh-CN" altLang="zh-CN"/>
              <a:pPr>
                <a:defRPr/>
              </a:pPr>
              <a:t>‹#›</a:t>
            </a:fld>
            <a:endParaRPr lang="zh-CN" altLang="zh-CN"/>
          </a:p>
        </p:txBody>
      </p:sp>
    </p:spTree>
    <p:extLst>
      <p:ext uri="{BB962C8B-B14F-4D97-AF65-F5344CB8AC3E}">
        <p14:creationId xmlns:p14="http://schemas.microsoft.com/office/powerpoint/2010/main" val="31282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fld id="{A50E9D36-3BDA-48B6-B02B-D247C4F394AC}" type="slidenum">
              <a:rPr lang="zh-CN" altLang="zh-CN"/>
              <a:pPr>
                <a:defRPr/>
              </a:pPr>
              <a:t>‹#›</a:t>
            </a:fld>
            <a:endParaRPr lang="zh-CN" altLang="zh-CN"/>
          </a:p>
        </p:txBody>
      </p:sp>
    </p:spTree>
    <p:extLst>
      <p:ext uri="{BB962C8B-B14F-4D97-AF65-F5344CB8AC3E}">
        <p14:creationId xmlns:p14="http://schemas.microsoft.com/office/powerpoint/2010/main" val="240289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pPr>
              <a:defRPr/>
            </a:pPr>
            <a:fld id="{78C5C5A3-F9CD-43D5-B240-800E4B380CA9}" type="slidenum">
              <a:rPr lang="zh-CN" altLang="zh-CN"/>
              <a:pPr>
                <a:defRPr/>
              </a:pPr>
              <a:t>‹#›</a:t>
            </a:fld>
            <a:endParaRPr lang="zh-CN" altLang="zh-CN"/>
          </a:p>
        </p:txBody>
      </p:sp>
    </p:spTree>
    <p:extLst>
      <p:ext uri="{BB962C8B-B14F-4D97-AF65-F5344CB8AC3E}">
        <p14:creationId xmlns:p14="http://schemas.microsoft.com/office/powerpoint/2010/main" val="377074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077"/>
            <a:ext cx="3008313" cy="968644"/>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76"/>
            <a:ext cx="5111750" cy="48781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720"/>
            <a:ext cx="3008313" cy="3909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A9924012-7715-45E7-945C-926A50D426C0}" type="slidenum">
              <a:rPr lang="zh-CN" altLang="zh-CN"/>
              <a:pPr>
                <a:defRPr/>
              </a:pPr>
              <a:t>‹#›</a:t>
            </a:fld>
            <a:endParaRPr lang="zh-CN" altLang="zh-CN"/>
          </a:p>
        </p:txBody>
      </p:sp>
    </p:spTree>
    <p:extLst>
      <p:ext uri="{BB962C8B-B14F-4D97-AF65-F5344CB8AC3E}">
        <p14:creationId xmlns:p14="http://schemas.microsoft.com/office/powerpoint/2010/main" val="314838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024"/>
            <a:ext cx="5486400" cy="473206"/>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317"/>
            <a:ext cx="5486400" cy="34283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473231"/>
            <a:ext cx="5486400" cy="6701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5E5CC25C-9C5B-4DFC-B40C-70F4B7F77B02}" type="slidenum">
              <a:rPr lang="zh-CN" altLang="zh-CN"/>
              <a:pPr>
                <a:defRPr/>
              </a:pPr>
              <a:t>‹#›</a:t>
            </a:fld>
            <a:endParaRPr lang="zh-CN" altLang="zh-CN"/>
          </a:p>
        </p:txBody>
      </p:sp>
    </p:spTree>
    <p:extLst>
      <p:ext uri="{BB962C8B-B14F-4D97-AF65-F5344CB8AC3E}">
        <p14:creationId xmlns:p14="http://schemas.microsoft.com/office/powerpoint/2010/main" val="344590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333500"/>
            <a:ext cx="82296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defRPr/>
            </a:pPr>
            <a:endParaRPr lang="zh-CN" altLang="zh-CN"/>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94D256A0-A269-46BD-B72B-FE21BB879495}"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18.xml"/><Relationship Id="rId4" Type="http://schemas.openxmlformats.org/officeDocument/2006/relationships/slide" Target="slide119.xml"/></Relationships>
</file>

<file path=ppt/slides/_rels/slide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17.xml"/></Relationships>
</file>

<file path=ppt/slides/_rels/slide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1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21.xml"/><Relationship Id="rId4" Type="http://schemas.openxmlformats.org/officeDocument/2006/relationships/slide" Target="slide122.xml"/></Relationships>
</file>

<file path=ppt/slides/_rels/slide1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0.xml"/></Relationships>
</file>

<file path=ppt/slides/_rels/slide1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0.xml"/></Relationships>
</file>

<file path=ppt/slides/_rels/slide1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25.xml"/><Relationship Id="rId4" Type="http://schemas.openxmlformats.org/officeDocument/2006/relationships/slide" Target="slide124.xml"/></Relationships>
</file>

<file path=ppt/slides/_rels/slide1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3.xml"/></Relationships>
</file>

<file path=ppt/slides/_rels/slide1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3.xml"/></Relationships>
</file>

<file path=ppt/slides/_rels/slide1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27.xml"/><Relationship Id="rId4" Type="http://schemas.openxmlformats.org/officeDocument/2006/relationships/slide" Target="slide128.xml"/></Relationships>
</file>

<file path=ppt/slides/_rels/slide1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6.xml"/></Relationships>
</file>

<file path=ppt/slides/_rels/slide1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26.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30.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image" Target="../media/image2.png"/><Relationship Id="rId7" Type="http://schemas.openxmlformats.org/officeDocument/2006/relationships/slide" Target="slide134.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133.xml"/><Relationship Id="rId5" Type="http://schemas.openxmlformats.org/officeDocument/2006/relationships/slide" Target="slide132.xml"/><Relationship Id="rId10" Type="http://schemas.openxmlformats.org/officeDocument/2006/relationships/slide" Target="slide138.xml"/><Relationship Id="rId4" Type="http://schemas.openxmlformats.org/officeDocument/2006/relationships/slide" Target="slide131.xml"/><Relationship Id="rId9" Type="http://schemas.openxmlformats.org/officeDocument/2006/relationships/slide" Target="slide137.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0.xml"/></Relationships>
</file>

<file path=ppt/slides/_rels/slide1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46.xml"/><Relationship Id="rId4" Type="http://schemas.openxmlformats.org/officeDocument/2006/relationships/slide" Target="slide145.xml"/></Relationships>
</file>

<file path=ppt/slides/_rels/slide1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44.xml"/></Relationships>
</file>

<file path=ppt/slides/_rels/slide1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44.xml"/></Relationships>
</file>

<file path=ppt/slides/_rels/slide1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49.xml"/><Relationship Id="rId4" Type="http://schemas.openxmlformats.org/officeDocument/2006/relationships/slide" Target="slide148.xml"/></Relationships>
</file>

<file path=ppt/slides/_rels/slide1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47.xml"/></Relationships>
</file>

<file path=ppt/slides/_rels/slide1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4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52.xml"/><Relationship Id="rId4" Type="http://schemas.openxmlformats.org/officeDocument/2006/relationships/slide" Target="slide151.xml"/></Relationships>
</file>

<file path=ppt/slides/_rels/slide1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50.xml"/></Relationships>
</file>

<file path=ppt/slides/_rels/slide1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50.xml"/></Relationships>
</file>

<file path=ppt/slides/_rels/slide1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54.xml"/><Relationship Id="rId4" Type="http://schemas.openxmlformats.org/officeDocument/2006/relationships/slide" Target="slide155.xml"/></Relationships>
</file>

<file path=ppt/slides/_rels/slide1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53.xml"/></Relationships>
</file>

<file path=ppt/slides/_rels/slide1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53.xml"/></Relationships>
</file>

<file path=ppt/slides/_rels/slide1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23458;&#25143;&#20449;&#24687;&#26381;&#21153;&#24212;&#29992;&#23454;&#21153;&#31532;&#19977;&#31456;.pptx" TargetMode="External"/><Relationship Id="rId18" Type="http://schemas.openxmlformats.org/officeDocument/2006/relationships/image" Target="../media/image11.png"/><Relationship Id="rId3" Type="http://schemas.openxmlformats.org/officeDocument/2006/relationships/hyperlink" Target="&#23458;&#25143;&#20449;&#24687;&#26381;&#21153;&#24212;&#29992;&#23454;&#21153;&#31532;&#19971;&#31456;.pps" TargetMode="External"/><Relationship Id="rId21" Type="http://schemas.openxmlformats.org/officeDocument/2006/relationships/hyperlink" Target="&#23458;&#25143;&#20449;&#24687;&#26381;&#21153;&#24212;&#29992;&#23454;&#21153;&#31532;&#19968;&#31456;.pps" TargetMode="External"/><Relationship Id="rId7" Type="http://schemas.openxmlformats.org/officeDocument/2006/relationships/hyperlink" Target="&#23458;&#25143;&#20449;&#24687;&#26381;&#21153;&#24212;&#29992;&#23454;&#21153;&#31532;&#20061;&#31456;.pps" TargetMode="External"/><Relationship Id="rId12" Type="http://schemas.openxmlformats.org/officeDocument/2006/relationships/hyperlink" Target="&#23458;&#25143;&#20449;&#24687;&#26381;&#21153;&#24212;&#29992;&#23454;&#21153;&#31532;&#20108;&#31456;.pps" TargetMode="External"/><Relationship Id="rId17" Type="http://schemas.openxmlformats.org/officeDocument/2006/relationships/hyperlink" Target="&#23458;&#25143;&#20449;&#24687;&#26381;&#21153;&#24212;&#29992;&#23454;&#21153;&#31532;&#22235;&#31456;.pps" TargetMode="External"/><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23458;&#25143;&#20449;&#24687;&#26381;&#21153;&#24212;&#29992;&#23454;&#21153;&#31532;&#20843;&#31456;.pps" TargetMode="External"/><Relationship Id="rId15" Type="http://schemas.openxmlformats.org/officeDocument/2006/relationships/hyperlink" Target="&#23458;&#25143;&#20449;&#24687;&#26381;&#21153;&#24212;&#29992;&#23454;&#21153;&#31532;&#19977;&#31456;.pps" TargetMode="External"/><Relationship Id="rId23" Type="http://schemas.openxmlformats.org/officeDocument/2006/relationships/image" Target="../media/image13.png"/><Relationship Id="rId10" Type="http://schemas.openxmlformats.org/officeDocument/2006/relationships/hyperlink" Target="&#23458;&#25143;&#20449;&#24687;&#26381;&#21153;&#24212;&#29992;&#23454;&#21153;&#31532;&#20845;&#31456;.pps" TargetMode="External"/><Relationship Id="rId19" Type="http://schemas.openxmlformats.org/officeDocument/2006/relationships/hyperlink" Target="&#23458;&#25143;&#20449;&#24687;&#26381;&#21153;&#24212;&#29992;&#23454;&#21153;&#31532;&#20116;&#31456;.pps" TargetMode="Externa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9.png"/><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39.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2.png"/><Relationship Id="rId7" Type="http://schemas.openxmlformats.org/officeDocument/2006/relationships/slide" Target="slide16.xml"/><Relationship Id="rId12" Type="http://schemas.openxmlformats.org/officeDocument/2006/relationships/slide" Target="slide35.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slide" Target="slide28.xml"/><Relationship Id="rId5" Type="http://schemas.openxmlformats.org/officeDocument/2006/relationships/slide" Target="slide11.xml"/><Relationship Id="rId10" Type="http://schemas.openxmlformats.org/officeDocument/2006/relationships/slide" Target="slide26.xml"/><Relationship Id="rId4" Type="http://schemas.openxmlformats.org/officeDocument/2006/relationships/slide" Target="slide5.xml"/><Relationship Id="rId9" Type="http://schemas.openxmlformats.org/officeDocument/2006/relationships/slide" Target="slide2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1.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5.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8.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2.png"/><Relationship Id="rId7" Type="http://schemas.openxmlformats.org/officeDocument/2006/relationships/slide" Target="slide60.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56.xml"/><Relationship Id="rId5" Type="http://schemas.openxmlformats.org/officeDocument/2006/relationships/slide" Target="slide54.xml"/><Relationship Id="rId4" Type="http://schemas.openxmlformats.org/officeDocument/2006/relationships/slide" Target="slide5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50.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baike.baidu.com/view/555606.htm" TargetMode="External"/><Relationship Id="rId5" Type="http://schemas.openxmlformats.org/officeDocument/2006/relationships/hyperlink" Target="http://baike.baidu.com/view/78799.htm" TargetMode="External"/><Relationship Id="rId4" Type="http://schemas.openxmlformats.org/officeDocument/2006/relationships/hyperlink" Target="http://baike.baidu.com/view/27063.ht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slide" Target="slide50.xml"/><Relationship Id="rId4" Type="http://schemas.openxmlformats.org/officeDocument/2006/relationships/hyperlink" Target="http://baike.baidu.com/view/161310.ht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50.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75.xml"/><Relationship Id="rId4" Type="http://schemas.openxmlformats.org/officeDocument/2006/relationships/slide" Target="slide74.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3.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3.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78.xml"/><Relationship Id="rId4" Type="http://schemas.openxmlformats.org/officeDocument/2006/relationships/slide" Target="slide77.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6.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6.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80.xml"/><Relationship Id="rId4" Type="http://schemas.openxmlformats.org/officeDocument/2006/relationships/slide" Target="slide8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9.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9.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83.xml"/><Relationship Id="rId4" Type="http://schemas.openxmlformats.org/officeDocument/2006/relationships/slide" Target="slide84.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82.xm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8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image" Target="../media/image2.png"/><Relationship Id="rId7" Type="http://schemas.openxmlformats.org/officeDocument/2006/relationships/slide" Target="slide108.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99.xml"/><Relationship Id="rId5" Type="http://schemas.openxmlformats.org/officeDocument/2006/relationships/slide" Target="slide91.xml"/><Relationship Id="rId4" Type="http://schemas.openxmlformats.org/officeDocument/2006/relationships/slide" Target="slide87.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588"/>
            <a:ext cx="9144000" cy="5711825"/>
          </a:xfrm>
          <a:prstGeom prst="rect">
            <a:avLst/>
          </a:prstGeom>
          <a:gradFill rotWithShape="1">
            <a:gsLst>
              <a:gs pos="0">
                <a:srgbClr val="0070C0"/>
              </a:gs>
              <a:gs pos="100000">
                <a:srgbClr val="68B0E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099" name="Group 3"/>
          <p:cNvGrpSpPr>
            <a:grpSpLocks/>
          </p:cNvGrpSpPr>
          <p:nvPr/>
        </p:nvGrpSpPr>
        <p:grpSpPr bwMode="auto">
          <a:xfrm>
            <a:off x="100013" y="438150"/>
            <a:ext cx="8943975" cy="4838700"/>
            <a:chOff x="0" y="0"/>
            <a:chExt cx="5634" cy="3048"/>
          </a:xfrm>
        </p:grpSpPr>
        <p:sp>
          <p:nvSpPr>
            <p:cNvPr id="4100" name="Freeform 6"/>
            <p:cNvSpPr>
              <a:spLocks noChangeAspect="1" noEditPoints="1"/>
            </p:cNvSpPr>
            <p:nvPr/>
          </p:nvSpPr>
          <p:spPr bwMode="auto">
            <a:xfrm>
              <a:off x="2433" y="0"/>
              <a:ext cx="3201" cy="2883"/>
            </a:xfrm>
            <a:custGeom>
              <a:avLst/>
              <a:gdLst>
                <a:gd name="T0" fmla="*/ 2150 w 3062"/>
                <a:gd name="T1" fmla="*/ 1958 h 2758"/>
                <a:gd name="T2" fmla="*/ 2094 w 3062"/>
                <a:gd name="T3" fmla="*/ 1898 h 2758"/>
                <a:gd name="T4" fmla="*/ 2230 w 3062"/>
                <a:gd name="T5" fmla="*/ 1812 h 2758"/>
                <a:gd name="T6" fmla="*/ 1940 w 3062"/>
                <a:gd name="T7" fmla="*/ 2062 h 2758"/>
                <a:gd name="T8" fmla="*/ 3054 w 3062"/>
                <a:gd name="T9" fmla="*/ 610 h 2758"/>
                <a:gd name="T10" fmla="*/ 2750 w 3062"/>
                <a:gd name="T11" fmla="*/ 400 h 2758"/>
                <a:gd name="T12" fmla="*/ 2314 w 3062"/>
                <a:gd name="T13" fmla="*/ 368 h 2758"/>
                <a:gd name="T14" fmla="*/ 2026 w 3062"/>
                <a:gd name="T15" fmla="*/ 246 h 2758"/>
                <a:gd name="T16" fmla="*/ 1780 w 3062"/>
                <a:gd name="T17" fmla="*/ 106 h 2758"/>
                <a:gd name="T18" fmla="*/ 1402 w 3062"/>
                <a:gd name="T19" fmla="*/ 380 h 2758"/>
                <a:gd name="T20" fmla="*/ 1198 w 3062"/>
                <a:gd name="T21" fmla="*/ 466 h 2758"/>
                <a:gd name="T22" fmla="*/ 952 w 3062"/>
                <a:gd name="T23" fmla="*/ 536 h 2758"/>
                <a:gd name="T24" fmla="*/ 794 w 3062"/>
                <a:gd name="T25" fmla="*/ 548 h 2758"/>
                <a:gd name="T26" fmla="*/ 686 w 3062"/>
                <a:gd name="T27" fmla="*/ 370 h 2758"/>
                <a:gd name="T28" fmla="*/ 366 w 3062"/>
                <a:gd name="T29" fmla="*/ 700 h 2758"/>
                <a:gd name="T30" fmla="*/ 480 w 3062"/>
                <a:gd name="T31" fmla="*/ 910 h 2758"/>
                <a:gd name="T32" fmla="*/ 648 w 3062"/>
                <a:gd name="T33" fmla="*/ 594 h 2758"/>
                <a:gd name="T34" fmla="*/ 628 w 3062"/>
                <a:gd name="T35" fmla="*/ 858 h 2758"/>
                <a:gd name="T36" fmla="*/ 430 w 3062"/>
                <a:gd name="T37" fmla="*/ 880 h 2758"/>
                <a:gd name="T38" fmla="*/ 248 w 3062"/>
                <a:gd name="T39" fmla="*/ 1058 h 2758"/>
                <a:gd name="T40" fmla="*/ 134 w 3062"/>
                <a:gd name="T41" fmla="*/ 1264 h 2758"/>
                <a:gd name="T42" fmla="*/ 412 w 3062"/>
                <a:gd name="T43" fmla="*/ 1180 h 2758"/>
                <a:gd name="T44" fmla="*/ 502 w 3062"/>
                <a:gd name="T45" fmla="*/ 1168 h 2758"/>
                <a:gd name="T46" fmla="*/ 668 w 3062"/>
                <a:gd name="T47" fmla="*/ 1260 h 2758"/>
                <a:gd name="T48" fmla="*/ 618 w 3062"/>
                <a:gd name="T49" fmla="*/ 1410 h 2758"/>
                <a:gd name="T50" fmla="*/ 242 w 3062"/>
                <a:gd name="T51" fmla="*/ 1364 h 2758"/>
                <a:gd name="T52" fmla="*/ 32 w 3062"/>
                <a:gd name="T53" fmla="*/ 1768 h 2758"/>
                <a:gd name="T54" fmla="*/ 392 w 3062"/>
                <a:gd name="T55" fmla="*/ 1878 h 2758"/>
                <a:gd name="T56" fmla="*/ 520 w 3062"/>
                <a:gd name="T57" fmla="*/ 2402 h 2758"/>
                <a:gd name="T58" fmla="*/ 898 w 3062"/>
                <a:gd name="T59" fmla="*/ 2156 h 2758"/>
                <a:gd name="T60" fmla="*/ 886 w 3062"/>
                <a:gd name="T61" fmla="*/ 1696 h 2758"/>
                <a:gd name="T62" fmla="*/ 966 w 3062"/>
                <a:gd name="T63" fmla="*/ 1740 h 2758"/>
                <a:gd name="T64" fmla="*/ 1026 w 3062"/>
                <a:gd name="T65" fmla="*/ 1458 h 2758"/>
                <a:gd name="T66" fmla="*/ 1470 w 3062"/>
                <a:gd name="T67" fmla="*/ 1816 h 2758"/>
                <a:gd name="T68" fmla="*/ 1790 w 3062"/>
                <a:gd name="T69" fmla="*/ 1802 h 2758"/>
                <a:gd name="T70" fmla="*/ 1940 w 3062"/>
                <a:gd name="T71" fmla="*/ 1776 h 2758"/>
                <a:gd name="T72" fmla="*/ 2148 w 3062"/>
                <a:gd name="T73" fmla="*/ 1444 h 2758"/>
                <a:gd name="T74" fmla="*/ 2228 w 3062"/>
                <a:gd name="T75" fmla="*/ 1348 h 2758"/>
                <a:gd name="T76" fmla="*/ 2456 w 3062"/>
                <a:gd name="T77" fmla="*/ 978 h 2758"/>
                <a:gd name="T78" fmla="*/ 2678 w 3062"/>
                <a:gd name="T79" fmla="*/ 752 h 2758"/>
                <a:gd name="T80" fmla="*/ 2760 w 3062"/>
                <a:gd name="T81" fmla="*/ 940 h 2758"/>
                <a:gd name="T82" fmla="*/ 3016 w 3062"/>
                <a:gd name="T83" fmla="*/ 706 h 2758"/>
                <a:gd name="T84" fmla="*/ 722 w 3062"/>
                <a:gd name="T85" fmla="*/ 1244 h 2758"/>
                <a:gd name="T86" fmla="*/ 1078 w 3062"/>
                <a:gd name="T87" fmla="*/ 1156 h 2758"/>
                <a:gd name="T88" fmla="*/ 994 w 3062"/>
                <a:gd name="T89" fmla="*/ 1112 h 2758"/>
                <a:gd name="T90" fmla="*/ 1338 w 3062"/>
                <a:gd name="T91" fmla="*/ 50 h 2758"/>
                <a:gd name="T92" fmla="*/ 148 w 3062"/>
                <a:gd name="T93" fmla="*/ 1002 h 2758"/>
                <a:gd name="T94" fmla="*/ 1508 w 3062"/>
                <a:gd name="T95" fmla="*/ 1836 h 2758"/>
                <a:gd name="T96" fmla="*/ 1906 w 3062"/>
                <a:gd name="T97" fmla="*/ 2022 h 2758"/>
                <a:gd name="T98" fmla="*/ 184 w 3062"/>
                <a:gd name="T99" fmla="*/ 906 h 2758"/>
                <a:gd name="T100" fmla="*/ 250 w 3062"/>
                <a:gd name="T101" fmla="*/ 1028 h 2758"/>
                <a:gd name="T102" fmla="*/ 178 w 3062"/>
                <a:gd name="T103" fmla="*/ 846 h 2758"/>
                <a:gd name="T104" fmla="*/ 3008 w 3062"/>
                <a:gd name="T105" fmla="*/ 2598 h 2758"/>
                <a:gd name="T106" fmla="*/ 2914 w 3062"/>
                <a:gd name="T107" fmla="*/ 2728 h 2758"/>
                <a:gd name="T108" fmla="*/ 2308 w 3062"/>
                <a:gd name="T109" fmla="*/ 1392 h 2758"/>
                <a:gd name="T110" fmla="*/ 2420 w 3062"/>
                <a:gd name="T111" fmla="*/ 2058 h 2758"/>
                <a:gd name="T112" fmla="*/ 2378 w 3062"/>
                <a:gd name="T113" fmla="*/ 1986 h 2758"/>
                <a:gd name="T114" fmla="*/ 2398 w 3062"/>
                <a:gd name="T115" fmla="*/ 2182 h 2758"/>
                <a:gd name="T116" fmla="*/ 2048 w 3062"/>
                <a:gd name="T117" fmla="*/ 2286 h 2758"/>
                <a:gd name="T118" fmla="*/ 2430 w 3062"/>
                <a:gd name="T119" fmla="*/ 2548 h 2758"/>
                <a:gd name="T120" fmla="*/ 2544 w 3062"/>
                <a:gd name="T121" fmla="*/ 2688 h 2758"/>
                <a:gd name="T122" fmla="*/ 2478 w 3062"/>
                <a:gd name="T123" fmla="*/ 958 h 2758"/>
                <a:gd name="T124" fmla="*/ 2356 w 3062"/>
                <a:gd name="T125" fmla="*/ 1350 h 2758"/>
                <a:gd name="T126" fmla="*/ 0 w 3062"/>
                <a:gd name="T127" fmla="*/ 0 h 2758"/>
                <a:gd name="T128" fmla="*/ 3062 w 3062"/>
                <a:gd name="T129" fmla="*/ 2758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1" name="Freeform 7"/>
            <p:cNvSpPr>
              <a:spLocks noEditPoints="1"/>
            </p:cNvSpPr>
            <p:nvPr/>
          </p:nvSpPr>
          <p:spPr bwMode="auto">
            <a:xfrm>
              <a:off x="0" y="30"/>
              <a:ext cx="2211" cy="3018"/>
            </a:xfrm>
            <a:custGeom>
              <a:avLst/>
              <a:gdLst>
                <a:gd name="T0" fmla="*/ 1750 w 2211"/>
                <a:gd name="T1" fmla="*/ 378 h 3018"/>
                <a:gd name="T2" fmla="*/ 1770 w 2211"/>
                <a:gd name="T3" fmla="*/ 477 h 3018"/>
                <a:gd name="T4" fmla="*/ 1798 w 2211"/>
                <a:gd name="T5" fmla="*/ 519 h 3018"/>
                <a:gd name="T6" fmla="*/ 1843 w 2211"/>
                <a:gd name="T7" fmla="*/ 673 h 3018"/>
                <a:gd name="T8" fmla="*/ 1982 w 2211"/>
                <a:gd name="T9" fmla="*/ 698 h 3018"/>
                <a:gd name="T10" fmla="*/ 2042 w 2211"/>
                <a:gd name="T11" fmla="*/ 535 h 3018"/>
                <a:gd name="T12" fmla="*/ 2198 w 2211"/>
                <a:gd name="T13" fmla="*/ 378 h 3018"/>
                <a:gd name="T14" fmla="*/ 2178 w 2211"/>
                <a:gd name="T15" fmla="*/ 356 h 3018"/>
                <a:gd name="T16" fmla="*/ 2150 w 2211"/>
                <a:gd name="T17" fmla="*/ 308 h 3018"/>
                <a:gd name="T18" fmla="*/ 2133 w 2211"/>
                <a:gd name="T19" fmla="*/ 234 h 3018"/>
                <a:gd name="T20" fmla="*/ 2050 w 2211"/>
                <a:gd name="T21" fmla="*/ 154 h 3018"/>
                <a:gd name="T22" fmla="*/ 1992 w 2211"/>
                <a:gd name="T23" fmla="*/ 131 h 3018"/>
                <a:gd name="T24" fmla="*/ 1931 w 2211"/>
                <a:gd name="T25" fmla="*/ 108 h 3018"/>
                <a:gd name="T26" fmla="*/ 1760 w 2211"/>
                <a:gd name="T27" fmla="*/ 184 h 3018"/>
                <a:gd name="T28" fmla="*/ 1261 w 2211"/>
                <a:gd name="T29" fmla="*/ 159 h 3018"/>
                <a:gd name="T30" fmla="*/ 1298 w 2211"/>
                <a:gd name="T31" fmla="*/ 214 h 3018"/>
                <a:gd name="T32" fmla="*/ 1364 w 2211"/>
                <a:gd name="T33" fmla="*/ 154 h 3018"/>
                <a:gd name="T34" fmla="*/ 1374 w 2211"/>
                <a:gd name="T35" fmla="*/ 5 h 3018"/>
                <a:gd name="T36" fmla="*/ 1286 w 2211"/>
                <a:gd name="T37" fmla="*/ 43 h 3018"/>
                <a:gd name="T38" fmla="*/ 1238 w 2211"/>
                <a:gd name="T39" fmla="*/ 108 h 3018"/>
                <a:gd name="T40" fmla="*/ 1861 w 2211"/>
                <a:gd name="T41" fmla="*/ 1051 h 3018"/>
                <a:gd name="T42" fmla="*/ 1296 w 2211"/>
                <a:gd name="T43" fmla="*/ 270 h 3018"/>
                <a:gd name="T44" fmla="*/ 1366 w 2211"/>
                <a:gd name="T45" fmla="*/ 227 h 3018"/>
                <a:gd name="T46" fmla="*/ 1404 w 2211"/>
                <a:gd name="T47" fmla="*/ 1803 h 3018"/>
                <a:gd name="T48" fmla="*/ 1366 w 2211"/>
                <a:gd name="T49" fmla="*/ 1467 h 3018"/>
                <a:gd name="T50" fmla="*/ 1760 w 2211"/>
                <a:gd name="T51" fmla="*/ 1160 h 3018"/>
                <a:gd name="T52" fmla="*/ 1500 w 2211"/>
                <a:gd name="T53" fmla="*/ 678 h 3018"/>
                <a:gd name="T54" fmla="*/ 1419 w 2211"/>
                <a:gd name="T55" fmla="*/ 388 h 3018"/>
                <a:gd name="T56" fmla="*/ 1545 w 2211"/>
                <a:gd name="T57" fmla="*/ 449 h 3018"/>
                <a:gd name="T58" fmla="*/ 1528 w 2211"/>
                <a:gd name="T59" fmla="*/ 532 h 3018"/>
                <a:gd name="T60" fmla="*/ 1639 w 2211"/>
                <a:gd name="T61" fmla="*/ 547 h 3018"/>
                <a:gd name="T62" fmla="*/ 1661 w 2211"/>
                <a:gd name="T63" fmla="*/ 524 h 3018"/>
                <a:gd name="T64" fmla="*/ 1697 w 2211"/>
                <a:gd name="T65" fmla="*/ 507 h 3018"/>
                <a:gd name="T66" fmla="*/ 1631 w 2211"/>
                <a:gd name="T67" fmla="*/ 434 h 3018"/>
                <a:gd name="T68" fmla="*/ 1674 w 2211"/>
                <a:gd name="T69" fmla="*/ 398 h 3018"/>
                <a:gd name="T70" fmla="*/ 1578 w 2211"/>
                <a:gd name="T71" fmla="*/ 373 h 3018"/>
                <a:gd name="T72" fmla="*/ 1528 w 2211"/>
                <a:gd name="T73" fmla="*/ 325 h 3018"/>
                <a:gd name="T74" fmla="*/ 1397 w 2211"/>
                <a:gd name="T75" fmla="*/ 320 h 3018"/>
                <a:gd name="T76" fmla="*/ 1331 w 2211"/>
                <a:gd name="T77" fmla="*/ 287 h 3018"/>
                <a:gd name="T78" fmla="*/ 1334 w 2211"/>
                <a:gd name="T79" fmla="*/ 393 h 3018"/>
                <a:gd name="T80" fmla="*/ 1185 w 2211"/>
                <a:gd name="T81" fmla="*/ 429 h 3018"/>
                <a:gd name="T82" fmla="*/ 1160 w 2211"/>
                <a:gd name="T83" fmla="*/ 325 h 3018"/>
                <a:gd name="T84" fmla="*/ 1134 w 2211"/>
                <a:gd name="T85" fmla="*/ 335 h 3018"/>
                <a:gd name="T86" fmla="*/ 1071 w 2211"/>
                <a:gd name="T87" fmla="*/ 300 h 3018"/>
                <a:gd name="T88" fmla="*/ 1031 w 2211"/>
                <a:gd name="T89" fmla="*/ 373 h 3018"/>
                <a:gd name="T90" fmla="*/ 1026 w 2211"/>
                <a:gd name="T91" fmla="*/ 406 h 3018"/>
                <a:gd name="T92" fmla="*/ 1142 w 2211"/>
                <a:gd name="T93" fmla="*/ 434 h 3018"/>
                <a:gd name="T94" fmla="*/ 439 w 2211"/>
                <a:gd name="T95" fmla="*/ 378 h 3018"/>
                <a:gd name="T96" fmla="*/ 68 w 2211"/>
                <a:gd name="T97" fmla="*/ 751 h 3018"/>
                <a:gd name="T98" fmla="*/ 719 w 2211"/>
                <a:gd name="T99" fmla="*/ 1082 h 3018"/>
                <a:gd name="T100" fmla="*/ 996 w 2211"/>
                <a:gd name="T101" fmla="*/ 1566 h 3018"/>
                <a:gd name="T102" fmla="*/ 1614 w 2211"/>
                <a:gd name="T103" fmla="*/ 1692 h 3018"/>
                <a:gd name="T104" fmla="*/ 1538 w 2211"/>
                <a:gd name="T105" fmla="*/ 1639 h 3018"/>
                <a:gd name="T106" fmla="*/ 2070 w 2211"/>
                <a:gd name="T107" fmla="*/ 2032 h 3018"/>
                <a:gd name="T108" fmla="*/ 1606 w 2211"/>
                <a:gd name="T109" fmla="*/ 1798 h 3018"/>
                <a:gd name="T110" fmla="*/ 1631 w 2211"/>
                <a:gd name="T111" fmla="*/ 2282 h 3018"/>
                <a:gd name="T112" fmla="*/ 1679 w 2211"/>
                <a:gd name="T113" fmla="*/ 3018 h 3018"/>
                <a:gd name="T114" fmla="*/ 2090 w 2211"/>
                <a:gd name="T115" fmla="*/ 2368 h 3018"/>
                <a:gd name="T116" fmla="*/ 1457 w 2211"/>
                <a:gd name="T117" fmla="*/ 562 h 3018"/>
                <a:gd name="T118" fmla="*/ 1394 w 2211"/>
                <a:gd name="T119" fmla="*/ 565 h 3018"/>
                <a:gd name="T120" fmla="*/ 1437 w 2211"/>
                <a:gd name="T121" fmla="*/ 575 h 3018"/>
                <a:gd name="T122" fmla="*/ 1054 w 2211"/>
                <a:gd name="T123" fmla="*/ 298 h 3018"/>
                <a:gd name="T124" fmla="*/ 998 w 2211"/>
                <a:gd name="T125" fmla="*/ 260 h 3018"/>
                <a:gd name="T126" fmla="*/ 0 w 2211"/>
                <a:gd name="T127" fmla="*/ 0 h 3018"/>
                <a:gd name="T128" fmla="*/ 2211 w 2211"/>
                <a:gd name="T129" fmla="*/ 301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2" name="Freeform 8"/>
            <p:cNvSpPr>
              <a:spLocks/>
            </p:cNvSpPr>
            <p:nvPr/>
          </p:nvSpPr>
          <p:spPr bwMode="auto">
            <a:xfrm>
              <a:off x="3218" y="1404"/>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w 46"/>
                <a:gd name="T31" fmla="*/ 0 h 28"/>
                <a:gd name="T32" fmla="*/ 46 w 4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4103" name="TextBox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847725"/>
            <a:ext cx="8674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104" name="TextBox 9"/>
          <p:cNvSpPr txBox="1">
            <a:spLocks noChangeArrowheads="1"/>
          </p:cNvSpPr>
          <p:nvPr/>
        </p:nvSpPr>
        <p:spPr bwMode="auto">
          <a:xfrm>
            <a:off x="846138" y="1993900"/>
            <a:ext cx="7451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sz="2800">
                <a:solidFill>
                  <a:srgbClr val="254061"/>
                </a:solidFill>
                <a:latin typeface="黑体" pitchFamily="2" charset="-122"/>
                <a:ea typeface="黑体" pitchFamily="2" charset="-122"/>
              </a:rPr>
              <a:t>KEHU  XINXI  FUWU  YINGYONG  SHIWU</a:t>
            </a:r>
            <a:endParaRPr lang="zh-CN" altLang="en-US" sz="2800">
              <a:solidFill>
                <a:srgbClr val="254061"/>
              </a:solidFill>
              <a:latin typeface="黑体" pitchFamily="2" charset="-122"/>
              <a:ea typeface="黑体" pitchFamily="2" charset="-122"/>
            </a:endParaRPr>
          </a:p>
        </p:txBody>
      </p:sp>
      <p:pic>
        <p:nvPicPr>
          <p:cNvPr id="410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206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354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19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19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19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19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19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20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20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820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一、用气发声</a:t>
            </a:r>
            <a:endParaRPr lang="zh-CN" altLang="en-US" sz="1600">
              <a:latin typeface="微软雅黑" pitchFamily="34" charset="-122"/>
              <a:ea typeface="微软雅黑" pitchFamily="34" charset="-122"/>
            </a:endParaRPr>
          </a:p>
        </p:txBody>
      </p:sp>
      <p:sp>
        <p:nvSpPr>
          <p:cNvPr id="9227" name="Text Box 44"/>
          <p:cNvSpPr>
            <a:spLocks noChangeArrowheads="1"/>
          </p:cNvSpPr>
          <p:nvPr/>
        </p:nvSpPr>
        <p:spPr bwMode="auto">
          <a:xfrm>
            <a:off x="2339975" y="1176338"/>
            <a:ext cx="68040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latin typeface="Calibri" pitchFamily="34" charset="0"/>
              </a:rPr>
              <a:t>        方法二：读长句。如：</a:t>
            </a:r>
          </a:p>
          <a:p>
            <a:pPr defTabSz="912813"/>
            <a:r>
              <a:rPr lang="zh-CN" altLang="en-US">
                <a:latin typeface="Calibri" pitchFamily="34" charset="0"/>
              </a:rPr>
              <a:t>          “那次做伪证的意图是要从一个贫苦土著寡妇及其无依无靠的女儿手里夺取一块贫瘠的香蕉园，那是他们失去亲人之后的凄凉生活中唯一的依靠和唯一的生活来源。”</a:t>
            </a:r>
          </a:p>
          <a:p>
            <a:pPr defTabSz="912813"/>
            <a:r>
              <a:rPr lang="zh-CN" altLang="en-US">
                <a:latin typeface="Calibri" pitchFamily="34" charset="0"/>
              </a:rPr>
              <a:t>                                                                    ――《竞选州长》（节选）</a:t>
            </a:r>
          </a:p>
          <a:p>
            <a:pPr defTabSz="912813"/>
            <a:r>
              <a:rPr lang="zh-CN" altLang="en-US">
                <a:latin typeface="Calibri" pitchFamily="34" charset="0"/>
              </a:rPr>
              <a:t>         选取一些朗读作品或作品片段做气息训练时，可以不考虑长句中的停顿和补气，也可去掉其中的一些标点连贯地读下去，以训练气息控制的绵长和平稳。如：</a:t>
            </a:r>
          </a:p>
          <a:p>
            <a:pPr defTabSz="912813"/>
            <a:r>
              <a:rPr lang="zh-CN" altLang="en-US">
                <a:latin typeface="Calibri" pitchFamily="34" charset="0"/>
              </a:rPr>
              <a:t>         敦煌莫高窟是世界文化史上的一个奇迹，它在继承汉晋艺术传统的基础上，形成了自己兼收并蓄的恢宏气度，展现出精美绝伦的艺术形式和博大精深的文化内涵。</a:t>
            </a:r>
          </a:p>
          <a:p>
            <a:pPr defTabSz="912813"/>
            <a:r>
              <a:rPr lang="zh-CN" altLang="en-US">
                <a:latin typeface="Calibri" pitchFamily="34" charset="0"/>
              </a:rPr>
              <a:t>                         　　　              ――《西部文化和西部开发》（节选）</a:t>
            </a:r>
          </a:p>
        </p:txBody>
      </p:sp>
      <p:pic>
        <p:nvPicPr>
          <p:cNvPr id="8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9227"/>
                                        </p:tgtEl>
                                        <p:attrNameLst>
                                          <p:attrName>style.color</p:attrName>
                                        </p:attrNameLst>
                                      </p:cBhvr>
                                      <p:to>
                                        <a:schemeClr val="bg1"/>
                                      </p:to>
                                    </p:animClr>
                                    <p:animClr clrSpc="rgb" dir="cw">
                                      <p:cBhvr>
                                        <p:cTn id="7" dur="250" autoRev="1" fill="remove"/>
                                        <p:tgtEl>
                                          <p:spTgt spid="9227"/>
                                        </p:tgtEl>
                                        <p:attrNameLst>
                                          <p:attrName>fillcolor</p:attrName>
                                        </p:attrNameLst>
                                      </p:cBhvr>
                                      <p:to>
                                        <a:schemeClr val="bg1"/>
                                      </p:to>
                                    </p:animClr>
                                    <p:set>
                                      <p:cBhvr>
                                        <p:cTn id="8" dur="250" autoRev="1" fill="remove"/>
                                        <p:tgtEl>
                                          <p:spTgt spid="9227"/>
                                        </p:tgtEl>
                                        <p:attrNameLst>
                                          <p:attrName>fill.type</p:attrName>
                                        </p:attrNameLst>
                                      </p:cBhvr>
                                      <p:to>
                                        <p:strVal val="solid"/>
                                      </p:to>
                                    </p:set>
                                    <p:set>
                                      <p:cBhvr>
                                        <p:cTn id="9" dur="250" autoRev="1" fill="remove"/>
                                        <p:tgtEl>
                                          <p:spTgt spid="92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bldLvl="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373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373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373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373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373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373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373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7373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进行有效提问</a:t>
            </a:r>
          </a:p>
        </p:txBody>
      </p:sp>
      <p:sp>
        <p:nvSpPr>
          <p:cNvPr id="7476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737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3" name="Rectangle 15"/>
          <p:cNvSpPr>
            <a:spLocks noChangeArrowheads="1"/>
          </p:cNvSpPr>
          <p:nvPr/>
        </p:nvSpPr>
        <p:spPr bwMode="auto">
          <a:xfrm>
            <a:off x="2536825" y="938213"/>
            <a:ext cx="66071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400" dirty="0"/>
              <a:t>       2</a:t>
            </a:r>
            <a:r>
              <a:rPr lang="zh-CN" sz="1400" dirty="0"/>
              <a:t>．封闭式问题通常只需要客户简单地回答“是”或者“不是”。封闭式问题就是指为了引导谈话的主题，由提问者选定话题，并将对方的回答限定在一定范围内的问题。封闭式问题常用的疑问词有“是不是”“能不能”“会不会”“可以不可以”。</a:t>
            </a:r>
          </a:p>
          <a:p>
            <a:pPr marL="342900" indent="-342900"/>
            <a:r>
              <a:rPr lang="zh-CN" altLang="zh-CN" sz="1400" dirty="0"/>
              <a:t>       </a:t>
            </a:r>
            <a:r>
              <a:rPr lang="zh-CN" sz="1400" dirty="0"/>
              <a:t>如果你想确定某些不确定的信息时，就需要向客户提出封闭式问题。但封闭式问题不宜使用过多，否则会给客户带来一种压力，同时也不利于信息收集。</a:t>
            </a:r>
          </a:p>
          <a:p>
            <a:pPr marL="342900" indent="-342900"/>
            <a:r>
              <a:rPr lang="zh-CN" altLang="zh-CN" sz="1400" dirty="0"/>
              <a:t>       </a:t>
            </a:r>
            <a:r>
              <a:rPr lang="zh-CN" sz="1400" dirty="0"/>
              <a:t>我们在平时提问的过程中由于没有注意到开放式问题和封闭式问题的区别，往往会造成收集的信息不全面或浪费了很多时间。</a:t>
            </a:r>
          </a:p>
          <a:p>
            <a:pPr marL="342900" indent="-342900"/>
            <a:r>
              <a:rPr lang="zh-CN" altLang="zh-CN" sz="1400" dirty="0"/>
              <a:t>      </a:t>
            </a:r>
            <a:r>
              <a:rPr lang="zh-CN" sz="1400" dirty="0"/>
              <a:t>下面将用一个例子来说明开放式问题和封闭式问题的区别。</a:t>
            </a:r>
          </a:p>
          <a:p>
            <a:pPr marL="342900" indent="-342900"/>
            <a:r>
              <a:rPr lang="zh-CN" altLang="zh-CN" sz="1400" dirty="0"/>
              <a:t>      </a:t>
            </a:r>
            <a:r>
              <a:rPr lang="zh-CN" sz="1400" dirty="0"/>
              <a:t>开放式问题：“会议是如何结束的？”对方可能会告诉你非常多的信息，会议都有谁参加，从几点开始到几点结束，最后形成了什么协议，然后在什么样的氛围中结束。</a:t>
            </a:r>
          </a:p>
          <a:p>
            <a:pPr marL="342900" indent="-342900"/>
            <a:r>
              <a:rPr lang="zh-CN" altLang="zh-CN" sz="1400" dirty="0"/>
              <a:t>       </a:t>
            </a:r>
            <a:r>
              <a:rPr lang="zh-CN" sz="1400" dirty="0"/>
              <a:t>封闭式问题：“请问会议结束了吗？”我们只能回答结束了或者还没有。</a:t>
            </a:r>
          </a:p>
          <a:p>
            <a:pPr marL="342900" indent="-342900"/>
            <a:r>
              <a:rPr lang="zh-CN" altLang="zh-CN" sz="1400" dirty="0"/>
              <a:t>      </a:t>
            </a:r>
            <a:r>
              <a:rPr lang="zh-CN" sz="1400" dirty="0"/>
              <a:t>可见，开放式问题，可以帮助坐席代表收集更多的信息。在我们的工作中，有些人习惯用一些开放式问题与人交流，而有些人习惯于用封闭式问题，我们只有了解了两种提问方式的优劣后，才能够更加恰当地运用封闭式问题或开放式问题。在沟通过程中，要注意区分两种问题的不同特点，正确提问将有利于提高沟通效果。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74763"/>
                                        </p:tgtEl>
                                        <p:attrNameLst>
                                          <p:attrName>style.color</p:attrName>
                                        </p:attrNameLst>
                                      </p:cBhvr>
                                      <p:to>
                                        <a:schemeClr val="bg1"/>
                                      </p:to>
                                    </p:animClr>
                                    <p:animClr clrSpc="rgb" dir="cw">
                                      <p:cBhvr>
                                        <p:cTn id="7" dur="250" autoRev="1" fill="remove"/>
                                        <p:tgtEl>
                                          <p:spTgt spid="74763"/>
                                        </p:tgtEl>
                                        <p:attrNameLst>
                                          <p:attrName>fillcolor</p:attrName>
                                        </p:attrNameLst>
                                      </p:cBhvr>
                                      <p:to>
                                        <a:schemeClr val="bg1"/>
                                      </p:to>
                                    </p:animClr>
                                    <p:set>
                                      <p:cBhvr>
                                        <p:cTn id="8" dur="250" autoRev="1" fill="remove"/>
                                        <p:tgtEl>
                                          <p:spTgt spid="74763"/>
                                        </p:tgtEl>
                                        <p:attrNameLst>
                                          <p:attrName>fill.type</p:attrName>
                                        </p:attrNameLst>
                                      </p:cBhvr>
                                      <p:to>
                                        <p:strVal val="solid"/>
                                      </p:to>
                                    </p:set>
                                    <p:set>
                                      <p:cBhvr>
                                        <p:cTn id="9" dur="250" autoRev="1" fill="remove"/>
                                        <p:tgtEl>
                                          <p:spTgt spid="7476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bldLvl="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475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475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475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475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475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476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476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7476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进行有效提问</a:t>
            </a:r>
          </a:p>
        </p:txBody>
      </p:sp>
      <p:sp>
        <p:nvSpPr>
          <p:cNvPr id="7578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747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7" name="Rectangle 15"/>
          <p:cNvSpPr>
            <a:spLocks noChangeArrowheads="1"/>
          </p:cNvSpPr>
          <p:nvPr/>
        </p:nvSpPr>
        <p:spPr bwMode="auto">
          <a:xfrm>
            <a:off x="2536825" y="938213"/>
            <a:ext cx="66071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600" dirty="0"/>
              <a:t>      </a:t>
            </a:r>
            <a:r>
              <a:rPr lang="zh-CN" sz="1600" dirty="0"/>
              <a:t>（二）开放式问题和封闭式问题的优势、劣势</a:t>
            </a:r>
          </a:p>
          <a:p>
            <a:pPr marL="342900" indent="-342900"/>
            <a:r>
              <a:rPr lang="zh-CN" altLang="zh-CN" sz="1600" dirty="0"/>
              <a:t>        1</a:t>
            </a:r>
            <a:r>
              <a:rPr lang="zh-CN" sz="1600" dirty="0"/>
              <a:t>．封闭式问题的优势和劣势。</a:t>
            </a:r>
          </a:p>
          <a:p>
            <a:pPr marL="342900" indent="-342900"/>
            <a:r>
              <a:rPr lang="zh-CN" altLang="zh-CN" sz="1600" dirty="0"/>
              <a:t>       </a:t>
            </a:r>
            <a:r>
              <a:rPr lang="zh-CN" sz="1600" dirty="0"/>
              <a:t>优势：封闭式问题可以节约时间，容易控制谈话的气氛。</a:t>
            </a:r>
          </a:p>
          <a:p>
            <a:pPr marL="342900" indent="-342900"/>
            <a:r>
              <a:rPr lang="zh-CN" altLang="zh-CN" sz="1600" dirty="0"/>
              <a:t>       </a:t>
            </a:r>
            <a:r>
              <a:rPr lang="zh-CN" sz="1600" dirty="0"/>
              <a:t>劣势：封闭式问题不利于收集信息，简单地说，封闭式问题只是确认信息，确认是不是、认可不认可、同意不同意，缺点就是收集信息不全面。封闭式问题还有一个不好的地方就是在提问的时候，对方会感到有一些紧张。</a:t>
            </a:r>
          </a:p>
          <a:p>
            <a:pPr marL="342900" indent="-342900"/>
            <a:r>
              <a:rPr lang="zh-CN" altLang="zh-CN" sz="1600" dirty="0"/>
              <a:t>        2</a:t>
            </a:r>
            <a:r>
              <a:rPr lang="zh-CN" sz="1600" dirty="0"/>
              <a:t>．开放式问题的优势和劣势。</a:t>
            </a:r>
          </a:p>
          <a:p>
            <a:pPr marL="342900" indent="-342900"/>
            <a:r>
              <a:rPr lang="zh-CN" altLang="zh-CN" sz="1600" dirty="0"/>
              <a:t>       </a:t>
            </a:r>
            <a:r>
              <a:rPr lang="zh-CN" sz="1600" dirty="0"/>
              <a:t>优势：收集信息全面，得到更多的反馈信息，谈话气氛轻松，有助于帮助分析客户是否真正理解你的意思。</a:t>
            </a:r>
          </a:p>
          <a:p>
            <a:pPr marL="342900" indent="-342900"/>
            <a:r>
              <a:rPr lang="zh-CN" altLang="zh-CN" sz="1600" dirty="0"/>
              <a:t>       </a:t>
            </a:r>
            <a:r>
              <a:rPr lang="zh-CN" sz="1600" dirty="0"/>
              <a:t>劣势：浪费时间，谈话内容容易偏离主题，无形中话题就偏离了最初的谈话目标。一定要注意，收集客户信息要用开放式问题，特别是确认某一个特定信息时，适合用开放式问题。</a:t>
            </a:r>
          </a:p>
          <a:p>
            <a:pPr marL="342900" indent="-342900"/>
            <a:r>
              <a:rPr lang="zh-CN" altLang="zh-CN" sz="1600" dirty="0"/>
              <a:t>       </a:t>
            </a:r>
            <a:r>
              <a:rPr lang="zh-CN" sz="1600" dirty="0"/>
              <a:t>在沟通中，通常在一开始沟通时，我们就希望与客户营造一种轻松的氛围，所以在开始谈话的时候，最好问一个开放式问题。当发现话题偏离主题时，可问一个封闭式问题。当发现对方比较紧张时，可问开放式问题，使气氛轻松。</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75787"/>
                                        </p:tgtEl>
                                        <p:attrNameLst>
                                          <p:attrName>style.color</p:attrName>
                                        </p:attrNameLst>
                                      </p:cBhvr>
                                      <p:to>
                                        <a:schemeClr val="bg1"/>
                                      </p:to>
                                    </p:animClr>
                                    <p:animClr clrSpc="rgb" dir="cw">
                                      <p:cBhvr>
                                        <p:cTn id="7" dur="250" autoRev="1" fill="remove"/>
                                        <p:tgtEl>
                                          <p:spTgt spid="75787"/>
                                        </p:tgtEl>
                                        <p:attrNameLst>
                                          <p:attrName>fillcolor</p:attrName>
                                        </p:attrNameLst>
                                      </p:cBhvr>
                                      <p:to>
                                        <a:schemeClr val="bg1"/>
                                      </p:to>
                                    </p:animClr>
                                    <p:set>
                                      <p:cBhvr>
                                        <p:cTn id="8" dur="250" autoRev="1" fill="remove"/>
                                        <p:tgtEl>
                                          <p:spTgt spid="75787"/>
                                        </p:tgtEl>
                                        <p:attrNameLst>
                                          <p:attrName>fill.type</p:attrName>
                                        </p:attrNameLst>
                                      </p:cBhvr>
                                      <p:to>
                                        <p:strVal val="solid"/>
                                      </p:to>
                                    </p:set>
                                    <p:set>
                                      <p:cBhvr>
                                        <p:cTn id="9" dur="250" autoRev="1" fill="remove"/>
                                        <p:tgtEl>
                                          <p:spTgt spid="757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bldLvl="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577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578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578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578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578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578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578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7578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进行有效提问</a:t>
            </a:r>
          </a:p>
        </p:txBody>
      </p:sp>
      <p:sp>
        <p:nvSpPr>
          <p:cNvPr id="7681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757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1" name="Rectangle 15"/>
          <p:cNvSpPr>
            <a:spLocks noChangeArrowheads="1"/>
          </p:cNvSpPr>
          <p:nvPr/>
        </p:nvSpPr>
        <p:spPr bwMode="auto">
          <a:xfrm>
            <a:off x="2536825" y="938213"/>
            <a:ext cx="66071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400" dirty="0"/>
              <a:t>       </a:t>
            </a:r>
            <a:r>
              <a:rPr lang="zh-CN" sz="1400" dirty="0"/>
              <a:t>（三）不利于收集信息的问题</a:t>
            </a:r>
          </a:p>
          <a:p>
            <a:pPr marL="342900" indent="-342900"/>
            <a:r>
              <a:rPr lang="zh-CN" altLang="zh-CN" sz="1400" dirty="0"/>
              <a:t>       </a:t>
            </a:r>
            <a:r>
              <a:rPr lang="zh-CN" sz="1400" dirty="0"/>
              <a:t>在我们与别人的沟通中，经常会听到一个非常简单的口头禅：“为什么？”当别人问我们为什么的时候，我们会有什么感受？我们会认为自己没有传达有效的、正确的信息，或者没有传达清楚自己的意思，或者感觉自己和对方的交往沟通可能有一定的偏差，或者沟通好像没有成功，等等。所以对方才会问为什么，实际上他需要的就是让你再详细地介绍一下刚才说的内容。</a:t>
            </a:r>
          </a:p>
          <a:p>
            <a:pPr marL="342900" indent="-342900"/>
            <a:r>
              <a:rPr lang="zh-CN" altLang="zh-CN" sz="1400" dirty="0"/>
              <a:t>       </a:t>
            </a:r>
            <a:r>
              <a:rPr lang="zh-CN" sz="1400" dirty="0"/>
              <a:t>以下是一些不利于收集信息的问题：</a:t>
            </a:r>
          </a:p>
          <a:p>
            <a:pPr marL="342900" indent="-342900"/>
            <a:r>
              <a:rPr lang="zh-CN" altLang="zh-CN" sz="1400" dirty="0"/>
              <a:t>        1</a:t>
            </a:r>
            <a:r>
              <a:rPr lang="zh-CN" sz="1400" dirty="0"/>
              <a:t>．少说为什么。在与客户沟通过程中，我们一定要注意尽可能少说为什么，或用其他的话来代替。比如，“你能不能再说得详细一些？’、“你能不能再解释得清楚一些？”这样给客户的感觉就会好一些。实际上在提问的过程中，开放式和封闭式问题都会用到“为什么”，但要注意的是，我们应尽量要避免问过多的为什么。</a:t>
            </a:r>
          </a:p>
          <a:p>
            <a:pPr marL="342900" indent="-342900"/>
            <a:r>
              <a:rPr lang="zh-CN" altLang="zh-CN" sz="1400" dirty="0"/>
              <a:t>       2</a:t>
            </a:r>
            <a:r>
              <a:rPr lang="zh-CN" sz="1400" dirty="0"/>
              <a:t>．少问带有引导性的问题。“难道你不认为这样是不对的吗？”这样的问题不仅不利于收集信息，还会给对方不好的印象，同时反问客户也是不礼貌的行为。         </a:t>
            </a:r>
          </a:p>
          <a:p>
            <a:pPr marL="342900" indent="-342900"/>
            <a:r>
              <a:rPr lang="zh-CN" altLang="zh-CN" sz="1400" dirty="0"/>
              <a:t>       3</a:t>
            </a:r>
            <a:r>
              <a:rPr lang="zh-CN" sz="1400" dirty="0"/>
              <a:t>．避免问多重问题。问多重问题就是连续性地问了对方很多问题，使对方不知道如何下手。即使客户进行回答，也不会将多个问题全部回答，这种问题也不利于收集信息。</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76811"/>
                                        </p:tgtEl>
                                        <p:attrNameLst>
                                          <p:attrName>style.color</p:attrName>
                                        </p:attrNameLst>
                                      </p:cBhvr>
                                      <p:to>
                                        <a:schemeClr val="bg1"/>
                                      </p:to>
                                    </p:animClr>
                                    <p:animClr clrSpc="rgb" dir="cw">
                                      <p:cBhvr>
                                        <p:cTn id="7" dur="250" autoRev="1" fill="remove"/>
                                        <p:tgtEl>
                                          <p:spTgt spid="76811"/>
                                        </p:tgtEl>
                                        <p:attrNameLst>
                                          <p:attrName>fillcolor</p:attrName>
                                        </p:attrNameLst>
                                      </p:cBhvr>
                                      <p:to>
                                        <a:schemeClr val="bg1"/>
                                      </p:to>
                                    </p:animClr>
                                    <p:set>
                                      <p:cBhvr>
                                        <p:cTn id="8" dur="250" autoRev="1" fill="remove"/>
                                        <p:tgtEl>
                                          <p:spTgt spid="76811"/>
                                        </p:tgtEl>
                                        <p:attrNameLst>
                                          <p:attrName>fill.type</p:attrName>
                                        </p:attrNameLst>
                                      </p:cBhvr>
                                      <p:to>
                                        <p:strVal val="solid"/>
                                      </p:to>
                                    </p:set>
                                    <p:set>
                                      <p:cBhvr>
                                        <p:cTn id="9" dur="250" autoRev="1" fill="remove"/>
                                        <p:tgtEl>
                                          <p:spTgt spid="768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bldLvl="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680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680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680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680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680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680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680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7681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进行有效提问</a:t>
            </a:r>
          </a:p>
        </p:txBody>
      </p:sp>
      <p:sp>
        <p:nvSpPr>
          <p:cNvPr id="7783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768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5" name="Rectangle 15"/>
          <p:cNvSpPr>
            <a:spLocks noChangeArrowheads="1"/>
          </p:cNvSpPr>
          <p:nvPr/>
        </p:nvSpPr>
        <p:spPr bwMode="auto">
          <a:xfrm>
            <a:off x="2536825" y="938213"/>
            <a:ext cx="66071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a:t>      </a:t>
            </a:r>
            <a:r>
              <a:rPr lang="zh-CN"/>
              <a:t>（四）常用其他提问技巧</a:t>
            </a:r>
          </a:p>
          <a:p>
            <a:pPr marL="342900" indent="-342900"/>
            <a:r>
              <a:rPr lang="zh-CN" altLang="zh-CN"/>
              <a:t>       </a:t>
            </a:r>
            <a:r>
              <a:rPr lang="zh-CN"/>
              <a:t>下面的小故事说明了提问技巧的重要性。</a:t>
            </a:r>
            <a:endParaRPr lang="zh-CN" b="1"/>
          </a:p>
          <a:p>
            <a:pPr marL="342900" indent="-342900"/>
            <a:r>
              <a:rPr lang="zh-CN" b="1"/>
              <a:t>小故事：</a:t>
            </a:r>
            <a:endParaRPr lang="zh-CN"/>
          </a:p>
          <a:p>
            <a:pPr marL="342900" indent="-342900"/>
            <a:r>
              <a:rPr lang="zh-CN"/>
              <a:t>       在教堂里，甲、乙两个人的烟瘾突然袭来。</a:t>
            </a:r>
          </a:p>
          <a:p>
            <a:pPr marL="342900" indent="-342900"/>
            <a:r>
              <a:rPr lang="zh-CN"/>
              <a:t>       甲问神甫：“祈祷的时候可以抽烟吗？”</a:t>
            </a:r>
          </a:p>
          <a:p>
            <a:pPr marL="342900" indent="-342900"/>
            <a:r>
              <a:rPr lang="zh-CN"/>
              <a:t>       神甫回答说：“不可以！”</a:t>
            </a:r>
          </a:p>
          <a:p>
            <a:pPr marL="342900" indent="-342900"/>
            <a:r>
              <a:rPr lang="zh-CN"/>
              <a:t>       乙问神甫：“抽烟的时候可不可以祈祷？”</a:t>
            </a:r>
          </a:p>
          <a:p>
            <a:pPr marL="342900" indent="-342900"/>
            <a:r>
              <a:rPr lang="zh-CN"/>
              <a:t>       神甫回答说：“当然可以！”</a:t>
            </a:r>
          </a:p>
          <a:p>
            <a:pPr marL="342900" indent="-342900"/>
            <a:r>
              <a:rPr lang="zh-CN"/>
              <a:t>       乙就点上一支烟抽了起来。</a:t>
            </a:r>
          </a:p>
          <a:p>
            <a:pPr marL="342900" indent="-342900"/>
            <a:r>
              <a:rPr lang="zh-CN"/>
              <a:t>       提问的方式不同，得到的结果就会不同。在提问中，还有以下技巧常用在客户服务的日常工作中。</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77835"/>
                                        </p:tgtEl>
                                        <p:attrNameLst>
                                          <p:attrName>style.color</p:attrName>
                                        </p:attrNameLst>
                                      </p:cBhvr>
                                      <p:to>
                                        <a:schemeClr val="bg1"/>
                                      </p:to>
                                    </p:animClr>
                                    <p:animClr clrSpc="rgb" dir="cw">
                                      <p:cBhvr>
                                        <p:cTn id="7" dur="250" autoRev="1" fill="remove"/>
                                        <p:tgtEl>
                                          <p:spTgt spid="77835"/>
                                        </p:tgtEl>
                                        <p:attrNameLst>
                                          <p:attrName>fillcolor</p:attrName>
                                        </p:attrNameLst>
                                      </p:cBhvr>
                                      <p:to>
                                        <a:schemeClr val="bg1"/>
                                      </p:to>
                                    </p:animClr>
                                    <p:set>
                                      <p:cBhvr>
                                        <p:cTn id="8" dur="250" autoRev="1" fill="remove"/>
                                        <p:tgtEl>
                                          <p:spTgt spid="77835"/>
                                        </p:tgtEl>
                                        <p:attrNameLst>
                                          <p:attrName>fill.type</p:attrName>
                                        </p:attrNameLst>
                                      </p:cBhvr>
                                      <p:to>
                                        <p:strVal val="solid"/>
                                      </p:to>
                                    </p:set>
                                    <p:set>
                                      <p:cBhvr>
                                        <p:cTn id="9" dur="250" autoRev="1" fill="remove"/>
                                        <p:tgtEl>
                                          <p:spTgt spid="778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bldLvl="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782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782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782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783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783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783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783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7783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进行有效提问</a:t>
            </a:r>
          </a:p>
        </p:txBody>
      </p:sp>
      <p:sp>
        <p:nvSpPr>
          <p:cNvPr id="7885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778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3" y="996950"/>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9" name="Rectangle 15"/>
          <p:cNvSpPr>
            <a:spLocks noChangeArrowheads="1"/>
          </p:cNvSpPr>
          <p:nvPr/>
        </p:nvSpPr>
        <p:spPr bwMode="auto">
          <a:xfrm>
            <a:off x="1835696" y="997169"/>
            <a:ext cx="7308304"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zh-CN" altLang="zh-CN" sz="1600" dirty="0"/>
              <a:t>        1</a:t>
            </a:r>
            <a:r>
              <a:rPr lang="zh-CN" sz="1600" dirty="0"/>
              <a:t>．特定的问题。</a:t>
            </a:r>
          </a:p>
          <a:p>
            <a:pPr marL="342900" indent="-342900"/>
            <a:r>
              <a:rPr lang="zh-CN" altLang="zh-CN" sz="1600" dirty="0"/>
              <a:t>       </a:t>
            </a:r>
            <a:r>
              <a:rPr lang="zh-CN" sz="1600" dirty="0"/>
              <a:t>特定的问题有助于了解客户所述的内容。特定的问题主要有两类：一类只需要回答简单的答案；另一类类似封闭式问题只需要回答“是”或“不是”。</a:t>
            </a:r>
            <a:endParaRPr lang="zh-CN" sz="1600" b="1" dirty="0"/>
          </a:p>
          <a:p>
            <a:pPr marL="342900" indent="-342900"/>
            <a:r>
              <a:rPr lang="zh-CN" sz="1600" b="1" dirty="0"/>
              <a:t>       案例：</a:t>
            </a:r>
            <a:endParaRPr lang="zh-CN" sz="1600" dirty="0"/>
          </a:p>
          <a:p>
            <a:pPr marL="342900" indent="-342900"/>
            <a:r>
              <a:rPr lang="zh-CN" sz="1600" dirty="0"/>
              <a:t>        “昨天你和谁一起逛街？”</a:t>
            </a:r>
          </a:p>
          <a:p>
            <a:pPr marL="342900" indent="-342900"/>
            <a:r>
              <a:rPr lang="zh-CN" sz="1600" dirty="0"/>
              <a:t>        “这个号码方便与你联系吗？”</a:t>
            </a:r>
          </a:p>
          <a:p>
            <a:pPr marL="342900" indent="-342900"/>
            <a:r>
              <a:rPr lang="zh-CN" sz="1600" dirty="0"/>
              <a:t>        </a:t>
            </a:r>
            <a:r>
              <a:rPr lang="zh-CN" altLang="zh-CN" sz="1600" dirty="0"/>
              <a:t>2</a:t>
            </a:r>
            <a:r>
              <a:rPr lang="zh-CN" sz="1600" dirty="0"/>
              <a:t>．可选择性问题。</a:t>
            </a:r>
          </a:p>
          <a:p>
            <a:pPr marL="342900" indent="-342900"/>
            <a:r>
              <a:rPr lang="zh-CN" altLang="zh-CN" sz="1600" dirty="0"/>
              <a:t>       </a:t>
            </a:r>
            <a:r>
              <a:rPr lang="zh-CN" sz="1600" dirty="0"/>
              <a:t>这类提问方式是给对方选择的内容，使其选择其中一种。</a:t>
            </a:r>
          </a:p>
          <a:p>
            <a:pPr marL="342900" indent="-342900"/>
            <a:r>
              <a:rPr lang="zh-CN" altLang="zh-CN" sz="1600" dirty="0"/>
              <a:t>      </a:t>
            </a:r>
            <a:r>
              <a:rPr lang="zh-CN" sz="1600" b="1" dirty="0"/>
              <a:t>案例：</a:t>
            </a:r>
            <a:endParaRPr lang="zh-CN" sz="1600" dirty="0"/>
          </a:p>
          <a:p>
            <a:pPr marL="342900" indent="-342900"/>
            <a:r>
              <a:rPr lang="zh-CN" sz="1600" dirty="0"/>
              <a:t>       “您看我是下午给您打电话，还是明天上午？”</a:t>
            </a:r>
          </a:p>
          <a:p>
            <a:pPr marL="342900" indent="-342900"/>
            <a:r>
              <a:rPr lang="zh-CN" sz="1600" dirty="0"/>
              <a:t>       “您是想查询账户余额还是想查询本期账单？”</a:t>
            </a:r>
          </a:p>
          <a:p>
            <a:pPr marL="342900" indent="-342900"/>
            <a:r>
              <a:rPr lang="zh-CN" sz="1600" dirty="0"/>
              <a:t>        </a:t>
            </a:r>
            <a:r>
              <a:rPr lang="zh-CN" altLang="zh-CN" sz="1600" dirty="0"/>
              <a:t>3</a:t>
            </a:r>
            <a:r>
              <a:rPr lang="zh-CN" sz="1600" dirty="0"/>
              <a:t>．引导性问题。</a:t>
            </a:r>
          </a:p>
          <a:p>
            <a:pPr marL="342900" indent="-342900"/>
            <a:r>
              <a:rPr lang="zh-CN" altLang="zh-CN" sz="1600" dirty="0"/>
              <a:t>       </a:t>
            </a:r>
            <a:r>
              <a:rPr lang="zh-CN" sz="1600" dirty="0"/>
              <a:t>这种问题有助于加速双方之间的合作。有时候我们需要与一些很难做决定的客户进行沟通，引导性问题能够帮助客户更容易认可你提供的相关信息资料。</a:t>
            </a:r>
          </a:p>
          <a:p>
            <a:pPr marL="342900" indent="-342900"/>
            <a:r>
              <a:rPr lang="zh-CN" altLang="zh-CN" sz="1600" dirty="0"/>
              <a:t>      </a:t>
            </a:r>
            <a:r>
              <a:rPr lang="zh-CN" sz="1600" b="1" dirty="0"/>
              <a:t>案例：</a:t>
            </a:r>
            <a:endParaRPr lang="zh-CN" sz="1600" dirty="0"/>
          </a:p>
          <a:p>
            <a:pPr marL="342900" indent="-342900"/>
            <a:r>
              <a:rPr lang="zh-CN" sz="1600" dirty="0"/>
              <a:t>      “那么您是否愿意一周后收到这些相关产品的资料呢？”</a:t>
            </a:r>
          </a:p>
          <a:p>
            <a:pPr marL="342900" indent="-342900"/>
            <a:r>
              <a:rPr lang="zh-CN" sz="1600" dirty="0"/>
              <a:t>      “如果面谈不方便的话，您看我给您发送一个传真过去吗？”</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78859"/>
                                        </p:tgtEl>
                                        <p:attrNameLst>
                                          <p:attrName>style.color</p:attrName>
                                        </p:attrNameLst>
                                      </p:cBhvr>
                                      <p:to>
                                        <a:schemeClr val="bg1"/>
                                      </p:to>
                                    </p:animClr>
                                    <p:animClr clrSpc="rgb" dir="cw">
                                      <p:cBhvr>
                                        <p:cTn id="7" dur="250" autoRev="1" fill="remove"/>
                                        <p:tgtEl>
                                          <p:spTgt spid="78859"/>
                                        </p:tgtEl>
                                        <p:attrNameLst>
                                          <p:attrName>fillcolor</p:attrName>
                                        </p:attrNameLst>
                                      </p:cBhvr>
                                      <p:to>
                                        <a:schemeClr val="bg1"/>
                                      </p:to>
                                    </p:animClr>
                                    <p:set>
                                      <p:cBhvr>
                                        <p:cTn id="8" dur="250" autoRev="1" fill="remove"/>
                                        <p:tgtEl>
                                          <p:spTgt spid="78859"/>
                                        </p:tgtEl>
                                        <p:attrNameLst>
                                          <p:attrName>fill.type</p:attrName>
                                        </p:attrNameLst>
                                      </p:cBhvr>
                                      <p:to>
                                        <p:strVal val="solid"/>
                                      </p:to>
                                    </p:set>
                                    <p:set>
                                      <p:cBhvr>
                                        <p:cTn id="9" dur="250" autoRev="1" fill="remove"/>
                                        <p:tgtEl>
                                          <p:spTgt spid="788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9" grpId="0" bldLvl="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885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885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885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885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885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885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885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7885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进行有效提问</a:t>
            </a:r>
          </a:p>
        </p:txBody>
      </p:sp>
      <p:sp>
        <p:nvSpPr>
          <p:cNvPr id="7988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788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3" name="Rectangle 15"/>
          <p:cNvSpPr>
            <a:spLocks noChangeArrowheads="1"/>
          </p:cNvSpPr>
          <p:nvPr/>
        </p:nvSpPr>
        <p:spPr bwMode="auto">
          <a:xfrm>
            <a:off x="2473325" y="876300"/>
            <a:ext cx="66706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zh-CN" altLang="zh-CN" sz="1400" dirty="0"/>
              <a:t>        4</a:t>
            </a:r>
            <a:r>
              <a:rPr lang="zh-CN" sz="1400" dirty="0"/>
              <a:t>．问简单的问题。</a:t>
            </a:r>
          </a:p>
          <a:p>
            <a:pPr marL="342900" indent="-342900"/>
            <a:r>
              <a:rPr lang="zh-CN" altLang="zh-CN" sz="1400" dirty="0"/>
              <a:t>       </a:t>
            </a:r>
            <a:r>
              <a:rPr lang="zh-CN" sz="1400" dirty="0"/>
              <a:t>提问的目的是探寻客户的需求，只要明确了客户的需求，坐席代表就有了工作的方向。想要客户说出自己的需求，在建立起良好的沟通氛围的同时，还需要提出一些简单的问题。这样才能便于客户回答，从而收集到有效的信息。</a:t>
            </a:r>
            <a:endParaRPr lang="zh-CN" sz="1400" b="1" dirty="0"/>
          </a:p>
          <a:p>
            <a:pPr marL="342900" indent="-342900"/>
            <a:r>
              <a:rPr lang="zh-CN" sz="1400" b="1" dirty="0"/>
              <a:t>       案例：</a:t>
            </a:r>
            <a:endParaRPr lang="zh-CN" sz="1400" dirty="0"/>
          </a:p>
          <a:p>
            <a:pPr marL="342900" indent="-342900"/>
            <a:r>
              <a:rPr lang="zh-CN" sz="1400" dirty="0"/>
              <a:t>        “这部车是您自己开，还是别人开？”</a:t>
            </a:r>
          </a:p>
          <a:p>
            <a:pPr marL="342900" indent="-342900"/>
            <a:r>
              <a:rPr lang="zh-CN" sz="1400" dirty="0"/>
              <a:t>        “您平时喜欢穿什么款式的衣服？”</a:t>
            </a:r>
          </a:p>
          <a:p>
            <a:pPr marL="342900" indent="-342900"/>
            <a:r>
              <a:rPr lang="zh-CN" sz="1400" dirty="0"/>
              <a:t>        “您喜欢哪个牌子的数码相机？”</a:t>
            </a:r>
          </a:p>
          <a:p>
            <a:pPr marL="342900" indent="-342900"/>
            <a:r>
              <a:rPr lang="zh-CN" sz="1400" dirty="0"/>
              <a:t>        “您是自己用，还是送人？”</a:t>
            </a:r>
          </a:p>
          <a:p>
            <a:pPr marL="342900" indent="-342900"/>
            <a:r>
              <a:rPr lang="zh-CN" sz="1400" dirty="0"/>
              <a:t>        “您今天是喝咖啡还是喝柠檬汁？”</a:t>
            </a:r>
          </a:p>
          <a:p>
            <a:pPr marL="342900" indent="-342900"/>
            <a:r>
              <a:rPr lang="zh-CN" sz="1400" dirty="0"/>
              <a:t>        </a:t>
            </a:r>
            <a:r>
              <a:rPr lang="zh-CN" altLang="zh-CN" sz="1400" dirty="0"/>
              <a:t>5</a:t>
            </a:r>
            <a:r>
              <a:rPr lang="zh-CN" sz="1400" dirty="0"/>
              <a:t>．回答是“是”的问题。</a:t>
            </a:r>
          </a:p>
          <a:p>
            <a:pPr marL="342900" indent="-342900"/>
            <a:r>
              <a:rPr lang="zh-CN" altLang="zh-CN" sz="1400" dirty="0"/>
              <a:t>       </a:t>
            </a:r>
            <a:r>
              <a:rPr lang="zh-CN" sz="1400" dirty="0"/>
              <a:t>在沟通的过程中，可以问一些回答是“是”的问题。提问这样的问题，客户会觉得你提出的问题是为他着想，有利于沟通，能够很快拉近彼此距离，取得客户信任。</a:t>
            </a:r>
            <a:endParaRPr lang="zh-CN" sz="1400" b="1" dirty="0"/>
          </a:p>
          <a:p>
            <a:pPr marL="342900" indent="-342900"/>
            <a:r>
              <a:rPr lang="zh-CN" sz="1400" b="1" dirty="0"/>
              <a:t>       案例：   </a:t>
            </a:r>
            <a:endParaRPr lang="zh-CN" sz="1400" dirty="0"/>
          </a:p>
          <a:p>
            <a:pPr marL="342900" indent="-342900"/>
            <a:r>
              <a:rPr lang="zh-CN" sz="1400" dirty="0"/>
              <a:t>         “如果用起来不开心，而且还花了不少钱，反而感觉很浪费，您说是吧？”</a:t>
            </a:r>
          </a:p>
          <a:p>
            <a:pPr marL="342900" indent="-342900"/>
            <a:r>
              <a:rPr lang="zh-CN" sz="1400" dirty="0"/>
              <a:t>        “送女朋友衣服应该选择比较时尚的款式，您说对吧？”    </a:t>
            </a:r>
          </a:p>
          <a:p>
            <a:pPr marL="342900" indent="-342900"/>
            <a:r>
              <a:rPr lang="zh-CN" sz="1400" dirty="0"/>
              <a:t>        “买电器，不仅要买知名品牌，售后服务也很重要，您说是吧？”</a:t>
            </a:r>
          </a:p>
        </p:txBody>
      </p:sp>
      <p:sp>
        <p:nvSpPr>
          <p:cNvPr id="16"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79883"/>
                                        </p:tgtEl>
                                        <p:attrNameLst>
                                          <p:attrName>style.color</p:attrName>
                                        </p:attrNameLst>
                                      </p:cBhvr>
                                      <p:to>
                                        <a:schemeClr val="bg1"/>
                                      </p:to>
                                    </p:animClr>
                                    <p:animClr clrSpc="rgb" dir="cw">
                                      <p:cBhvr>
                                        <p:cTn id="7" dur="250" autoRev="1" fill="remove"/>
                                        <p:tgtEl>
                                          <p:spTgt spid="79883"/>
                                        </p:tgtEl>
                                        <p:attrNameLst>
                                          <p:attrName>fillcolor</p:attrName>
                                        </p:attrNameLst>
                                      </p:cBhvr>
                                      <p:to>
                                        <a:schemeClr val="bg1"/>
                                      </p:to>
                                    </p:animClr>
                                    <p:set>
                                      <p:cBhvr>
                                        <p:cTn id="8" dur="250" autoRev="1" fill="remove"/>
                                        <p:tgtEl>
                                          <p:spTgt spid="79883"/>
                                        </p:tgtEl>
                                        <p:attrNameLst>
                                          <p:attrName>fill.type</p:attrName>
                                        </p:attrNameLst>
                                      </p:cBhvr>
                                      <p:to>
                                        <p:strVal val="solid"/>
                                      </p:to>
                                    </p:set>
                                    <p:set>
                                      <p:cBhvr>
                                        <p:cTn id="9" dur="250" autoRev="1" fill="remove"/>
                                        <p:tgtEl>
                                          <p:spTgt spid="7988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bldLvl="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987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987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987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987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987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988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988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7988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进行有效提问</a:t>
            </a:r>
          </a:p>
        </p:txBody>
      </p:sp>
      <p:sp>
        <p:nvSpPr>
          <p:cNvPr id="8090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798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7" name="Rectangle 15"/>
          <p:cNvSpPr>
            <a:spLocks noChangeArrowheads="1"/>
          </p:cNvSpPr>
          <p:nvPr/>
        </p:nvSpPr>
        <p:spPr bwMode="auto">
          <a:xfrm>
            <a:off x="2536825" y="817563"/>
            <a:ext cx="660717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400" dirty="0"/>
              <a:t>        6</a:t>
            </a:r>
            <a:r>
              <a:rPr lang="zh-CN" sz="1400" dirty="0"/>
              <a:t>．问二选一的问题。</a:t>
            </a:r>
          </a:p>
          <a:p>
            <a:pPr marL="342900" indent="-342900"/>
            <a:r>
              <a:rPr lang="zh-CN" altLang="zh-CN" sz="1400" dirty="0"/>
              <a:t>       </a:t>
            </a:r>
            <a:r>
              <a:rPr lang="zh-CN" sz="1400" b="1" dirty="0"/>
              <a:t>案例：</a:t>
            </a:r>
            <a:endParaRPr lang="zh-CN" sz="1400" dirty="0"/>
          </a:p>
          <a:p>
            <a:pPr marL="342900" indent="-342900"/>
            <a:r>
              <a:rPr lang="zh-CN" sz="1400" dirty="0"/>
              <a:t>       在商旅服务企业的酒店预订中心里，员工的提成是按照客户预订房价数量和入住几晚的数量来获取的。但是往往在预订过程中，技巧运用不好的坐席代表提成拿的就会少。有一对兄弟，在一家酒店预订中心做坐席代表，虽然工作都是一样的，但是收入却大不相同。哥哥的收入总是比弟弟的好。</a:t>
            </a:r>
          </a:p>
          <a:p>
            <a:pPr marL="342900" indent="-342900"/>
            <a:r>
              <a:rPr lang="zh-CN" sz="1400" dirty="0"/>
              <a:t>       哥哥在为客户预订酒店的时候会问：“请问您是预订一间还是两间呢？”</a:t>
            </a:r>
          </a:p>
          <a:p>
            <a:pPr marL="342900" indent="-342900"/>
            <a:r>
              <a:rPr lang="zh-CN" sz="1400" dirty="0"/>
              <a:t>       弟弟在为客户预订酒店的时候会问：“您看是否预订呢？”</a:t>
            </a:r>
          </a:p>
          <a:p>
            <a:pPr marL="342900" indent="-342900"/>
            <a:r>
              <a:rPr lang="zh-CN" sz="1400" dirty="0"/>
              <a:t>       结果，哥哥的业绩总比弟弟的要好。</a:t>
            </a:r>
          </a:p>
          <a:p>
            <a:pPr marL="342900" indent="-342900"/>
            <a:r>
              <a:rPr lang="zh-CN" sz="1400" dirty="0"/>
              <a:t>原因在哪里？</a:t>
            </a:r>
          </a:p>
          <a:p>
            <a:pPr marL="342900" indent="-342900"/>
            <a:r>
              <a:rPr lang="zh-CN" sz="1400" dirty="0"/>
              <a:t>       表面上看“预订一间还是两间”和“是否预订”两个问题最后的决定权都在客户，可哥哥十分聪明地帮助客户做了一个选择。请看，弟弟问：“您看是否预订呢？”客户的回答是“要”或者“不要”。哥哥问：“请问您是预订一间还是两间呢？”客户的回答是“一间”或“两间”。</a:t>
            </a:r>
          </a:p>
          <a:p>
            <a:pPr marL="342900" indent="-342900"/>
            <a:r>
              <a:rPr lang="zh-CN" sz="1400" dirty="0"/>
              <a:t>       当弟弟询问客户“是否预订”的时候，客户要做的选择是订或者不订，而哥哥在询问客户“预订一间还是两间”的时候，客户需要作出的选择是订一间或者是两间，而无论客户做出哪一个选择，哥哥都剥夺了客户要或者不要的选择权。</a:t>
            </a:r>
          </a:p>
          <a:p>
            <a:pPr marL="342900" indent="-342900"/>
            <a:r>
              <a:rPr lang="zh-CN" sz="1400" dirty="0"/>
              <a:t>       当然，客户都会有潜在的第三个选择权，就是不订，但出于人的思维定式，通常都会顺着问题设定的语境去思考并做出决定。</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80907"/>
                                        </p:tgtEl>
                                        <p:attrNameLst>
                                          <p:attrName>style.color</p:attrName>
                                        </p:attrNameLst>
                                      </p:cBhvr>
                                      <p:to>
                                        <a:schemeClr val="bg1"/>
                                      </p:to>
                                    </p:animClr>
                                    <p:animClr clrSpc="rgb" dir="cw">
                                      <p:cBhvr>
                                        <p:cTn id="7" dur="250" autoRev="1" fill="remove"/>
                                        <p:tgtEl>
                                          <p:spTgt spid="80907"/>
                                        </p:tgtEl>
                                        <p:attrNameLst>
                                          <p:attrName>fillcolor</p:attrName>
                                        </p:attrNameLst>
                                      </p:cBhvr>
                                      <p:to>
                                        <a:schemeClr val="bg1"/>
                                      </p:to>
                                    </p:animClr>
                                    <p:set>
                                      <p:cBhvr>
                                        <p:cTn id="8" dur="250" autoRev="1" fill="remove"/>
                                        <p:tgtEl>
                                          <p:spTgt spid="80907"/>
                                        </p:tgtEl>
                                        <p:attrNameLst>
                                          <p:attrName>fill.type</p:attrName>
                                        </p:attrNameLst>
                                      </p:cBhvr>
                                      <p:to>
                                        <p:strVal val="solid"/>
                                      </p:to>
                                    </p:set>
                                    <p:set>
                                      <p:cBhvr>
                                        <p:cTn id="9" dur="250" autoRev="1" fill="remove"/>
                                        <p:tgtEl>
                                          <p:spTgt spid="8090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7" grpId="0" bldLvl="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089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090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090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090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090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090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090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8090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进行有效提问</a:t>
            </a:r>
          </a:p>
        </p:txBody>
      </p:sp>
      <p:sp>
        <p:nvSpPr>
          <p:cNvPr id="8193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809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1" name="Rectangle 15"/>
          <p:cNvSpPr>
            <a:spLocks noChangeArrowheads="1"/>
          </p:cNvSpPr>
          <p:nvPr/>
        </p:nvSpPr>
        <p:spPr bwMode="auto">
          <a:xfrm>
            <a:off x="2536825" y="938213"/>
            <a:ext cx="66071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600" dirty="0"/>
              <a:t>         7</a:t>
            </a:r>
            <a:r>
              <a:rPr lang="zh-CN" sz="1600" dirty="0"/>
              <a:t>．不要连续发问。</a:t>
            </a:r>
          </a:p>
          <a:p>
            <a:pPr marL="342900" indent="-342900"/>
            <a:r>
              <a:rPr lang="zh-CN" altLang="zh-CN" sz="1600" dirty="0"/>
              <a:t>       </a:t>
            </a:r>
            <a:r>
              <a:rPr lang="zh-CN" sz="1600" dirty="0"/>
              <a:t>在与客户沟通的过程中不要连续发问，连续发问会让客户有种压迫感，感觉在被调查或被询问，很容易引起客户的反感。原则是不连续提出超过两个问题，问了问题等客户回答以后，再根据客户的回答来做下一步的沟通。这就要求坐席代表提出的问题非常具有针对性，运用少数问题就能挖掘出想要的信息。</a:t>
            </a:r>
          </a:p>
          <a:p>
            <a:pPr marL="342900" indent="-342900"/>
            <a:r>
              <a:rPr lang="zh-CN" altLang="zh-CN" sz="1600" dirty="0"/>
              <a:t>        8</a:t>
            </a:r>
            <a:r>
              <a:rPr lang="zh-CN" sz="1600" dirty="0"/>
              <a:t>．避免询问错误问题。</a:t>
            </a:r>
          </a:p>
          <a:p>
            <a:pPr marL="342900" indent="-342900"/>
            <a:r>
              <a:rPr lang="zh-CN" altLang="zh-CN" sz="1600" dirty="0"/>
              <a:t>       </a:t>
            </a:r>
            <a:r>
              <a:rPr lang="zh-CN" sz="1600" dirty="0"/>
              <a:t>在与客户沟通的过程中，询问问题一定要注意不要询问错误的、对本次沟通意义不大并且有可能造成被动的问题。</a:t>
            </a:r>
          </a:p>
          <a:p>
            <a:pPr marL="342900" indent="-342900"/>
            <a:r>
              <a:rPr lang="zh-CN" altLang="zh-CN" sz="1600" dirty="0"/>
              <a:t>       </a:t>
            </a:r>
            <a:r>
              <a:rPr lang="zh-CN" sz="1600" b="1" dirty="0"/>
              <a:t>案例：</a:t>
            </a:r>
            <a:endParaRPr lang="zh-CN" sz="1600" dirty="0"/>
          </a:p>
          <a:p>
            <a:pPr marL="342900" indent="-342900"/>
            <a:r>
              <a:rPr lang="zh-CN" sz="1600" dirty="0"/>
              <a:t>        “需要我帮您介绍一下吗？”（不需要）</a:t>
            </a:r>
          </a:p>
          <a:p>
            <a:pPr marL="342900" indent="-342900"/>
            <a:r>
              <a:rPr lang="zh-CN" sz="1600" dirty="0"/>
              <a:t>        “您需要试驾这部车吗？”（不用了）</a:t>
            </a:r>
          </a:p>
          <a:p>
            <a:pPr marL="342900" indent="-342900"/>
            <a:r>
              <a:rPr lang="zh-CN" sz="1600" dirty="0"/>
              <a:t>        “这是今年的流行色，您喜欢吗？”（不喜欢）</a:t>
            </a:r>
          </a:p>
          <a:p>
            <a:pPr marL="342900" indent="-342900"/>
            <a:r>
              <a:rPr lang="zh-CN" sz="1600" dirty="0"/>
              <a:t>        “这台数码相机您还要吗？”（不要了）</a:t>
            </a:r>
          </a:p>
          <a:p>
            <a:pPr marL="342900" indent="-342900"/>
            <a:r>
              <a:rPr lang="zh-CN" sz="1600" dirty="0"/>
              <a:t>        “您以前使用过我们的产品吗？”（没有）</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81931"/>
                                        </p:tgtEl>
                                        <p:attrNameLst>
                                          <p:attrName>style.color</p:attrName>
                                        </p:attrNameLst>
                                      </p:cBhvr>
                                      <p:to>
                                        <a:schemeClr val="bg1"/>
                                      </p:to>
                                    </p:animClr>
                                    <p:animClr clrSpc="rgb" dir="cw">
                                      <p:cBhvr>
                                        <p:cTn id="7" dur="250" autoRev="1" fill="remove"/>
                                        <p:tgtEl>
                                          <p:spTgt spid="81931"/>
                                        </p:tgtEl>
                                        <p:attrNameLst>
                                          <p:attrName>fillcolor</p:attrName>
                                        </p:attrNameLst>
                                      </p:cBhvr>
                                      <p:to>
                                        <a:schemeClr val="bg1"/>
                                      </p:to>
                                    </p:animClr>
                                    <p:set>
                                      <p:cBhvr>
                                        <p:cTn id="8" dur="250" autoRev="1" fill="remove"/>
                                        <p:tgtEl>
                                          <p:spTgt spid="81931"/>
                                        </p:tgtEl>
                                        <p:attrNameLst>
                                          <p:attrName>fill.type</p:attrName>
                                        </p:attrNameLst>
                                      </p:cBhvr>
                                      <p:to>
                                        <p:strVal val="solid"/>
                                      </p:to>
                                    </p:set>
                                    <p:set>
                                      <p:cBhvr>
                                        <p:cTn id="9" dur="250" autoRev="1" fill="remove"/>
                                        <p:tgtEl>
                                          <p:spTgt spid="819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1" grpId="0" bldLvl="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19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192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19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192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192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192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192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8193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总结与重复的能力</a:t>
            </a:r>
          </a:p>
        </p:txBody>
      </p:sp>
      <p:sp>
        <p:nvSpPr>
          <p:cNvPr id="8295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819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Rectangle 15"/>
          <p:cNvSpPr>
            <a:spLocks noChangeArrowheads="1"/>
          </p:cNvSpPr>
          <p:nvPr/>
        </p:nvSpPr>
        <p:spPr bwMode="auto">
          <a:xfrm>
            <a:off x="2536825" y="938213"/>
            <a:ext cx="66071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a:t>       </a:t>
            </a:r>
            <a:r>
              <a:rPr lang="zh-CN"/>
              <a:t>总结与重复（理清）的能力是指坐席代表针对客户提供的重要信息进行实时性的重复核对，以及当坐席代表与客户沟通过程产生分歧时，及时帮助客户理清事情头绪，并使沟通走向正确方向的能力。</a:t>
            </a:r>
          </a:p>
          <a:p>
            <a:pPr marL="342900" indent="-342900"/>
            <a:r>
              <a:rPr lang="zh-CN" altLang="zh-CN"/>
              <a:t>      </a:t>
            </a:r>
            <a:r>
              <a:rPr lang="zh-CN"/>
              <a:t>（一）重复</a:t>
            </a:r>
          </a:p>
          <a:p>
            <a:pPr marL="342900" indent="-342900"/>
            <a:r>
              <a:rPr lang="zh-CN" altLang="zh-CN"/>
              <a:t>       </a:t>
            </a:r>
            <a:r>
              <a:rPr lang="zh-CN"/>
              <a:t>重复在坐席代表与客户沟通过程中的作用是，当客户提供一些关键信息的时候，需要坐席代表实时地进行重复确认，从而避免由此带来的工作失误。这些信息包括客户的姓名、电话、地址、邮编、证件号码以及客户的特殊要求等。</a:t>
            </a:r>
          </a:p>
          <a:p>
            <a:pPr marL="342900" indent="-342900"/>
            <a:r>
              <a:rPr lang="zh-CN" altLang="zh-CN"/>
              <a:t>      </a:t>
            </a:r>
            <a:r>
              <a:rPr lang="zh-CN"/>
              <a:t>重复的另外一个作用就是坐席代表在倾听客户的来电意图后，将此意图复述或者换一种表达方式讲给客户听，用以同客户确认坐席代表的理解是否有误。</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82955"/>
                                        </p:tgtEl>
                                        <p:attrNameLst>
                                          <p:attrName>style.color</p:attrName>
                                        </p:attrNameLst>
                                      </p:cBhvr>
                                      <p:to>
                                        <a:schemeClr val="bg1"/>
                                      </p:to>
                                    </p:animClr>
                                    <p:animClr clrSpc="rgb" dir="cw">
                                      <p:cBhvr>
                                        <p:cTn id="7" dur="250" autoRev="1" fill="remove"/>
                                        <p:tgtEl>
                                          <p:spTgt spid="82955"/>
                                        </p:tgtEl>
                                        <p:attrNameLst>
                                          <p:attrName>fillcolor</p:attrName>
                                        </p:attrNameLst>
                                      </p:cBhvr>
                                      <p:to>
                                        <a:schemeClr val="bg1"/>
                                      </p:to>
                                    </p:animClr>
                                    <p:set>
                                      <p:cBhvr>
                                        <p:cTn id="8" dur="250" autoRev="1" fill="remove"/>
                                        <p:tgtEl>
                                          <p:spTgt spid="82955"/>
                                        </p:tgtEl>
                                        <p:attrNameLst>
                                          <p:attrName>fill.type</p:attrName>
                                        </p:attrNameLst>
                                      </p:cBhvr>
                                      <p:to>
                                        <p:strVal val="solid"/>
                                      </p:to>
                                    </p:set>
                                    <p:set>
                                      <p:cBhvr>
                                        <p:cTn id="9" dur="250" autoRev="1" fill="remove"/>
                                        <p:tgtEl>
                                          <p:spTgt spid="8295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5" grpId="0" bldLvl="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294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294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294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295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295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295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295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8295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总结与重复的能力</a:t>
            </a:r>
          </a:p>
        </p:txBody>
      </p:sp>
      <p:sp>
        <p:nvSpPr>
          <p:cNvPr id="8397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829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9" name="Rectangle 15"/>
          <p:cNvSpPr>
            <a:spLocks noChangeArrowheads="1"/>
          </p:cNvSpPr>
          <p:nvPr/>
        </p:nvSpPr>
        <p:spPr bwMode="auto">
          <a:xfrm>
            <a:off x="2536825" y="938213"/>
            <a:ext cx="660717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a:t>       </a:t>
            </a:r>
            <a:r>
              <a:rPr lang="zh-CN"/>
              <a:t>（二）总结</a:t>
            </a:r>
          </a:p>
          <a:p>
            <a:pPr marL="342900" indent="-342900"/>
            <a:r>
              <a:rPr lang="zh-CN" altLang="zh-CN"/>
              <a:t>       </a:t>
            </a:r>
            <a:r>
              <a:rPr lang="zh-CN"/>
              <a:t>总结在坐席代表与客户沟通过程中的作用是，坐席代表对本次沟通进行总结归纳，它与重复不同，重复会发生在沟通的任何一个阶段，而总结往往出现在沟通快要结束的时候或者一个事情沟通结束的时候。其目的同样是和客户确认本次沟通的内容，这些内容包括客户来电有哪些要求、坐席代表提供哪些解决方案、解决这些事件承诺的处理时间范围及其他注意事项。</a:t>
            </a:r>
          </a:p>
          <a:p>
            <a:pPr marL="342900" indent="-342900"/>
            <a:r>
              <a:rPr lang="zh-CN" altLang="zh-CN"/>
              <a:t>       </a:t>
            </a:r>
            <a:r>
              <a:rPr lang="zh-CN"/>
              <a:t>（三）理清</a:t>
            </a:r>
          </a:p>
          <a:p>
            <a:pPr marL="342900" indent="-342900"/>
            <a:r>
              <a:rPr lang="zh-CN" altLang="zh-CN"/>
              <a:t>       </a:t>
            </a:r>
            <a:r>
              <a:rPr lang="zh-CN"/>
              <a:t>理清通常运用在坐席代表与客户沟通过程中针对一件事情出现两种或两种以上不同看法或矛盾的时候。</a:t>
            </a:r>
          </a:p>
          <a:p>
            <a:pPr marL="342900" indent="-342900"/>
            <a:r>
              <a:rPr lang="zh-CN"/>
              <a:t>在日常工作和生活中，不同的人看到同样的事物做出的反馈往往是不同的，这就有可能产生分歧。这个时候，需要利用总结和重复的办法进行理清。常见的理清方法就是通过在重复与总结的过程中，找出矛盾事宜的共同点，有针对性地进行解释。</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83979"/>
                                        </p:tgtEl>
                                        <p:attrNameLst>
                                          <p:attrName>style.color</p:attrName>
                                        </p:attrNameLst>
                                      </p:cBhvr>
                                      <p:to>
                                        <a:schemeClr val="bg1"/>
                                      </p:to>
                                    </p:animClr>
                                    <p:animClr clrSpc="rgb" dir="cw">
                                      <p:cBhvr>
                                        <p:cTn id="7" dur="250" autoRev="1" fill="remove"/>
                                        <p:tgtEl>
                                          <p:spTgt spid="83979"/>
                                        </p:tgtEl>
                                        <p:attrNameLst>
                                          <p:attrName>fillcolor</p:attrName>
                                        </p:attrNameLst>
                                      </p:cBhvr>
                                      <p:to>
                                        <a:schemeClr val="bg1"/>
                                      </p:to>
                                    </p:animClr>
                                    <p:set>
                                      <p:cBhvr>
                                        <p:cTn id="8" dur="250" autoRev="1" fill="remove"/>
                                        <p:tgtEl>
                                          <p:spTgt spid="83979"/>
                                        </p:tgtEl>
                                        <p:attrNameLst>
                                          <p:attrName>fill.type</p:attrName>
                                        </p:attrNameLst>
                                      </p:cBhvr>
                                      <p:to>
                                        <p:strVal val="solid"/>
                                      </p:to>
                                    </p:set>
                                    <p:set>
                                      <p:cBhvr>
                                        <p:cTn id="9" dur="250" autoRev="1" fill="remove"/>
                                        <p:tgtEl>
                                          <p:spTgt spid="8397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9"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21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22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22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22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22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22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22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922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共鸣控制</a:t>
            </a:r>
          </a:p>
        </p:txBody>
      </p:sp>
      <p:sp>
        <p:nvSpPr>
          <p:cNvPr id="10251" name="Text Box 44"/>
          <p:cNvSpPr>
            <a:spLocks noChangeArrowheads="1"/>
          </p:cNvSpPr>
          <p:nvPr/>
        </p:nvSpPr>
        <p:spPr bwMode="auto">
          <a:xfrm>
            <a:off x="2339975" y="1176338"/>
            <a:ext cx="6804025"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latin typeface="Calibri" pitchFamily="34" charset="0"/>
              </a:rPr>
              <a:t>         声带本身发出的声音是很微弱的，必须借助于共鸣器官，才能扩大音量，美化音色。在口语表达中，人们主要运用的是以口腔为主，中、低、高三腔共鸣的方式：</a:t>
            </a:r>
          </a:p>
          <a:p>
            <a:pPr defTabSz="912813"/>
            <a:r>
              <a:rPr lang="zh-CN" altLang="en-US">
                <a:latin typeface="Calibri" pitchFamily="34" charset="0"/>
              </a:rPr>
              <a:t>        （1）中音共鸣就是口腔共鸣，它是指硬、软腭以下，胸腔以上的各共鸣体。</a:t>
            </a:r>
          </a:p>
          <a:p>
            <a:pPr defTabSz="912813"/>
            <a:r>
              <a:rPr lang="zh-CN" altLang="en-US">
                <a:latin typeface="Calibri" pitchFamily="34" charset="0"/>
              </a:rPr>
              <a:t>        （2）低音共鸣主要指胸腔共鸣。</a:t>
            </a:r>
          </a:p>
          <a:p>
            <a:pPr defTabSz="912813"/>
            <a:r>
              <a:rPr lang="zh-CN" altLang="en-US">
                <a:latin typeface="Calibri" pitchFamily="34" charset="0"/>
              </a:rPr>
              <a:t>        （3）高音共鸣主要是鼻腔共鸣，它是指硬、软腭以上的共鸣腔体。</a:t>
            </a:r>
          </a:p>
          <a:p>
            <a:pPr defTabSz="912813"/>
            <a:r>
              <a:rPr lang="zh-CN" altLang="en-US">
                <a:latin typeface="Calibri" pitchFamily="34" charset="0"/>
              </a:rPr>
              <a:t>         口语毕竟不同于歌唱，因此，对语言工作者、特别是对青年学生来说，共鸣的控制最重要的是针对自己发音的弱点，以胸腔共鸣和鼻腔共鸣的训练为主，扩大音量、美化音色。</a:t>
            </a:r>
          </a:p>
        </p:txBody>
      </p:sp>
      <p:pic>
        <p:nvPicPr>
          <p:cNvPr id="9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10251"/>
                                        </p:tgtEl>
                                        <p:attrNameLst>
                                          <p:attrName>style.color</p:attrName>
                                        </p:attrNameLst>
                                      </p:cBhvr>
                                      <p:to>
                                        <a:schemeClr val="bg1"/>
                                      </p:to>
                                    </p:animClr>
                                    <p:animClr clrSpc="rgb" dir="cw">
                                      <p:cBhvr>
                                        <p:cTn id="7" dur="250" autoRev="1" fill="remove"/>
                                        <p:tgtEl>
                                          <p:spTgt spid="10251"/>
                                        </p:tgtEl>
                                        <p:attrNameLst>
                                          <p:attrName>fillcolor</p:attrName>
                                        </p:attrNameLst>
                                      </p:cBhvr>
                                      <p:to>
                                        <a:schemeClr val="bg1"/>
                                      </p:to>
                                    </p:animClr>
                                    <p:set>
                                      <p:cBhvr>
                                        <p:cTn id="8" dur="250" autoRev="1" fill="remove"/>
                                        <p:tgtEl>
                                          <p:spTgt spid="10251"/>
                                        </p:tgtEl>
                                        <p:attrNameLst>
                                          <p:attrName>fill.type</p:attrName>
                                        </p:attrNameLst>
                                      </p:cBhvr>
                                      <p:to>
                                        <p:strVal val="solid"/>
                                      </p:to>
                                    </p:set>
                                    <p:set>
                                      <p:cBhvr>
                                        <p:cTn id="9" dur="250" autoRev="1" fill="remove"/>
                                        <p:tgtEl>
                                          <p:spTgt spid="102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bldLvl="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39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397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397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397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397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397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397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8397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总结与重复的能力</a:t>
            </a:r>
          </a:p>
        </p:txBody>
      </p:sp>
      <p:sp>
        <p:nvSpPr>
          <p:cNvPr id="8500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839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3" name="Rectangle 15"/>
          <p:cNvSpPr>
            <a:spLocks noChangeArrowheads="1"/>
          </p:cNvSpPr>
          <p:nvPr/>
        </p:nvSpPr>
        <p:spPr bwMode="auto">
          <a:xfrm>
            <a:off x="2536825" y="938213"/>
            <a:ext cx="66071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b="1"/>
              <a:t>小游戏：</a:t>
            </a:r>
            <a:endParaRPr lang="zh-CN"/>
          </a:p>
          <a:p>
            <a:pPr marL="342900" indent="-342900"/>
            <a:r>
              <a:rPr lang="zh-CN" altLang="zh-CN"/>
              <a:t>1</a:t>
            </a:r>
            <a:r>
              <a:rPr lang="zh-CN"/>
              <a:t>．形式：以小组形式进行互动。</a:t>
            </a:r>
          </a:p>
          <a:p>
            <a:pPr marL="342900" indent="-342900"/>
            <a:r>
              <a:rPr lang="zh-CN" altLang="zh-CN"/>
              <a:t>2</a:t>
            </a:r>
            <a:r>
              <a:rPr lang="zh-CN"/>
              <a:t>．类型：总结与重复。</a:t>
            </a:r>
          </a:p>
          <a:p>
            <a:pPr marL="342900" indent="-342900"/>
            <a:r>
              <a:rPr lang="zh-CN" altLang="zh-CN"/>
              <a:t>2</a:t>
            </a:r>
            <a:r>
              <a:rPr lang="zh-CN"/>
              <a:t>．时间：</a:t>
            </a:r>
            <a:r>
              <a:rPr lang="zh-CN" altLang="zh-CN"/>
              <a:t>15</a:t>
            </a:r>
            <a:r>
              <a:rPr lang="zh-CN"/>
              <a:t>分钟。</a:t>
            </a:r>
          </a:p>
          <a:p>
            <a:pPr marL="342900" indent="-342900"/>
            <a:r>
              <a:rPr lang="zh-CN" altLang="zh-CN"/>
              <a:t>3</a:t>
            </a:r>
            <a:r>
              <a:rPr lang="zh-CN"/>
              <a:t>．材料：无。</a:t>
            </a:r>
          </a:p>
          <a:p>
            <a:pPr marL="342900" indent="-342900"/>
            <a:r>
              <a:rPr lang="zh-CN" altLang="zh-CN"/>
              <a:t>4</a:t>
            </a:r>
            <a:r>
              <a:rPr lang="zh-CN"/>
              <a:t>．场地：教室。</a:t>
            </a:r>
          </a:p>
          <a:p>
            <a:pPr marL="342900" indent="-342900"/>
            <a:r>
              <a:rPr lang="zh-CN" altLang="zh-CN"/>
              <a:t>5</a:t>
            </a:r>
            <a:r>
              <a:rPr lang="zh-CN"/>
              <a:t>．活动目的：理清技巧训练。</a:t>
            </a:r>
          </a:p>
          <a:p>
            <a:pPr marL="342900" indent="-342900"/>
            <a:r>
              <a:rPr lang="zh-CN" altLang="zh-CN"/>
              <a:t>6</a:t>
            </a:r>
            <a:r>
              <a:rPr lang="zh-CN"/>
              <a:t>．执行步骤：</a:t>
            </a:r>
          </a:p>
          <a:p>
            <a:pPr marL="342900" indent="-342900"/>
            <a:r>
              <a:rPr lang="zh-CN" altLang="zh-CN"/>
              <a:t>    (1) </a:t>
            </a:r>
            <a:r>
              <a:rPr lang="zh-CN"/>
              <a:t>教师展示不同的图片。</a:t>
            </a:r>
          </a:p>
          <a:p>
            <a:pPr marL="342900" indent="-342900"/>
            <a:r>
              <a:rPr lang="zh-CN" altLang="zh-CN"/>
              <a:t>    (2) </a:t>
            </a:r>
            <a:r>
              <a:rPr lang="zh-CN"/>
              <a:t>如果你发现你的同学看到了和你不同的结果，请用找共同点的方法帮助他看到你所看到的画面。</a:t>
            </a:r>
          </a:p>
          <a:p>
            <a:pPr marL="342900" indent="-342900"/>
            <a:r>
              <a:rPr lang="zh-CN" altLang="zh-CN"/>
              <a:t>    (3) </a:t>
            </a:r>
            <a:r>
              <a:rPr lang="zh-CN"/>
              <a:t>要求只能通过语言描述，不能使用任何肢体语言。</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85003"/>
                                        </p:tgtEl>
                                        <p:attrNameLst>
                                          <p:attrName>style.color</p:attrName>
                                        </p:attrNameLst>
                                      </p:cBhvr>
                                      <p:to>
                                        <a:schemeClr val="bg1"/>
                                      </p:to>
                                    </p:animClr>
                                    <p:animClr clrSpc="rgb" dir="cw">
                                      <p:cBhvr>
                                        <p:cTn id="7" dur="250" autoRev="1" fill="remove"/>
                                        <p:tgtEl>
                                          <p:spTgt spid="85003"/>
                                        </p:tgtEl>
                                        <p:attrNameLst>
                                          <p:attrName>fillcolor</p:attrName>
                                        </p:attrNameLst>
                                      </p:cBhvr>
                                      <p:to>
                                        <a:schemeClr val="bg1"/>
                                      </p:to>
                                    </p:animClr>
                                    <p:set>
                                      <p:cBhvr>
                                        <p:cTn id="8" dur="250" autoRev="1" fill="remove"/>
                                        <p:tgtEl>
                                          <p:spTgt spid="85003"/>
                                        </p:tgtEl>
                                        <p:attrNameLst>
                                          <p:attrName>fill.type</p:attrName>
                                        </p:attrNameLst>
                                      </p:cBhvr>
                                      <p:to>
                                        <p:strVal val="solid"/>
                                      </p:to>
                                    </p:set>
                                    <p:set>
                                      <p:cBhvr>
                                        <p:cTn id="9" dur="250" autoRev="1" fill="remove"/>
                                        <p:tgtEl>
                                          <p:spTgt spid="8500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3" grpId="0" bldLvl="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499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499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499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499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499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500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500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8500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同理心的运用</a:t>
            </a:r>
          </a:p>
        </p:txBody>
      </p:sp>
      <p:sp>
        <p:nvSpPr>
          <p:cNvPr id="8602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850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7" name="Rectangle 15"/>
          <p:cNvSpPr>
            <a:spLocks noChangeArrowheads="1"/>
          </p:cNvSpPr>
          <p:nvPr/>
        </p:nvSpPr>
        <p:spPr bwMode="auto">
          <a:xfrm>
            <a:off x="2536825" y="938213"/>
            <a:ext cx="66071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600" dirty="0"/>
              <a:t>       </a:t>
            </a:r>
            <a:r>
              <a:rPr lang="zh-CN" sz="1600" dirty="0"/>
              <a:t>每个人的心，都像上了锁的大门，任你用多粗的铁棒也撬不开。唯有关怀，才能把自己变成一把细腻的钥匙，进入别人的心。当客户怒气冲冲地打进电话时，怎样才能化解冲突呢？你了解客户的真实想法吗？你站在对方的角度想过对方的感受吗？假如你从没有这么做过，请尝试一下同理心，它会让你的整体服务水平迅速得到改善。</a:t>
            </a:r>
          </a:p>
          <a:p>
            <a:pPr marL="342900" indent="-342900"/>
            <a:r>
              <a:rPr lang="zh-CN" altLang="zh-CN" sz="1600" dirty="0"/>
              <a:t>       </a:t>
            </a:r>
            <a:r>
              <a:rPr lang="zh-CN" sz="1600" dirty="0"/>
              <a:t>在日常工作中，坐席代表每天会接触各种类型的客户，并不是所有的客户都会把自己的真实想法用语言很好地表达出来，有很多客户虽然内心有着清楚的想法，但是在用语言表达时却很模糊，也就是说我们通常看到的只是冰山露在海面上的一角，而冰山的大半部分却在海面下面。客户就如一座冰山，水面上的是语言、表情、行为和情绪，而水面下隐藏的却是客户的真实动机、原因、企图、听闻、经验、理由等。我们常把冰山的一部分当成了全部，但局部和全部却是不一样的。我们常把听到的话当做事实，而没有进行理性的分析。</a:t>
            </a:r>
          </a:p>
          <a:p>
            <a:pPr marL="342900" indent="-342900"/>
            <a:r>
              <a:rPr lang="zh-CN" altLang="zh-CN" sz="1600" dirty="0"/>
              <a:t>       </a:t>
            </a:r>
            <a:r>
              <a:rPr lang="zh-CN" sz="1600" dirty="0"/>
              <a:t>同理心能力的良好运用能够使坐席代表快速拉近与客户之间的距离，能够快速安抚投诉客户的抱怨、烦躁心态，能够为客户提供优质的服务，是一名优秀坐席代表必不可少的能力素养之一。</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86027"/>
                                        </p:tgtEl>
                                        <p:attrNameLst>
                                          <p:attrName>style.color</p:attrName>
                                        </p:attrNameLst>
                                      </p:cBhvr>
                                      <p:to>
                                        <a:schemeClr val="bg1"/>
                                      </p:to>
                                    </p:animClr>
                                    <p:animClr clrSpc="rgb" dir="cw">
                                      <p:cBhvr>
                                        <p:cTn id="7" dur="250" autoRev="1" fill="remove"/>
                                        <p:tgtEl>
                                          <p:spTgt spid="86027"/>
                                        </p:tgtEl>
                                        <p:attrNameLst>
                                          <p:attrName>fillcolor</p:attrName>
                                        </p:attrNameLst>
                                      </p:cBhvr>
                                      <p:to>
                                        <a:schemeClr val="bg1"/>
                                      </p:to>
                                    </p:animClr>
                                    <p:set>
                                      <p:cBhvr>
                                        <p:cTn id="8" dur="250" autoRev="1" fill="remove"/>
                                        <p:tgtEl>
                                          <p:spTgt spid="86027"/>
                                        </p:tgtEl>
                                        <p:attrNameLst>
                                          <p:attrName>fill.type</p:attrName>
                                        </p:attrNameLst>
                                      </p:cBhvr>
                                      <p:to>
                                        <p:strVal val="solid"/>
                                      </p:to>
                                    </p:set>
                                    <p:set>
                                      <p:cBhvr>
                                        <p:cTn id="9" dur="250" autoRev="1" fill="remove"/>
                                        <p:tgtEl>
                                          <p:spTgt spid="860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bldLvl="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601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602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602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602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602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602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602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8602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同理心的运用</a:t>
            </a:r>
          </a:p>
        </p:txBody>
      </p:sp>
      <p:sp>
        <p:nvSpPr>
          <p:cNvPr id="8705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860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1" name="Rectangle 15"/>
          <p:cNvSpPr>
            <a:spLocks noChangeArrowheads="1"/>
          </p:cNvSpPr>
          <p:nvPr/>
        </p:nvSpPr>
        <p:spPr bwMode="auto">
          <a:xfrm>
            <a:off x="2536825" y="938213"/>
            <a:ext cx="66071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400" dirty="0"/>
              <a:t>      </a:t>
            </a:r>
            <a:r>
              <a:rPr lang="zh-CN" sz="1400" dirty="0"/>
              <a:t>（一）同理心定义</a:t>
            </a:r>
          </a:p>
          <a:p>
            <a:pPr marL="342900" indent="-342900"/>
            <a:r>
              <a:rPr lang="zh-CN" altLang="zh-CN" sz="1400" dirty="0"/>
              <a:t>       </a:t>
            </a:r>
            <a:r>
              <a:rPr lang="zh-CN" sz="1400" dirty="0"/>
              <a:t>同理心就是将心比心，即在同样的时间、地点，面对同样的事件，把当事人换成自己，也就是设身处地去感受、去体谅他人。</a:t>
            </a:r>
          </a:p>
          <a:p>
            <a:pPr marL="342900" indent="-342900"/>
            <a:r>
              <a:rPr lang="zh-CN" altLang="zh-CN" sz="1400" dirty="0"/>
              <a:t>      </a:t>
            </a:r>
            <a:r>
              <a:rPr lang="zh-CN" sz="1400" dirty="0"/>
              <a:t>（二）同理心的两个步骤</a:t>
            </a:r>
          </a:p>
          <a:p>
            <a:pPr marL="342900" indent="-342900"/>
            <a:r>
              <a:rPr lang="zh-CN" altLang="zh-CN" sz="1400" dirty="0"/>
              <a:t>       1</a:t>
            </a:r>
            <a:r>
              <a:rPr lang="zh-CN" sz="1400" dirty="0"/>
              <a:t>．辨识。</a:t>
            </a:r>
          </a:p>
          <a:p>
            <a:pPr marL="342900" indent="-342900"/>
            <a:r>
              <a:rPr lang="zh-CN" altLang="zh-CN" sz="1400" dirty="0"/>
              <a:t>       </a:t>
            </a:r>
            <a:r>
              <a:rPr lang="zh-CN" sz="1400" dirty="0"/>
              <a:t>察言观色，听到客户想说的内容，也就是真正解读对方话语中的含义，并且能够感同身受地去体会客户的感受。</a:t>
            </a:r>
          </a:p>
          <a:p>
            <a:pPr marL="342900" indent="-342900"/>
            <a:r>
              <a:rPr lang="zh-CN" altLang="zh-CN" sz="1400" dirty="0"/>
              <a:t>        2</a:t>
            </a:r>
            <a:r>
              <a:rPr lang="zh-CN" sz="1400" dirty="0"/>
              <a:t>．反馈。</a:t>
            </a:r>
          </a:p>
          <a:p>
            <a:pPr marL="342900" indent="-342900"/>
            <a:r>
              <a:rPr lang="zh-CN" sz="1400" dirty="0"/>
              <a:t>投其所好，说客户想听的事情，也就是对客户遇到的事情表示出充分的理解，并给予正确的反馈，使客户感觉找到了一个倾诉者。</a:t>
            </a:r>
          </a:p>
          <a:p>
            <a:pPr marL="342900" indent="-342900"/>
            <a:r>
              <a:rPr lang="zh-CN" altLang="zh-CN" sz="1400" dirty="0"/>
              <a:t>      </a:t>
            </a:r>
            <a:r>
              <a:rPr lang="zh-CN" sz="1400" dirty="0"/>
              <a:t>（三）同理心的两条准则</a:t>
            </a:r>
          </a:p>
          <a:p>
            <a:pPr marL="342900" indent="-342900"/>
            <a:r>
              <a:rPr lang="zh-CN" altLang="zh-CN" sz="1400" dirty="0"/>
              <a:t>       1</a:t>
            </a:r>
            <a:r>
              <a:rPr lang="zh-CN" sz="1400" dirty="0"/>
              <a:t>．先处理心情，再处理事情。</a:t>
            </a:r>
          </a:p>
          <a:p>
            <a:pPr marL="342900" indent="-342900"/>
            <a:r>
              <a:rPr lang="zh-CN" altLang="zh-CN" sz="1400" dirty="0"/>
              <a:t>       </a:t>
            </a:r>
            <a:r>
              <a:rPr lang="zh-CN" sz="1400" dirty="0"/>
              <a:t>通常在客户服务过程中，遇到客户需要处理非常棘手的事情时，如果处理好客户心情，使其心情平复下来后，再处理事情的速度会快一点。</a:t>
            </a:r>
          </a:p>
          <a:p>
            <a:pPr marL="342900" indent="-342900"/>
            <a:r>
              <a:rPr lang="zh-CN" altLang="zh-CN" sz="1400" dirty="0"/>
              <a:t>       2</a:t>
            </a:r>
            <a:r>
              <a:rPr lang="zh-CN" sz="1400" dirty="0"/>
              <a:t>．立场要坚定，态度要热情。</a:t>
            </a:r>
          </a:p>
          <a:p>
            <a:pPr marL="342900" indent="-342900"/>
            <a:r>
              <a:rPr lang="zh-CN" altLang="zh-CN" sz="1400" dirty="0"/>
              <a:t>      </a:t>
            </a:r>
            <a:r>
              <a:rPr lang="zh-CN" sz="1400" dirty="0"/>
              <a:t>如对方要你降价，你知道肯定不能降价，那你礼貌热情地告诉他，让他以一种最好的方式接受，也就是说不能降价是你的立场，但是表达的时候要有充分的热情，去博得客户的理解。</a:t>
            </a:r>
          </a:p>
        </p:txBody>
      </p:sp>
      <p:sp>
        <p:nvSpPr>
          <p:cNvPr id="16"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87051"/>
                                        </p:tgtEl>
                                        <p:attrNameLst>
                                          <p:attrName>style.color</p:attrName>
                                        </p:attrNameLst>
                                      </p:cBhvr>
                                      <p:to>
                                        <a:schemeClr val="bg1"/>
                                      </p:to>
                                    </p:animClr>
                                    <p:animClr clrSpc="rgb" dir="cw">
                                      <p:cBhvr>
                                        <p:cTn id="7" dur="250" autoRev="1" fill="remove"/>
                                        <p:tgtEl>
                                          <p:spTgt spid="87051"/>
                                        </p:tgtEl>
                                        <p:attrNameLst>
                                          <p:attrName>fillcolor</p:attrName>
                                        </p:attrNameLst>
                                      </p:cBhvr>
                                      <p:to>
                                        <a:schemeClr val="bg1"/>
                                      </p:to>
                                    </p:animClr>
                                    <p:set>
                                      <p:cBhvr>
                                        <p:cTn id="8" dur="250" autoRev="1" fill="remove"/>
                                        <p:tgtEl>
                                          <p:spTgt spid="87051"/>
                                        </p:tgtEl>
                                        <p:attrNameLst>
                                          <p:attrName>fill.type</p:attrName>
                                        </p:attrNameLst>
                                      </p:cBhvr>
                                      <p:to>
                                        <p:strVal val="solid"/>
                                      </p:to>
                                    </p:set>
                                    <p:set>
                                      <p:cBhvr>
                                        <p:cTn id="9" dur="250" autoRev="1" fill="remove"/>
                                        <p:tgtEl>
                                          <p:spTgt spid="870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1" grpId="0" bldLvl="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704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704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704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704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704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704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704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8705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同理心的运用</a:t>
            </a:r>
          </a:p>
        </p:txBody>
      </p:sp>
      <p:sp>
        <p:nvSpPr>
          <p:cNvPr id="8807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87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5" name="Rectangle 15"/>
          <p:cNvSpPr>
            <a:spLocks noChangeArrowheads="1"/>
          </p:cNvSpPr>
          <p:nvPr/>
        </p:nvSpPr>
        <p:spPr bwMode="auto">
          <a:xfrm>
            <a:off x="2536825" y="938213"/>
            <a:ext cx="6607175"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t>（四）同理心的功效</a:t>
            </a:r>
          </a:p>
          <a:p>
            <a:pPr marL="342900" indent="-342900"/>
            <a:r>
              <a:rPr lang="zh-CN" altLang="zh-CN"/>
              <a:t>    1</a:t>
            </a:r>
            <a:r>
              <a:rPr lang="zh-CN"/>
              <a:t>．深度尊重别人，满足对方心理需求。</a:t>
            </a:r>
          </a:p>
          <a:p>
            <a:pPr marL="342900" indent="-342900"/>
            <a:r>
              <a:rPr lang="zh-CN" altLang="zh-CN"/>
              <a:t>    2</a:t>
            </a:r>
            <a:r>
              <a:rPr lang="zh-CN"/>
              <a:t>．化解人际矛盾，融洽人际关系。</a:t>
            </a:r>
          </a:p>
          <a:p>
            <a:pPr marL="342900" indent="-342900"/>
            <a:r>
              <a:rPr lang="zh-CN" altLang="zh-CN"/>
              <a:t>    3</a:t>
            </a:r>
            <a:r>
              <a:rPr lang="zh-CN"/>
              <a:t>．消除逆反情绪，解除沟通障碍。</a:t>
            </a:r>
          </a:p>
          <a:p>
            <a:pPr marL="342900" indent="-342900"/>
            <a:r>
              <a:rPr lang="zh-CN" altLang="zh-CN"/>
              <a:t>    4</a:t>
            </a:r>
            <a:r>
              <a:rPr lang="zh-CN"/>
              <a:t>．增加专业风范，展示人格魅力。</a:t>
            </a:r>
          </a:p>
          <a:p>
            <a:pPr marL="342900" indent="-342900"/>
            <a:r>
              <a:rPr lang="zh-CN" altLang="zh-CN"/>
              <a:t>    5</a:t>
            </a:r>
            <a:r>
              <a:rPr lang="zh-CN"/>
              <a:t>．无须用任何金钱投资，且具有千金难买之力。</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88075"/>
                                        </p:tgtEl>
                                        <p:attrNameLst>
                                          <p:attrName>style.color</p:attrName>
                                        </p:attrNameLst>
                                      </p:cBhvr>
                                      <p:to>
                                        <a:schemeClr val="bg1"/>
                                      </p:to>
                                    </p:animClr>
                                    <p:animClr clrSpc="rgb" dir="cw">
                                      <p:cBhvr>
                                        <p:cTn id="7" dur="250" autoRev="1" fill="remove"/>
                                        <p:tgtEl>
                                          <p:spTgt spid="88075"/>
                                        </p:tgtEl>
                                        <p:attrNameLst>
                                          <p:attrName>fillcolor</p:attrName>
                                        </p:attrNameLst>
                                      </p:cBhvr>
                                      <p:to>
                                        <a:schemeClr val="bg1"/>
                                      </p:to>
                                    </p:animClr>
                                    <p:set>
                                      <p:cBhvr>
                                        <p:cTn id="8" dur="250" autoRev="1" fill="remove"/>
                                        <p:tgtEl>
                                          <p:spTgt spid="88075"/>
                                        </p:tgtEl>
                                        <p:attrNameLst>
                                          <p:attrName>fill.type</p:attrName>
                                        </p:attrNameLst>
                                      </p:cBhvr>
                                      <p:to>
                                        <p:strVal val="solid"/>
                                      </p:to>
                                    </p:set>
                                    <p:set>
                                      <p:cBhvr>
                                        <p:cTn id="9" dur="250" autoRev="1" fill="remove"/>
                                        <p:tgtEl>
                                          <p:spTgt spid="8807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5" grpId="0" bldLvl="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806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806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806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807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807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807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807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8807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同理心的运用</a:t>
            </a:r>
          </a:p>
        </p:txBody>
      </p:sp>
      <p:sp>
        <p:nvSpPr>
          <p:cNvPr id="8909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88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9" name="Rectangle 15"/>
          <p:cNvSpPr>
            <a:spLocks noChangeArrowheads="1"/>
          </p:cNvSpPr>
          <p:nvPr/>
        </p:nvSpPr>
        <p:spPr bwMode="auto">
          <a:xfrm>
            <a:off x="2536825" y="938213"/>
            <a:ext cx="66071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a:t>      </a:t>
            </a:r>
            <a:r>
              <a:rPr lang="zh-CN"/>
              <a:t>（五）同理心的四个分段</a:t>
            </a:r>
          </a:p>
          <a:p>
            <a:pPr marL="342900" indent="-342900"/>
            <a:r>
              <a:rPr lang="zh-CN" altLang="zh-CN"/>
              <a:t>       </a:t>
            </a:r>
            <a:r>
              <a:rPr lang="zh-CN"/>
              <a:t>同一件事情不同的人去处理，会采用不同的方法，处理结果也大相径庭。通常面对一个事情的处理过程可以用同理心的四个分段进行衡量，通过衡量便可以发现四种分段造就了完全不同的四种人的四种做法。这四个分段分别是：</a:t>
            </a:r>
          </a:p>
          <a:p>
            <a:pPr marL="342900" indent="-342900"/>
            <a:r>
              <a:rPr lang="zh-CN" altLang="zh-CN"/>
              <a:t>       A</a:t>
            </a:r>
            <a:r>
              <a:rPr lang="zh-CN"/>
              <a:t>：最低分，错误的方式。</a:t>
            </a:r>
          </a:p>
          <a:p>
            <a:pPr marL="342900" indent="-342900"/>
            <a:r>
              <a:rPr lang="zh-CN" altLang="zh-CN"/>
              <a:t>       B</a:t>
            </a:r>
            <a:r>
              <a:rPr lang="zh-CN"/>
              <a:t>：低分，没错，但也不怎么对的方式。</a:t>
            </a:r>
          </a:p>
          <a:p>
            <a:pPr marL="342900" indent="-342900"/>
            <a:r>
              <a:rPr lang="zh-CN" altLang="zh-CN"/>
              <a:t>       C</a:t>
            </a:r>
            <a:r>
              <a:rPr lang="zh-CN"/>
              <a:t>：高分，好的方式。</a:t>
            </a:r>
          </a:p>
          <a:p>
            <a:pPr marL="342900" indent="-342900"/>
            <a:r>
              <a:rPr lang="zh-CN" altLang="zh-CN"/>
              <a:t>       D</a:t>
            </a:r>
            <a:r>
              <a:rPr lang="zh-CN"/>
              <a:t>：最高分，高明的方式。</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89099"/>
                                        </p:tgtEl>
                                        <p:attrNameLst>
                                          <p:attrName>style.color</p:attrName>
                                        </p:attrNameLst>
                                      </p:cBhvr>
                                      <p:to>
                                        <a:schemeClr val="bg1"/>
                                      </p:to>
                                    </p:animClr>
                                    <p:animClr clrSpc="rgb" dir="cw">
                                      <p:cBhvr>
                                        <p:cTn id="7" dur="250" autoRev="1" fill="remove"/>
                                        <p:tgtEl>
                                          <p:spTgt spid="89099"/>
                                        </p:tgtEl>
                                        <p:attrNameLst>
                                          <p:attrName>fillcolor</p:attrName>
                                        </p:attrNameLst>
                                      </p:cBhvr>
                                      <p:to>
                                        <a:schemeClr val="bg1"/>
                                      </p:to>
                                    </p:animClr>
                                    <p:set>
                                      <p:cBhvr>
                                        <p:cTn id="8" dur="250" autoRev="1" fill="remove"/>
                                        <p:tgtEl>
                                          <p:spTgt spid="89099"/>
                                        </p:tgtEl>
                                        <p:attrNameLst>
                                          <p:attrName>fill.type</p:attrName>
                                        </p:attrNameLst>
                                      </p:cBhvr>
                                      <p:to>
                                        <p:strVal val="solid"/>
                                      </p:to>
                                    </p:set>
                                    <p:set>
                                      <p:cBhvr>
                                        <p:cTn id="9" dur="250" autoRev="1" fill="remove"/>
                                        <p:tgtEl>
                                          <p:spTgt spid="8909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bldLvl="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909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8909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8909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8909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909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909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8909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8909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同理心的运用</a:t>
            </a:r>
          </a:p>
        </p:txBody>
      </p:sp>
      <p:sp>
        <p:nvSpPr>
          <p:cNvPr id="9012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89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8" y="996950"/>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3" name="Rectangle 15"/>
          <p:cNvSpPr>
            <a:spLocks noChangeArrowheads="1"/>
          </p:cNvSpPr>
          <p:nvPr/>
        </p:nvSpPr>
        <p:spPr bwMode="auto">
          <a:xfrm>
            <a:off x="1979712" y="804923"/>
            <a:ext cx="716428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342900"/>
            <a:r>
              <a:rPr lang="zh-CN" altLang="zh-CN" dirty="0"/>
              <a:t>     </a:t>
            </a:r>
            <a:r>
              <a:rPr lang="zh-CN" sz="1200" dirty="0"/>
              <a:t>具体定义和衡量标准如下：</a:t>
            </a:r>
          </a:p>
          <a:p>
            <a:pPr indent="-342900"/>
            <a:r>
              <a:rPr lang="zh-CN" altLang="zh-CN" sz="1200" dirty="0"/>
              <a:t>        (1) A——</a:t>
            </a:r>
            <a:r>
              <a:rPr lang="zh-CN" sz="1200" dirty="0"/>
              <a:t>最低分阶段定义：忽视客户，或者强化客户的负面感受，致使客户有受伤害的感觉的反馈方式。</a:t>
            </a:r>
          </a:p>
          <a:p>
            <a:pPr indent="-342900"/>
            <a:r>
              <a:rPr lang="zh-CN" altLang="zh-CN" sz="1200" dirty="0"/>
              <a:t>       </a:t>
            </a:r>
            <a:r>
              <a:rPr lang="zh-CN" sz="1200" dirty="0"/>
              <a:t>具体衡量标准为：①取笑客户的感受；②制止对方说话；③否定与挑剔其见解；④自我辩护；⑤自述以满足自我需要；⑥完全忽视客户。</a:t>
            </a:r>
          </a:p>
          <a:p>
            <a:pPr indent="-342900"/>
            <a:r>
              <a:rPr lang="zh-CN" altLang="zh-CN" sz="1200" dirty="0"/>
              <a:t>       </a:t>
            </a:r>
            <a:r>
              <a:rPr lang="zh-CN" sz="1200" dirty="0"/>
              <a:t>结果：致使客户觉得受伤害，造成沟通隔阂。</a:t>
            </a:r>
          </a:p>
          <a:p>
            <a:pPr indent="-342900"/>
            <a:r>
              <a:rPr lang="zh-CN" altLang="zh-CN" sz="1200" dirty="0"/>
              <a:t>        (2) B——</a:t>
            </a:r>
            <a:r>
              <a:rPr lang="zh-CN" sz="1200" dirty="0"/>
              <a:t>低分阶段，没错但也不等于对，与好相比还有距离，距离高明还差一截。其定义为：遗漏客户的感受，仅处理客户的事情，不处理客户的心情。致使发话者觉得被误解、有挫折感的反馈方式。</a:t>
            </a:r>
          </a:p>
          <a:p>
            <a:pPr indent="-342900"/>
            <a:r>
              <a:rPr lang="zh-CN" altLang="zh-CN" sz="1200" dirty="0"/>
              <a:t>       </a:t>
            </a:r>
            <a:r>
              <a:rPr lang="zh-CN" sz="1200" dirty="0"/>
              <a:t>具体衡量标准为：①只处理事情，不处理心情；②仅表抱歉；③盲目同意；④盲目安抚。</a:t>
            </a:r>
          </a:p>
          <a:p>
            <a:pPr indent="-342900"/>
            <a:r>
              <a:rPr lang="zh-CN" altLang="zh-CN" sz="1200" dirty="0"/>
              <a:t>       </a:t>
            </a:r>
            <a:r>
              <a:rPr lang="zh-CN" sz="1200" dirty="0"/>
              <a:t>结果：明显遗漏对方感受，仅处理事情，未处理心情，致使客户觉得被误解、有挫折感。</a:t>
            </a:r>
          </a:p>
          <a:p>
            <a:pPr indent="-342900"/>
            <a:r>
              <a:rPr lang="zh-CN" altLang="zh-CN" sz="1200" dirty="0"/>
              <a:t>        (3) C——</a:t>
            </a:r>
            <a:r>
              <a:rPr lang="zh-CN" sz="1200" dirty="0"/>
              <a:t>高分阶段（倾听是永远不变的</a:t>
            </a:r>
            <a:r>
              <a:rPr lang="zh-CN" altLang="zh-CN" sz="1200" dirty="0"/>
              <a:t>H</a:t>
            </a:r>
            <a:r>
              <a:rPr lang="zh-CN" sz="1200" dirty="0"/>
              <a:t>）</a:t>
            </a:r>
          </a:p>
          <a:p>
            <a:pPr indent="-342900"/>
            <a:r>
              <a:rPr lang="zh-CN" altLang="zh-CN" sz="1200" dirty="0"/>
              <a:t>       </a:t>
            </a:r>
            <a:r>
              <a:rPr lang="zh-CN" sz="1200" dirty="0"/>
              <a:t>定义：准确辨认客户重要而明显的感受；准确反馈客户重要而明显的感受。</a:t>
            </a:r>
          </a:p>
          <a:p>
            <a:pPr indent="-342900"/>
            <a:r>
              <a:rPr lang="zh-CN" altLang="zh-CN" sz="1200" dirty="0"/>
              <a:t>       </a:t>
            </a:r>
            <a:r>
              <a:rPr lang="zh-CN" sz="1200" dirty="0"/>
              <a:t>具体衡量标准为：①反馈出最明显的感受；②回应；③倾听；④认同；⑤礼仪性（但非例行公事）；⑥良好的服务。</a:t>
            </a:r>
          </a:p>
          <a:p>
            <a:pPr indent="-342900"/>
            <a:r>
              <a:rPr lang="zh-CN" altLang="zh-CN" sz="1200" dirty="0"/>
              <a:t>       </a:t>
            </a:r>
            <a:r>
              <a:rPr lang="zh-CN" sz="1200" dirty="0"/>
              <a:t>结果：因为正确了解客户重要而明显的感受，使客户觉得有被人了解的感觉，乐意继续倾诉其感受。</a:t>
            </a:r>
          </a:p>
          <a:p>
            <a:pPr indent="-342900"/>
            <a:r>
              <a:rPr lang="zh-CN" altLang="zh-CN" sz="1200" dirty="0"/>
              <a:t>        (4) D——</a:t>
            </a:r>
            <a:r>
              <a:rPr lang="zh-CN" sz="1200" dirty="0"/>
              <a:t>最高分阶段（非常潜在的东西，有～语惊醒梦中人的感觉，也就是将语言进行了恰当的“修饰”） </a:t>
            </a:r>
          </a:p>
          <a:p>
            <a:pPr indent="-342900"/>
            <a:r>
              <a:rPr lang="zh-CN" altLang="zh-CN" sz="1200" dirty="0"/>
              <a:t>       </a:t>
            </a:r>
            <a:r>
              <a:rPr lang="zh-CN" sz="1200" dirty="0"/>
              <a:t>定义：一针见血指出说话者未表达甚至自己都未完全明白的感受。</a:t>
            </a:r>
          </a:p>
          <a:p>
            <a:pPr indent="-342900"/>
            <a:r>
              <a:rPr lang="zh-CN" altLang="zh-CN" sz="1200" dirty="0"/>
              <a:t>       </a:t>
            </a:r>
            <a:r>
              <a:rPr lang="zh-CN" sz="1200" dirty="0"/>
              <a:t>具体衡量标准为：①心领神会，心心相印，心有灵犀一点通；②默契；③知己，不苦的良药；④一针见血，恍然大悟；⑤超乎想象的服务。</a:t>
            </a:r>
          </a:p>
          <a:p>
            <a:pPr indent="-342900"/>
            <a:r>
              <a:rPr lang="zh-CN" altLang="zh-CN" sz="1200" dirty="0"/>
              <a:t>       </a:t>
            </a:r>
            <a:r>
              <a:rPr lang="zh-CN" sz="1200" dirty="0"/>
              <a:t>结果：会使表达方非常乐意接受你，并认为双方心灵相通，高度默契，有知音知己的感觉。因为客户能超越其明显感受，并且能明白其隐含感受，使客户觉得被深入了解，产生“真是如此”的想法，愿意更深入地与坐席代表沟通。</a:t>
            </a:r>
            <a:r>
              <a:rPr lang="zh-CN" dirty="0"/>
              <a:t>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90123"/>
                                        </p:tgtEl>
                                        <p:attrNameLst>
                                          <p:attrName>style.color</p:attrName>
                                        </p:attrNameLst>
                                      </p:cBhvr>
                                      <p:to>
                                        <a:schemeClr val="bg1"/>
                                      </p:to>
                                    </p:animClr>
                                    <p:animClr clrSpc="rgb" dir="cw">
                                      <p:cBhvr>
                                        <p:cTn id="7" dur="250" autoRev="1" fill="remove"/>
                                        <p:tgtEl>
                                          <p:spTgt spid="90123"/>
                                        </p:tgtEl>
                                        <p:attrNameLst>
                                          <p:attrName>fillcolor</p:attrName>
                                        </p:attrNameLst>
                                      </p:cBhvr>
                                      <p:to>
                                        <a:schemeClr val="bg1"/>
                                      </p:to>
                                    </p:animClr>
                                    <p:set>
                                      <p:cBhvr>
                                        <p:cTn id="8" dur="250" autoRev="1" fill="remove"/>
                                        <p:tgtEl>
                                          <p:spTgt spid="90123"/>
                                        </p:tgtEl>
                                        <p:attrNameLst>
                                          <p:attrName>fill.type</p:attrName>
                                        </p:attrNameLst>
                                      </p:cBhvr>
                                      <p:to>
                                        <p:strVal val="solid"/>
                                      </p:to>
                                    </p:set>
                                    <p:set>
                                      <p:cBhvr>
                                        <p:cTn id="9" dur="250" autoRev="1" fill="remove"/>
                                        <p:tgtEl>
                                          <p:spTgt spid="901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bldLvl="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011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011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011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011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011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012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012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9012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同理心的运用</a:t>
            </a:r>
          </a:p>
        </p:txBody>
      </p:sp>
      <p:sp>
        <p:nvSpPr>
          <p:cNvPr id="9114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90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7" name="Rectangle 15"/>
          <p:cNvSpPr>
            <a:spLocks noChangeArrowheads="1"/>
          </p:cNvSpPr>
          <p:nvPr/>
        </p:nvSpPr>
        <p:spPr bwMode="auto">
          <a:xfrm>
            <a:off x="2536825" y="938213"/>
            <a:ext cx="66071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600" dirty="0"/>
              <a:t>        </a:t>
            </a:r>
            <a:r>
              <a:rPr lang="zh-CN" sz="1600" b="1" dirty="0"/>
              <a:t>案例：</a:t>
            </a:r>
            <a:endParaRPr lang="zh-CN" sz="1600" dirty="0"/>
          </a:p>
          <a:p>
            <a:pPr marL="342900" indent="-342900"/>
            <a:r>
              <a:rPr lang="zh-CN" sz="1600" dirty="0"/>
              <a:t>       在修理厂，一位师傅在修理机器，这个时候师傅伸手向旁边的徒弟要工具，但是师傅没有说话。如果你是这位师傅的徒弟，会怎样去做呢？下面根据同理心的四个分段列出了徒弟的四种不同做法，请将你的做法进行匹配，来衡量自己的同理心处于哪个分段。 </a:t>
            </a:r>
          </a:p>
          <a:p>
            <a:pPr marL="342900" indent="-342900"/>
            <a:r>
              <a:rPr lang="zh-CN" sz="1600" dirty="0"/>
              <a:t>        </a:t>
            </a:r>
            <a:r>
              <a:rPr lang="zh-CN" altLang="zh-CN" sz="1600" dirty="0"/>
              <a:t>A</a:t>
            </a:r>
            <a:r>
              <a:rPr lang="zh-CN" sz="1600" dirty="0"/>
              <a:t>的做法，徒弟说：“师傅，你伸什么伸啊，大家都很忙，你自己不会拿吗？”</a:t>
            </a:r>
          </a:p>
          <a:p>
            <a:pPr marL="342900" indent="-342900"/>
            <a:r>
              <a:rPr lang="zh-CN" altLang="zh-CN" sz="1600" dirty="0"/>
              <a:t>       B</a:t>
            </a:r>
            <a:r>
              <a:rPr lang="zh-CN" sz="1600" dirty="0"/>
              <a:t>的做法，徒弟说：“师傅你等一下，我忙完手头的活马上递给你。”</a:t>
            </a:r>
          </a:p>
          <a:p>
            <a:pPr marL="342900" indent="-342900"/>
            <a:r>
              <a:rPr lang="zh-CN" altLang="zh-CN" sz="1600" dirty="0"/>
              <a:t>       C</a:t>
            </a:r>
            <a:r>
              <a:rPr lang="zh-CN" sz="1600" dirty="0"/>
              <a:t>的做法，徒弟说：“师傅你是要扳手是吗？”然后拿给师傅。</a:t>
            </a:r>
          </a:p>
          <a:p>
            <a:pPr marL="342900" indent="-342900"/>
            <a:r>
              <a:rPr lang="zh-CN" altLang="zh-CN" sz="1600" dirty="0"/>
              <a:t>       D</a:t>
            </a:r>
            <a:r>
              <a:rPr lang="zh-CN" sz="1600" dirty="0"/>
              <a:t>的做法，徒弟看了一眼师傅的工作进度后，马上反应出师傅需要扳手，立刻拿起扳手对师傅说：“师傅您休息一下，我来拧螺丝，您顺便喝喝茶，擦擦汗吧。”</a:t>
            </a:r>
          </a:p>
          <a:p>
            <a:pPr marL="342900" indent="-342900"/>
            <a:r>
              <a:rPr lang="zh-CN" altLang="zh-CN" sz="1600" dirty="0"/>
              <a:t>       </a:t>
            </a:r>
            <a:r>
              <a:rPr lang="zh-CN" sz="1600" dirty="0"/>
              <a:t>学会了如何运用同理心，就等于学会了如何与客户良好的沟通，并且能够在沟通过程中使客户得到最好的服务体验。</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91147"/>
                                        </p:tgtEl>
                                        <p:attrNameLst>
                                          <p:attrName>style.color</p:attrName>
                                        </p:attrNameLst>
                                      </p:cBhvr>
                                      <p:to>
                                        <a:schemeClr val="bg1"/>
                                      </p:to>
                                    </p:animClr>
                                    <p:animClr clrSpc="rgb" dir="cw">
                                      <p:cBhvr>
                                        <p:cTn id="7" dur="250" autoRev="1" fill="remove"/>
                                        <p:tgtEl>
                                          <p:spTgt spid="91147"/>
                                        </p:tgtEl>
                                        <p:attrNameLst>
                                          <p:attrName>fillcolor</p:attrName>
                                        </p:attrNameLst>
                                      </p:cBhvr>
                                      <p:to>
                                        <a:schemeClr val="bg1"/>
                                      </p:to>
                                    </p:animClr>
                                    <p:set>
                                      <p:cBhvr>
                                        <p:cTn id="8" dur="250" autoRev="1" fill="remove"/>
                                        <p:tgtEl>
                                          <p:spTgt spid="91147"/>
                                        </p:tgtEl>
                                        <p:attrNameLst>
                                          <p:attrName>fill.type</p:attrName>
                                        </p:attrNameLst>
                                      </p:cBhvr>
                                      <p:to>
                                        <p:strVal val="solid"/>
                                      </p:to>
                                    </p:set>
                                    <p:set>
                                      <p:cBhvr>
                                        <p:cTn id="9" dur="250" autoRev="1" fill="remove"/>
                                        <p:tgtEl>
                                          <p:spTgt spid="911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7" grpId="0" bldLvl="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308324"/>
          </a:xfrm>
          <a:prstGeom prst="rect">
            <a:avLst/>
          </a:prstGeom>
          <a:noFill/>
        </p:spPr>
        <p:txBody>
          <a:bodyPr wrap="square" rtlCol="0">
            <a:spAutoFit/>
          </a:bodyPr>
          <a:lstStyle/>
          <a:p>
            <a:r>
              <a:rPr lang="en-US" altLang="zh-CN" b="1" dirty="0">
                <a:latin typeface="+mn-ea"/>
                <a:ea typeface="+mn-ea"/>
              </a:rPr>
              <a:t>1.</a:t>
            </a:r>
            <a:r>
              <a:rPr lang="zh-CN" altLang="zh-CN" b="1" dirty="0">
                <a:latin typeface="+mn-ea"/>
                <a:ea typeface="+mn-ea"/>
              </a:rPr>
              <a:t>倾听包括哪些步骤？</a:t>
            </a:r>
            <a:endParaRPr lang="zh-CN" altLang="zh-CN" dirty="0">
              <a:latin typeface="+mn-ea"/>
              <a:ea typeface="+mn-ea"/>
            </a:endParaRPr>
          </a:p>
          <a:p>
            <a:endParaRPr lang="en-US" altLang="zh-CN" b="1" dirty="0" smtClean="0">
              <a:latin typeface="+mn-ea"/>
              <a:ea typeface="+mn-ea"/>
            </a:endParaRPr>
          </a:p>
          <a:p>
            <a:r>
              <a:rPr lang="en-US" altLang="zh-CN" b="1" dirty="0" smtClean="0">
                <a:latin typeface="+mn-ea"/>
                <a:ea typeface="+mn-ea"/>
              </a:rPr>
              <a:t>A</a:t>
            </a:r>
            <a:r>
              <a:rPr lang="en-US" altLang="zh-CN" b="1" dirty="0">
                <a:latin typeface="+mn-ea"/>
                <a:ea typeface="+mn-ea"/>
              </a:rPr>
              <a:t>.</a:t>
            </a:r>
            <a:r>
              <a:rPr lang="zh-CN" altLang="zh-CN" b="1" dirty="0">
                <a:latin typeface="+mn-ea"/>
                <a:ea typeface="+mn-ea"/>
              </a:rPr>
              <a:t>准备倾听</a:t>
            </a:r>
            <a:r>
              <a:rPr lang="en-US" altLang="zh-CN" b="1" dirty="0">
                <a:latin typeface="+mn-ea"/>
                <a:ea typeface="+mn-ea"/>
              </a:rPr>
              <a:t>    </a:t>
            </a:r>
            <a:endParaRPr lang="en-US" altLang="zh-CN" b="1" dirty="0" smtClean="0">
              <a:latin typeface="+mn-ea"/>
              <a:ea typeface="+mn-ea"/>
            </a:endParaRPr>
          </a:p>
          <a:p>
            <a:r>
              <a:rPr lang="en-US" altLang="zh-CN" b="1" dirty="0" smtClean="0">
                <a:latin typeface="+mn-ea"/>
                <a:ea typeface="+mn-ea"/>
              </a:rPr>
              <a:t>B</a:t>
            </a:r>
            <a:r>
              <a:rPr lang="en-US" altLang="zh-CN" b="1" dirty="0">
                <a:latin typeface="+mn-ea"/>
                <a:ea typeface="+mn-ea"/>
              </a:rPr>
              <a:t>.</a:t>
            </a:r>
            <a:r>
              <a:rPr lang="zh-CN" altLang="zh-CN" b="1" dirty="0">
                <a:latin typeface="+mn-ea"/>
                <a:ea typeface="+mn-ea"/>
              </a:rPr>
              <a:t>采取积极的</a:t>
            </a:r>
            <a:r>
              <a:rPr lang="zh-CN" altLang="zh-CN" b="1" dirty="0" smtClean="0">
                <a:latin typeface="+mn-ea"/>
                <a:ea typeface="+mn-ea"/>
              </a:rPr>
              <a:t>行为</a:t>
            </a:r>
            <a:endParaRPr lang="en-US" altLang="zh-CN" b="1" dirty="0" smtClean="0">
              <a:latin typeface="+mn-ea"/>
              <a:ea typeface="+mn-ea"/>
            </a:endParaRPr>
          </a:p>
          <a:p>
            <a:r>
              <a:rPr lang="en-US" altLang="zh-CN" b="1" dirty="0" smtClean="0">
                <a:latin typeface="+mn-ea"/>
                <a:ea typeface="+mn-ea"/>
              </a:rPr>
              <a:t>C</a:t>
            </a:r>
            <a:r>
              <a:rPr lang="en-US" altLang="zh-CN" b="1" dirty="0">
                <a:latin typeface="+mn-ea"/>
                <a:ea typeface="+mn-ea"/>
              </a:rPr>
              <a:t>.</a:t>
            </a:r>
            <a:r>
              <a:rPr lang="zh-CN" altLang="zh-CN" b="1" dirty="0">
                <a:latin typeface="+mn-ea"/>
                <a:ea typeface="+mn-ea"/>
              </a:rPr>
              <a:t>发出准备倾听的</a:t>
            </a:r>
            <a:r>
              <a:rPr lang="zh-CN" altLang="zh-CN" b="1" dirty="0" smtClean="0">
                <a:latin typeface="+mn-ea"/>
                <a:ea typeface="+mn-ea"/>
              </a:rPr>
              <a:t>信息</a:t>
            </a:r>
            <a:endParaRPr lang="en-US" altLang="zh-CN" b="1" dirty="0" smtClean="0">
              <a:latin typeface="+mn-ea"/>
              <a:ea typeface="+mn-ea"/>
            </a:endParaRPr>
          </a:p>
          <a:p>
            <a:r>
              <a:rPr lang="en-US" altLang="zh-CN" b="1" dirty="0" smtClean="0">
                <a:latin typeface="+mn-ea"/>
                <a:ea typeface="+mn-ea"/>
              </a:rPr>
              <a:t>D</a:t>
            </a:r>
            <a:r>
              <a:rPr lang="en-US" altLang="zh-CN" b="1" dirty="0">
                <a:latin typeface="+mn-ea"/>
                <a:ea typeface="+mn-ea"/>
              </a:rPr>
              <a:t>.</a:t>
            </a:r>
            <a:r>
              <a:rPr lang="zh-CN" altLang="zh-CN" b="1" dirty="0">
                <a:latin typeface="+mn-ea"/>
                <a:ea typeface="+mn-ea"/>
              </a:rPr>
              <a:t>准备理解对方的全部信息</a:t>
            </a:r>
            <a:endParaRPr lang="zh-CN" altLang="zh-CN" dirty="0">
              <a:latin typeface="+mn-ea"/>
              <a:ea typeface="+mn-ea"/>
            </a:endParaRPr>
          </a:p>
          <a:p>
            <a:endParaRPr lang="en-US" altLang="zh-CN" b="1" dirty="0">
              <a:latin typeface="+mn-ea"/>
              <a:ea typeface="+mn-ea"/>
            </a:endParaRPr>
          </a:p>
          <a:p>
            <a:r>
              <a:rPr lang="en-US" altLang="zh-CN" b="1" dirty="0" smtClean="0">
                <a:latin typeface="+mn-ea"/>
                <a:ea typeface="+mn-ea"/>
              </a:rPr>
              <a:t>A.ABCD  B.ABD  C.BCD  D.BD</a:t>
            </a:r>
            <a:endParaRPr lang="zh-CN" altLang="en-US" b="1" dirty="0">
              <a:latin typeface="+mn-ea"/>
              <a:ea typeface="+mn-ea"/>
            </a:endParaRPr>
          </a:p>
        </p:txBody>
      </p:sp>
      <p:sp>
        <p:nvSpPr>
          <p:cNvPr id="4" name="菱形 3">
            <a:hlinkClick r:id="rId4" action="ppaction://hlinksldjump"/>
          </p:cNvPr>
          <p:cNvSpPr/>
          <p:nvPr/>
        </p:nvSpPr>
        <p:spPr>
          <a:xfrm>
            <a:off x="3163069"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5" action="ppaction://hlinksldjump"/>
          </p:cNvPr>
          <p:cNvSpPr/>
          <p:nvPr/>
        </p:nvSpPr>
        <p:spPr>
          <a:xfrm>
            <a:off x="4171181"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79293"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5" action="ppaction://hlinksldjump"/>
          </p:cNvPr>
          <p:cNvSpPr/>
          <p:nvPr/>
        </p:nvSpPr>
        <p:spPr>
          <a:xfrm>
            <a:off x="6187405"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1673879739"/>
      </p:ext>
    </p:extLst>
  </p:cSld>
  <p:clrMapOvr>
    <a:masterClrMapping/>
  </p:clrMapOvr>
  <p:transition spd="slow">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104802785"/>
      </p:ext>
    </p:extLst>
  </p:cSld>
  <p:clrMapOvr>
    <a:masterClrMapping/>
  </p:clrMapOvr>
  <p:transition spd="slow">
    <p:push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32707071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24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24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024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024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24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24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24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1025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共鸣控制</a:t>
            </a:r>
          </a:p>
        </p:txBody>
      </p:sp>
      <p:sp>
        <p:nvSpPr>
          <p:cNvPr id="11275" name="Text Box 44"/>
          <p:cNvSpPr>
            <a:spLocks noChangeArrowheads="1"/>
          </p:cNvSpPr>
          <p:nvPr/>
        </p:nvSpPr>
        <p:spPr bwMode="auto">
          <a:xfrm>
            <a:off x="2339975" y="1176338"/>
            <a:ext cx="6804025"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latin typeface="Calibri" pitchFamily="34" charset="0"/>
              </a:rPr>
              <a:t>         声带本身发出的声音是很微弱的，必须借助于共鸣器官，才能扩大音量，美化音色。在口语表达中，人们主要运用的是以口腔为主，中、低、高三腔共鸣的方式：</a:t>
            </a:r>
          </a:p>
          <a:p>
            <a:pPr defTabSz="912813"/>
            <a:r>
              <a:rPr lang="zh-CN" altLang="en-US">
                <a:latin typeface="Calibri" pitchFamily="34" charset="0"/>
              </a:rPr>
              <a:t>        （1）中音共鸣就是口腔共鸣，它是指硬、软腭以下，胸腔以上的各共鸣体。</a:t>
            </a:r>
          </a:p>
          <a:p>
            <a:pPr defTabSz="912813"/>
            <a:r>
              <a:rPr lang="zh-CN" altLang="en-US">
                <a:latin typeface="Calibri" pitchFamily="34" charset="0"/>
              </a:rPr>
              <a:t>        （2）低音共鸣主要指胸腔共鸣。</a:t>
            </a:r>
          </a:p>
          <a:p>
            <a:pPr defTabSz="912813"/>
            <a:r>
              <a:rPr lang="zh-CN" altLang="en-US">
                <a:latin typeface="Calibri" pitchFamily="34" charset="0"/>
              </a:rPr>
              <a:t>        （3）高音共鸣主要是鼻腔共鸣，它是指硬、软腭以上的共鸣腔体。</a:t>
            </a:r>
          </a:p>
          <a:p>
            <a:pPr defTabSz="912813"/>
            <a:r>
              <a:rPr lang="zh-CN" altLang="en-US">
                <a:latin typeface="Calibri" pitchFamily="34" charset="0"/>
              </a:rPr>
              <a:t>         口语毕竟不同于歌唱，因此，对语言工作者、特别是对青年学生来说，共鸣的控制最重要的是针对自己发音的弱点，以胸腔共鸣和鼻腔共鸣的训练为主，扩大音量、美化音色。</a:t>
            </a:r>
          </a:p>
        </p:txBody>
      </p:sp>
      <p:pic>
        <p:nvPicPr>
          <p:cNvPr id="10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11275"/>
                                        </p:tgtEl>
                                        <p:attrNameLst>
                                          <p:attrName>style.color</p:attrName>
                                        </p:attrNameLst>
                                      </p:cBhvr>
                                      <p:to>
                                        <a:schemeClr val="bg1"/>
                                      </p:to>
                                    </p:animClr>
                                    <p:animClr clrSpc="rgb" dir="cw">
                                      <p:cBhvr>
                                        <p:cTn id="7" dur="250" autoRev="1" fill="remove"/>
                                        <p:tgtEl>
                                          <p:spTgt spid="11275"/>
                                        </p:tgtEl>
                                        <p:attrNameLst>
                                          <p:attrName>fillcolor</p:attrName>
                                        </p:attrNameLst>
                                      </p:cBhvr>
                                      <p:to>
                                        <a:schemeClr val="bg1"/>
                                      </p:to>
                                    </p:animClr>
                                    <p:set>
                                      <p:cBhvr>
                                        <p:cTn id="8" dur="250" autoRev="1" fill="remove"/>
                                        <p:tgtEl>
                                          <p:spTgt spid="11275"/>
                                        </p:tgtEl>
                                        <p:attrNameLst>
                                          <p:attrName>fill.type</p:attrName>
                                        </p:attrNameLst>
                                      </p:cBhvr>
                                      <p:to>
                                        <p:strVal val="solid"/>
                                      </p:to>
                                    </p:set>
                                    <p:set>
                                      <p:cBhvr>
                                        <p:cTn id="9" dur="250" autoRev="1" fill="remove"/>
                                        <p:tgtEl>
                                          <p:spTgt spid="1127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bldLvl="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a:latin typeface="黑体" pitchFamily="49" charset="-122"/>
                <a:ea typeface="黑体" pitchFamily="49" charset="-122"/>
              </a:rPr>
              <a:t>判断题</a:t>
            </a: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latin typeface="+mn-ea"/>
                <a:ea typeface="+mn-ea"/>
              </a:rPr>
              <a:t>2.</a:t>
            </a:r>
            <a:r>
              <a:rPr lang="zh-CN" altLang="zh-CN" b="1" dirty="0">
                <a:latin typeface="+mn-ea"/>
                <a:ea typeface="+mn-ea"/>
              </a:rPr>
              <a:t>坐席代表专注地倾听客户讲话可以培养开放的气氛，有助于彼此交换意见。</a:t>
            </a:r>
            <a:endParaRPr lang="zh-CN" altLang="zh-CN" dirty="0">
              <a:latin typeface="+mn-ea"/>
              <a:ea typeface="+mn-ea"/>
            </a:endParaRP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815295305"/>
      </p:ext>
    </p:extLst>
  </p:cSld>
  <p:clrMapOvr>
    <a:masterClrMapping/>
  </p:clrMapOvr>
  <p:transition spd="slow">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753047641"/>
      </p:ext>
    </p:extLst>
  </p:cSld>
  <p:clrMapOvr>
    <a:masterClrMapping/>
  </p:clrMapOvr>
  <p:transition spd="slow">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139522644"/>
      </p:ext>
    </p:extLst>
  </p:cSld>
  <p:clrMapOvr>
    <a:masterClrMapping/>
  </p:clrMapOvr>
  <p:transition spd="slow">
    <p:push di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a:latin typeface="黑体" pitchFamily="49" charset="-122"/>
                <a:ea typeface="黑体" pitchFamily="49" charset="-122"/>
              </a:rPr>
              <a:t>判断题</a:t>
            </a: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latin typeface="+mn-ea"/>
                <a:ea typeface="+mn-ea"/>
              </a:rPr>
              <a:t>3.</a:t>
            </a:r>
            <a:r>
              <a:rPr lang="zh-CN" altLang="zh-CN" b="1" dirty="0">
                <a:latin typeface="+mn-ea"/>
                <a:ea typeface="+mn-ea"/>
              </a:rPr>
              <a:t>开放式问题的疑问词通常有“什么”“哪里”“告诉”“为什么”“会不会”和“是不是”。</a:t>
            </a:r>
            <a:endParaRPr lang="zh-CN" altLang="zh-CN" dirty="0">
              <a:latin typeface="+mn-ea"/>
              <a:ea typeface="+mn-ea"/>
            </a:endParaRP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174788857"/>
      </p:ext>
    </p:extLst>
  </p:cSld>
  <p:clrMapOvr>
    <a:masterClrMapping/>
  </p:clrMapOvr>
  <p:transition spd="slow">
    <p:push di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822270422"/>
      </p:ext>
    </p:extLst>
  </p:cSld>
  <p:clrMapOvr>
    <a:masterClrMapping/>
  </p:clrMapOvr>
  <p:transition spd="slow">
    <p:push di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885871329"/>
      </p:ext>
    </p:extLst>
  </p:cSld>
  <p:clrMapOvr>
    <a:masterClrMapping/>
  </p:clrMapOvr>
  <p:transition spd="slow">
    <p:push di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a:latin typeface="黑体" pitchFamily="49" charset="-122"/>
                <a:ea typeface="黑体" pitchFamily="49" charset="-122"/>
              </a:rPr>
              <a:t>判断题</a:t>
            </a: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latin typeface="+mn-ea"/>
                <a:ea typeface="+mn-ea"/>
              </a:rPr>
              <a:t>4.</a:t>
            </a:r>
            <a:r>
              <a:rPr lang="zh-CN" altLang="zh-CN" b="1" dirty="0">
                <a:latin typeface="+mn-ea"/>
                <a:ea typeface="+mn-ea"/>
              </a:rPr>
              <a:t>同理心的良好运用能够使坐席代表快速地拉近其与客户之间的距离。</a:t>
            </a:r>
            <a:endParaRPr lang="zh-CN" altLang="zh-CN" dirty="0">
              <a:latin typeface="+mn-ea"/>
              <a:ea typeface="+mn-ea"/>
            </a:endParaRP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4282908136"/>
      </p:ext>
    </p:extLst>
  </p:cSld>
  <p:clrMapOvr>
    <a:masterClrMapping/>
  </p:clrMapOvr>
  <p:transition spd="slow">
    <p:push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263687558"/>
      </p:ext>
    </p:extLst>
  </p:cSld>
  <p:clrMapOvr>
    <a:masterClrMapping/>
  </p:clrMapOvr>
  <p:transition spd="slow">
    <p:push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606148464"/>
      </p:ext>
    </p:extLst>
  </p:cSld>
  <p:clrMapOvr>
    <a:masterClrMapping/>
  </p:clrMapOvr>
  <p:transition spd="slow">
    <p:push di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直角三角形 20"/>
          <p:cNvSpPr>
            <a:spLocks noChangeArrowheads="1"/>
          </p:cNvSpPr>
          <p:nvPr/>
        </p:nvSpPr>
        <p:spPr bwMode="auto">
          <a:xfrm flipH="1">
            <a:off x="7704138" y="1657350"/>
            <a:ext cx="190500" cy="179388"/>
          </a:xfrm>
          <a:prstGeom prst="rtTriangle">
            <a:avLst/>
          </a:prstGeom>
          <a:solidFill>
            <a:srgbClr val="FF5050">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91139" name="矩形 21"/>
          <p:cNvSpPr>
            <a:spLocks noChangeArrowheads="1"/>
          </p:cNvSpPr>
          <p:nvPr/>
        </p:nvSpPr>
        <p:spPr bwMode="auto">
          <a:xfrm>
            <a:off x="0" y="1836738"/>
            <a:ext cx="9144000" cy="2347912"/>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91140" name="矩形 23"/>
          <p:cNvSpPr>
            <a:spLocks noChangeArrowheads="1"/>
          </p:cNvSpPr>
          <p:nvPr/>
        </p:nvSpPr>
        <p:spPr bwMode="auto">
          <a:xfrm>
            <a:off x="7894638" y="1657350"/>
            <a:ext cx="673100" cy="2701925"/>
          </a:xfrm>
          <a:prstGeom prst="rect">
            <a:avLst/>
          </a:prstGeom>
          <a:solidFill>
            <a:srgbClr val="CC00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558ED5"/>
              </a:solidFill>
              <a:latin typeface="Calibri" pitchFamily="34" charset="0"/>
              <a:sym typeface="Calibri" pitchFamily="34" charset="0"/>
            </a:endParaRPr>
          </a:p>
        </p:txBody>
      </p:sp>
      <p:sp>
        <p:nvSpPr>
          <p:cNvPr id="91141" name="直角三角形 26"/>
          <p:cNvSpPr>
            <a:spLocks noChangeArrowheads="1"/>
          </p:cNvSpPr>
          <p:nvPr/>
        </p:nvSpPr>
        <p:spPr bwMode="auto">
          <a:xfrm flipH="1" flipV="1">
            <a:off x="7704138" y="4184650"/>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91142" name="TextBox 2"/>
          <p:cNvSpPr txBox="1">
            <a:spLocks noChangeArrowheads="1"/>
          </p:cNvSpPr>
          <p:nvPr/>
        </p:nvSpPr>
        <p:spPr bwMode="auto">
          <a:xfrm>
            <a:off x="250825" y="457200"/>
            <a:ext cx="864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4800" b="1">
                <a:solidFill>
                  <a:srgbClr val="953735"/>
                </a:solidFill>
                <a:latin typeface="Calibri" pitchFamily="34" charset="0"/>
              </a:rPr>
              <a:t>第二章</a:t>
            </a:r>
            <a:r>
              <a:rPr lang="zh-CN" altLang="en-US" sz="4800" b="1">
                <a:solidFill>
                  <a:srgbClr val="C00000"/>
                </a:solidFill>
                <a:latin typeface="Calibri" pitchFamily="34" charset="0"/>
              </a:rPr>
              <a:t>  </a:t>
            </a:r>
            <a:r>
              <a:rPr lang="zh-CN" altLang="en-US" sz="4800" b="1">
                <a:solidFill>
                  <a:srgbClr val="558ED5"/>
                </a:solidFill>
                <a:latin typeface="Calibri" pitchFamily="34" charset="0"/>
              </a:rPr>
              <a:t>客户沟通能力</a:t>
            </a:r>
            <a:endParaRPr lang="zh-CN" altLang="en-US" sz="4800">
              <a:solidFill>
                <a:srgbClr val="558ED5"/>
              </a:solidFill>
              <a:latin typeface="Calibri" pitchFamily="34" charset="0"/>
            </a:endParaRPr>
          </a:p>
        </p:txBody>
      </p:sp>
      <p:sp>
        <p:nvSpPr>
          <p:cNvPr id="91143" name="TextBox 3"/>
          <p:cNvSpPr txBox="1">
            <a:spLocks noChangeArrowheads="1"/>
          </p:cNvSpPr>
          <p:nvPr/>
        </p:nvSpPr>
        <p:spPr bwMode="auto">
          <a:xfrm>
            <a:off x="323850" y="2654299"/>
            <a:ext cx="7272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4000" b="1" dirty="0">
                <a:solidFill>
                  <a:schemeClr val="bg1"/>
                </a:solidFill>
                <a:latin typeface="Calibri" pitchFamily="34" charset="0"/>
              </a:rPr>
              <a:t>第四节  客户投诉的处理</a:t>
            </a:r>
            <a:endParaRPr lang="zh-CN" altLang="en-US" sz="4000" dirty="0">
              <a:solidFill>
                <a:schemeClr val="bg1"/>
              </a:solidFill>
              <a:latin typeface="Calibri" pitchFamily="34" charset="0"/>
            </a:endParaRPr>
          </a:p>
        </p:txBody>
      </p:sp>
      <p:pic>
        <p:nvPicPr>
          <p:cNvPr id="9114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7700"/>
            <a:ext cx="44656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126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126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126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127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127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127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127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1127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共鸣控制</a:t>
            </a:r>
          </a:p>
        </p:txBody>
      </p:sp>
      <p:sp>
        <p:nvSpPr>
          <p:cNvPr id="12299" name="Text Box 44"/>
          <p:cNvSpPr>
            <a:spLocks noChangeArrowheads="1"/>
          </p:cNvSpPr>
          <p:nvPr/>
        </p:nvSpPr>
        <p:spPr bwMode="auto">
          <a:xfrm>
            <a:off x="2339975" y="1176338"/>
            <a:ext cx="6804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latin typeface="Calibri" pitchFamily="34" charset="0"/>
              </a:rPr>
              <a:t>         （一）胸腔共鸣：</a:t>
            </a:r>
          </a:p>
          <a:p>
            <a:pPr defTabSz="912813"/>
            <a:r>
              <a:rPr lang="zh-CN" altLang="en-US">
                <a:latin typeface="Calibri" pitchFamily="34" charset="0"/>
              </a:rPr>
              <a:t>        学会放松胸部的呼吸发声方法，使声音浑厚、结实、有力。</a:t>
            </a:r>
          </a:p>
          <a:p>
            <a:pPr defTabSz="912813"/>
            <a:r>
              <a:rPr lang="zh-CN" altLang="en-US">
                <a:latin typeface="Calibri" pitchFamily="34" charset="0"/>
              </a:rPr>
              <a:t>        方法一：以自己感觉最舒适的音高或有意降低音高，交替发出元音，体会胸部共鸣的振动感和“响点”：</a:t>
            </a:r>
          </a:p>
          <a:p>
            <a:pPr defTabSz="912813"/>
            <a:r>
              <a:rPr lang="zh-CN" altLang="en-US">
                <a:latin typeface="Calibri" pitchFamily="34" charset="0"/>
              </a:rPr>
              <a:t>         a、i、u、e、o　　　a、i、u、e、o（低音）</a:t>
            </a:r>
          </a:p>
          <a:p>
            <a:pPr defTabSz="912813"/>
            <a:r>
              <a:rPr lang="zh-CN" altLang="en-US">
                <a:latin typeface="Calibri" pitchFamily="34" charset="0"/>
              </a:rPr>
              <a:t>         方法二：发第三声的词并拉长发音过程，先降后升，体会共鸣位置的逐渐移动：</a:t>
            </a:r>
          </a:p>
          <a:p>
            <a:pPr defTabSz="912813"/>
            <a:r>
              <a:rPr lang="zh-CN" altLang="en-US">
                <a:latin typeface="Calibri" pitchFamily="34" charset="0"/>
              </a:rPr>
              <a:t>         保bǎo　米mǐ　吕lǚ　躲duǒ　肯kěn　果guǒ　吼hǒu　</a:t>
            </a:r>
          </a:p>
        </p:txBody>
      </p:sp>
      <p:pic>
        <p:nvPicPr>
          <p:cNvPr id="11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12299"/>
                                        </p:tgtEl>
                                        <p:attrNameLst>
                                          <p:attrName>style.color</p:attrName>
                                        </p:attrNameLst>
                                      </p:cBhvr>
                                      <p:to>
                                        <a:schemeClr val="bg1"/>
                                      </p:to>
                                    </p:animClr>
                                    <p:animClr clrSpc="rgb" dir="cw">
                                      <p:cBhvr>
                                        <p:cTn id="7" dur="250" autoRev="1" fill="remove"/>
                                        <p:tgtEl>
                                          <p:spTgt spid="12299"/>
                                        </p:tgtEl>
                                        <p:attrNameLst>
                                          <p:attrName>fillcolor</p:attrName>
                                        </p:attrNameLst>
                                      </p:cBhvr>
                                      <p:to>
                                        <a:schemeClr val="bg1"/>
                                      </p:to>
                                    </p:animClr>
                                    <p:set>
                                      <p:cBhvr>
                                        <p:cTn id="8" dur="250" autoRev="1" fill="remove"/>
                                        <p:tgtEl>
                                          <p:spTgt spid="12299"/>
                                        </p:tgtEl>
                                        <p:attrNameLst>
                                          <p:attrName>fill.type</p:attrName>
                                        </p:attrNameLst>
                                      </p:cBhvr>
                                      <p:to>
                                        <p:strVal val="solid"/>
                                      </p:to>
                                    </p:set>
                                    <p:set>
                                      <p:cBhvr>
                                        <p:cTn id="9" dur="250" autoRev="1" fill="remove"/>
                                        <p:tgtEl>
                                          <p:spTgt spid="1229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bldLvl="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sp>
        <p:nvSpPr>
          <p:cNvPr id="71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338"/>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Box 7177"/>
          <p:cNvSpPr>
            <a:spLocks noChangeArrowheads="1"/>
          </p:cNvSpPr>
          <p:nvPr/>
        </p:nvSpPr>
        <p:spPr bwMode="auto">
          <a:xfrm>
            <a:off x="3652267" y="2830959"/>
            <a:ext cx="885766"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200" b="1" dirty="0" smtClean="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4</a:t>
            </a:r>
            <a:endParaRPr lang="zh-CN" altLang="en-US" dirty="0"/>
          </a:p>
        </p:txBody>
      </p:sp>
      <p:sp>
        <p:nvSpPr>
          <p:cNvPr id="7185" name="TextBox 7177"/>
          <p:cNvSpPr>
            <a:spLocks noChangeArrowheads="1"/>
          </p:cNvSpPr>
          <p:nvPr/>
        </p:nvSpPr>
        <p:spPr bwMode="auto">
          <a:xfrm>
            <a:off x="3643420" y="3258114"/>
            <a:ext cx="90500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5</a:t>
            </a:r>
            <a:endParaRPr lang="zh-CN" altLang="en-US" dirty="0"/>
          </a:p>
        </p:txBody>
      </p:sp>
      <p:sp>
        <p:nvSpPr>
          <p:cNvPr id="7186" name="TextBox 7177"/>
          <p:cNvSpPr>
            <a:spLocks noChangeArrowheads="1"/>
          </p:cNvSpPr>
          <p:nvPr/>
        </p:nvSpPr>
        <p:spPr bwMode="auto">
          <a:xfrm>
            <a:off x="3655258" y="3721912"/>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6</a:t>
            </a:r>
            <a:endParaRPr lang="zh-CN" altLang="en-US" dirty="0"/>
          </a:p>
        </p:txBody>
      </p:sp>
      <p:sp>
        <p:nvSpPr>
          <p:cNvPr id="7192" name="TextBox 2"/>
          <p:cNvSpPr txBox="1">
            <a:spLocks noChangeArrowheads="1"/>
          </p:cNvSpPr>
          <p:nvPr/>
        </p:nvSpPr>
        <p:spPr bwMode="auto">
          <a:xfrm>
            <a:off x="2339975" y="84138"/>
            <a:ext cx="669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000" b="1">
                <a:solidFill>
                  <a:srgbClr val="FFFF00"/>
                </a:solidFill>
              </a:rPr>
              <a:t>本节要点</a:t>
            </a:r>
            <a:endParaRPr lang="zh-CN" altLang="en-US" sz="4000">
              <a:solidFill>
                <a:srgbClr val="FFFF00"/>
              </a:solidFill>
            </a:endParaRPr>
          </a:p>
        </p:txBody>
      </p:sp>
      <p:pic>
        <p:nvPicPr>
          <p:cNvPr id="719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7177"/>
          <p:cNvSpPr>
            <a:spLocks noChangeArrowheads="1"/>
          </p:cNvSpPr>
          <p:nvPr/>
        </p:nvSpPr>
        <p:spPr bwMode="auto">
          <a:xfrm>
            <a:off x="3671888" y="1441475"/>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1</a:t>
            </a:r>
            <a:endParaRPr lang="zh-CN" altLang="en-US" dirty="0"/>
          </a:p>
        </p:txBody>
      </p:sp>
      <p:sp>
        <p:nvSpPr>
          <p:cNvPr id="27" name="TextBox 7177"/>
          <p:cNvSpPr>
            <a:spLocks noChangeArrowheads="1"/>
          </p:cNvSpPr>
          <p:nvPr/>
        </p:nvSpPr>
        <p:spPr bwMode="auto">
          <a:xfrm>
            <a:off x="3655474" y="1899072"/>
            <a:ext cx="87294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2</a:t>
            </a:r>
            <a:endParaRPr lang="zh-CN" altLang="en-US" dirty="0"/>
          </a:p>
        </p:txBody>
      </p:sp>
      <p:sp>
        <p:nvSpPr>
          <p:cNvPr id="28" name="TextBox 7177"/>
          <p:cNvSpPr>
            <a:spLocks noChangeArrowheads="1"/>
          </p:cNvSpPr>
          <p:nvPr/>
        </p:nvSpPr>
        <p:spPr bwMode="auto">
          <a:xfrm>
            <a:off x="3656120" y="2333222"/>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3</a:t>
            </a:r>
            <a:endParaRPr lang="zh-CN" altLang="en-US" dirty="0"/>
          </a:p>
        </p:txBody>
      </p:sp>
      <p:sp>
        <p:nvSpPr>
          <p:cNvPr id="29" name="TextBox 7177"/>
          <p:cNvSpPr>
            <a:spLocks noChangeArrowheads="1"/>
          </p:cNvSpPr>
          <p:nvPr/>
        </p:nvSpPr>
        <p:spPr bwMode="auto">
          <a:xfrm>
            <a:off x="3659187" y="4173010"/>
            <a:ext cx="885766"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200" b="1" dirty="0" smtClean="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7</a:t>
            </a:r>
            <a:endParaRPr lang="zh-CN" altLang="en-US" dirty="0"/>
          </a:p>
        </p:txBody>
      </p:sp>
      <p:sp>
        <p:nvSpPr>
          <p:cNvPr id="13" name="圆角矩形 12">
            <a:hlinkClick r:id="rId4" action="ppaction://hlinksldjump"/>
          </p:cNvPr>
          <p:cNvSpPr/>
          <p:nvPr/>
        </p:nvSpPr>
        <p:spPr>
          <a:xfrm>
            <a:off x="4716780" y="1511752"/>
            <a:ext cx="3383612"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客户投诉概述</a:t>
            </a:r>
            <a:endParaRPr lang="zh-CN" altLang="en-US" b="1" dirty="0">
              <a:latin typeface="黑体" pitchFamily="49" charset="-122"/>
              <a:ea typeface="黑体" pitchFamily="49" charset="-122"/>
            </a:endParaRPr>
          </a:p>
        </p:txBody>
      </p:sp>
      <p:sp>
        <p:nvSpPr>
          <p:cNvPr id="44" name="圆角矩形 43">
            <a:hlinkClick r:id="rId5" action="ppaction://hlinksldjump"/>
          </p:cNvPr>
          <p:cNvSpPr/>
          <p:nvPr/>
        </p:nvSpPr>
        <p:spPr>
          <a:xfrm>
            <a:off x="4716780" y="1959308"/>
            <a:ext cx="3383612"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树立对客户投诉的正确认识</a:t>
            </a:r>
            <a:endParaRPr lang="zh-CN" altLang="en-US" b="1" dirty="0">
              <a:latin typeface="黑体" pitchFamily="49" charset="-122"/>
              <a:ea typeface="黑体" pitchFamily="49" charset="-122"/>
            </a:endParaRPr>
          </a:p>
        </p:txBody>
      </p:sp>
      <p:sp>
        <p:nvSpPr>
          <p:cNvPr id="45" name="圆角矩形 44">
            <a:hlinkClick r:id="rId6" action="ppaction://hlinksldjump"/>
          </p:cNvPr>
          <p:cNvSpPr/>
          <p:nvPr/>
        </p:nvSpPr>
        <p:spPr>
          <a:xfrm>
            <a:off x="4716780" y="2415365"/>
            <a:ext cx="3383612"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有效处理客户投诉的重要性</a:t>
            </a:r>
            <a:endParaRPr lang="zh-CN" altLang="en-US" b="1" dirty="0">
              <a:latin typeface="黑体" pitchFamily="49" charset="-122"/>
              <a:ea typeface="黑体" pitchFamily="49" charset="-122"/>
            </a:endParaRPr>
          </a:p>
        </p:txBody>
      </p:sp>
      <p:sp>
        <p:nvSpPr>
          <p:cNvPr id="46" name="圆角矩形 45">
            <a:hlinkClick r:id="rId7" action="ppaction://hlinksldjump"/>
          </p:cNvPr>
          <p:cNvSpPr/>
          <p:nvPr/>
        </p:nvSpPr>
        <p:spPr>
          <a:xfrm>
            <a:off x="4716780" y="2871107"/>
            <a:ext cx="3383612"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引发客户投诉的原因</a:t>
            </a:r>
            <a:endParaRPr lang="zh-CN" altLang="en-US" b="1" dirty="0">
              <a:latin typeface="黑体" pitchFamily="49" charset="-122"/>
              <a:ea typeface="黑体" pitchFamily="49" charset="-122"/>
            </a:endParaRPr>
          </a:p>
        </p:txBody>
      </p:sp>
      <p:sp>
        <p:nvSpPr>
          <p:cNvPr id="47" name="圆角矩形 46">
            <a:hlinkClick r:id="rId8" action="ppaction://hlinksldjump"/>
          </p:cNvPr>
          <p:cNvSpPr/>
          <p:nvPr/>
        </p:nvSpPr>
        <p:spPr>
          <a:xfrm>
            <a:off x="4716780" y="3329243"/>
            <a:ext cx="3383612"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处理客户投诉的原则</a:t>
            </a:r>
            <a:endParaRPr lang="zh-CN" altLang="en-US" b="1" dirty="0">
              <a:latin typeface="黑体" pitchFamily="49" charset="-122"/>
              <a:ea typeface="黑体" pitchFamily="49" charset="-122"/>
            </a:endParaRPr>
          </a:p>
        </p:txBody>
      </p:sp>
      <p:sp>
        <p:nvSpPr>
          <p:cNvPr id="48" name="圆角矩形 47">
            <a:hlinkClick r:id="rId9" action="ppaction://hlinksldjump"/>
          </p:cNvPr>
          <p:cNvSpPr/>
          <p:nvPr/>
        </p:nvSpPr>
        <p:spPr>
          <a:xfrm>
            <a:off x="4716780" y="3786062"/>
            <a:ext cx="3383612"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处理客户投诉的方法与步骤</a:t>
            </a:r>
            <a:endParaRPr lang="zh-CN" altLang="en-US" b="1" dirty="0">
              <a:latin typeface="黑体" pitchFamily="49" charset="-122"/>
              <a:ea typeface="黑体" pitchFamily="49" charset="-122"/>
            </a:endParaRPr>
          </a:p>
        </p:txBody>
      </p:sp>
      <p:sp>
        <p:nvSpPr>
          <p:cNvPr id="49" name="圆角矩形 48">
            <a:hlinkClick r:id="rId10" action="ppaction://hlinksldjump"/>
          </p:cNvPr>
          <p:cNvSpPr/>
          <p:nvPr/>
        </p:nvSpPr>
        <p:spPr>
          <a:xfrm>
            <a:off x="4716780" y="4251381"/>
            <a:ext cx="3383612"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特殊客户投诉的处理技巧</a:t>
            </a:r>
            <a:endParaRPr lang="zh-CN" altLang="en-US" b="1" dirty="0">
              <a:latin typeface="黑体" pitchFamily="49" charset="-122"/>
              <a:ea typeface="黑体" pitchFamily="49" charset="-122"/>
            </a:endParaRPr>
          </a:p>
        </p:txBody>
      </p:sp>
    </p:spTree>
    <p:extLst>
      <p:ext uri="{BB962C8B-B14F-4D97-AF65-F5344CB8AC3E}">
        <p14:creationId xmlns:p14="http://schemas.microsoft.com/office/powerpoint/2010/main" val="198363497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7184"/>
                                        </p:tgtEl>
                                        <p:attrNameLst>
                                          <p:attrName>style.visibility</p:attrName>
                                        </p:attrNameLst>
                                      </p:cBhvr>
                                      <p:to>
                                        <p:strVal val="visible"/>
                                      </p:to>
                                    </p:set>
                                    <p:anim calcmode="lin" valueType="num">
                                      <p:cBhvr>
                                        <p:cTn id="7" dur="500" fill="hold"/>
                                        <p:tgtEl>
                                          <p:spTgt spid="7184"/>
                                        </p:tgtEl>
                                        <p:attrNameLst>
                                          <p:attrName>ppt_x</p:attrName>
                                        </p:attrNameLst>
                                      </p:cBhvr>
                                      <p:tavLst>
                                        <p:tav tm="0">
                                          <p:val>
                                            <p:strVal val="1+#ppt_w/2"/>
                                          </p:val>
                                        </p:tav>
                                        <p:tav tm="100000">
                                          <p:val>
                                            <p:strVal val="#ppt_x"/>
                                          </p:val>
                                        </p:tav>
                                      </p:tavLst>
                                    </p:anim>
                                    <p:anim calcmode="lin" valueType="num">
                                      <p:cBhvr>
                                        <p:cTn id="8" dur="500" fill="hold"/>
                                        <p:tgtEl>
                                          <p:spTgt spid="718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7185"/>
                                        </p:tgtEl>
                                        <p:attrNameLst>
                                          <p:attrName>style.visibility</p:attrName>
                                        </p:attrNameLst>
                                      </p:cBhvr>
                                      <p:to>
                                        <p:strVal val="visible"/>
                                      </p:to>
                                    </p:set>
                                    <p:anim calcmode="lin" valueType="num">
                                      <p:cBhvr>
                                        <p:cTn id="11" dur="500" fill="hold"/>
                                        <p:tgtEl>
                                          <p:spTgt spid="7185"/>
                                        </p:tgtEl>
                                        <p:attrNameLst>
                                          <p:attrName>ppt_x</p:attrName>
                                        </p:attrNameLst>
                                      </p:cBhvr>
                                      <p:tavLst>
                                        <p:tav tm="0">
                                          <p:val>
                                            <p:strVal val="1+#ppt_w/2"/>
                                          </p:val>
                                        </p:tav>
                                        <p:tav tm="100000">
                                          <p:val>
                                            <p:strVal val="#ppt_x"/>
                                          </p:val>
                                        </p:tav>
                                      </p:tavLst>
                                    </p:anim>
                                    <p:anim calcmode="lin" valueType="num">
                                      <p:cBhvr>
                                        <p:cTn id="12" dur="500" fill="hold"/>
                                        <p:tgtEl>
                                          <p:spTgt spid="718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7186"/>
                                        </p:tgtEl>
                                        <p:attrNameLst>
                                          <p:attrName>style.visibility</p:attrName>
                                        </p:attrNameLst>
                                      </p:cBhvr>
                                      <p:to>
                                        <p:strVal val="visible"/>
                                      </p:to>
                                    </p:set>
                                    <p:anim calcmode="lin" valueType="num">
                                      <p:cBhvr>
                                        <p:cTn id="15" dur="500" fill="hold"/>
                                        <p:tgtEl>
                                          <p:spTgt spid="7186"/>
                                        </p:tgtEl>
                                        <p:attrNameLst>
                                          <p:attrName>ppt_x</p:attrName>
                                        </p:attrNameLst>
                                      </p:cBhvr>
                                      <p:tavLst>
                                        <p:tav tm="0">
                                          <p:val>
                                            <p:strVal val="1+#ppt_w/2"/>
                                          </p:val>
                                        </p:tav>
                                        <p:tav tm="100000">
                                          <p:val>
                                            <p:strVal val="#ppt_x"/>
                                          </p:val>
                                        </p:tav>
                                      </p:tavLst>
                                    </p:anim>
                                    <p:anim calcmode="lin" valueType="num">
                                      <p:cBhvr>
                                        <p:cTn id="16" dur="500" fill="hold"/>
                                        <p:tgtEl>
                                          <p:spTgt spid="7186"/>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 presetClass="entr" presetSubtype="2" fill="hold" grpId="0" nodeType="afterEffect">
                                  <p:stCondLst>
                                    <p:cond delay="20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ppt_x</p:attrName>
                                        </p:attrNameLst>
                                      </p:cBhvr>
                                      <p:tavLst>
                                        <p:tav tm="0">
                                          <p:val>
                                            <p:strVal val="1+#ppt_w/2"/>
                                          </p:val>
                                        </p:tav>
                                        <p:tav tm="100000">
                                          <p:val>
                                            <p:strVal val="#ppt_x"/>
                                          </p:val>
                                        </p:tav>
                                      </p:tavLst>
                                    </p:anim>
                                    <p:anim calcmode="lin" valueType="num">
                                      <p:cBhvr>
                                        <p:cTn id="21" dur="500" fill="hold"/>
                                        <p:tgtEl>
                                          <p:spTgt spid="2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4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ppt_x</p:attrName>
                                        </p:attrNameLst>
                                      </p:cBhvr>
                                      <p:tavLst>
                                        <p:tav tm="0">
                                          <p:val>
                                            <p:strVal val="1+#ppt_w/2"/>
                                          </p:val>
                                        </p:tav>
                                        <p:tav tm="100000">
                                          <p:val>
                                            <p:strVal val="#ppt_x"/>
                                          </p:val>
                                        </p:tav>
                                      </p:tavLst>
                                    </p:anim>
                                    <p:anim calcmode="lin" valueType="num">
                                      <p:cBhvr>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6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ppt_x</p:attrName>
                                        </p:attrNameLst>
                                      </p:cBhvr>
                                      <p:tavLst>
                                        <p:tav tm="0">
                                          <p:val>
                                            <p:strVal val="1+#ppt_w/2"/>
                                          </p:val>
                                        </p:tav>
                                        <p:tav tm="100000">
                                          <p:val>
                                            <p:strVal val="#ppt_x"/>
                                          </p:val>
                                        </p:tav>
                                      </p:tavLst>
                                    </p:anim>
                                    <p:anim calcmode="lin" valueType="num">
                                      <p:cBhvr>
                                        <p:cTn id="29" dur="500" fill="hold"/>
                                        <p:tgtEl>
                                          <p:spTgt spid="28"/>
                                        </p:tgtEl>
                                        <p:attrNameLst>
                                          <p:attrName>ppt_y</p:attrName>
                                        </p:attrNameLst>
                                      </p:cBhvr>
                                      <p:tavLst>
                                        <p:tav tm="0">
                                          <p:val>
                                            <p:strVal val="#ppt_y"/>
                                          </p:val>
                                        </p:tav>
                                        <p:tav tm="100000">
                                          <p:val>
                                            <p:strVal val="#ppt_y"/>
                                          </p:val>
                                        </p:tav>
                                      </p:tavLst>
                                    </p:anim>
                                  </p:childTnLst>
                                </p:cTn>
                              </p:par>
                            </p:childTnLst>
                          </p:cTn>
                        </p:par>
                        <p:par>
                          <p:cTn id="30" fill="hold">
                            <p:stCondLst>
                              <p:cond delay="2200"/>
                            </p:stCondLst>
                            <p:childTnLst>
                              <p:par>
                                <p:cTn id="31" presetID="2" presetClass="entr" presetSubtype="2" fill="hold" grpId="0" nodeType="afterEffect">
                                  <p:stCondLst>
                                    <p:cond delay="20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ppt_x</p:attrName>
                                        </p:attrNameLst>
                                      </p:cBhvr>
                                      <p:tavLst>
                                        <p:tav tm="0">
                                          <p:val>
                                            <p:strVal val="1+#ppt_w/2"/>
                                          </p:val>
                                        </p:tav>
                                        <p:tav tm="100000">
                                          <p:val>
                                            <p:strVal val="#ppt_x"/>
                                          </p:val>
                                        </p:tav>
                                      </p:tavLst>
                                    </p:anim>
                                    <p:anim calcmode="lin" valueType="num">
                                      <p:cBhvr>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bldLvl="0" autoUpdateAnimBg="0"/>
      <p:bldP spid="7185" grpId="0" bldLvl="0" autoUpdateAnimBg="0"/>
      <p:bldP spid="7186" grpId="0" bldLvl="0" autoUpdateAnimBg="0"/>
      <p:bldP spid="26" grpId="0" bldLvl="0" autoUpdateAnimBg="0"/>
      <p:bldP spid="27" grpId="0" bldLvl="0" autoUpdateAnimBg="0"/>
      <p:bldP spid="28" grpId="0" bldLvl="0" autoUpdateAnimBg="0"/>
      <p:bldP spid="29" grpId="0" bldLvl="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216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216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216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216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216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216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216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9217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en-US" b="1">
                <a:latin typeface="Calibri" pitchFamily="34" charset="0"/>
              </a:rPr>
              <a:t>客户投诉概述</a:t>
            </a:r>
          </a:p>
        </p:txBody>
      </p:sp>
      <p:sp>
        <p:nvSpPr>
          <p:cNvPr id="9319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92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5" name="Rectangle 15"/>
          <p:cNvSpPr>
            <a:spLocks noChangeArrowheads="1"/>
          </p:cNvSpPr>
          <p:nvPr/>
        </p:nvSpPr>
        <p:spPr bwMode="auto">
          <a:xfrm>
            <a:off x="2534636" y="811273"/>
            <a:ext cx="66071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600" dirty="0"/>
              <a:t>       </a:t>
            </a:r>
            <a:r>
              <a:rPr lang="zh-CN" sz="1600" dirty="0"/>
              <a:t>我们应当首先了解什么是客户，在客户服务中正确认识我们的客户是至关重要的工作，客户是我们最重要的人物，正因为有了客户才使得我们的服务更有价值；是我们依赖于客户，而不是客户依赖于我们；客户是我们商业的一部分；客户并非数据。和我们一样，客户是有血有肉、有情绪、有偏见、有个性的活生生的人，客户也会犯错误，我们要正确对待并给客户提供正确的观点和知识以及正确的方法；客户带给我们经济欲望与需求，我们的任务是通过提供优良的服务来满足他们；客户是这个行业的血液，是我们的工作目标，是我们赖以生存的根源；客户从来都不会惹麻烦，他们只是在给我们提供服务的机会。</a:t>
            </a:r>
          </a:p>
          <a:p>
            <a:pPr marL="342900" indent="-342900"/>
            <a:r>
              <a:rPr lang="zh-CN" altLang="zh-CN" sz="1600" dirty="0"/>
              <a:t>       </a:t>
            </a:r>
            <a:r>
              <a:rPr lang="zh-CN" sz="1600" dirty="0"/>
              <a:t>投诉是：当客户购买商品（服务）时，对商品本身和企业的服务都抱有良好的愿望和期望值，如果这些愿望和需求得不到满足，感到失望或被欺骗时导致产生心理不平衡的感觉，由此产生的抱怨和想“讨个说法”的行为，这就是客户的投诉。</a:t>
            </a:r>
          </a:p>
          <a:p>
            <a:pPr marL="342900" indent="-342900"/>
            <a:r>
              <a:rPr lang="zh-CN" altLang="zh-CN" sz="1600" dirty="0"/>
              <a:t>       </a:t>
            </a:r>
            <a:r>
              <a:rPr lang="zh-CN" sz="1600" dirty="0"/>
              <a:t>对呼叫中心座席代表来说，面对客户投诉时，采取充耳不闻、敷衍了事的态度，这就是我们在面对客户时的心理障碍，这种心理障碍导致我们无法正常处理客户投诉。我们必须找出这种心理障碍，并加以克服。</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93195"/>
                                        </p:tgtEl>
                                        <p:attrNameLst>
                                          <p:attrName>style.color</p:attrName>
                                        </p:attrNameLst>
                                      </p:cBhvr>
                                      <p:to>
                                        <a:schemeClr val="bg1"/>
                                      </p:to>
                                    </p:animClr>
                                    <p:animClr clrSpc="rgb" dir="cw">
                                      <p:cBhvr>
                                        <p:cTn id="7" dur="250" autoRev="1" fill="remove"/>
                                        <p:tgtEl>
                                          <p:spTgt spid="93195"/>
                                        </p:tgtEl>
                                        <p:attrNameLst>
                                          <p:attrName>fillcolor</p:attrName>
                                        </p:attrNameLst>
                                      </p:cBhvr>
                                      <p:to>
                                        <a:schemeClr val="bg1"/>
                                      </p:to>
                                    </p:animClr>
                                    <p:set>
                                      <p:cBhvr>
                                        <p:cTn id="8" dur="250" autoRev="1" fill="remove"/>
                                        <p:tgtEl>
                                          <p:spTgt spid="93195"/>
                                        </p:tgtEl>
                                        <p:attrNameLst>
                                          <p:attrName>fill.type</p:attrName>
                                        </p:attrNameLst>
                                      </p:cBhvr>
                                      <p:to>
                                        <p:strVal val="solid"/>
                                      </p:to>
                                    </p:set>
                                    <p:set>
                                      <p:cBhvr>
                                        <p:cTn id="9" dur="250" autoRev="1" fill="remove"/>
                                        <p:tgtEl>
                                          <p:spTgt spid="9319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5" grpId="0" bldLvl="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318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318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318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319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319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319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319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9319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树立对投诉的正确认识</a:t>
            </a:r>
          </a:p>
        </p:txBody>
      </p:sp>
      <p:sp>
        <p:nvSpPr>
          <p:cNvPr id="9421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93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950"/>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9" name="Rectangle 15"/>
          <p:cNvSpPr>
            <a:spLocks noChangeArrowheads="1"/>
          </p:cNvSpPr>
          <p:nvPr/>
        </p:nvSpPr>
        <p:spPr bwMode="auto">
          <a:xfrm>
            <a:off x="2262980" y="723106"/>
            <a:ext cx="6850063"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342900"/>
            <a:r>
              <a:rPr lang="zh-CN" altLang="zh-CN" sz="1400" dirty="0"/>
              <a:t>       </a:t>
            </a:r>
            <a:r>
              <a:rPr lang="zh-CN" sz="1400" dirty="0"/>
              <a:t>不管企业是多么友好、高效地对待客户，客户仍然会经常产生抱怨。抱怨问题不容小视，它往往体现了企业在经营运作中存在的问题和客户的潜在需求。以客户为导向的服务，能激励客户对企业的信任和支持，保持长期的购买关系，传播积极的口碑效应。使企业在市场竞争中处于有利地位。“热衷”于投诉的客户，大多是性格上喜欢支配、领导和控制他人</a:t>
            </a:r>
            <a:r>
              <a:rPr lang="zh-CN" altLang="zh-CN" sz="1400" dirty="0"/>
              <a:t>'</a:t>
            </a:r>
            <a:r>
              <a:rPr lang="zh-CN" sz="1400" dirty="0"/>
              <a:t>而不是去帮助他人。这种类型的客户自信，精力充沛，健谈。其个性特点中较消极的一面是专横，权力欲过强，很容易冲动。面对客户的投诉，一个最基本的要求是：必须了解他们对产品和服务的要求、水准，让他们知道你是值得信赖的。在合适的时候，不妨告知他们你这边工作的进度与状况，必要时询问他们的意见，让他们知道工作在大家都满意的状况下进行。如果你不小心犯了错，也要让他们知道你会从这个错误中学习，不会一再重蹈覆辙。</a:t>
            </a:r>
          </a:p>
          <a:p>
            <a:pPr indent="-342900"/>
            <a:r>
              <a:rPr lang="zh-CN" altLang="zh-CN" sz="1400" dirty="0"/>
              <a:t>       </a:t>
            </a:r>
            <a:r>
              <a:rPr lang="zh-CN" sz="1400" dirty="0"/>
              <a:t>随着人们消费观念的日趋成熟，因产品不能达到客户满意度而导致的各类投诉事件，已是司空见惯的现象。面对客户的投诉，商家最常见的处理办法通常有以下三种：</a:t>
            </a:r>
          </a:p>
          <a:p>
            <a:pPr indent="-342900"/>
            <a:r>
              <a:rPr lang="zh-CN" altLang="zh-CN" sz="1400" dirty="0"/>
              <a:t>       </a:t>
            </a:r>
            <a:r>
              <a:rPr lang="zh-CN" sz="1400" dirty="0"/>
              <a:t>第一种：百般抵赖，对产品存在的问题视而不见，对客户的要求不予理睬；</a:t>
            </a:r>
          </a:p>
          <a:p>
            <a:pPr indent="-342900"/>
            <a:r>
              <a:rPr lang="zh-CN" altLang="zh-CN" sz="1400" dirty="0"/>
              <a:t>       </a:t>
            </a:r>
            <a:r>
              <a:rPr lang="zh-CN" sz="1400" dirty="0"/>
              <a:t>第二种：只有态度没有行动，这类商家或厂家的代表在处理客户投诉时，态度相当的好，但就是不肯付诸行动去解决实际问题，客户的投诉便石沉大海，其实际效果跟前一种是一样的；</a:t>
            </a:r>
          </a:p>
          <a:p>
            <a:pPr indent="-342900"/>
            <a:r>
              <a:rPr lang="zh-CN" altLang="zh-CN" sz="1400" dirty="0"/>
              <a:t>       </a:t>
            </a:r>
            <a:r>
              <a:rPr lang="zh-CN" sz="1400" dirty="0"/>
              <a:t>第三种：道歉并马上付诸行动、解决问题。</a:t>
            </a:r>
          </a:p>
          <a:p>
            <a:pPr indent="-342900"/>
            <a:r>
              <a:rPr lang="zh-CN" altLang="zh-CN" sz="1400" dirty="0"/>
              <a:t>       </a:t>
            </a:r>
            <a:r>
              <a:rPr lang="zh-CN" sz="1400" dirty="0"/>
              <a:t>面对市场竞争日趋激烈的今天，厂家或商家在客户投诉这一点上应变被动为主动，彻底从观念上改变，重新认识客户投诉。客户对企业的产品提出投诉，只要是客观存在的，就会对产品的技术改进、增加产品市场竞争力有很大的帮助，对企业宋说是有百利而无一害的。</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94219"/>
                                        </p:tgtEl>
                                        <p:attrNameLst>
                                          <p:attrName>style.color</p:attrName>
                                        </p:attrNameLst>
                                      </p:cBhvr>
                                      <p:to>
                                        <a:schemeClr val="bg1"/>
                                      </p:to>
                                    </p:animClr>
                                    <p:animClr clrSpc="rgb" dir="cw">
                                      <p:cBhvr>
                                        <p:cTn id="7" dur="250" autoRev="1" fill="remove"/>
                                        <p:tgtEl>
                                          <p:spTgt spid="94219"/>
                                        </p:tgtEl>
                                        <p:attrNameLst>
                                          <p:attrName>fillcolor</p:attrName>
                                        </p:attrNameLst>
                                      </p:cBhvr>
                                      <p:to>
                                        <a:schemeClr val="bg1"/>
                                      </p:to>
                                    </p:animClr>
                                    <p:set>
                                      <p:cBhvr>
                                        <p:cTn id="8" dur="250" autoRev="1" fill="remove"/>
                                        <p:tgtEl>
                                          <p:spTgt spid="94219"/>
                                        </p:tgtEl>
                                        <p:attrNameLst>
                                          <p:attrName>fill.type</p:attrName>
                                        </p:attrNameLst>
                                      </p:cBhvr>
                                      <p:to>
                                        <p:strVal val="solid"/>
                                      </p:to>
                                    </p:set>
                                    <p:set>
                                      <p:cBhvr>
                                        <p:cTn id="9" dur="250" autoRev="1" fill="remove"/>
                                        <p:tgtEl>
                                          <p:spTgt spid="942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9" grpId="0" bldLvl="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421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421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421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421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421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421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421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9421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有效处理客户投诉的重要性</a:t>
            </a:r>
          </a:p>
        </p:txBody>
      </p:sp>
      <p:sp>
        <p:nvSpPr>
          <p:cNvPr id="9524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94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3" name="Rectangle 15"/>
          <p:cNvSpPr>
            <a:spLocks noChangeArrowheads="1"/>
          </p:cNvSpPr>
          <p:nvPr/>
        </p:nvSpPr>
        <p:spPr bwMode="auto">
          <a:xfrm>
            <a:off x="2536825" y="938213"/>
            <a:ext cx="66071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600" dirty="0"/>
              <a:t>       </a:t>
            </a:r>
            <a:r>
              <a:rPr lang="zh-CN" sz="1600" dirty="0"/>
              <a:t>客户到你的企业来消费，当他不满意的时候就直接选择离开。他没有时间告诉你应该如何改进。因此，企业需要客户投诉。如果一个企业从来都没有过投诉，并不是一件好事情。因为你无法了解客户离开的原因，不知道企业究竟什么地方做得不好。所以一个企业应该感激投诉的客户，这样才能发现自己的问题在哪里。</a:t>
            </a:r>
          </a:p>
          <a:p>
            <a:pPr marL="342900" indent="-342900"/>
            <a:r>
              <a:rPr lang="zh-CN" altLang="zh-CN" sz="1600" dirty="0"/>
              <a:t>       </a:t>
            </a:r>
            <a:r>
              <a:rPr lang="zh-CN" sz="1600" dirty="0"/>
              <a:t>例如，你到一个饭馆吃饭，有几个地方不是很满意。第一，你觉得上菜速度太慢。第二，你觉得菜太咸了。第三，你觉得这个饭馆环境太差。买单的时候，你会不会跟服务员讲？不会。下一次还会来吗？也不会一一这是多数客户的心态。</a:t>
            </a:r>
          </a:p>
          <a:p>
            <a:pPr marL="342900" indent="-342900"/>
            <a:r>
              <a:rPr lang="zh-CN" altLang="zh-CN" sz="1600" dirty="0"/>
              <a:t>      </a:t>
            </a:r>
            <a:r>
              <a:rPr lang="zh-CN" sz="1600" dirty="0"/>
              <a:t>（一）投诉对企业的好处</a:t>
            </a:r>
          </a:p>
          <a:p>
            <a:pPr marL="342900" indent="-342900"/>
            <a:r>
              <a:rPr lang="zh-CN" altLang="zh-CN" sz="1600" dirty="0"/>
              <a:t>       </a:t>
            </a:r>
            <a:r>
              <a:rPr lang="zh-CN" sz="1600" dirty="0"/>
              <a:t>有效处理投诉可以将投诉所带来的不良影响降至最低点，从而有效地维护企业的自身形象。 </a:t>
            </a:r>
          </a:p>
          <a:p>
            <a:pPr marL="342900" indent="-342900"/>
            <a:r>
              <a:rPr lang="zh-CN" altLang="zh-CN" sz="1600" dirty="0"/>
              <a:t>      </a:t>
            </a:r>
            <a:r>
              <a:rPr lang="zh-CN" sz="1600" dirty="0"/>
              <a:t>（二）有效处理投诉可以挽回客户对企业的信任，使企业的良好口碑得到维护和巩固。</a:t>
            </a:r>
          </a:p>
          <a:p>
            <a:pPr marL="342900" indent="-342900"/>
            <a:r>
              <a:rPr lang="zh-CN" altLang="zh-CN" sz="1600" dirty="0"/>
              <a:t>      </a:t>
            </a:r>
            <a:r>
              <a:rPr lang="zh-CN" sz="1600" dirty="0"/>
              <a:t>（三）投诉可以及时发现企业存在的问题，能够防止客户被竞争对手抢走</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95243"/>
                                        </p:tgtEl>
                                        <p:attrNameLst>
                                          <p:attrName>style.color</p:attrName>
                                        </p:attrNameLst>
                                      </p:cBhvr>
                                      <p:to>
                                        <a:schemeClr val="bg1"/>
                                      </p:to>
                                    </p:animClr>
                                    <p:animClr clrSpc="rgb" dir="cw">
                                      <p:cBhvr>
                                        <p:cTn id="7" dur="250" autoRev="1" fill="remove"/>
                                        <p:tgtEl>
                                          <p:spTgt spid="95243"/>
                                        </p:tgtEl>
                                        <p:attrNameLst>
                                          <p:attrName>fillcolor</p:attrName>
                                        </p:attrNameLst>
                                      </p:cBhvr>
                                      <p:to>
                                        <a:schemeClr val="bg1"/>
                                      </p:to>
                                    </p:animClr>
                                    <p:set>
                                      <p:cBhvr>
                                        <p:cTn id="8" dur="250" autoRev="1" fill="remove"/>
                                        <p:tgtEl>
                                          <p:spTgt spid="95243"/>
                                        </p:tgtEl>
                                        <p:attrNameLst>
                                          <p:attrName>fill.type</p:attrName>
                                        </p:attrNameLst>
                                      </p:cBhvr>
                                      <p:to>
                                        <p:strVal val="solid"/>
                                      </p:to>
                                    </p:set>
                                    <p:set>
                                      <p:cBhvr>
                                        <p:cTn id="9" dur="250" autoRev="1" fill="remove"/>
                                        <p:tgtEl>
                                          <p:spTgt spid="952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bldLvl="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523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523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523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523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523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524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524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9524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引发客户投诉的原因</a:t>
            </a:r>
          </a:p>
        </p:txBody>
      </p:sp>
      <p:sp>
        <p:nvSpPr>
          <p:cNvPr id="9626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95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7" name="Rectangle 15"/>
          <p:cNvSpPr>
            <a:spLocks noChangeArrowheads="1"/>
          </p:cNvSpPr>
          <p:nvPr/>
        </p:nvSpPr>
        <p:spPr bwMode="auto">
          <a:xfrm>
            <a:off x="2536825" y="938213"/>
            <a:ext cx="6607175"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a:t>      </a:t>
            </a:r>
            <a:r>
              <a:rPr lang="zh-CN"/>
              <a:t>（一）因质量原因导致投诉</a:t>
            </a:r>
          </a:p>
          <a:p>
            <a:pPr marL="342900" indent="-342900"/>
            <a:r>
              <a:rPr lang="zh-CN" altLang="zh-CN"/>
              <a:t>      </a:t>
            </a:r>
            <a:r>
              <a:rPr lang="zh-CN"/>
              <a:t>（二）服务原因产生投诉</a:t>
            </a:r>
          </a:p>
          <a:p>
            <a:pPr marL="342900" indent="-342900"/>
            <a:r>
              <a:rPr lang="zh-CN" altLang="zh-CN"/>
              <a:t>      </a:t>
            </a:r>
            <a:r>
              <a:rPr lang="zh-CN"/>
              <a:t>（三）客户自身原因而产生的投诉</a:t>
            </a:r>
          </a:p>
          <a:p>
            <a:pPr marL="342900" indent="-342900"/>
            <a:r>
              <a:rPr lang="zh-CN" altLang="zh-CN"/>
              <a:t>       </a:t>
            </a:r>
            <a:r>
              <a:rPr lang="zh-CN"/>
              <a:t>有效的处理客户投诉是客户管理的重要内容。对于座席代表来说，出现客户投诉并不可怕，问题是如何正确的看待客户投诉和处理投诉。</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96267"/>
                                        </p:tgtEl>
                                        <p:attrNameLst>
                                          <p:attrName>style.color</p:attrName>
                                        </p:attrNameLst>
                                      </p:cBhvr>
                                      <p:to>
                                        <a:schemeClr val="bg1"/>
                                      </p:to>
                                    </p:animClr>
                                    <p:animClr clrSpc="rgb" dir="cw">
                                      <p:cBhvr>
                                        <p:cTn id="7" dur="250" autoRev="1" fill="remove"/>
                                        <p:tgtEl>
                                          <p:spTgt spid="96267"/>
                                        </p:tgtEl>
                                        <p:attrNameLst>
                                          <p:attrName>fillcolor</p:attrName>
                                        </p:attrNameLst>
                                      </p:cBhvr>
                                      <p:to>
                                        <a:schemeClr val="bg1"/>
                                      </p:to>
                                    </p:animClr>
                                    <p:set>
                                      <p:cBhvr>
                                        <p:cTn id="8" dur="250" autoRev="1" fill="remove"/>
                                        <p:tgtEl>
                                          <p:spTgt spid="96267"/>
                                        </p:tgtEl>
                                        <p:attrNameLst>
                                          <p:attrName>fill.type</p:attrName>
                                        </p:attrNameLst>
                                      </p:cBhvr>
                                      <p:to>
                                        <p:strVal val="solid"/>
                                      </p:to>
                                    </p:set>
                                    <p:set>
                                      <p:cBhvr>
                                        <p:cTn id="9" dur="250" autoRev="1" fill="remove"/>
                                        <p:tgtEl>
                                          <p:spTgt spid="962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7" grpId="0" bldLvl="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625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626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626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626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626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626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626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9626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处理客户投诉的原则</a:t>
            </a:r>
          </a:p>
        </p:txBody>
      </p:sp>
      <p:sp>
        <p:nvSpPr>
          <p:cNvPr id="9729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96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1" name="Rectangle 15"/>
          <p:cNvSpPr>
            <a:spLocks noChangeArrowheads="1"/>
          </p:cNvSpPr>
          <p:nvPr/>
        </p:nvSpPr>
        <p:spPr bwMode="auto">
          <a:xfrm>
            <a:off x="2456656" y="641351"/>
            <a:ext cx="6607175" cy="46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342900"/>
            <a:r>
              <a:rPr lang="zh-CN" altLang="zh-CN" dirty="0"/>
              <a:t>     </a:t>
            </a:r>
            <a:r>
              <a:rPr lang="zh-CN" sz="1400" dirty="0"/>
              <a:t>（一）一般来说，处理客户的投诉应遵循以下几个原则：</a:t>
            </a:r>
          </a:p>
          <a:p>
            <a:pPr indent="-342900"/>
            <a:r>
              <a:rPr lang="zh-CN" altLang="zh-CN" sz="1400" dirty="0"/>
              <a:t>        1</a:t>
            </a:r>
            <a:r>
              <a:rPr lang="zh-CN" sz="1400" dirty="0"/>
              <a:t>．耐心倾听客户的抱怨，坚决避免与其争辩</a:t>
            </a:r>
          </a:p>
          <a:p>
            <a:pPr indent="-342900"/>
            <a:r>
              <a:rPr lang="zh-CN" altLang="zh-CN" sz="1400" dirty="0"/>
              <a:t>       </a:t>
            </a:r>
            <a:r>
              <a:rPr lang="zh-CN" sz="1400" dirty="0"/>
              <a:t>只有认真听取客户抱怨，才能发现其真正的投诉原因。真正处理客户投诉的原则是，开始时必须耐心倾听客户的抱怨，避免与其发生争辩，先听他讲。</a:t>
            </a:r>
          </a:p>
          <a:p>
            <a:pPr indent="-342900"/>
            <a:r>
              <a:rPr lang="zh-CN" altLang="zh-CN" sz="1400" dirty="0"/>
              <a:t>        2</a:t>
            </a:r>
            <a:r>
              <a:rPr lang="zh-CN" sz="1400" dirty="0"/>
              <a:t>．想方设法平息抱怨，消除怨气</a:t>
            </a:r>
          </a:p>
          <a:p>
            <a:pPr indent="-342900"/>
            <a:r>
              <a:rPr lang="zh-CN" altLang="zh-CN" sz="1400" dirty="0"/>
              <a:t>       </a:t>
            </a:r>
            <a:r>
              <a:rPr lang="zh-CN" sz="1400" dirty="0"/>
              <a:t>由于客户的投诉多数属于发泄性质，只要得到座席代表的同情和理解，消除了怨气，心理平衡后事情就容易解决。</a:t>
            </a:r>
          </a:p>
          <a:p>
            <a:pPr indent="-342900"/>
            <a:r>
              <a:rPr lang="zh-CN" altLang="zh-CN" sz="1400" dirty="0"/>
              <a:t>        3</a:t>
            </a:r>
            <a:r>
              <a:rPr lang="zh-CN" sz="1400" dirty="0"/>
              <a:t>．要站在客户立场上将心比心</a:t>
            </a:r>
          </a:p>
          <a:p>
            <a:pPr indent="-342900"/>
            <a:r>
              <a:rPr lang="zh-CN" altLang="zh-CN" sz="1400" dirty="0"/>
              <a:t>       </a:t>
            </a:r>
            <a:r>
              <a:rPr lang="zh-CN" sz="1400" dirty="0"/>
              <a:t>漠视客户的痛苦是处理客户投诉的大忌。</a:t>
            </a:r>
          </a:p>
          <a:p>
            <a:pPr indent="-342900"/>
            <a:r>
              <a:rPr lang="zh-CN" altLang="zh-CN" sz="1400" dirty="0"/>
              <a:t>       </a:t>
            </a:r>
            <a:r>
              <a:rPr lang="zh-CN" sz="1400" dirty="0"/>
              <a:t>非常忌讳客户座席代表不能站在客户的立场上去思考问题，而需要能站在客户立场上将心比心，诚心诚意地去表示理解和同情，承认过失，承担起责任。因此，要求所有的客户投诉的处理，无论已经被证实还是没有被证实，都不是先分清责任，而是先表示道歉，这才是最重要的。</a:t>
            </a:r>
          </a:p>
          <a:p>
            <a:pPr indent="-342900"/>
            <a:r>
              <a:rPr lang="zh-CN" altLang="zh-CN" sz="1400" dirty="0"/>
              <a:t>        4</a:t>
            </a:r>
            <a:r>
              <a:rPr lang="zh-CN" sz="1400" dirty="0"/>
              <a:t>．迅速采取行动</a:t>
            </a:r>
          </a:p>
          <a:p>
            <a:pPr indent="-342900"/>
            <a:r>
              <a:rPr lang="zh-CN" altLang="zh-CN" sz="1400" dirty="0"/>
              <a:t>       </a:t>
            </a:r>
            <a:r>
              <a:rPr lang="zh-CN" sz="1400" dirty="0"/>
              <a:t>体谅客户的痛苦而不采取行动是一个空礼盒，这会导致客户更加愤怒。</a:t>
            </a:r>
          </a:p>
          <a:p>
            <a:pPr indent="-342900"/>
            <a:r>
              <a:rPr lang="zh-CN" altLang="zh-CN" sz="1400" dirty="0"/>
              <a:t>       </a:t>
            </a:r>
            <a:r>
              <a:rPr lang="zh-CN" sz="1400" dirty="0"/>
              <a:t>例如：“对不起，是我们的过失”，不如</a:t>
            </a:r>
            <a:r>
              <a:rPr lang="zh-CN" altLang="zh-CN" sz="1400" dirty="0"/>
              <a:t>——“</a:t>
            </a:r>
            <a:r>
              <a:rPr lang="zh-CN" sz="1400" dirty="0"/>
              <a:t>我能理解给您带来的麻烦与不便，您看我们能为您做些什么呢？”</a:t>
            </a:r>
          </a:p>
          <a:p>
            <a:pPr indent="-342900"/>
            <a:r>
              <a:rPr lang="zh-CN" altLang="zh-CN" sz="1400" dirty="0"/>
              <a:t>       </a:t>
            </a:r>
            <a:r>
              <a:rPr lang="zh-CN" sz="1400" dirty="0"/>
              <a:t>客户投诉的处理必须采取行动，不能单纯地同情、理解，要迅速地确定客户投诉的原因并给出解决的方案。</a:t>
            </a:r>
          </a:p>
          <a:p>
            <a:pPr indent="-342900"/>
            <a:r>
              <a:rPr lang="zh-CN" altLang="zh-CN" sz="1400" dirty="0"/>
              <a:t>       </a:t>
            </a:r>
            <a:r>
              <a:rPr lang="zh-CN" sz="1400" dirty="0"/>
              <a:t>客户的满意和信任，是我们的出发点和归宿点。因此，客户投诉应视为资产而不应视为负债，高明的商家应把客户投诉作为重要资源来经营。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97291"/>
                                        </p:tgtEl>
                                        <p:attrNameLst>
                                          <p:attrName>style.color</p:attrName>
                                        </p:attrNameLst>
                                      </p:cBhvr>
                                      <p:to>
                                        <a:schemeClr val="bg1"/>
                                      </p:to>
                                    </p:animClr>
                                    <p:animClr clrSpc="rgb" dir="cw">
                                      <p:cBhvr>
                                        <p:cTn id="7" dur="250" autoRev="1" fill="remove"/>
                                        <p:tgtEl>
                                          <p:spTgt spid="97291"/>
                                        </p:tgtEl>
                                        <p:attrNameLst>
                                          <p:attrName>fillcolor</p:attrName>
                                        </p:attrNameLst>
                                      </p:cBhvr>
                                      <p:to>
                                        <a:schemeClr val="bg1"/>
                                      </p:to>
                                    </p:animClr>
                                    <p:set>
                                      <p:cBhvr>
                                        <p:cTn id="8" dur="250" autoRev="1" fill="remove"/>
                                        <p:tgtEl>
                                          <p:spTgt spid="97291"/>
                                        </p:tgtEl>
                                        <p:attrNameLst>
                                          <p:attrName>fill.type</p:attrName>
                                        </p:attrNameLst>
                                      </p:cBhvr>
                                      <p:to>
                                        <p:strVal val="solid"/>
                                      </p:to>
                                    </p:set>
                                    <p:set>
                                      <p:cBhvr>
                                        <p:cTn id="9" dur="250" autoRev="1" fill="remove"/>
                                        <p:tgtEl>
                                          <p:spTgt spid="9729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1" grpId="0" bldLvl="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72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728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728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728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728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728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728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9729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处理客户投诉的原则</a:t>
            </a:r>
          </a:p>
        </p:txBody>
      </p:sp>
      <p:sp>
        <p:nvSpPr>
          <p:cNvPr id="9831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97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5" name="Rectangle 15"/>
          <p:cNvSpPr>
            <a:spLocks noChangeArrowheads="1"/>
          </p:cNvSpPr>
          <p:nvPr/>
        </p:nvSpPr>
        <p:spPr bwMode="auto">
          <a:xfrm>
            <a:off x="2536825" y="938213"/>
            <a:ext cx="66071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342900"/>
            <a:r>
              <a:rPr lang="zh-CN" altLang="zh-CN" sz="1600" dirty="0"/>
              <a:t>       </a:t>
            </a:r>
            <a:r>
              <a:rPr lang="zh-CN" sz="1600" dirty="0"/>
              <a:t>（二）牢记三个注意点： </a:t>
            </a:r>
          </a:p>
          <a:p>
            <a:pPr indent="-342900"/>
            <a:r>
              <a:rPr lang="zh-CN" altLang="zh-CN" sz="1600" dirty="0"/>
              <a:t>        1</a:t>
            </a:r>
            <a:r>
              <a:rPr lang="zh-CN" sz="1600" dirty="0"/>
              <a:t>．不能推卸责任</a:t>
            </a:r>
          </a:p>
          <a:p>
            <a:pPr indent="-342900"/>
            <a:r>
              <a:rPr lang="zh-CN" altLang="zh-CN" sz="1600" dirty="0"/>
              <a:t>       </a:t>
            </a:r>
            <a:r>
              <a:rPr lang="zh-CN" sz="1600" dirty="0"/>
              <a:t>勇于承担责任是座席代表的一种美德，在处理投诉的过程中最忌出现座席代表推卸责任，把客户想皮球一样踢来踢去，问张三说找李四，问李四推王五，王五又说应该找张三，都说不知道，把皮球踢了一圈又一圈。到最后问题还是要解决，但这个客户就永远的背离了这个企业。所以，无论投诉是哪一个部门，哪一个人造成的，只要是你接的电话就要把责任勇于承担起来。</a:t>
            </a:r>
          </a:p>
          <a:p>
            <a:pPr indent="-342900"/>
            <a:r>
              <a:rPr lang="zh-CN" altLang="zh-CN" sz="1600" dirty="0"/>
              <a:t>        2</a:t>
            </a:r>
            <a:r>
              <a:rPr lang="zh-CN" sz="1600" dirty="0"/>
              <a:t>．不能敷衍了事</a:t>
            </a:r>
          </a:p>
          <a:p>
            <a:pPr indent="-342900"/>
            <a:r>
              <a:rPr lang="zh-CN" altLang="zh-CN" sz="1600" dirty="0"/>
              <a:t>       </a:t>
            </a:r>
            <a:r>
              <a:rPr lang="zh-CN" sz="1600" dirty="0"/>
              <a:t>座席代表在面对客户投诉的时候往往表面上做足了功夫，做足了平复客户心态的工作，但是却不为客户真正解决事情，客户投诉之后，一切消息就石沉大海。这种情况也是不允许发生的。</a:t>
            </a:r>
          </a:p>
          <a:p>
            <a:pPr indent="-342900"/>
            <a:r>
              <a:rPr lang="zh-CN" sz="1600" dirty="0"/>
              <a:t>　　 </a:t>
            </a:r>
            <a:r>
              <a:rPr lang="zh-CN" altLang="zh-CN" sz="1600" dirty="0"/>
              <a:t>3</a:t>
            </a:r>
            <a:r>
              <a:rPr lang="zh-CN" sz="1600" dirty="0"/>
              <a:t>．不能拖延时间久而不决</a:t>
            </a:r>
          </a:p>
          <a:p>
            <a:pPr indent="-342900"/>
            <a:r>
              <a:rPr lang="zh-CN" altLang="zh-CN" sz="1600" dirty="0"/>
              <a:t>       </a:t>
            </a:r>
            <a:r>
              <a:rPr lang="zh-CN" sz="1600" dirty="0"/>
              <a:t>这样的经营者想着客户哪能耗得起时间，从上到下的答复如出一辙</a:t>
            </a:r>
            <a:r>
              <a:rPr lang="zh-CN" altLang="zh-CN" sz="1600" dirty="0"/>
              <a:t>——</a:t>
            </a:r>
            <a:r>
              <a:rPr lang="zh-CN" sz="1600" dirty="0"/>
              <a:t>不是经理不在，就是明天再来。所以在一开始处理投诉的时候，就要向客户承诺解决时间。并且在承诺时间内将问题解决。</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98315"/>
                                        </p:tgtEl>
                                        <p:attrNameLst>
                                          <p:attrName>style.color</p:attrName>
                                        </p:attrNameLst>
                                      </p:cBhvr>
                                      <p:to>
                                        <a:schemeClr val="bg1"/>
                                      </p:to>
                                    </p:animClr>
                                    <p:animClr clrSpc="rgb" dir="cw">
                                      <p:cBhvr>
                                        <p:cTn id="7" dur="250" autoRev="1" fill="remove"/>
                                        <p:tgtEl>
                                          <p:spTgt spid="98315"/>
                                        </p:tgtEl>
                                        <p:attrNameLst>
                                          <p:attrName>fillcolor</p:attrName>
                                        </p:attrNameLst>
                                      </p:cBhvr>
                                      <p:to>
                                        <a:schemeClr val="bg1"/>
                                      </p:to>
                                    </p:animClr>
                                    <p:set>
                                      <p:cBhvr>
                                        <p:cTn id="8" dur="250" autoRev="1" fill="remove"/>
                                        <p:tgtEl>
                                          <p:spTgt spid="98315"/>
                                        </p:tgtEl>
                                        <p:attrNameLst>
                                          <p:attrName>fill.type</p:attrName>
                                        </p:attrNameLst>
                                      </p:cBhvr>
                                      <p:to>
                                        <p:strVal val="solid"/>
                                      </p:to>
                                    </p:set>
                                    <p:set>
                                      <p:cBhvr>
                                        <p:cTn id="9" dur="250" autoRev="1" fill="remove"/>
                                        <p:tgtEl>
                                          <p:spTgt spid="983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5" grpId="0" bldLvl="0"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830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830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830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831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831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831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831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9831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六、</a:t>
            </a:r>
            <a:r>
              <a:rPr lang="zh-CN" altLang="en-US" b="1">
                <a:latin typeface="Calibri" pitchFamily="34" charset="0"/>
              </a:rPr>
              <a:t>处理客户投诉的方法和步骤</a:t>
            </a:r>
          </a:p>
        </p:txBody>
      </p:sp>
      <p:sp>
        <p:nvSpPr>
          <p:cNvPr id="9933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98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9" name="Rectangle 15"/>
          <p:cNvSpPr>
            <a:spLocks noChangeArrowheads="1"/>
          </p:cNvSpPr>
          <p:nvPr/>
        </p:nvSpPr>
        <p:spPr bwMode="auto">
          <a:xfrm>
            <a:off x="2536825" y="938213"/>
            <a:ext cx="66071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342900"/>
            <a:r>
              <a:rPr lang="zh-CN" altLang="zh-CN" dirty="0" smtClean="0"/>
              <a:t>       </a:t>
            </a:r>
            <a:r>
              <a:rPr lang="zh-CN" dirty="0" smtClean="0"/>
              <a:t>当</a:t>
            </a:r>
            <a:r>
              <a:rPr lang="zh-CN" dirty="0"/>
              <a:t>座席代表用同理心和克制面对客户时，双方就架起了一座沟通的桥梁。然后借助于投诉处理的六步法，就可以很好的解决客户的投诉了。</a:t>
            </a:r>
          </a:p>
          <a:p>
            <a:pPr indent="-342900"/>
            <a:r>
              <a:rPr lang="zh-CN" altLang="zh-CN" dirty="0"/>
              <a:t>      </a:t>
            </a:r>
            <a:r>
              <a:rPr lang="zh-CN" dirty="0"/>
              <a:t>（一）从倾听开始，平息客户怨气</a:t>
            </a:r>
          </a:p>
          <a:p>
            <a:pPr indent="-342900"/>
            <a:r>
              <a:rPr lang="zh-CN" altLang="zh-CN" dirty="0"/>
              <a:t>      </a:t>
            </a:r>
            <a:r>
              <a:rPr lang="zh-CN" dirty="0"/>
              <a:t>（二）认同客户感受，道歉及感谢客户</a:t>
            </a:r>
          </a:p>
          <a:p>
            <a:pPr indent="-342900" algn="just"/>
            <a:r>
              <a:rPr lang="zh-CN" altLang="zh-CN" dirty="0"/>
              <a:t> </a:t>
            </a:r>
            <a:r>
              <a:rPr lang="en-US" altLang="zh-CN" dirty="0" smtClean="0"/>
              <a:t>     </a:t>
            </a:r>
            <a:r>
              <a:rPr lang="zh-CN" dirty="0" smtClean="0"/>
              <a:t>（</a:t>
            </a:r>
            <a:r>
              <a:rPr lang="zh-CN" dirty="0"/>
              <a:t>三）提问</a:t>
            </a:r>
          </a:p>
          <a:p>
            <a:pPr indent="-342900" algn="just"/>
            <a:r>
              <a:rPr lang="en-US" altLang="zh-CN" dirty="0" smtClean="0"/>
              <a:t>     </a:t>
            </a:r>
            <a:r>
              <a:rPr lang="zh-CN" altLang="zh-CN" dirty="0" smtClean="0"/>
              <a:t> </a:t>
            </a:r>
            <a:r>
              <a:rPr lang="zh-CN" dirty="0"/>
              <a:t>（四）承担责任，表示愿意提供帮助</a:t>
            </a:r>
          </a:p>
          <a:p>
            <a:pPr indent="-342900" algn="just"/>
            <a:r>
              <a:rPr lang="zh-CN" altLang="zh-CN" dirty="0"/>
              <a:t> </a:t>
            </a:r>
            <a:r>
              <a:rPr lang="en-US" altLang="zh-CN" dirty="0" smtClean="0"/>
              <a:t>     </a:t>
            </a:r>
            <a:r>
              <a:rPr lang="zh-CN" dirty="0" smtClean="0"/>
              <a:t>（</a:t>
            </a:r>
            <a:r>
              <a:rPr lang="zh-CN" dirty="0"/>
              <a:t>五）解决问题，让客户参与意见</a:t>
            </a:r>
          </a:p>
          <a:p>
            <a:pPr indent="-342900" algn="just"/>
            <a:r>
              <a:rPr lang="zh-CN" altLang="zh-CN" dirty="0"/>
              <a:t> </a:t>
            </a:r>
            <a:r>
              <a:rPr lang="en-US" altLang="zh-CN" dirty="0" smtClean="0"/>
              <a:t>     </a:t>
            </a:r>
            <a:r>
              <a:rPr lang="zh-CN" dirty="0" smtClean="0"/>
              <a:t>（</a:t>
            </a:r>
            <a:r>
              <a:rPr lang="zh-CN" dirty="0"/>
              <a:t>六）适当的给客户一些补偿，跟踪服务</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99339"/>
                                        </p:tgtEl>
                                        <p:attrNameLst>
                                          <p:attrName>style.color</p:attrName>
                                        </p:attrNameLst>
                                      </p:cBhvr>
                                      <p:to>
                                        <a:schemeClr val="bg1"/>
                                      </p:to>
                                    </p:animClr>
                                    <p:animClr clrSpc="rgb" dir="cw">
                                      <p:cBhvr>
                                        <p:cTn id="7" dur="250" autoRev="1" fill="remove"/>
                                        <p:tgtEl>
                                          <p:spTgt spid="99339"/>
                                        </p:tgtEl>
                                        <p:attrNameLst>
                                          <p:attrName>fillcolor</p:attrName>
                                        </p:attrNameLst>
                                      </p:cBhvr>
                                      <p:to>
                                        <a:schemeClr val="bg1"/>
                                      </p:to>
                                    </p:animClr>
                                    <p:set>
                                      <p:cBhvr>
                                        <p:cTn id="8" dur="250" autoRev="1" fill="remove"/>
                                        <p:tgtEl>
                                          <p:spTgt spid="99339"/>
                                        </p:tgtEl>
                                        <p:attrNameLst>
                                          <p:attrName>fill.type</p:attrName>
                                        </p:attrNameLst>
                                      </p:cBhvr>
                                      <p:to>
                                        <p:strVal val="solid"/>
                                      </p:to>
                                    </p:set>
                                    <p:set>
                                      <p:cBhvr>
                                        <p:cTn id="9" dur="250" autoRev="1" fill="remove"/>
                                        <p:tgtEl>
                                          <p:spTgt spid="993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9" grpId="0" bldLvl="0"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933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9933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933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933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933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933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9933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9933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七、</a:t>
            </a:r>
            <a:r>
              <a:rPr lang="zh-CN" altLang="en-US" b="1">
                <a:latin typeface="Calibri" pitchFamily="34" charset="0"/>
              </a:rPr>
              <a:t>特殊客户投诉的处理技巧</a:t>
            </a:r>
          </a:p>
        </p:txBody>
      </p:sp>
      <p:sp>
        <p:nvSpPr>
          <p:cNvPr id="10036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99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3" name="Rectangle 15"/>
          <p:cNvSpPr>
            <a:spLocks noChangeArrowheads="1"/>
          </p:cNvSpPr>
          <p:nvPr/>
        </p:nvSpPr>
        <p:spPr bwMode="auto">
          <a:xfrm>
            <a:off x="2536825" y="876300"/>
            <a:ext cx="66071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342900"/>
            <a:r>
              <a:rPr lang="zh-CN" altLang="zh-CN" sz="1600" dirty="0"/>
              <a:t>       </a:t>
            </a:r>
            <a:r>
              <a:rPr lang="zh-CN" sz="1600" dirty="0"/>
              <a:t>一个讲道理的人在不满的时候可能会变得蛮不讲理，然而从根本上说，他还是有理智、讲道理的。但难缠的人，是有一种用分裂的破坏性手段使别人注意他的心理需求。这样的人非常难沟通，大多数难缠的客户是因为他们缺乏安全感，实际上他们也有一种渴望被理解、受欢迎、受重视的需求，尽管他们选择了一种不太合适、不太礼貌、不太正确的方法。</a:t>
            </a:r>
          </a:p>
          <a:p>
            <a:pPr indent="-342900"/>
            <a:r>
              <a:rPr lang="zh-CN" sz="1600" dirty="0"/>
              <a:t>　  （一）难缠的客户类型有：</a:t>
            </a:r>
          </a:p>
          <a:p>
            <a:pPr indent="-342900"/>
            <a:r>
              <a:rPr lang="zh-CN" altLang="zh-CN" sz="1600" dirty="0"/>
              <a:t>       1</a:t>
            </a:r>
            <a:r>
              <a:rPr lang="zh-CN" sz="1600" dirty="0"/>
              <a:t>．易怒的客户一一脾气比较暴躁。</a:t>
            </a:r>
          </a:p>
          <a:p>
            <a:pPr indent="-342900"/>
            <a:r>
              <a:rPr lang="zh-CN" altLang="zh-CN" sz="1600" dirty="0"/>
              <a:t>       2</a:t>
            </a:r>
            <a:r>
              <a:rPr lang="zh-CN" sz="1600" dirty="0"/>
              <a:t>．下流或令人讨厌的客户一一呼叫经常会遇到，文化素质很差，品行很差，可能就是流氓地痞。但是他却是我们的客户。</a:t>
            </a:r>
          </a:p>
          <a:p>
            <a:pPr indent="-342900"/>
            <a:r>
              <a:rPr lang="zh-CN" altLang="zh-CN" sz="1600" dirty="0"/>
              <a:t>       3</a:t>
            </a:r>
            <a:r>
              <a:rPr lang="zh-CN" sz="1600" dirty="0"/>
              <a:t>．矜持的客户。矜持的客户为什么把他叫做难缠的客户呢？一般来说矜持的客户有一些真实想法，他不愿意说出来，这种人很高傲，很难拉近距离，很难沟通，不太容易接受座席代表的建议。</a:t>
            </a:r>
          </a:p>
          <a:p>
            <a:pPr indent="-342900"/>
            <a:r>
              <a:rPr lang="zh-CN" altLang="zh-CN" sz="1600" dirty="0"/>
              <a:t>       4</a:t>
            </a:r>
            <a:r>
              <a:rPr lang="zh-CN" sz="1600" dirty="0"/>
              <a:t>．霸道的客户。</a:t>
            </a:r>
          </a:p>
          <a:p>
            <a:pPr indent="-342900"/>
            <a:r>
              <a:rPr lang="zh-CN" altLang="zh-CN" sz="1600" dirty="0"/>
              <a:t>       5</a:t>
            </a:r>
            <a:r>
              <a:rPr lang="zh-CN" sz="1600" dirty="0"/>
              <a:t>．批评家。什么叫做批评家呢？就是习惯于指责身边的任何事物，他骂来骂去，最后照样购买。看待任何商品和服务的时候，都带着批判的眼光，其实属于一种发泄性质。</a:t>
            </a:r>
          </a:p>
          <a:p>
            <a:pPr indent="-342900"/>
            <a:r>
              <a:rPr lang="zh-CN" altLang="zh-CN" sz="1600" dirty="0"/>
              <a:t>       6</a:t>
            </a:r>
            <a:r>
              <a:rPr lang="zh-CN" sz="1600" dirty="0"/>
              <a:t>．喋喋不休的客户一一唠唠叨叨，没完没了。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100363"/>
                                        </p:tgtEl>
                                        <p:attrNameLst>
                                          <p:attrName>style.color</p:attrName>
                                        </p:attrNameLst>
                                      </p:cBhvr>
                                      <p:to>
                                        <a:schemeClr val="bg1"/>
                                      </p:to>
                                    </p:animClr>
                                    <p:animClr clrSpc="rgb" dir="cw">
                                      <p:cBhvr>
                                        <p:cTn id="7" dur="250" autoRev="1" fill="remove"/>
                                        <p:tgtEl>
                                          <p:spTgt spid="100363"/>
                                        </p:tgtEl>
                                        <p:attrNameLst>
                                          <p:attrName>fillcolor</p:attrName>
                                        </p:attrNameLst>
                                      </p:cBhvr>
                                      <p:to>
                                        <a:schemeClr val="bg1"/>
                                      </p:to>
                                    </p:animClr>
                                    <p:set>
                                      <p:cBhvr>
                                        <p:cTn id="8" dur="250" autoRev="1" fill="remove"/>
                                        <p:tgtEl>
                                          <p:spTgt spid="100363"/>
                                        </p:tgtEl>
                                        <p:attrNameLst>
                                          <p:attrName>fill.type</p:attrName>
                                        </p:attrNameLst>
                                      </p:cBhvr>
                                      <p:to>
                                        <p:strVal val="solid"/>
                                      </p:to>
                                    </p:set>
                                    <p:set>
                                      <p:cBhvr>
                                        <p:cTn id="9" dur="250" autoRev="1" fill="remove"/>
                                        <p:tgtEl>
                                          <p:spTgt spid="10036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3" grpId="0" bldLvl="0"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035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035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0035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0035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035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036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036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10036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七、</a:t>
            </a:r>
            <a:r>
              <a:rPr lang="zh-CN" altLang="en-US" b="1">
                <a:latin typeface="Calibri" pitchFamily="34" charset="0"/>
              </a:rPr>
              <a:t>特殊客户投诉的处理技巧</a:t>
            </a:r>
          </a:p>
        </p:txBody>
      </p:sp>
      <p:sp>
        <p:nvSpPr>
          <p:cNvPr id="10138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100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7" name="Rectangle 15"/>
          <p:cNvSpPr>
            <a:spLocks noChangeArrowheads="1"/>
          </p:cNvSpPr>
          <p:nvPr/>
        </p:nvSpPr>
        <p:spPr bwMode="auto">
          <a:xfrm>
            <a:off x="2536825" y="876300"/>
            <a:ext cx="6607175"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a:t>        7</a:t>
            </a:r>
            <a:r>
              <a:rPr lang="zh-CN"/>
              <a:t>．古怪的客户。他经常会提出一些超出客户服务人员想象的问题，根本就摸不清他的思路。你不清楚他为什么要这么做，根本不属于正常人的思维。客户服务人员给他提供一种服务，平常人都能够接受，但他却不愿意接受。有的时候客户服务人员给他提供一些解决方案，但是他不满意，他一定要求一些一般人不会捉出的要求。</a:t>
            </a:r>
          </a:p>
          <a:p>
            <a:pPr marL="342900" indent="-342900"/>
            <a:r>
              <a:rPr lang="zh-CN" altLang="zh-CN"/>
              <a:t>        8</a:t>
            </a:r>
            <a:r>
              <a:rPr lang="zh-CN"/>
              <a:t>．犹豫不决的客户也是比较难缠的。犹豫不决的客户在投诉的时候，往往给出很多解决方案，他会反复的推翻，反反复复，思来想去，犹豫不决。</a:t>
            </a:r>
          </a:p>
          <a:p>
            <a:pPr marL="342900" indent="-342900"/>
            <a:r>
              <a:rPr lang="zh-CN" altLang="zh-CN"/>
              <a:t>       9</a:t>
            </a:r>
            <a:r>
              <a:rPr lang="zh-CN"/>
              <a:t>．酗酒的客户一一就是喝酒以后来享受服务的客户。</a:t>
            </a:r>
          </a:p>
          <a:p>
            <a:pPr marL="342900" indent="-342900"/>
            <a:r>
              <a:rPr lang="zh-CN" altLang="zh-CN"/>
              <a:t>      10</a:t>
            </a:r>
            <a:r>
              <a:rPr lang="zh-CN"/>
              <a:t>．爱争辩的客户。</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101387"/>
                                        </p:tgtEl>
                                        <p:attrNameLst>
                                          <p:attrName>style.color</p:attrName>
                                        </p:attrNameLst>
                                      </p:cBhvr>
                                      <p:to>
                                        <a:schemeClr val="bg1"/>
                                      </p:to>
                                    </p:animClr>
                                    <p:animClr clrSpc="rgb" dir="cw">
                                      <p:cBhvr>
                                        <p:cTn id="7" dur="250" autoRev="1" fill="remove"/>
                                        <p:tgtEl>
                                          <p:spTgt spid="101387"/>
                                        </p:tgtEl>
                                        <p:attrNameLst>
                                          <p:attrName>fillcolor</p:attrName>
                                        </p:attrNameLst>
                                      </p:cBhvr>
                                      <p:to>
                                        <a:schemeClr val="bg1"/>
                                      </p:to>
                                    </p:animClr>
                                    <p:set>
                                      <p:cBhvr>
                                        <p:cTn id="8" dur="250" autoRev="1" fill="remove"/>
                                        <p:tgtEl>
                                          <p:spTgt spid="101387"/>
                                        </p:tgtEl>
                                        <p:attrNameLst>
                                          <p:attrName>fill.type</p:attrName>
                                        </p:attrNameLst>
                                      </p:cBhvr>
                                      <p:to>
                                        <p:strVal val="solid"/>
                                      </p:to>
                                    </p:set>
                                    <p:set>
                                      <p:cBhvr>
                                        <p:cTn id="9" dur="250" autoRev="1" fill="remove"/>
                                        <p:tgtEl>
                                          <p:spTgt spid="1013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7"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229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229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229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229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229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229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229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1229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共鸣控制</a:t>
            </a:r>
          </a:p>
        </p:txBody>
      </p:sp>
      <p:sp>
        <p:nvSpPr>
          <p:cNvPr id="13323" name="Text Box 44"/>
          <p:cNvSpPr>
            <a:spLocks noChangeArrowheads="1"/>
          </p:cNvSpPr>
          <p:nvPr/>
        </p:nvSpPr>
        <p:spPr bwMode="auto">
          <a:xfrm>
            <a:off x="2339975" y="896938"/>
            <a:ext cx="6670676" cy="42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en-US" sz="1600" dirty="0">
                <a:latin typeface="Calibri" pitchFamily="34" charset="0"/>
              </a:rPr>
              <a:t>         （二）鼻腔共鸣：</a:t>
            </a:r>
          </a:p>
          <a:p>
            <a:pPr defTabSz="912813"/>
            <a:r>
              <a:rPr lang="zh-CN" altLang="en-US" sz="1600" dirty="0">
                <a:latin typeface="Calibri" pitchFamily="34" charset="0"/>
              </a:rPr>
              <a:t>         软腭下降，阻塞口腔通道，声音全部从鼻腔里通过，体会软腭下降或上升的感觉，使声音高亢、明亮。</a:t>
            </a:r>
          </a:p>
          <a:p>
            <a:pPr defTabSz="912813"/>
            <a:r>
              <a:rPr lang="zh-CN" altLang="en-US" sz="1600" dirty="0">
                <a:latin typeface="Calibri" pitchFamily="34" charset="0"/>
              </a:rPr>
              <a:t>        （1）先发口腔音，再发鼻音，感觉不同的振动位置和音色：</a:t>
            </a:r>
          </a:p>
          <a:p>
            <a:pPr defTabSz="912813"/>
            <a:r>
              <a:rPr lang="zh-CN" altLang="en-US" sz="1600" dirty="0">
                <a:latin typeface="Calibri" pitchFamily="34" charset="0"/>
              </a:rPr>
              <a:t>         ba、pa、da、ta　　　　ma、mi、mo、an、en</a:t>
            </a:r>
          </a:p>
          <a:p>
            <a:pPr defTabSz="912813"/>
            <a:r>
              <a:rPr lang="zh-CN" altLang="en-US" sz="1600" dirty="0">
                <a:latin typeface="Calibri" pitchFamily="34" charset="0"/>
              </a:rPr>
              <a:t>        （2）三腔共鸣――先用阳平声调的词语（由低上扬），然后可全用阴平声调的词语（高平）练习。逐渐体会和掌握高音的发音方法（歌唱中的所谓头声，其实是鼻腔内上部的共鸣，感觉额前有振动感），练习时还要有向远处传音的意向 。如：</a:t>
            </a:r>
          </a:p>
          <a:p>
            <a:pPr defTabSz="912813"/>
            <a:r>
              <a:rPr lang="zh-CN" altLang="en-US" sz="1600" dirty="0">
                <a:latin typeface="Calibri" pitchFamily="34" charset="0"/>
              </a:rPr>
              <a:t>         学、习、扬、林、移（阳平）  奔、阴、夕、声、支（高平）</a:t>
            </a:r>
          </a:p>
          <a:p>
            <a:pPr defTabSz="912813"/>
            <a:r>
              <a:rPr lang="zh-CN" altLang="en-US" sz="1600" dirty="0">
                <a:latin typeface="Calibri" pitchFamily="34" charset="0"/>
              </a:rPr>
              <a:t>         阳－光－明－媚　　乘－风－远－航　　齐－心－协－力</a:t>
            </a:r>
          </a:p>
          <a:p>
            <a:pPr defTabSz="912813"/>
            <a:r>
              <a:rPr lang="zh-CN" altLang="en-US" sz="1600" dirty="0">
                <a:latin typeface="Calibri" pitchFamily="34" charset="0"/>
              </a:rPr>
              <a:t>        另外，我国传统戏剧的练声方法，也可借鉴。如最常用的：</a:t>
            </a:r>
          </a:p>
          <a:p>
            <a:pPr defTabSz="912813"/>
            <a:r>
              <a:rPr lang="zh-CN" altLang="en-US" sz="1600" dirty="0">
                <a:latin typeface="Calibri" pitchFamily="34" charset="0"/>
              </a:rPr>
              <a:t>             咦――　　　　啊――</a:t>
            </a:r>
          </a:p>
          <a:p>
            <a:pPr defTabSz="912813"/>
            <a:r>
              <a:rPr lang="zh-CN" altLang="en-US" sz="1600" dirty="0"/>
              <a:t>       练习方法是拉长声音，由低到高，使声带逐渐拉紧发出高音，再由高向低收音（收音落腔较快）。目的是找到并控制从胸腔到口腔、鼻腔（头声）的各共鸣点，并努力向远处传声。</a:t>
            </a:r>
            <a:endParaRPr lang="zh-CN" altLang="en-US" sz="1600" dirty="0">
              <a:latin typeface="Calibri" pitchFamily="34" charset="0"/>
            </a:endParaRPr>
          </a:p>
          <a:p>
            <a:pPr defTabSz="912813"/>
            <a:r>
              <a:rPr lang="zh-CN" altLang="en-US" sz="1600" dirty="0">
                <a:latin typeface="Calibri" pitchFamily="34" charset="0"/>
              </a:rPr>
              <a:t>         </a:t>
            </a:r>
          </a:p>
        </p:txBody>
      </p:sp>
      <p:pic>
        <p:nvPicPr>
          <p:cNvPr id="12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13323"/>
                                        </p:tgtEl>
                                        <p:attrNameLst>
                                          <p:attrName>style.color</p:attrName>
                                        </p:attrNameLst>
                                      </p:cBhvr>
                                      <p:to>
                                        <a:schemeClr val="bg1"/>
                                      </p:to>
                                    </p:animClr>
                                    <p:animClr clrSpc="rgb" dir="cw">
                                      <p:cBhvr>
                                        <p:cTn id="7" dur="250" autoRev="1" fill="remove"/>
                                        <p:tgtEl>
                                          <p:spTgt spid="13323"/>
                                        </p:tgtEl>
                                        <p:attrNameLst>
                                          <p:attrName>fillcolor</p:attrName>
                                        </p:attrNameLst>
                                      </p:cBhvr>
                                      <p:to>
                                        <a:schemeClr val="bg1"/>
                                      </p:to>
                                    </p:animClr>
                                    <p:set>
                                      <p:cBhvr>
                                        <p:cTn id="8" dur="250" autoRev="1" fill="remove"/>
                                        <p:tgtEl>
                                          <p:spTgt spid="13323"/>
                                        </p:tgtEl>
                                        <p:attrNameLst>
                                          <p:attrName>fill.type</p:attrName>
                                        </p:attrNameLst>
                                      </p:cBhvr>
                                      <p:to>
                                        <p:strVal val="solid"/>
                                      </p:to>
                                    </p:set>
                                    <p:set>
                                      <p:cBhvr>
                                        <p:cTn id="9" dur="250" autoRev="1" fill="remove"/>
                                        <p:tgtEl>
                                          <p:spTgt spid="133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bldLvl="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137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138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0138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0138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138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138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138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10138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七、</a:t>
            </a:r>
            <a:r>
              <a:rPr lang="zh-CN" altLang="en-US" b="1">
                <a:latin typeface="Calibri" pitchFamily="34" charset="0"/>
              </a:rPr>
              <a:t>特殊客户投诉的处理技巧</a:t>
            </a:r>
          </a:p>
        </p:txBody>
      </p:sp>
      <p:sp>
        <p:nvSpPr>
          <p:cNvPr id="10241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101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1" name="Rectangle 15"/>
          <p:cNvSpPr>
            <a:spLocks noChangeArrowheads="1"/>
          </p:cNvSpPr>
          <p:nvPr/>
        </p:nvSpPr>
        <p:spPr bwMode="auto">
          <a:xfrm>
            <a:off x="2536825" y="876300"/>
            <a:ext cx="6607175"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t>（二）难缠客户的心理分析</a:t>
            </a:r>
          </a:p>
          <a:p>
            <a:pPr marL="342900" indent="-342900"/>
            <a:r>
              <a:rPr lang="zh-CN" altLang="zh-CN"/>
              <a:t>    1</a:t>
            </a:r>
            <a:r>
              <a:rPr lang="zh-CN"/>
              <a:t>．他们疲劳和沮丧；</a:t>
            </a:r>
          </a:p>
          <a:p>
            <a:pPr marL="342900" indent="-342900"/>
            <a:r>
              <a:rPr lang="zh-CN" altLang="zh-CN"/>
              <a:t>    2</a:t>
            </a:r>
            <a:r>
              <a:rPr lang="zh-CN"/>
              <a:t>．他们困惑或遭到打击；</a:t>
            </a:r>
          </a:p>
          <a:p>
            <a:pPr marL="342900" indent="-342900"/>
            <a:r>
              <a:rPr lang="zh-CN" altLang="zh-CN"/>
              <a:t>    3</a:t>
            </a:r>
            <a:r>
              <a:rPr lang="zh-CN"/>
              <a:t>．他们在保护自我或自尊；</a:t>
            </a:r>
          </a:p>
          <a:p>
            <a:pPr marL="342900" indent="-342900"/>
            <a:r>
              <a:rPr lang="zh-CN" altLang="zh-CN"/>
              <a:t>    4</a:t>
            </a:r>
            <a:r>
              <a:rPr lang="zh-CN"/>
              <a:t>．他们感到被冷落；</a:t>
            </a:r>
          </a:p>
          <a:p>
            <a:pPr marL="342900" indent="-342900"/>
            <a:r>
              <a:rPr lang="zh-CN" altLang="zh-CN"/>
              <a:t>    5</a:t>
            </a:r>
            <a:r>
              <a:rPr lang="zh-CN"/>
              <a:t>．他们不善于说话或对语言的理解能力很差；</a:t>
            </a:r>
          </a:p>
          <a:p>
            <a:pPr marL="342900" indent="-342900"/>
            <a:r>
              <a:rPr lang="zh-CN" altLang="zh-CN"/>
              <a:t>    6</a:t>
            </a:r>
            <a:r>
              <a:rPr lang="zh-CN"/>
              <a:t>．他们心情不好因而在你身上出气。</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102411"/>
                                        </p:tgtEl>
                                        <p:attrNameLst>
                                          <p:attrName>style.color</p:attrName>
                                        </p:attrNameLst>
                                      </p:cBhvr>
                                      <p:to>
                                        <a:schemeClr val="bg1"/>
                                      </p:to>
                                    </p:animClr>
                                    <p:animClr clrSpc="rgb" dir="cw">
                                      <p:cBhvr>
                                        <p:cTn id="7" dur="250" autoRev="1" fill="remove"/>
                                        <p:tgtEl>
                                          <p:spTgt spid="102411"/>
                                        </p:tgtEl>
                                        <p:attrNameLst>
                                          <p:attrName>fillcolor</p:attrName>
                                        </p:attrNameLst>
                                      </p:cBhvr>
                                      <p:to>
                                        <a:schemeClr val="bg1"/>
                                      </p:to>
                                    </p:animClr>
                                    <p:set>
                                      <p:cBhvr>
                                        <p:cTn id="8" dur="250" autoRev="1" fill="remove"/>
                                        <p:tgtEl>
                                          <p:spTgt spid="102411"/>
                                        </p:tgtEl>
                                        <p:attrNameLst>
                                          <p:attrName>fill.type</p:attrName>
                                        </p:attrNameLst>
                                      </p:cBhvr>
                                      <p:to>
                                        <p:strVal val="solid"/>
                                      </p:to>
                                    </p:set>
                                    <p:set>
                                      <p:cBhvr>
                                        <p:cTn id="9" dur="250" autoRev="1" fill="remove"/>
                                        <p:tgtEl>
                                          <p:spTgt spid="1024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1" grpId="0" bldLvl="0"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240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240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0240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0240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240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240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240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10241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七、</a:t>
            </a:r>
            <a:r>
              <a:rPr lang="zh-CN" altLang="en-US" b="1">
                <a:latin typeface="Calibri" pitchFamily="34" charset="0"/>
              </a:rPr>
              <a:t>特殊客户投诉的处理技巧</a:t>
            </a:r>
          </a:p>
        </p:txBody>
      </p:sp>
      <p:sp>
        <p:nvSpPr>
          <p:cNvPr id="10343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102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5" name="Rectangle 15"/>
          <p:cNvSpPr>
            <a:spLocks noChangeArrowheads="1"/>
          </p:cNvSpPr>
          <p:nvPr/>
        </p:nvSpPr>
        <p:spPr bwMode="auto">
          <a:xfrm>
            <a:off x="2536825" y="876300"/>
            <a:ext cx="6607175"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t>（三）常见的客户投诉原因分析</a:t>
            </a:r>
          </a:p>
          <a:p>
            <a:pPr marL="342900" indent="-342900"/>
            <a:r>
              <a:rPr lang="zh-CN" altLang="zh-CN"/>
              <a:t>    1</a:t>
            </a:r>
            <a:r>
              <a:rPr lang="zh-CN"/>
              <a:t>．他的期望没有得到满足；</a:t>
            </a:r>
          </a:p>
          <a:p>
            <a:pPr marL="342900" indent="-342900"/>
            <a:r>
              <a:rPr lang="zh-CN" altLang="zh-CN"/>
              <a:t>    2</a:t>
            </a:r>
            <a:r>
              <a:rPr lang="zh-CN"/>
              <a:t>．他很累，压力很大或遇到了挫折；</a:t>
            </a:r>
          </a:p>
          <a:p>
            <a:pPr marL="342900" indent="-342900"/>
            <a:r>
              <a:rPr lang="zh-CN" altLang="zh-CN"/>
              <a:t>    3</a:t>
            </a:r>
            <a:r>
              <a:rPr lang="zh-CN"/>
              <a:t>．他想找个倒霉蛋出气一一因为他在生活中没有多大的权力可以使用；</a:t>
            </a:r>
          </a:p>
          <a:p>
            <a:pPr marL="342900" indent="-342900"/>
            <a:r>
              <a:rPr lang="zh-CN" altLang="zh-CN"/>
              <a:t>    4</a:t>
            </a:r>
            <a:r>
              <a:rPr lang="zh-CN"/>
              <a:t>．他喜欢强词夺理，而从来不管自己是否正确；</a:t>
            </a:r>
          </a:p>
          <a:p>
            <a:pPr marL="342900" indent="-342900"/>
            <a:r>
              <a:rPr lang="zh-CN" altLang="zh-CN"/>
              <a:t>    5</a:t>
            </a:r>
            <a:r>
              <a:rPr lang="zh-CN"/>
              <a:t>．你或你的同事对他作了某种承诺而没有兑现；</a:t>
            </a:r>
          </a:p>
          <a:p>
            <a:pPr marL="342900" indent="-342900"/>
            <a:r>
              <a:rPr lang="zh-CN" altLang="zh-CN"/>
              <a:t>    6</a:t>
            </a:r>
            <a:r>
              <a:rPr lang="zh-CN"/>
              <a:t>．他觉得如果对你凶一点，就能迫使你满足他的要求；</a:t>
            </a:r>
          </a:p>
          <a:p>
            <a:pPr marL="342900" indent="-342900"/>
            <a:r>
              <a:rPr lang="zh-CN" altLang="zh-CN"/>
              <a:t>    7</a:t>
            </a:r>
            <a:r>
              <a:rPr lang="zh-CN"/>
              <a:t>．他做错了事情时，遭到了你或你同事的嘲弄；</a:t>
            </a:r>
          </a:p>
          <a:p>
            <a:pPr marL="342900" indent="-342900"/>
            <a:r>
              <a:rPr lang="zh-CN" altLang="zh-CN"/>
              <a:t>    8</a:t>
            </a:r>
            <a:r>
              <a:rPr lang="zh-CN"/>
              <a:t>．他的信誉和诚实受到了怀疑；</a:t>
            </a:r>
          </a:p>
          <a:p>
            <a:pPr marL="342900" indent="-342900"/>
            <a:r>
              <a:rPr lang="zh-CN" altLang="zh-CN"/>
              <a:t>    9</a:t>
            </a:r>
            <a:r>
              <a:rPr lang="zh-CN"/>
              <a:t>．他觉得你和你的同事对他没有礼貌或冷漠；</a:t>
            </a:r>
          </a:p>
          <a:p>
            <a:pPr marL="342900" indent="-342900"/>
            <a:r>
              <a:rPr lang="zh-CN" altLang="zh-CN"/>
              <a:t>    10</a:t>
            </a:r>
            <a:r>
              <a:rPr lang="zh-CN"/>
              <a:t>．他觉得自己的利益受到了损失。</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103435"/>
                                        </p:tgtEl>
                                        <p:attrNameLst>
                                          <p:attrName>style.color</p:attrName>
                                        </p:attrNameLst>
                                      </p:cBhvr>
                                      <p:to>
                                        <a:schemeClr val="bg1"/>
                                      </p:to>
                                    </p:animClr>
                                    <p:animClr clrSpc="rgb" dir="cw">
                                      <p:cBhvr>
                                        <p:cTn id="7" dur="250" autoRev="1" fill="remove"/>
                                        <p:tgtEl>
                                          <p:spTgt spid="103435"/>
                                        </p:tgtEl>
                                        <p:attrNameLst>
                                          <p:attrName>fillcolor</p:attrName>
                                        </p:attrNameLst>
                                      </p:cBhvr>
                                      <p:to>
                                        <a:schemeClr val="bg1"/>
                                      </p:to>
                                    </p:animClr>
                                    <p:set>
                                      <p:cBhvr>
                                        <p:cTn id="8" dur="250" autoRev="1" fill="remove"/>
                                        <p:tgtEl>
                                          <p:spTgt spid="103435"/>
                                        </p:tgtEl>
                                        <p:attrNameLst>
                                          <p:attrName>fill.type</p:attrName>
                                        </p:attrNameLst>
                                      </p:cBhvr>
                                      <p:to>
                                        <p:strVal val="solid"/>
                                      </p:to>
                                    </p:set>
                                    <p:set>
                                      <p:cBhvr>
                                        <p:cTn id="9" dur="250" autoRev="1" fill="remove"/>
                                        <p:tgtEl>
                                          <p:spTgt spid="1034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bldLvl="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342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342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0342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0343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343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343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343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10343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七、</a:t>
            </a:r>
            <a:r>
              <a:rPr lang="zh-CN" altLang="en-US" b="1">
                <a:latin typeface="Calibri" pitchFamily="34" charset="0"/>
              </a:rPr>
              <a:t>特殊客户投诉的处理技巧</a:t>
            </a:r>
          </a:p>
        </p:txBody>
      </p:sp>
      <p:sp>
        <p:nvSpPr>
          <p:cNvPr id="10445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103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9" name="Rectangle 15"/>
          <p:cNvSpPr>
            <a:spLocks noChangeArrowheads="1"/>
          </p:cNvSpPr>
          <p:nvPr/>
        </p:nvSpPr>
        <p:spPr bwMode="auto">
          <a:xfrm>
            <a:off x="2536825" y="876300"/>
            <a:ext cx="66071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342900"/>
            <a:r>
              <a:rPr lang="zh-CN" altLang="zh-CN" sz="1600" dirty="0"/>
              <a:t>      </a:t>
            </a:r>
            <a:r>
              <a:rPr lang="zh-CN" sz="1600" dirty="0"/>
              <a:t>（四）难缠客户的应对方法</a:t>
            </a:r>
          </a:p>
          <a:p>
            <a:pPr indent="-342900"/>
            <a:r>
              <a:rPr lang="zh-CN" altLang="zh-CN" sz="1600" dirty="0"/>
              <a:t>        1</a:t>
            </a:r>
            <a:r>
              <a:rPr lang="zh-CN" sz="1600" dirty="0"/>
              <a:t>．说话不触及个人；</a:t>
            </a:r>
          </a:p>
          <a:p>
            <a:pPr indent="-342900"/>
            <a:r>
              <a:rPr lang="zh-CN" sz="1600" dirty="0"/>
              <a:t>　　记住：客户不是对你有意见，至少看上去是这样的。</a:t>
            </a:r>
          </a:p>
          <a:p>
            <a:pPr indent="-342900"/>
            <a:r>
              <a:rPr lang="zh-CN" sz="1600" dirty="0"/>
              <a:t>　　客户服务人员在自己情绪变得不稳定的时候，就会把矛头直接指向客户本人，不再是就事论事，而是互相之间的一种人身攻击。例如：  </a:t>
            </a:r>
          </a:p>
          <a:p>
            <a:pPr indent="-342900"/>
            <a:r>
              <a:rPr lang="zh-CN" altLang="zh-CN" sz="1600" dirty="0"/>
              <a:t>        “</a:t>
            </a:r>
            <a:r>
              <a:rPr lang="zh-CN" sz="1600" dirty="0"/>
              <a:t>你怎么这样，我头一回碰见你这样的服务人员！”</a:t>
            </a:r>
          </a:p>
          <a:p>
            <a:pPr indent="-342900"/>
            <a:r>
              <a:rPr lang="zh-CN" altLang="zh-CN" sz="1600" dirty="0"/>
              <a:t>        “</a:t>
            </a:r>
            <a:r>
              <a:rPr lang="zh-CN" sz="1600" dirty="0"/>
              <a:t>我也没见过你这样的客户，人家别的客户什么事都没有，怎么就你这么多事呀？”    </a:t>
            </a:r>
          </a:p>
          <a:p>
            <a:pPr indent="-342900"/>
            <a:r>
              <a:rPr lang="zh-CN" altLang="zh-CN" sz="1600" dirty="0"/>
              <a:t>        “</a:t>
            </a:r>
            <a:r>
              <a:rPr lang="zh-CN" sz="1600" dirty="0"/>
              <a:t>我不是已经跟你说了吗，对不对，我不是已经给你解决了吗，你怎么还不满意呢？”</a:t>
            </a:r>
          </a:p>
          <a:p>
            <a:pPr indent="-342900"/>
            <a:r>
              <a:rPr lang="zh-CN" altLang="zh-CN" sz="1600" dirty="0"/>
              <a:t>  </a:t>
            </a:r>
            <a:r>
              <a:rPr lang="zh-CN" sz="1600" dirty="0"/>
              <a:t>　 客户服务人员在说话的时候，切记始终不能触及到个人。因为客户服务人员必须要记住一点，客户不是对你有意见，而是对你的产品有意见，至少是从表面看上去是这样的。</a:t>
            </a:r>
          </a:p>
          <a:p>
            <a:pPr indent="-342900"/>
            <a:r>
              <a:rPr lang="zh-CN" altLang="zh-CN" sz="1600" dirty="0"/>
              <a:t>        2</a:t>
            </a:r>
            <a:r>
              <a:rPr lang="zh-CN" sz="1600" dirty="0"/>
              <a:t>．对事不对人</a:t>
            </a:r>
            <a:r>
              <a:rPr lang="zh-CN" altLang="zh-CN" sz="1600" dirty="0"/>
              <a:t>——</a:t>
            </a:r>
            <a:r>
              <a:rPr lang="zh-CN" sz="1600" dirty="0"/>
              <a:t>做一个问题解决者</a:t>
            </a:r>
          </a:p>
          <a:p>
            <a:pPr indent="-342900"/>
            <a:r>
              <a:rPr lang="zh-CN" altLang="zh-CN" sz="1600" dirty="0"/>
              <a:t>       </a:t>
            </a:r>
            <a:r>
              <a:rPr lang="zh-CN" sz="1600" dirty="0"/>
              <a:t>对事不对人就是说，要做一个问题的解决者，永远提醒自己，我的工作是解决问题，在处理投诉的时候要解决问题，不能让问题再放大。当你把问题解决了的时候，投诉自然就被化解了。</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104459"/>
                                        </p:tgtEl>
                                        <p:attrNameLst>
                                          <p:attrName>style.color</p:attrName>
                                        </p:attrNameLst>
                                      </p:cBhvr>
                                      <p:to>
                                        <a:schemeClr val="bg1"/>
                                      </p:to>
                                    </p:animClr>
                                    <p:animClr clrSpc="rgb" dir="cw">
                                      <p:cBhvr>
                                        <p:cTn id="7" dur="250" autoRev="1" fill="remove"/>
                                        <p:tgtEl>
                                          <p:spTgt spid="104459"/>
                                        </p:tgtEl>
                                        <p:attrNameLst>
                                          <p:attrName>fillcolor</p:attrName>
                                        </p:attrNameLst>
                                      </p:cBhvr>
                                      <p:to>
                                        <a:schemeClr val="bg1"/>
                                      </p:to>
                                    </p:animClr>
                                    <p:set>
                                      <p:cBhvr>
                                        <p:cTn id="8" dur="250" autoRev="1" fill="remove"/>
                                        <p:tgtEl>
                                          <p:spTgt spid="104459"/>
                                        </p:tgtEl>
                                        <p:attrNameLst>
                                          <p:attrName>fill.type</p:attrName>
                                        </p:attrNameLst>
                                      </p:cBhvr>
                                      <p:to>
                                        <p:strVal val="solid"/>
                                      </p:to>
                                    </p:set>
                                    <p:set>
                                      <p:cBhvr>
                                        <p:cTn id="9" dur="250" autoRev="1" fill="remove"/>
                                        <p:tgtEl>
                                          <p:spTgt spid="1044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9" grpId="0" bldLvl="0"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445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0445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0445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0445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445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445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0445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第四节 客户抱怨和投诉的处理</a:t>
            </a:r>
            <a:endParaRPr lang="zh-CN">
              <a:latin typeface="Calibri" pitchFamily="34" charset="0"/>
            </a:endParaRPr>
          </a:p>
        </p:txBody>
      </p:sp>
      <p:sp>
        <p:nvSpPr>
          <p:cNvPr id="10445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七、</a:t>
            </a:r>
            <a:r>
              <a:rPr lang="zh-CN" altLang="en-US" b="1">
                <a:latin typeface="Calibri" pitchFamily="34" charset="0"/>
              </a:rPr>
              <a:t>特殊客户投诉的处理技巧</a:t>
            </a:r>
          </a:p>
        </p:txBody>
      </p:sp>
      <p:sp>
        <p:nvSpPr>
          <p:cNvPr id="10548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104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3" name="Rectangle 15"/>
          <p:cNvSpPr>
            <a:spLocks noChangeArrowheads="1"/>
          </p:cNvSpPr>
          <p:nvPr/>
        </p:nvSpPr>
        <p:spPr bwMode="auto">
          <a:xfrm>
            <a:off x="2536825" y="876300"/>
            <a:ext cx="66071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600" dirty="0"/>
              <a:t>         3</a:t>
            </a:r>
            <a:r>
              <a:rPr lang="zh-CN" sz="1600" dirty="0"/>
              <a:t>．征求对方意见</a:t>
            </a:r>
            <a:r>
              <a:rPr lang="zh-CN" altLang="zh-CN" sz="1600" dirty="0"/>
              <a:t>——</a:t>
            </a:r>
            <a:r>
              <a:rPr lang="zh-CN" sz="1600" dirty="0"/>
              <a:t>您要怎样做能让您满意</a:t>
            </a:r>
          </a:p>
          <a:p>
            <a:pPr marL="342900" indent="-342900"/>
            <a:r>
              <a:rPr lang="zh-CN" altLang="zh-CN" sz="1600" dirty="0"/>
              <a:t>        </a:t>
            </a:r>
            <a:r>
              <a:rPr lang="zh-CN" sz="1600" dirty="0"/>
              <a:t>征求意见是为了让客户感到受到尊重，受到重视。</a:t>
            </a:r>
          </a:p>
          <a:p>
            <a:pPr marL="342900" indent="-342900"/>
            <a:r>
              <a:rPr lang="zh-CN" sz="1600" dirty="0"/>
              <a:t>　　 比如说：“您看怎么做才会让您满意？”</a:t>
            </a:r>
          </a:p>
          <a:p>
            <a:pPr marL="342900" indent="-342900"/>
            <a:r>
              <a:rPr lang="zh-CN" altLang="zh-CN" sz="1600" dirty="0"/>
              <a:t>        “</a:t>
            </a:r>
            <a:r>
              <a:rPr lang="zh-CN" sz="1600" dirty="0"/>
              <a:t>您觉得怎么处理会您会接受？”</a:t>
            </a:r>
          </a:p>
          <a:p>
            <a:pPr marL="342900" indent="-342900"/>
            <a:r>
              <a:rPr lang="zh-CN" altLang="zh-CN" sz="1600" dirty="0"/>
              <a:t>        “</a:t>
            </a:r>
            <a:r>
              <a:rPr lang="zh-CN" sz="1600" dirty="0"/>
              <a:t>您看除了刚才您提的两点以外，还有没有我们双方都能够接受的建议呢？”</a:t>
            </a:r>
          </a:p>
          <a:p>
            <a:pPr marL="342900" indent="-342900"/>
            <a:r>
              <a:rPr lang="zh-CN" sz="1600" dirty="0"/>
              <a:t>　　征询意见的目的，是了解客户的实际想法。</a:t>
            </a:r>
          </a:p>
          <a:p>
            <a:pPr marL="342900" indent="-342900"/>
            <a:r>
              <a:rPr lang="zh-CN" altLang="zh-CN" sz="1600" dirty="0"/>
              <a:t>       4</a:t>
            </a:r>
            <a:r>
              <a:rPr lang="zh-CN" sz="1600" dirty="0"/>
              <a:t>．礼貌的重复</a:t>
            </a:r>
          </a:p>
          <a:p>
            <a:pPr indent="-342900"/>
            <a:r>
              <a:rPr lang="zh-CN" altLang="zh-CN" sz="1600" dirty="0"/>
              <a:t>       </a:t>
            </a:r>
            <a:r>
              <a:rPr lang="zh-CN" sz="1600" dirty="0"/>
              <a:t>当客户坚持其无理要求时，告诉客户你能做什么，而不是你不能做什么！要不断地重复这一点。</a:t>
            </a:r>
          </a:p>
          <a:p>
            <a:pPr marL="342900" indent="-342900"/>
            <a:r>
              <a:rPr lang="zh-CN" sz="1600" dirty="0"/>
              <a:t>客户坚持他的要求，而这种要求根本就不可能满足时，客户就会不断提出这种要求。这个时候，客户就很容易翻脸。因此这时要避免客户有爆发性的投诉。怎么做呢？做到礼貌的重复。当客户坚持他的无礼要求时，你不要跟他说“不行，做不到”或“这不可能”等，不要直接回绝。不断重复告诉他你能做什么，而不是你不能做什么。如果客户放弃了，投诉处理就结束了。如果依然不放弃，那就可能牵扯到你的上级主管来进行解决。</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105483"/>
                                        </p:tgtEl>
                                        <p:attrNameLst>
                                          <p:attrName>style.color</p:attrName>
                                        </p:attrNameLst>
                                      </p:cBhvr>
                                      <p:to>
                                        <a:schemeClr val="bg1"/>
                                      </p:to>
                                    </p:animClr>
                                    <p:animClr clrSpc="rgb" dir="cw">
                                      <p:cBhvr>
                                        <p:cTn id="7" dur="250" autoRev="1" fill="remove"/>
                                        <p:tgtEl>
                                          <p:spTgt spid="105483"/>
                                        </p:tgtEl>
                                        <p:attrNameLst>
                                          <p:attrName>fillcolor</p:attrName>
                                        </p:attrNameLst>
                                      </p:cBhvr>
                                      <p:to>
                                        <a:schemeClr val="bg1"/>
                                      </p:to>
                                    </p:animClr>
                                    <p:set>
                                      <p:cBhvr>
                                        <p:cTn id="8" dur="250" autoRev="1" fill="remove"/>
                                        <p:tgtEl>
                                          <p:spTgt spid="105483"/>
                                        </p:tgtEl>
                                        <p:attrNameLst>
                                          <p:attrName>fill.type</p:attrName>
                                        </p:attrNameLst>
                                      </p:cBhvr>
                                      <p:to>
                                        <p:strVal val="solid"/>
                                      </p:to>
                                    </p:set>
                                    <p:set>
                                      <p:cBhvr>
                                        <p:cTn id="9" dur="250" autoRev="1" fill="remove"/>
                                        <p:tgtEl>
                                          <p:spTgt spid="10548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3" grpId="0" bldLvl="0"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308324"/>
          </a:xfrm>
          <a:prstGeom prst="rect">
            <a:avLst/>
          </a:prstGeom>
          <a:noFill/>
        </p:spPr>
        <p:txBody>
          <a:bodyPr wrap="square" rtlCol="0">
            <a:spAutoFit/>
          </a:bodyPr>
          <a:lstStyle/>
          <a:p>
            <a:r>
              <a:rPr lang="en-US" altLang="zh-CN" b="1" dirty="0">
                <a:latin typeface="+mn-ea"/>
                <a:ea typeface="+mn-ea"/>
              </a:rPr>
              <a:t>1.</a:t>
            </a:r>
            <a:r>
              <a:rPr lang="zh-CN" altLang="zh-CN" b="1" dirty="0">
                <a:latin typeface="+mn-ea"/>
                <a:ea typeface="+mn-ea"/>
              </a:rPr>
              <a:t>面对客户的投诉，商家最常见的处理办法通常有以下几种：</a:t>
            </a:r>
            <a:endParaRPr lang="zh-CN" altLang="zh-CN" dirty="0">
              <a:latin typeface="+mn-ea"/>
              <a:ea typeface="+mn-ea"/>
            </a:endParaRPr>
          </a:p>
          <a:p>
            <a:endParaRPr lang="en-US" altLang="zh-CN" b="1" dirty="0" smtClean="0">
              <a:latin typeface="+mn-ea"/>
              <a:ea typeface="+mn-ea"/>
            </a:endParaRPr>
          </a:p>
          <a:p>
            <a:r>
              <a:rPr lang="en-US" altLang="zh-CN" b="1" dirty="0" smtClean="0">
                <a:latin typeface="+mn-ea"/>
                <a:ea typeface="+mn-ea"/>
              </a:rPr>
              <a:t>A</a:t>
            </a:r>
            <a:r>
              <a:rPr lang="en-US" altLang="zh-CN" b="1" dirty="0">
                <a:latin typeface="+mn-ea"/>
                <a:ea typeface="+mn-ea"/>
              </a:rPr>
              <a:t>.</a:t>
            </a:r>
            <a:r>
              <a:rPr lang="zh-CN" altLang="zh-CN" b="1" dirty="0">
                <a:latin typeface="+mn-ea"/>
                <a:ea typeface="+mn-ea"/>
              </a:rPr>
              <a:t>只有态度没有行动</a:t>
            </a:r>
            <a:r>
              <a:rPr lang="en-US" altLang="zh-CN" b="1" dirty="0">
                <a:latin typeface="+mn-ea"/>
                <a:ea typeface="+mn-ea"/>
              </a:rPr>
              <a:t>              </a:t>
            </a:r>
            <a:endParaRPr lang="en-US" altLang="zh-CN" b="1" dirty="0" smtClean="0">
              <a:latin typeface="+mn-ea"/>
              <a:ea typeface="+mn-ea"/>
            </a:endParaRPr>
          </a:p>
          <a:p>
            <a:r>
              <a:rPr lang="en-US" altLang="zh-CN" b="1" dirty="0" smtClean="0">
                <a:latin typeface="+mn-ea"/>
                <a:ea typeface="+mn-ea"/>
              </a:rPr>
              <a:t>B</a:t>
            </a:r>
            <a:r>
              <a:rPr lang="en-US" altLang="zh-CN" b="1" dirty="0">
                <a:latin typeface="+mn-ea"/>
                <a:ea typeface="+mn-ea"/>
              </a:rPr>
              <a:t>.</a:t>
            </a:r>
            <a:r>
              <a:rPr lang="zh-CN" altLang="zh-CN" b="1" dirty="0">
                <a:latin typeface="+mn-ea"/>
                <a:ea typeface="+mn-ea"/>
              </a:rPr>
              <a:t>百般抵赖</a:t>
            </a:r>
            <a:r>
              <a:rPr lang="en-US" altLang="zh-CN" b="1" dirty="0">
                <a:latin typeface="+mn-ea"/>
                <a:ea typeface="+mn-ea"/>
              </a:rPr>
              <a:t> </a:t>
            </a:r>
            <a:endParaRPr lang="zh-CN" altLang="zh-CN" dirty="0">
              <a:latin typeface="+mn-ea"/>
              <a:ea typeface="+mn-ea"/>
            </a:endParaRPr>
          </a:p>
          <a:p>
            <a:r>
              <a:rPr lang="en-US" altLang="zh-CN" b="1" dirty="0">
                <a:latin typeface="+mn-ea"/>
                <a:ea typeface="+mn-ea"/>
              </a:rPr>
              <a:t>C.</a:t>
            </a:r>
            <a:r>
              <a:rPr lang="zh-CN" altLang="zh-CN" b="1" dirty="0">
                <a:latin typeface="+mn-ea"/>
                <a:ea typeface="+mn-ea"/>
              </a:rPr>
              <a:t>道歉并马上付诸行动，解决问题</a:t>
            </a:r>
            <a:r>
              <a:rPr lang="zh-CN" altLang="zh-CN" b="1" dirty="0" smtClean="0">
                <a:latin typeface="+mn-ea"/>
                <a:ea typeface="+mn-ea"/>
              </a:rPr>
              <a:t>。</a:t>
            </a:r>
            <a:endParaRPr lang="en-US" altLang="zh-CN" b="1" dirty="0" smtClean="0">
              <a:latin typeface="+mn-ea"/>
              <a:ea typeface="+mn-ea"/>
            </a:endParaRPr>
          </a:p>
          <a:p>
            <a:r>
              <a:rPr lang="en-US" altLang="zh-CN" b="1" dirty="0" smtClean="0">
                <a:latin typeface="+mn-ea"/>
                <a:ea typeface="+mn-ea"/>
              </a:rPr>
              <a:t>D</a:t>
            </a:r>
            <a:r>
              <a:rPr lang="en-US" altLang="zh-CN" b="1" dirty="0">
                <a:latin typeface="+mn-ea"/>
                <a:ea typeface="+mn-ea"/>
              </a:rPr>
              <a:t>.</a:t>
            </a:r>
            <a:r>
              <a:rPr lang="zh-CN" altLang="zh-CN" b="1" dirty="0">
                <a:latin typeface="+mn-ea"/>
                <a:ea typeface="+mn-ea"/>
              </a:rPr>
              <a:t>以上都正确</a:t>
            </a:r>
            <a:endParaRPr lang="zh-CN" altLang="zh-CN" dirty="0">
              <a:latin typeface="+mn-ea"/>
              <a:ea typeface="+mn-ea"/>
            </a:endParaRPr>
          </a:p>
          <a:p>
            <a:endParaRPr lang="en-US" altLang="zh-CN" b="1" dirty="0">
              <a:latin typeface="+mn-ea"/>
              <a:ea typeface="+mn-ea"/>
            </a:endParaRPr>
          </a:p>
        </p:txBody>
      </p:sp>
      <p:sp>
        <p:nvSpPr>
          <p:cNvPr id="4" name="菱形 3">
            <a:hlinkClick r:id="rId4" action="ppaction://hlinksldjump"/>
          </p:cNvPr>
          <p:cNvSpPr/>
          <p:nvPr/>
        </p:nvSpPr>
        <p:spPr>
          <a:xfrm>
            <a:off x="3163069"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171181"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4" action="ppaction://hlinksldjump"/>
          </p:cNvPr>
          <p:cNvSpPr/>
          <p:nvPr/>
        </p:nvSpPr>
        <p:spPr>
          <a:xfrm>
            <a:off x="5179293"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5" action="ppaction://hlinksldjump"/>
          </p:cNvPr>
          <p:cNvSpPr/>
          <p:nvPr/>
        </p:nvSpPr>
        <p:spPr>
          <a:xfrm>
            <a:off x="6187405"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1054826530"/>
      </p:ext>
    </p:extLst>
  </p:cSld>
  <p:clrMapOvr>
    <a:masterClrMapping/>
  </p:clrMapOvr>
  <p:transition spd="slow">
    <p:push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232527403"/>
      </p:ext>
    </p:extLst>
  </p:cSld>
  <p:clrMapOvr>
    <a:masterClrMapping/>
  </p:clrMapOvr>
  <p:transition spd="slow">
    <p:push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539483485"/>
      </p:ext>
    </p:extLst>
  </p:cSld>
  <p:clrMapOvr>
    <a:masterClrMapping/>
  </p:clrMapOvr>
  <p:transition spd="slow">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308324"/>
          </a:xfrm>
          <a:prstGeom prst="rect">
            <a:avLst/>
          </a:prstGeom>
          <a:noFill/>
        </p:spPr>
        <p:txBody>
          <a:bodyPr wrap="square" rtlCol="0">
            <a:spAutoFit/>
          </a:bodyPr>
          <a:lstStyle/>
          <a:p>
            <a:r>
              <a:rPr lang="en-US" altLang="zh-CN" b="1" dirty="0">
                <a:latin typeface="+mn-ea"/>
                <a:ea typeface="+mn-ea"/>
              </a:rPr>
              <a:t>2.</a:t>
            </a:r>
            <a:r>
              <a:rPr lang="zh-CN" altLang="zh-CN" b="1" dirty="0">
                <a:latin typeface="+mn-ea"/>
                <a:ea typeface="+mn-ea"/>
              </a:rPr>
              <a:t>处理客户投诉要遵循哪些原则？</a:t>
            </a:r>
            <a:endParaRPr lang="zh-CN" altLang="zh-CN" dirty="0">
              <a:latin typeface="+mn-ea"/>
              <a:ea typeface="+mn-ea"/>
            </a:endParaRPr>
          </a:p>
          <a:p>
            <a:endParaRPr lang="en-US" altLang="zh-CN" b="1" dirty="0" smtClean="0">
              <a:latin typeface="+mn-ea"/>
              <a:ea typeface="+mn-ea"/>
            </a:endParaRPr>
          </a:p>
          <a:p>
            <a:r>
              <a:rPr lang="en-US" altLang="zh-CN" b="1" dirty="0" smtClean="0">
                <a:latin typeface="+mn-ea"/>
                <a:ea typeface="+mn-ea"/>
              </a:rPr>
              <a:t>A</a:t>
            </a:r>
            <a:r>
              <a:rPr lang="en-US" altLang="zh-CN" b="1" dirty="0">
                <a:latin typeface="+mn-ea"/>
                <a:ea typeface="+mn-ea"/>
              </a:rPr>
              <a:t>.</a:t>
            </a:r>
            <a:r>
              <a:rPr lang="zh-CN" altLang="zh-CN" b="1" dirty="0">
                <a:latin typeface="+mn-ea"/>
                <a:ea typeface="+mn-ea"/>
              </a:rPr>
              <a:t>迅速采取行动</a:t>
            </a:r>
            <a:r>
              <a:rPr lang="en-US" altLang="zh-CN" b="1" dirty="0">
                <a:latin typeface="+mn-ea"/>
                <a:ea typeface="+mn-ea"/>
              </a:rPr>
              <a:t>                  </a:t>
            </a:r>
            <a:endParaRPr lang="zh-CN" altLang="zh-CN" dirty="0">
              <a:latin typeface="+mn-ea"/>
              <a:ea typeface="+mn-ea"/>
            </a:endParaRPr>
          </a:p>
          <a:p>
            <a:r>
              <a:rPr lang="en-US" altLang="zh-CN" b="1" dirty="0">
                <a:latin typeface="+mn-ea"/>
                <a:ea typeface="+mn-ea"/>
              </a:rPr>
              <a:t>B.</a:t>
            </a:r>
            <a:r>
              <a:rPr lang="zh-CN" altLang="zh-CN" b="1" dirty="0">
                <a:latin typeface="+mn-ea"/>
                <a:ea typeface="+mn-ea"/>
              </a:rPr>
              <a:t>想方设法平息抱怨</a:t>
            </a:r>
            <a:endParaRPr lang="zh-CN" altLang="zh-CN" dirty="0">
              <a:latin typeface="+mn-ea"/>
              <a:ea typeface="+mn-ea"/>
            </a:endParaRPr>
          </a:p>
          <a:p>
            <a:r>
              <a:rPr lang="en-US" altLang="zh-CN" b="1" dirty="0">
                <a:latin typeface="+mn-ea"/>
                <a:ea typeface="+mn-ea"/>
              </a:rPr>
              <a:t>C.</a:t>
            </a:r>
            <a:r>
              <a:rPr lang="zh-CN" altLang="zh-CN" b="1" dirty="0">
                <a:latin typeface="+mn-ea"/>
                <a:ea typeface="+mn-ea"/>
              </a:rPr>
              <a:t>耐心倾听客户的抱怨，坚决避免与其争辩</a:t>
            </a:r>
            <a:endParaRPr lang="zh-CN" altLang="zh-CN" dirty="0">
              <a:latin typeface="+mn-ea"/>
              <a:ea typeface="+mn-ea"/>
            </a:endParaRPr>
          </a:p>
          <a:p>
            <a:r>
              <a:rPr lang="en-US" altLang="zh-CN" b="1" dirty="0">
                <a:latin typeface="+mn-ea"/>
                <a:ea typeface="+mn-ea"/>
              </a:rPr>
              <a:t>D.</a:t>
            </a:r>
            <a:r>
              <a:rPr lang="zh-CN" altLang="zh-CN" b="1" dirty="0">
                <a:latin typeface="+mn-ea"/>
                <a:ea typeface="+mn-ea"/>
              </a:rPr>
              <a:t>要站在客户立场上将心比心</a:t>
            </a:r>
            <a:endParaRPr lang="zh-CN" altLang="zh-CN" dirty="0">
              <a:latin typeface="+mn-ea"/>
              <a:ea typeface="+mn-ea"/>
            </a:endParaRPr>
          </a:p>
          <a:p>
            <a:endParaRPr lang="en-US" altLang="zh-CN" b="1" dirty="0" smtClean="0">
              <a:latin typeface="+mn-ea"/>
              <a:ea typeface="+mn-ea"/>
            </a:endParaRPr>
          </a:p>
          <a:p>
            <a:r>
              <a:rPr lang="en-US" altLang="zh-CN" b="1" dirty="0" smtClean="0">
                <a:latin typeface="+mn-ea"/>
                <a:ea typeface="+mn-ea"/>
              </a:rPr>
              <a:t>A.ABC  B.ABD  C.BCD  D.ABCD</a:t>
            </a:r>
            <a:endParaRPr lang="zh-CN" altLang="en-US" b="1" dirty="0">
              <a:latin typeface="+mn-ea"/>
              <a:ea typeface="+mn-ea"/>
            </a:endParaRPr>
          </a:p>
        </p:txBody>
      </p:sp>
      <p:sp>
        <p:nvSpPr>
          <p:cNvPr id="4" name="菱形 3">
            <a:hlinkClick r:id="rId4" action="ppaction://hlinksldjump"/>
          </p:cNvPr>
          <p:cNvSpPr/>
          <p:nvPr/>
        </p:nvSpPr>
        <p:spPr>
          <a:xfrm>
            <a:off x="3163069"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171181"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4" action="ppaction://hlinksldjump"/>
          </p:cNvPr>
          <p:cNvSpPr/>
          <p:nvPr/>
        </p:nvSpPr>
        <p:spPr>
          <a:xfrm>
            <a:off x="5179293"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5" action="ppaction://hlinksldjump"/>
          </p:cNvPr>
          <p:cNvSpPr/>
          <p:nvPr/>
        </p:nvSpPr>
        <p:spPr>
          <a:xfrm>
            <a:off x="6187405"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2163484895"/>
      </p:ext>
    </p:extLst>
  </p:cSld>
  <p:clrMapOvr>
    <a:masterClrMapping/>
  </p:clrMapOvr>
  <p:transition spd="slow">
    <p:push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53599255"/>
      </p:ext>
    </p:extLst>
  </p:cSld>
  <p:clrMapOvr>
    <a:masterClrMapping/>
  </p:clrMapOvr>
  <p:transition spd="slow">
    <p:push dir="u"/>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49656896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331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331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331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331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331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332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332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1332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声母综合训练</a:t>
            </a:r>
          </a:p>
        </p:txBody>
      </p:sp>
      <p:sp>
        <p:nvSpPr>
          <p:cNvPr id="14347" name="Text Box 44"/>
          <p:cNvSpPr>
            <a:spLocks noChangeArrowheads="1"/>
          </p:cNvSpPr>
          <p:nvPr/>
        </p:nvSpPr>
        <p:spPr bwMode="auto">
          <a:xfrm>
            <a:off x="3276601" y="1177925"/>
            <a:ext cx="5039816"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defTabSz="912813"/>
            <a:r>
              <a:rPr lang="zh-CN" altLang="en-US" sz="2000" dirty="0"/>
              <a:t>（一）双唇音、唇齿音：b、p、m、f</a:t>
            </a:r>
            <a:r>
              <a:rPr lang="zh-CN" altLang="en-US" sz="2000" dirty="0">
                <a:latin typeface="Calibri" pitchFamily="34" charset="0"/>
              </a:rPr>
              <a:t>   </a:t>
            </a:r>
          </a:p>
          <a:p>
            <a:pPr defTabSz="912813"/>
            <a:r>
              <a:rPr lang="zh-CN" altLang="en-US" sz="2000" dirty="0"/>
              <a:t>（二）舌尖中音、边音：d、t、n、l</a:t>
            </a:r>
          </a:p>
          <a:p>
            <a:pPr defTabSz="912813"/>
            <a:r>
              <a:rPr lang="zh-CN" altLang="en-US" sz="2000" dirty="0"/>
              <a:t>（三）舌尖前音：z、c、s</a:t>
            </a:r>
          </a:p>
          <a:p>
            <a:pPr defTabSz="912813"/>
            <a:r>
              <a:rPr lang="zh-CN" altLang="en-US" sz="2000" dirty="0"/>
              <a:t>（四）舌尖后音：zh、ch、sh、r</a:t>
            </a:r>
          </a:p>
          <a:p>
            <a:pPr defTabSz="912813"/>
            <a:r>
              <a:rPr lang="zh-CN" altLang="en-US" sz="2000" dirty="0"/>
              <a:t>（五）舌面前音：j、q、x</a:t>
            </a:r>
          </a:p>
          <a:p>
            <a:pPr defTabSz="912813"/>
            <a:r>
              <a:rPr lang="zh-CN" altLang="en-US" sz="2000" dirty="0"/>
              <a:t>（六）舌根音：g、k、h</a:t>
            </a:r>
          </a:p>
          <a:p>
            <a:pPr defTabSz="912813"/>
            <a:r>
              <a:rPr lang="zh-CN" altLang="en-US" sz="2000" dirty="0">
                <a:latin typeface="Calibri" pitchFamily="34" charset="0"/>
              </a:rPr>
              <a:t>      </a:t>
            </a:r>
          </a:p>
        </p:txBody>
      </p:sp>
      <p:pic>
        <p:nvPicPr>
          <p:cNvPr id="13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14347"/>
                                        </p:tgtEl>
                                        <p:attrNameLst>
                                          <p:attrName>style.color</p:attrName>
                                        </p:attrNameLst>
                                      </p:cBhvr>
                                      <p:to>
                                        <a:schemeClr val="bg1"/>
                                      </p:to>
                                    </p:animClr>
                                    <p:animClr clrSpc="rgb" dir="cw">
                                      <p:cBhvr>
                                        <p:cTn id="7" dur="250" autoRev="1" fill="remove"/>
                                        <p:tgtEl>
                                          <p:spTgt spid="14347"/>
                                        </p:tgtEl>
                                        <p:attrNameLst>
                                          <p:attrName>fillcolor</p:attrName>
                                        </p:attrNameLst>
                                      </p:cBhvr>
                                      <p:to>
                                        <a:schemeClr val="bg1"/>
                                      </p:to>
                                    </p:animClr>
                                    <p:set>
                                      <p:cBhvr>
                                        <p:cTn id="8" dur="250" autoRev="1" fill="remove"/>
                                        <p:tgtEl>
                                          <p:spTgt spid="14347"/>
                                        </p:tgtEl>
                                        <p:attrNameLst>
                                          <p:attrName>fill.type</p:attrName>
                                        </p:attrNameLst>
                                      </p:cBhvr>
                                      <p:to>
                                        <p:strVal val="solid"/>
                                      </p:to>
                                    </p:set>
                                    <p:set>
                                      <p:cBhvr>
                                        <p:cTn id="9" dur="250" autoRev="1" fill="remove"/>
                                        <p:tgtEl>
                                          <p:spTgt spid="143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bldLvl="0"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308324"/>
          </a:xfrm>
          <a:prstGeom prst="rect">
            <a:avLst/>
          </a:prstGeom>
          <a:noFill/>
        </p:spPr>
        <p:txBody>
          <a:bodyPr wrap="square" rtlCol="0">
            <a:spAutoFit/>
          </a:bodyPr>
          <a:lstStyle/>
          <a:p>
            <a:r>
              <a:rPr lang="en-US" altLang="zh-CN" b="1" dirty="0">
                <a:latin typeface="+mn-ea"/>
                <a:ea typeface="+mn-ea"/>
              </a:rPr>
              <a:t>3.</a:t>
            </a:r>
            <a:r>
              <a:rPr lang="zh-CN" altLang="zh-CN" b="1" dirty="0">
                <a:latin typeface="+mn-ea"/>
                <a:ea typeface="+mn-ea"/>
              </a:rPr>
              <a:t>下列客户哪些属于难缠客户的类型。</a:t>
            </a:r>
            <a:endParaRPr lang="zh-CN" altLang="zh-CN" dirty="0">
              <a:latin typeface="+mn-ea"/>
              <a:ea typeface="+mn-ea"/>
            </a:endParaRPr>
          </a:p>
          <a:p>
            <a:endParaRPr lang="en-US" altLang="zh-CN" b="1" dirty="0" smtClean="0">
              <a:latin typeface="+mn-ea"/>
              <a:ea typeface="+mn-ea"/>
            </a:endParaRPr>
          </a:p>
          <a:p>
            <a:r>
              <a:rPr lang="en-US" altLang="zh-CN" b="1" dirty="0" smtClean="0">
                <a:latin typeface="+mn-ea"/>
                <a:ea typeface="+mn-ea"/>
              </a:rPr>
              <a:t>A</a:t>
            </a:r>
            <a:r>
              <a:rPr lang="en-US" altLang="zh-CN" b="1" dirty="0">
                <a:latin typeface="+mn-ea"/>
                <a:ea typeface="+mn-ea"/>
              </a:rPr>
              <a:t>.</a:t>
            </a:r>
            <a:r>
              <a:rPr lang="zh-CN" altLang="zh-CN" b="1" dirty="0">
                <a:latin typeface="+mn-ea"/>
                <a:ea typeface="+mn-ea"/>
              </a:rPr>
              <a:t>霸道的客户</a:t>
            </a:r>
            <a:r>
              <a:rPr lang="en-US" altLang="zh-CN" b="1" dirty="0">
                <a:latin typeface="+mn-ea"/>
                <a:ea typeface="+mn-ea"/>
              </a:rPr>
              <a:t>                  </a:t>
            </a:r>
            <a:endParaRPr lang="en-US" altLang="zh-CN" b="1" dirty="0" smtClean="0">
              <a:latin typeface="+mn-ea"/>
              <a:ea typeface="+mn-ea"/>
            </a:endParaRPr>
          </a:p>
          <a:p>
            <a:r>
              <a:rPr lang="en-US" altLang="zh-CN" b="1" dirty="0" smtClean="0">
                <a:latin typeface="+mn-ea"/>
                <a:ea typeface="+mn-ea"/>
              </a:rPr>
              <a:t>B</a:t>
            </a:r>
            <a:r>
              <a:rPr lang="en-US" altLang="zh-CN" b="1" dirty="0">
                <a:latin typeface="+mn-ea"/>
                <a:ea typeface="+mn-ea"/>
              </a:rPr>
              <a:t>.</a:t>
            </a:r>
            <a:r>
              <a:rPr lang="zh-CN" altLang="zh-CN" b="1" dirty="0">
                <a:latin typeface="+mn-ea"/>
                <a:ea typeface="+mn-ea"/>
              </a:rPr>
              <a:t>喋喋不休的客户</a:t>
            </a:r>
            <a:endParaRPr lang="zh-CN" altLang="zh-CN" dirty="0">
              <a:latin typeface="+mn-ea"/>
              <a:ea typeface="+mn-ea"/>
            </a:endParaRPr>
          </a:p>
          <a:p>
            <a:r>
              <a:rPr lang="en-US" altLang="zh-CN" b="1" dirty="0">
                <a:latin typeface="+mn-ea"/>
                <a:ea typeface="+mn-ea"/>
              </a:rPr>
              <a:t>C.</a:t>
            </a:r>
            <a:r>
              <a:rPr lang="zh-CN" altLang="zh-CN" b="1" dirty="0">
                <a:latin typeface="+mn-ea"/>
                <a:ea typeface="+mn-ea"/>
              </a:rPr>
              <a:t>语气和蔼的客户</a:t>
            </a:r>
            <a:r>
              <a:rPr lang="en-US" altLang="zh-CN" b="1" dirty="0">
                <a:latin typeface="+mn-ea"/>
                <a:ea typeface="+mn-ea"/>
              </a:rPr>
              <a:t>              </a:t>
            </a:r>
            <a:endParaRPr lang="en-US" altLang="zh-CN" b="1" dirty="0" smtClean="0">
              <a:latin typeface="+mn-ea"/>
              <a:ea typeface="+mn-ea"/>
            </a:endParaRPr>
          </a:p>
          <a:p>
            <a:r>
              <a:rPr lang="en-US" altLang="zh-CN" b="1" dirty="0" smtClean="0">
                <a:latin typeface="+mn-ea"/>
                <a:ea typeface="+mn-ea"/>
              </a:rPr>
              <a:t>D</a:t>
            </a:r>
            <a:r>
              <a:rPr lang="en-US" altLang="zh-CN" b="1" dirty="0">
                <a:latin typeface="+mn-ea"/>
                <a:ea typeface="+mn-ea"/>
              </a:rPr>
              <a:t>.</a:t>
            </a:r>
            <a:r>
              <a:rPr lang="zh-CN" altLang="zh-CN" b="1" dirty="0">
                <a:latin typeface="+mn-ea"/>
                <a:ea typeface="+mn-ea"/>
              </a:rPr>
              <a:t>犹豫不决的客户</a:t>
            </a:r>
            <a:endParaRPr lang="zh-CN" altLang="zh-CN" dirty="0">
              <a:latin typeface="+mn-ea"/>
              <a:ea typeface="+mn-ea"/>
            </a:endParaRPr>
          </a:p>
          <a:p>
            <a:endParaRPr lang="en-US" altLang="zh-CN" b="1" dirty="0" smtClean="0">
              <a:latin typeface="+mn-ea"/>
              <a:ea typeface="+mn-ea"/>
            </a:endParaRPr>
          </a:p>
          <a:p>
            <a:r>
              <a:rPr lang="en-US" altLang="zh-CN" b="1" dirty="0" smtClean="0">
                <a:latin typeface="+mn-ea"/>
                <a:ea typeface="+mn-ea"/>
              </a:rPr>
              <a:t>A.ABC  B.ABD  C.BCD  D.ABCD</a:t>
            </a:r>
            <a:endParaRPr lang="zh-CN" altLang="en-US" b="1" dirty="0">
              <a:latin typeface="+mn-ea"/>
              <a:ea typeface="+mn-ea"/>
            </a:endParaRPr>
          </a:p>
        </p:txBody>
      </p:sp>
      <p:sp>
        <p:nvSpPr>
          <p:cNvPr id="4" name="菱形 3">
            <a:hlinkClick r:id="rId4" action="ppaction://hlinksldjump"/>
          </p:cNvPr>
          <p:cNvSpPr/>
          <p:nvPr/>
        </p:nvSpPr>
        <p:spPr>
          <a:xfrm>
            <a:off x="3163069"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5" action="ppaction://hlinksldjump"/>
          </p:cNvPr>
          <p:cNvSpPr/>
          <p:nvPr/>
        </p:nvSpPr>
        <p:spPr>
          <a:xfrm>
            <a:off x="4171181"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4" action="ppaction://hlinksldjump"/>
          </p:cNvPr>
          <p:cNvSpPr/>
          <p:nvPr/>
        </p:nvSpPr>
        <p:spPr>
          <a:xfrm>
            <a:off x="5179293"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87405"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3621012275"/>
      </p:ext>
    </p:extLst>
  </p:cSld>
  <p:clrMapOvr>
    <a:masterClrMapping/>
  </p:clrMapOvr>
  <p:transition spd="slow">
    <p:push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600330552"/>
      </p:ext>
    </p:extLst>
  </p:cSld>
  <p:clrMapOvr>
    <a:masterClrMapping/>
  </p:clrMapOvr>
  <p:transition spd="slow">
    <p:push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703307698"/>
      </p:ext>
    </p:extLst>
  </p:cSld>
  <p:clrMapOvr>
    <a:masterClrMapping/>
  </p:clrMapOvr>
  <p:transition spd="slow">
    <p:push dir="u"/>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a:latin typeface="黑体" pitchFamily="49" charset="-122"/>
                <a:ea typeface="黑体" pitchFamily="49" charset="-122"/>
              </a:rPr>
              <a:t>判断题</a:t>
            </a: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latin typeface="+mn-ea"/>
                <a:ea typeface="+mn-ea"/>
              </a:rPr>
              <a:t>4.</a:t>
            </a:r>
            <a:r>
              <a:rPr lang="zh-CN" altLang="zh-CN" b="1" dirty="0">
                <a:latin typeface="+mn-ea"/>
                <a:ea typeface="+mn-ea"/>
              </a:rPr>
              <a:t>挑剔的客户是我们的老师，投诉的客户是我们的朋友。</a:t>
            </a:r>
            <a:endParaRPr lang="zh-CN" altLang="zh-CN" dirty="0">
              <a:latin typeface="+mn-ea"/>
              <a:ea typeface="+mn-ea"/>
            </a:endParaRPr>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4117585689"/>
      </p:ext>
    </p:extLst>
  </p:cSld>
  <p:clrMapOvr>
    <a:masterClrMapping/>
  </p:clrMapOvr>
  <p:transition spd="slow">
    <p:push di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076075452"/>
      </p:ext>
    </p:extLst>
  </p:cSld>
  <p:clrMapOvr>
    <a:masterClrMapping/>
  </p:clrMapOvr>
  <p:transition spd="slow">
    <p:push dir="u"/>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310788398"/>
      </p:ext>
    </p:extLst>
  </p:cSld>
  <p:clrMapOvr>
    <a:masterClrMapping/>
  </p:clrMapOvr>
  <p:transition spd="slow">
    <p:push di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970906" cy="400110"/>
          </a:xfrm>
          <a:prstGeom prst="rect">
            <a:avLst/>
          </a:prstGeom>
          <a:noFill/>
        </p:spPr>
        <p:txBody>
          <a:bodyPr wrap="square" rtlCol="0">
            <a:spAutoFit/>
          </a:bodyPr>
          <a:lstStyle/>
          <a:p>
            <a:r>
              <a:rPr lang="zh-CN" altLang="en-US" sz="2000" b="1" dirty="0">
                <a:latin typeface="黑体" pitchFamily="49" charset="-122"/>
                <a:ea typeface="黑体" pitchFamily="49" charset="-122"/>
              </a:rPr>
              <a:t>沟通</a:t>
            </a:r>
            <a:r>
              <a:rPr lang="zh-CN" altLang="en-US" sz="2000" b="1" dirty="0" smtClean="0">
                <a:latin typeface="黑体" pitchFamily="49" charset="-122"/>
                <a:ea typeface="黑体" pitchFamily="49" charset="-122"/>
              </a:rPr>
              <a:t>水平测试</a:t>
            </a:r>
            <a:endParaRPr lang="zh-CN" altLang="en-US" sz="2000" b="1" dirty="0">
              <a:latin typeface="黑体" pitchFamily="49" charset="-122"/>
              <a:ea typeface="黑体" pitchFamily="49" charset="-122"/>
            </a:endParaRPr>
          </a:p>
        </p:txBody>
      </p:sp>
      <p:sp>
        <p:nvSpPr>
          <p:cNvPr id="3" name="TextBox 2"/>
          <p:cNvSpPr txBox="1"/>
          <p:nvPr/>
        </p:nvSpPr>
        <p:spPr>
          <a:xfrm>
            <a:off x="2211388" y="1276410"/>
            <a:ext cx="6825108" cy="3970318"/>
          </a:xfrm>
          <a:prstGeom prst="rect">
            <a:avLst/>
          </a:prstGeom>
          <a:noFill/>
        </p:spPr>
        <p:txBody>
          <a:bodyPr wrap="square" rtlCol="0">
            <a:spAutoFit/>
          </a:bodyPr>
          <a:lstStyle/>
          <a:p>
            <a:r>
              <a:rPr lang="en-US" altLang="zh-CN" b="1" dirty="0" smtClean="0"/>
              <a:t>       </a:t>
            </a:r>
            <a:r>
              <a:rPr lang="zh-CN" altLang="zh-CN" b="1" dirty="0" smtClean="0"/>
              <a:t>按照</a:t>
            </a:r>
            <a:r>
              <a:rPr lang="zh-CN" altLang="zh-CN" b="1" dirty="0"/>
              <a:t>你的实际情况，在五个等级中选择相应的分值：“总是”</a:t>
            </a:r>
            <a:r>
              <a:rPr lang="en-US" altLang="zh-CN" b="1" dirty="0"/>
              <a:t>5</a:t>
            </a:r>
            <a:r>
              <a:rPr lang="zh-CN" altLang="zh-CN" b="1" dirty="0"/>
              <a:t>分，“经常”</a:t>
            </a:r>
            <a:r>
              <a:rPr lang="en-US" altLang="zh-CN" b="1" dirty="0"/>
              <a:t>4</a:t>
            </a:r>
            <a:r>
              <a:rPr lang="zh-CN" altLang="zh-CN" b="1" dirty="0"/>
              <a:t>分，“不确定”</a:t>
            </a:r>
            <a:r>
              <a:rPr lang="en-US" altLang="zh-CN" b="1" dirty="0"/>
              <a:t>3</a:t>
            </a:r>
            <a:r>
              <a:rPr lang="zh-CN" altLang="zh-CN" b="1" dirty="0"/>
              <a:t>分，“偶尔”</a:t>
            </a:r>
            <a:r>
              <a:rPr lang="en-US" altLang="zh-CN" b="1" dirty="0"/>
              <a:t>2</a:t>
            </a:r>
            <a:r>
              <a:rPr lang="zh-CN" altLang="zh-CN" b="1" dirty="0"/>
              <a:t>分，“从不”</a:t>
            </a:r>
            <a:r>
              <a:rPr lang="en-US" altLang="zh-CN" b="1" dirty="0"/>
              <a:t>1</a:t>
            </a:r>
            <a:r>
              <a:rPr lang="zh-CN" altLang="zh-CN" b="1" dirty="0"/>
              <a:t>分，填入括号内。</a:t>
            </a:r>
            <a:endParaRPr lang="zh-CN" altLang="zh-CN" dirty="0"/>
          </a:p>
          <a:p>
            <a:endParaRPr lang="en-US" altLang="zh-CN" b="1" dirty="0" smtClean="0"/>
          </a:p>
          <a:p>
            <a:r>
              <a:rPr lang="en-US" altLang="zh-CN" b="1" dirty="0" smtClean="0"/>
              <a:t>1.</a:t>
            </a:r>
            <a:r>
              <a:rPr lang="zh-CN" altLang="zh-CN" b="1" dirty="0" smtClean="0"/>
              <a:t>能</a:t>
            </a:r>
            <a:r>
              <a:rPr lang="zh-CN" altLang="zh-CN" b="1" dirty="0"/>
              <a:t>自如地用语言表达情感</a:t>
            </a:r>
            <a:r>
              <a:rPr lang="zh-CN" altLang="zh-CN" b="1" dirty="0" smtClean="0"/>
              <a:t>。</a:t>
            </a:r>
            <a:endParaRPr lang="zh-CN" altLang="zh-CN" dirty="0" smtClean="0"/>
          </a:p>
          <a:p>
            <a:r>
              <a:rPr lang="en-US" altLang="zh-CN" b="1" dirty="0" smtClean="0"/>
              <a:t>2.</a:t>
            </a:r>
            <a:r>
              <a:rPr lang="zh-CN" altLang="zh-CN" b="1" dirty="0" smtClean="0"/>
              <a:t>能自如地用非语言表达情感。 </a:t>
            </a:r>
            <a:endParaRPr lang="zh-CN" altLang="zh-CN" dirty="0" smtClean="0"/>
          </a:p>
          <a:p>
            <a:r>
              <a:rPr lang="en-US" altLang="zh-CN" b="1" dirty="0" smtClean="0"/>
              <a:t>3.</a:t>
            </a:r>
            <a:r>
              <a:rPr lang="zh-CN" altLang="zh-CN" b="1" dirty="0" smtClean="0"/>
              <a:t>在</a:t>
            </a:r>
            <a:r>
              <a:rPr lang="zh-CN" altLang="zh-CN" b="1" dirty="0"/>
              <a:t>表达情感时，能选择准确恰当的词汇。 </a:t>
            </a:r>
            <a:endParaRPr lang="zh-CN" altLang="zh-CN" dirty="0"/>
          </a:p>
          <a:p>
            <a:r>
              <a:rPr lang="en-US" altLang="zh-CN" b="1" dirty="0" smtClean="0"/>
              <a:t>4.</a:t>
            </a:r>
            <a:r>
              <a:rPr lang="zh-CN" altLang="zh-CN" b="1" dirty="0" smtClean="0"/>
              <a:t>他人</a:t>
            </a:r>
            <a:r>
              <a:rPr lang="zh-CN" altLang="zh-CN" b="1" dirty="0"/>
              <a:t>能准确地理解自己使用语言和非语言所要表达的意思。 </a:t>
            </a:r>
            <a:endParaRPr lang="zh-CN" altLang="zh-CN" dirty="0"/>
          </a:p>
          <a:p>
            <a:r>
              <a:rPr lang="en-US" altLang="zh-CN" b="1" dirty="0" smtClean="0"/>
              <a:t>5.</a:t>
            </a:r>
            <a:r>
              <a:rPr lang="zh-CN" altLang="zh-CN" b="1" dirty="0" smtClean="0"/>
              <a:t>能</a:t>
            </a:r>
            <a:r>
              <a:rPr lang="zh-CN" altLang="zh-CN" b="1" dirty="0"/>
              <a:t>很好地识别他人的情感。 </a:t>
            </a:r>
            <a:endParaRPr lang="zh-CN" altLang="zh-CN" dirty="0"/>
          </a:p>
          <a:p>
            <a:r>
              <a:rPr lang="en-US" altLang="zh-CN" b="1" dirty="0" smtClean="0"/>
              <a:t>6.</a:t>
            </a:r>
            <a:r>
              <a:rPr lang="zh-CN" altLang="zh-CN" b="1" dirty="0" smtClean="0"/>
              <a:t>能</a:t>
            </a:r>
            <a:r>
              <a:rPr lang="zh-CN" altLang="zh-CN" b="1" dirty="0"/>
              <a:t>在一位封闭的朋友面前轻松自如地谈论自己的情况。 </a:t>
            </a:r>
            <a:endParaRPr lang="zh-CN" altLang="zh-CN" dirty="0"/>
          </a:p>
          <a:p>
            <a:r>
              <a:rPr lang="en-US" altLang="zh-CN" b="1" dirty="0" smtClean="0"/>
              <a:t>7.</a:t>
            </a:r>
            <a:r>
              <a:rPr lang="zh-CN" altLang="zh-CN" b="1" dirty="0" smtClean="0"/>
              <a:t>对</a:t>
            </a:r>
            <a:r>
              <a:rPr lang="zh-CN" altLang="zh-CN" b="1" dirty="0"/>
              <a:t>他人寄予深厚的情感。 </a:t>
            </a:r>
            <a:endParaRPr lang="zh-CN" altLang="zh-CN" dirty="0"/>
          </a:p>
          <a:p>
            <a:r>
              <a:rPr lang="en-US" altLang="zh-CN" b="1" dirty="0" smtClean="0"/>
              <a:t>8.</a:t>
            </a:r>
            <a:r>
              <a:rPr lang="zh-CN" altLang="zh-CN" b="1" dirty="0" smtClean="0"/>
              <a:t>有</a:t>
            </a:r>
            <a:r>
              <a:rPr lang="zh-CN" altLang="zh-CN" b="1" dirty="0"/>
              <a:t>会盲目地暴露自己的秘密。 </a:t>
            </a:r>
            <a:endParaRPr lang="zh-CN" altLang="zh-CN" dirty="0"/>
          </a:p>
          <a:p>
            <a:r>
              <a:rPr lang="en-US" altLang="zh-CN" b="1" dirty="0" smtClean="0"/>
              <a:t>9.</a:t>
            </a:r>
            <a:r>
              <a:rPr lang="zh-CN" altLang="zh-CN" b="1" dirty="0" smtClean="0"/>
              <a:t>能</a:t>
            </a:r>
            <a:r>
              <a:rPr lang="zh-CN" altLang="zh-CN" b="1" dirty="0"/>
              <a:t>与自己观念不同的人沟通情感。 </a:t>
            </a:r>
            <a:endParaRPr lang="zh-CN" altLang="zh-CN" dirty="0"/>
          </a:p>
          <a:p>
            <a:r>
              <a:rPr lang="en-US" altLang="zh-CN" b="1" dirty="0" smtClean="0"/>
              <a:t>10.</a:t>
            </a:r>
            <a:r>
              <a:rPr lang="zh-CN" altLang="zh-CN" b="1" dirty="0" smtClean="0"/>
              <a:t>能</a:t>
            </a:r>
            <a:r>
              <a:rPr lang="zh-CN" altLang="zh-CN" b="1" dirty="0"/>
              <a:t>与自己观念不同的人沟通情感。 </a:t>
            </a:r>
            <a:endParaRPr lang="zh-CN" altLang="zh-CN" dirty="0"/>
          </a:p>
        </p:txBody>
      </p:sp>
    </p:spTree>
    <p:extLst>
      <p:ext uri="{BB962C8B-B14F-4D97-AF65-F5344CB8AC3E}">
        <p14:creationId xmlns:p14="http://schemas.microsoft.com/office/powerpoint/2010/main" val="3659443019"/>
      </p:ext>
    </p:extLst>
  </p:cSld>
  <p:clrMapOvr>
    <a:masterClrMapping/>
  </p:clrMapOvr>
  <p:transition spd="slow">
    <p:push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970906" cy="400110"/>
          </a:xfrm>
          <a:prstGeom prst="rect">
            <a:avLst/>
          </a:prstGeom>
          <a:noFill/>
        </p:spPr>
        <p:txBody>
          <a:bodyPr wrap="square" rtlCol="0">
            <a:spAutoFit/>
          </a:bodyPr>
          <a:lstStyle/>
          <a:p>
            <a:r>
              <a:rPr lang="zh-CN" altLang="en-US" sz="2000" b="1" dirty="0">
                <a:latin typeface="黑体" pitchFamily="49" charset="-122"/>
                <a:ea typeface="黑体" pitchFamily="49" charset="-122"/>
              </a:rPr>
              <a:t>沟通</a:t>
            </a:r>
            <a:r>
              <a:rPr lang="zh-CN" altLang="en-US" sz="2000" b="1" dirty="0" smtClean="0">
                <a:latin typeface="黑体" pitchFamily="49" charset="-122"/>
                <a:ea typeface="黑体" pitchFamily="49" charset="-122"/>
              </a:rPr>
              <a:t>水平测试</a:t>
            </a:r>
            <a:endParaRPr lang="zh-CN" altLang="en-US" sz="2000" b="1" dirty="0">
              <a:latin typeface="黑体" pitchFamily="49" charset="-122"/>
              <a:ea typeface="黑体" pitchFamily="49" charset="-122"/>
            </a:endParaRPr>
          </a:p>
        </p:txBody>
      </p:sp>
      <p:sp>
        <p:nvSpPr>
          <p:cNvPr id="3" name="TextBox 2"/>
          <p:cNvSpPr txBox="1"/>
          <p:nvPr/>
        </p:nvSpPr>
        <p:spPr>
          <a:xfrm>
            <a:off x="2211388" y="1276410"/>
            <a:ext cx="6825108" cy="2862322"/>
          </a:xfrm>
          <a:prstGeom prst="rect">
            <a:avLst/>
          </a:prstGeom>
          <a:noFill/>
        </p:spPr>
        <p:txBody>
          <a:bodyPr wrap="square" rtlCol="0">
            <a:spAutoFit/>
          </a:bodyPr>
          <a:lstStyle/>
          <a:p>
            <a:r>
              <a:rPr lang="en-US" altLang="zh-CN" b="1" dirty="0" smtClean="0"/>
              <a:t>11.</a:t>
            </a:r>
            <a:r>
              <a:rPr lang="zh-CN" altLang="zh-CN" b="1" dirty="0" smtClean="0"/>
              <a:t>持有</a:t>
            </a:r>
            <a:r>
              <a:rPr lang="zh-CN" altLang="zh-CN" b="1" dirty="0"/>
              <a:t>不同观念的人愿意与自己沟通情感。 </a:t>
            </a:r>
            <a:endParaRPr lang="zh-CN" altLang="zh-CN" dirty="0"/>
          </a:p>
          <a:p>
            <a:r>
              <a:rPr lang="en-US" altLang="zh-CN" b="1" dirty="0" smtClean="0"/>
              <a:t>12.</a:t>
            </a:r>
            <a:r>
              <a:rPr lang="zh-CN" altLang="zh-CN" b="1" dirty="0" smtClean="0"/>
              <a:t>他人</a:t>
            </a:r>
            <a:r>
              <a:rPr lang="zh-CN" altLang="zh-CN" b="1" dirty="0"/>
              <a:t>乐于对己诉说不幸</a:t>
            </a:r>
            <a:r>
              <a:rPr lang="zh-CN" altLang="zh-CN" b="1" dirty="0" smtClean="0"/>
              <a:t>。</a:t>
            </a:r>
            <a:endParaRPr lang="zh-CN" altLang="zh-CN" dirty="0"/>
          </a:p>
          <a:p>
            <a:r>
              <a:rPr lang="en-US" altLang="zh-CN" b="1" dirty="0" smtClean="0"/>
              <a:t>13.</a:t>
            </a:r>
            <a:r>
              <a:rPr lang="zh-CN" altLang="zh-CN" b="1" dirty="0" smtClean="0"/>
              <a:t>轻易</a:t>
            </a:r>
            <a:r>
              <a:rPr lang="zh-CN" altLang="zh-CN" b="1" dirty="0"/>
              <a:t>评价他人</a:t>
            </a:r>
            <a:r>
              <a:rPr lang="zh-CN" altLang="zh-CN" b="1" dirty="0" smtClean="0"/>
              <a:t>。</a:t>
            </a:r>
            <a:endParaRPr lang="zh-CN" altLang="zh-CN" dirty="0"/>
          </a:p>
          <a:p>
            <a:r>
              <a:rPr lang="en-US" altLang="zh-CN" b="1" dirty="0" smtClean="0"/>
              <a:t>14.</a:t>
            </a:r>
            <a:r>
              <a:rPr lang="zh-CN" altLang="zh-CN" b="1" dirty="0" smtClean="0"/>
              <a:t>明白</a:t>
            </a:r>
            <a:r>
              <a:rPr lang="zh-CN" altLang="zh-CN" b="1" dirty="0"/>
              <a:t>自己在沟通中的不良习惯。 </a:t>
            </a:r>
            <a:endParaRPr lang="zh-CN" altLang="zh-CN" dirty="0"/>
          </a:p>
          <a:p>
            <a:r>
              <a:rPr lang="en-US" altLang="zh-CN" b="1" dirty="0" smtClean="0"/>
              <a:t>15.</a:t>
            </a:r>
            <a:r>
              <a:rPr lang="zh-CN" altLang="zh-CN" b="1" dirty="0" smtClean="0"/>
              <a:t>与</a:t>
            </a:r>
            <a:r>
              <a:rPr lang="zh-CN" altLang="zh-CN" b="1" dirty="0"/>
              <a:t>人讨论，善于倾听他人的意见，且不强加于人。 </a:t>
            </a:r>
            <a:endParaRPr lang="zh-CN" altLang="zh-CN" dirty="0"/>
          </a:p>
          <a:p>
            <a:r>
              <a:rPr lang="en-US" altLang="zh-CN" b="1" dirty="0" smtClean="0"/>
              <a:t>16.</a:t>
            </a:r>
            <a:r>
              <a:rPr lang="zh-CN" altLang="zh-CN" b="1" dirty="0" smtClean="0"/>
              <a:t>与</a:t>
            </a:r>
            <a:r>
              <a:rPr lang="zh-CN" altLang="zh-CN" b="1" dirty="0"/>
              <a:t>人争执，但能克制自己。 </a:t>
            </a:r>
            <a:endParaRPr lang="zh-CN" altLang="zh-CN" dirty="0"/>
          </a:p>
          <a:p>
            <a:r>
              <a:rPr lang="en-US" altLang="zh-CN" b="1" dirty="0" smtClean="0"/>
              <a:t>17.</a:t>
            </a:r>
            <a:r>
              <a:rPr lang="zh-CN" altLang="zh-CN" b="1" dirty="0" smtClean="0"/>
              <a:t>能</a:t>
            </a:r>
            <a:r>
              <a:rPr lang="zh-CN" altLang="zh-CN" b="1" dirty="0"/>
              <a:t>通过工作来排遣自己的心烦意乱。 </a:t>
            </a:r>
            <a:endParaRPr lang="zh-CN" altLang="zh-CN" dirty="0"/>
          </a:p>
          <a:p>
            <a:r>
              <a:rPr lang="en-US" altLang="zh-CN" b="1" dirty="0" smtClean="0"/>
              <a:t>18.</a:t>
            </a:r>
            <a:r>
              <a:rPr lang="zh-CN" altLang="zh-CN" b="1" dirty="0" smtClean="0"/>
              <a:t>面对</a:t>
            </a:r>
            <a:r>
              <a:rPr lang="zh-CN" altLang="zh-CN" b="1" dirty="0"/>
              <a:t>他人请教问题，能告诉他该做什么。 </a:t>
            </a:r>
            <a:endParaRPr lang="zh-CN" altLang="zh-CN" dirty="0"/>
          </a:p>
          <a:p>
            <a:r>
              <a:rPr lang="en-US" altLang="zh-CN" b="1" dirty="0" smtClean="0"/>
              <a:t>19.</a:t>
            </a:r>
            <a:r>
              <a:rPr lang="zh-CN" altLang="zh-CN" b="1" dirty="0" smtClean="0"/>
              <a:t>对</a:t>
            </a:r>
            <a:r>
              <a:rPr lang="zh-CN" altLang="zh-CN" b="1" dirty="0"/>
              <a:t>某事持异议，能说出这件事的后果。 </a:t>
            </a:r>
            <a:endParaRPr lang="zh-CN" altLang="zh-CN" dirty="0"/>
          </a:p>
          <a:p>
            <a:r>
              <a:rPr lang="en-US" altLang="zh-CN" b="1" dirty="0" smtClean="0"/>
              <a:t>20.</a:t>
            </a:r>
            <a:r>
              <a:rPr lang="zh-CN" altLang="zh-CN" b="1" dirty="0" smtClean="0"/>
              <a:t>乐于</a:t>
            </a:r>
            <a:r>
              <a:rPr lang="zh-CN" altLang="zh-CN" b="1" dirty="0"/>
              <a:t>公开自己的新观念、新技术。 </a:t>
            </a:r>
            <a:endParaRPr lang="zh-CN" altLang="zh-CN" dirty="0"/>
          </a:p>
        </p:txBody>
      </p:sp>
    </p:spTree>
    <p:extLst>
      <p:ext uri="{BB962C8B-B14F-4D97-AF65-F5344CB8AC3E}">
        <p14:creationId xmlns:p14="http://schemas.microsoft.com/office/powerpoint/2010/main" val="1272824139"/>
      </p:ext>
    </p:extLst>
  </p:cSld>
  <p:clrMapOvr>
    <a:masterClrMapping/>
  </p:clrMapOvr>
  <p:transition spd="slow">
    <p:push dir="u"/>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970906" cy="400110"/>
          </a:xfrm>
          <a:prstGeom prst="rect">
            <a:avLst/>
          </a:prstGeom>
          <a:noFill/>
        </p:spPr>
        <p:txBody>
          <a:bodyPr wrap="square" rtlCol="0">
            <a:spAutoFit/>
          </a:bodyPr>
          <a:lstStyle/>
          <a:p>
            <a:r>
              <a:rPr lang="zh-CN" altLang="en-US" sz="2000" b="1" dirty="0">
                <a:latin typeface="黑体" pitchFamily="49" charset="-122"/>
                <a:ea typeface="黑体" pitchFamily="49" charset="-122"/>
              </a:rPr>
              <a:t>沟通</a:t>
            </a:r>
            <a:r>
              <a:rPr lang="zh-CN" altLang="en-US" sz="2000" b="1" dirty="0" smtClean="0">
                <a:latin typeface="黑体" pitchFamily="49" charset="-122"/>
                <a:ea typeface="黑体" pitchFamily="49" charset="-122"/>
              </a:rPr>
              <a:t>水平测试</a:t>
            </a:r>
            <a:endParaRPr lang="zh-CN" altLang="en-US" sz="2000" b="1" dirty="0">
              <a:latin typeface="黑体" pitchFamily="49" charset="-122"/>
              <a:ea typeface="黑体" pitchFamily="49" charset="-122"/>
            </a:endParaRPr>
          </a:p>
        </p:txBody>
      </p:sp>
      <p:sp>
        <p:nvSpPr>
          <p:cNvPr id="3" name="TextBox 2"/>
          <p:cNvSpPr txBox="1"/>
          <p:nvPr/>
        </p:nvSpPr>
        <p:spPr>
          <a:xfrm>
            <a:off x="2211388" y="1276410"/>
            <a:ext cx="6825108" cy="2308324"/>
          </a:xfrm>
          <a:prstGeom prst="rect">
            <a:avLst/>
          </a:prstGeom>
          <a:noFill/>
        </p:spPr>
        <p:txBody>
          <a:bodyPr wrap="square" rtlCol="0">
            <a:spAutoFit/>
          </a:bodyPr>
          <a:lstStyle/>
          <a:p>
            <a:pPr indent="457200"/>
            <a:r>
              <a:rPr lang="zh-CN" altLang="en-US" b="1" dirty="0" smtClean="0"/>
              <a:t>算算看</a:t>
            </a:r>
            <a:r>
              <a:rPr lang="zh-CN" altLang="zh-CN" b="1" dirty="0" smtClean="0"/>
              <a:t>您</a:t>
            </a:r>
            <a:r>
              <a:rPr lang="zh-CN" altLang="zh-CN" b="1" dirty="0"/>
              <a:t>的得分是 </a:t>
            </a:r>
            <a:r>
              <a:rPr lang="zh-CN" altLang="en-US" b="1" dirty="0" smtClean="0"/>
              <a:t>多少</a:t>
            </a:r>
            <a:r>
              <a:rPr lang="zh-CN" altLang="zh-CN" b="1" dirty="0" smtClean="0"/>
              <a:t>。</a:t>
            </a:r>
            <a:r>
              <a:rPr lang="en-US" altLang="zh-CN" b="1" dirty="0" smtClean="0"/>
              <a:t> </a:t>
            </a:r>
          </a:p>
          <a:p>
            <a:pPr indent="457200"/>
            <a:endParaRPr lang="zh-CN" altLang="zh-CN" dirty="0"/>
          </a:p>
          <a:p>
            <a:pPr indent="457200"/>
            <a:r>
              <a:rPr lang="zh-CN" altLang="zh-CN" b="1" dirty="0"/>
              <a:t>（这是对你现在的沟通力水平测试：得分越低，说明沟通力越弱；得分越高，沟通力则越强；如果总得分在</a:t>
            </a:r>
            <a:r>
              <a:rPr lang="en-US" altLang="zh-CN" b="1" dirty="0"/>
              <a:t>75</a:t>
            </a:r>
            <a:r>
              <a:rPr lang="zh-CN" altLang="zh-CN" b="1" dirty="0"/>
              <a:t>分以上，说明沟通力水平高。）</a:t>
            </a:r>
            <a:endParaRPr lang="zh-CN" altLang="zh-CN" dirty="0"/>
          </a:p>
          <a:p>
            <a:pPr indent="457200"/>
            <a:endParaRPr lang="en-US" altLang="zh-CN" b="1" dirty="0" smtClean="0"/>
          </a:p>
          <a:p>
            <a:pPr indent="457200"/>
            <a:r>
              <a:rPr lang="zh-CN" altLang="en-US" b="1" dirty="0" smtClean="0"/>
              <a:t>现在想想你自己</a:t>
            </a:r>
            <a:r>
              <a:rPr lang="zh-CN" altLang="zh-CN" b="1" dirty="0" smtClean="0"/>
              <a:t>好在</a:t>
            </a:r>
            <a:r>
              <a:rPr lang="zh-CN" altLang="zh-CN" b="1" dirty="0"/>
              <a:t>哪里？不足在哪里？ 如何改善？</a:t>
            </a:r>
            <a:endParaRPr lang="zh-CN" altLang="zh-CN" dirty="0"/>
          </a:p>
          <a:p>
            <a:pPr indent="457200"/>
            <a:r>
              <a:rPr lang="zh-CN" altLang="zh-CN" b="1" dirty="0"/>
              <a:t>“现在≠未来”。从现在开始吧！</a:t>
            </a:r>
            <a:endParaRPr lang="zh-CN" altLang="zh-CN" dirty="0"/>
          </a:p>
        </p:txBody>
      </p:sp>
    </p:spTree>
    <p:extLst>
      <p:ext uri="{BB962C8B-B14F-4D97-AF65-F5344CB8AC3E}">
        <p14:creationId xmlns:p14="http://schemas.microsoft.com/office/powerpoint/2010/main" val="2761119675"/>
      </p:ext>
    </p:extLst>
  </p:cSld>
  <p:clrMapOvr>
    <a:masterClrMapping/>
  </p:clrMapOvr>
  <p:transition spd="slow">
    <p:push dir="u"/>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716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7168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168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7168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71688"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275856" y="1633364"/>
            <a:ext cx="4176464" cy="646331"/>
          </a:xfrm>
          <a:prstGeom prst="rect">
            <a:avLst/>
          </a:prstGeom>
          <a:noFill/>
        </p:spPr>
        <p:txBody>
          <a:bodyPr wrap="square" rtlCol="0">
            <a:spAutoFit/>
          </a:bodyPr>
          <a:lstStyle/>
          <a:p>
            <a:r>
              <a:rPr lang="zh-CN" altLang="en-US" sz="3600" b="1" dirty="0" smtClean="0">
                <a:latin typeface="黑体" pitchFamily="49" charset="-122"/>
                <a:ea typeface="黑体" pitchFamily="49" charset="-122"/>
              </a:rPr>
              <a:t>本章内容学习结束！</a:t>
            </a:r>
            <a:endParaRPr lang="zh-CN" altLang="en-US" sz="3600" b="1" dirty="0">
              <a:latin typeface="黑体" pitchFamily="49" charset="-122"/>
              <a:ea typeface="黑体" pitchFamily="49" charset="-122"/>
            </a:endParaRPr>
          </a:p>
        </p:txBody>
      </p:sp>
      <p:sp>
        <p:nvSpPr>
          <p:cNvPr id="14" name="圆角矩形 13"/>
          <p:cNvSpPr/>
          <p:nvPr/>
        </p:nvSpPr>
        <p:spPr>
          <a:xfrm>
            <a:off x="2627313" y="2857500"/>
            <a:ext cx="5400600"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请同学们继续努力学习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05290286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433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434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434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434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434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434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434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1434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声母正音重、难点</a:t>
            </a:r>
          </a:p>
        </p:txBody>
      </p:sp>
      <p:sp>
        <p:nvSpPr>
          <p:cNvPr id="15371" name="Text Box 44"/>
          <p:cNvSpPr>
            <a:spLocks noChangeArrowheads="1"/>
          </p:cNvSpPr>
          <p:nvPr/>
        </p:nvSpPr>
        <p:spPr bwMode="auto">
          <a:xfrm>
            <a:off x="2555875" y="876300"/>
            <a:ext cx="6408738"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dirty="0"/>
              <a:t>        由于受方言以及长期发音习惯的影响，很多人声母发音错误或偏误主要表现为：平翘舌音不分或翘舌不到位；舌尖中音n与边音l不分；舌面音j、q、x 发成或带有舌尖音等。</a:t>
            </a:r>
          </a:p>
          <a:p>
            <a:pPr defTabSz="912813"/>
            <a:r>
              <a:rPr lang="zh-CN" altLang="en-US" dirty="0"/>
              <a:t>      （一）分清zh、ch、sh、和z、c、s</a:t>
            </a:r>
          </a:p>
          <a:p>
            <a:pPr defTabSz="912813"/>
            <a:r>
              <a:rPr lang="zh-CN" altLang="en-US" dirty="0"/>
              <a:t>      首先，要学会发准翘舌音：</a:t>
            </a:r>
          </a:p>
          <a:p>
            <a:pPr defTabSz="912813"/>
            <a:r>
              <a:rPr lang="zh-CN" altLang="en-US" dirty="0"/>
              <a:t>        zh、ch、sh的发音部位是舌尖翘起，与硬腭的前端靠触或接近构成阻碍的位置，而z、c、s的发音部位是舌尖抵住或接近下齿背，舌尖平伸。很多人发翘舌音时，舌尖的位置偏前接近于上齿龈。还有少数人则舌尖位置偏后接近于软腭（与卷舌音er的舌位相近），极少数人甚至舌尖不听使唤，发不出翘舌音。</a:t>
            </a:r>
          </a:p>
          <a:p>
            <a:pPr defTabSz="912813"/>
            <a:r>
              <a:rPr lang="zh-CN" altLang="en-US" dirty="0"/>
              <a:t>      第二，记清zh、ch、sh和z、c、s的常用字词。具体方法有：</a:t>
            </a:r>
            <a:r>
              <a:rPr lang="zh-CN" altLang="en-US" sz="2000" dirty="0">
                <a:latin typeface="Calibri" pitchFamily="34" charset="0"/>
              </a:rPr>
              <a:t> </a:t>
            </a:r>
          </a:p>
          <a:p>
            <a:pPr defTabSz="912813"/>
            <a:r>
              <a:rPr lang="zh-CN" altLang="en-US" dirty="0"/>
              <a:t>      1.记少不记多</a:t>
            </a:r>
          </a:p>
          <a:p>
            <a:pPr defTabSz="912813"/>
            <a:r>
              <a:rPr lang="zh-CN" altLang="en-US" dirty="0"/>
              <a:t>       在《现代汉语常用字典》中，读翘舌音的字共889个，读平舌音的字有264个。记住常用的平舌音字，其余可读翘舌音。</a:t>
            </a:r>
            <a:r>
              <a:rPr lang="zh-CN" altLang="en-US" sz="2000" dirty="0">
                <a:latin typeface="Calibri" pitchFamily="34" charset="0"/>
              </a:rPr>
              <a:t>     </a:t>
            </a:r>
          </a:p>
        </p:txBody>
      </p:sp>
      <p:pic>
        <p:nvPicPr>
          <p:cNvPr id="14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15371"/>
                                        </p:tgtEl>
                                        <p:attrNameLst>
                                          <p:attrName>style.color</p:attrName>
                                        </p:attrNameLst>
                                      </p:cBhvr>
                                      <p:to>
                                        <a:schemeClr val="bg1"/>
                                      </p:to>
                                    </p:animClr>
                                    <p:animClr clrSpc="rgb" dir="cw">
                                      <p:cBhvr>
                                        <p:cTn id="7" dur="250" autoRev="1" fill="remove"/>
                                        <p:tgtEl>
                                          <p:spTgt spid="15371"/>
                                        </p:tgtEl>
                                        <p:attrNameLst>
                                          <p:attrName>fillcolor</p:attrName>
                                        </p:attrNameLst>
                                      </p:cBhvr>
                                      <p:to>
                                        <a:schemeClr val="bg1"/>
                                      </p:to>
                                    </p:animClr>
                                    <p:set>
                                      <p:cBhvr>
                                        <p:cTn id="8" dur="250" autoRev="1" fill="remove"/>
                                        <p:tgtEl>
                                          <p:spTgt spid="15371"/>
                                        </p:tgtEl>
                                        <p:attrNameLst>
                                          <p:attrName>fill.type</p:attrName>
                                        </p:attrNameLst>
                                      </p:cBhvr>
                                      <p:to>
                                        <p:strVal val="solid"/>
                                      </p:to>
                                    </p:set>
                                    <p:set>
                                      <p:cBhvr>
                                        <p:cTn id="9" dur="250" autoRev="1" fill="remove"/>
                                        <p:tgtEl>
                                          <p:spTgt spid="153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536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536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536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536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536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536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536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1537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声母正音重、难点</a:t>
            </a:r>
          </a:p>
        </p:txBody>
      </p:sp>
      <p:sp>
        <p:nvSpPr>
          <p:cNvPr id="16395" name="Text Box 44"/>
          <p:cNvSpPr>
            <a:spLocks noChangeArrowheads="1"/>
          </p:cNvSpPr>
          <p:nvPr/>
        </p:nvSpPr>
        <p:spPr bwMode="auto">
          <a:xfrm>
            <a:off x="2555875" y="876300"/>
            <a:ext cx="6408738"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dirty="0"/>
              <a:t>        2.根据声韵母拼合规律记</a:t>
            </a:r>
          </a:p>
          <a:p>
            <a:pPr defTabSz="912813"/>
            <a:r>
              <a:rPr lang="zh-CN" altLang="en-US" dirty="0"/>
              <a:t>        z、c、s决不和ua、uai、uang相拼，所以“抓、拽、庄、揣、窗、刷、摔、双”等字的声母一定是翘舌音；z、c、s和en相拼的极少，只有“怎、参（参差的参）、岑、森”，其它50多个韵母是en的字都是翘舌音，如“珍、枕、振、陈、身、神、审、甚”等。</a:t>
            </a:r>
          </a:p>
          <a:p>
            <a:pPr defTabSz="912813"/>
            <a:r>
              <a:rPr lang="zh-CN" altLang="en-US" dirty="0"/>
              <a:t>        3.偏旁类推</a:t>
            </a:r>
          </a:p>
          <a:p>
            <a:pPr defTabSz="912813"/>
            <a:r>
              <a:rPr lang="zh-CN" altLang="en-US" dirty="0"/>
              <a:t>       记住一些读平舌音的简单常用字，如“子、兹、此、次、司、斯、思、宗、曾、四、孙、叟、仓”，以这些字作声旁的形声字多读平舌音。</a:t>
            </a:r>
          </a:p>
          <a:p>
            <a:pPr defTabSz="912813"/>
            <a:r>
              <a:rPr lang="zh-CN" altLang="en-US" dirty="0"/>
              <a:t>       但要注意，这个规律也有例外。有的字声旁是翘舌音却读为平舌音，如“钻、咋、昨、作、暂、惭、脏”；有的字声旁是平舌音都读为翘舌音，如“铡、债、肘、豺、柴、崇、瘦、创、诗、峙”。</a:t>
            </a:r>
          </a:p>
        </p:txBody>
      </p:sp>
      <p:pic>
        <p:nvPicPr>
          <p:cNvPr id="15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16395"/>
                                        </p:tgtEl>
                                        <p:attrNameLst>
                                          <p:attrName>style.color</p:attrName>
                                        </p:attrNameLst>
                                      </p:cBhvr>
                                      <p:to>
                                        <a:schemeClr val="bg1"/>
                                      </p:to>
                                    </p:animClr>
                                    <p:animClr clrSpc="rgb" dir="cw">
                                      <p:cBhvr>
                                        <p:cTn id="7" dur="250" autoRev="1" fill="remove"/>
                                        <p:tgtEl>
                                          <p:spTgt spid="16395"/>
                                        </p:tgtEl>
                                        <p:attrNameLst>
                                          <p:attrName>fillcolor</p:attrName>
                                        </p:attrNameLst>
                                      </p:cBhvr>
                                      <p:to>
                                        <a:schemeClr val="bg1"/>
                                      </p:to>
                                    </p:animClr>
                                    <p:set>
                                      <p:cBhvr>
                                        <p:cTn id="8" dur="250" autoRev="1" fill="remove"/>
                                        <p:tgtEl>
                                          <p:spTgt spid="16395"/>
                                        </p:tgtEl>
                                        <p:attrNameLst>
                                          <p:attrName>fill.type</p:attrName>
                                        </p:attrNameLst>
                                      </p:cBhvr>
                                      <p:to>
                                        <p:strVal val="solid"/>
                                      </p:to>
                                    </p:set>
                                    <p:set>
                                      <p:cBhvr>
                                        <p:cTn id="9" dur="250" autoRev="1" fill="remove"/>
                                        <p:tgtEl>
                                          <p:spTgt spid="1639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638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638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638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639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639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639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639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1639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声母正音重、难点</a:t>
            </a:r>
          </a:p>
        </p:txBody>
      </p:sp>
      <p:sp>
        <p:nvSpPr>
          <p:cNvPr id="17419" name="Text Box 44"/>
          <p:cNvSpPr>
            <a:spLocks noChangeArrowheads="1"/>
          </p:cNvSpPr>
          <p:nvPr/>
        </p:nvSpPr>
        <p:spPr bwMode="auto">
          <a:xfrm>
            <a:off x="2555875" y="876300"/>
            <a:ext cx="6408738" cy="445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500" dirty="0"/>
              <a:t>      </a:t>
            </a:r>
            <a:r>
              <a:rPr lang="zh-CN" sz="1500" dirty="0"/>
              <a:t>（二）分清</a:t>
            </a:r>
            <a:r>
              <a:rPr lang="zh-CN" altLang="zh-CN" sz="1500" dirty="0"/>
              <a:t>n</a:t>
            </a:r>
            <a:r>
              <a:rPr lang="zh-CN" sz="1500" dirty="0"/>
              <a:t>和</a:t>
            </a:r>
            <a:r>
              <a:rPr lang="zh-CN" altLang="zh-CN" sz="1500" dirty="0"/>
              <a:t>l</a:t>
            </a:r>
          </a:p>
          <a:p>
            <a:pPr defTabSz="912813"/>
            <a:r>
              <a:rPr lang="zh-CN" altLang="zh-CN" sz="1500" dirty="0"/>
              <a:t>       n</a:t>
            </a:r>
            <a:r>
              <a:rPr lang="zh-CN" sz="1500" dirty="0"/>
              <a:t>和</a:t>
            </a:r>
            <a:r>
              <a:rPr lang="zh-CN" altLang="zh-CN" sz="1500" dirty="0"/>
              <a:t>l</a:t>
            </a:r>
            <a:r>
              <a:rPr lang="zh-CN" sz="1500" dirty="0"/>
              <a:t>的分辨难点在于二者发音的部位都是舌尖抵住上齿龈，但发音方法（解除阻碍）却不同：发舌尖中音</a:t>
            </a:r>
            <a:r>
              <a:rPr lang="zh-CN" altLang="zh-CN" sz="1500" dirty="0"/>
              <a:t>n</a:t>
            </a:r>
            <a:r>
              <a:rPr lang="zh-CN" sz="1500" dirty="0"/>
              <a:t>时气流是先从鼻腔（先发鼻音</a:t>
            </a:r>
            <a:r>
              <a:rPr lang="zh-CN" altLang="zh-CN" sz="1500" dirty="0"/>
              <a:t>n</a:t>
            </a:r>
            <a:r>
              <a:rPr lang="zh-CN" sz="1500" dirty="0"/>
              <a:t>）出来，然后打开阻碍部位；而发边音</a:t>
            </a:r>
            <a:r>
              <a:rPr lang="zh-CN" altLang="zh-CN" sz="1500" dirty="0"/>
              <a:t>l</a:t>
            </a:r>
            <a:r>
              <a:rPr lang="zh-CN" sz="1500" dirty="0"/>
              <a:t>时，舌的两侧松开，气流是从舌头两侧透出（舌边音）。 </a:t>
            </a:r>
          </a:p>
          <a:p>
            <a:pPr defTabSz="912813"/>
            <a:r>
              <a:rPr lang="zh-CN" altLang="zh-CN" sz="1500" dirty="0"/>
              <a:t>       </a:t>
            </a:r>
            <a:r>
              <a:rPr lang="zh-CN" sz="1500" dirty="0"/>
              <a:t>但</a:t>
            </a:r>
            <a:r>
              <a:rPr lang="zh-CN" altLang="zh-CN" sz="1500" dirty="0"/>
              <a:t>n</a:t>
            </a:r>
            <a:r>
              <a:rPr lang="zh-CN" sz="1500" dirty="0"/>
              <a:t>和</a:t>
            </a:r>
            <a:r>
              <a:rPr lang="zh-CN" altLang="zh-CN" sz="1500" dirty="0"/>
              <a:t>l</a:t>
            </a:r>
            <a:r>
              <a:rPr lang="zh-CN" sz="1500" dirty="0"/>
              <a:t>发音错误的主要问题一般并不在于发音方法而在于语言习惯。因此，解决的方法也就重在分辨和记忆，主要方法如下，并在平时的语言交流中注意纠正。</a:t>
            </a:r>
          </a:p>
          <a:p>
            <a:pPr defTabSz="912813"/>
            <a:r>
              <a:rPr lang="zh-CN" altLang="zh-CN" sz="1500" dirty="0"/>
              <a:t>       1.</a:t>
            </a:r>
            <a:r>
              <a:rPr lang="zh-CN" sz="1500" dirty="0"/>
              <a:t>记少不记多</a:t>
            </a:r>
          </a:p>
          <a:p>
            <a:pPr defTabSz="912813"/>
            <a:r>
              <a:rPr lang="zh-CN" altLang="zh-CN" sz="1500" dirty="0"/>
              <a:t>       </a:t>
            </a:r>
            <a:r>
              <a:rPr lang="zh-CN" sz="1500" dirty="0"/>
              <a:t>在</a:t>
            </a:r>
            <a:r>
              <a:rPr lang="zh-CN" altLang="zh-CN" sz="1500" dirty="0"/>
              <a:t>《</a:t>
            </a:r>
            <a:r>
              <a:rPr lang="zh-CN" sz="1500" dirty="0"/>
              <a:t>现代汉语常用字典</a:t>
            </a:r>
            <a:r>
              <a:rPr lang="zh-CN" altLang="zh-CN" sz="1500" dirty="0"/>
              <a:t>》</a:t>
            </a:r>
            <a:r>
              <a:rPr lang="zh-CN" sz="1500" dirty="0"/>
              <a:t>中共有</a:t>
            </a:r>
            <a:r>
              <a:rPr lang="zh-CN" altLang="zh-CN" sz="1500" dirty="0"/>
              <a:t>367</a:t>
            </a:r>
            <a:r>
              <a:rPr lang="zh-CN" sz="1500" dirty="0"/>
              <a:t>个读</a:t>
            </a:r>
            <a:r>
              <a:rPr lang="zh-CN" altLang="zh-CN" sz="1500" dirty="0"/>
              <a:t>n</a:t>
            </a:r>
            <a:r>
              <a:rPr lang="zh-CN" sz="1500" dirty="0"/>
              <a:t>和</a:t>
            </a:r>
            <a:r>
              <a:rPr lang="zh-CN" altLang="zh-CN" sz="1500" dirty="0"/>
              <a:t>l</a:t>
            </a:r>
            <a:r>
              <a:rPr lang="zh-CN" sz="1500" dirty="0"/>
              <a:t>的字，其中读</a:t>
            </a:r>
            <a:r>
              <a:rPr lang="zh-CN" altLang="zh-CN" sz="1500" dirty="0"/>
              <a:t>n</a:t>
            </a:r>
            <a:r>
              <a:rPr lang="zh-CN" sz="1500" dirty="0"/>
              <a:t>声母的只有</a:t>
            </a:r>
            <a:r>
              <a:rPr lang="zh-CN" altLang="zh-CN" sz="1500" dirty="0"/>
              <a:t>85</a:t>
            </a:r>
            <a:r>
              <a:rPr lang="zh-CN" sz="1500" dirty="0"/>
              <a:t>个。记住常用的读</a:t>
            </a:r>
            <a:r>
              <a:rPr lang="zh-CN" altLang="zh-CN" sz="1500" dirty="0"/>
              <a:t>n</a:t>
            </a:r>
            <a:r>
              <a:rPr lang="zh-CN" sz="1500" dirty="0"/>
              <a:t>的字，其余就可读声母</a:t>
            </a:r>
            <a:r>
              <a:rPr lang="zh-CN" altLang="zh-CN" sz="1500" dirty="0"/>
              <a:t>l</a:t>
            </a:r>
            <a:r>
              <a:rPr lang="zh-CN" sz="1500" dirty="0"/>
              <a:t>的字了。</a:t>
            </a:r>
          </a:p>
          <a:p>
            <a:pPr defTabSz="912813"/>
            <a:r>
              <a:rPr lang="zh-CN" altLang="zh-CN" sz="1500" dirty="0"/>
              <a:t>       2.</a:t>
            </a:r>
            <a:r>
              <a:rPr lang="zh-CN" sz="1500" dirty="0"/>
              <a:t>根据声韵母拼合规律记</a:t>
            </a:r>
          </a:p>
          <a:p>
            <a:pPr defTabSz="912813"/>
            <a:r>
              <a:rPr lang="zh-CN" sz="1500" dirty="0"/>
              <a:t>韵母</a:t>
            </a:r>
            <a:r>
              <a:rPr lang="zh-CN" altLang="zh-CN" sz="1500" dirty="0"/>
              <a:t>ou</a:t>
            </a:r>
            <a:r>
              <a:rPr lang="zh-CN" sz="1500" dirty="0"/>
              <a:t>、</a:t>
            </a:r>
            <a:r>
              <a:rPr lang="zh-CN" altLang="zh-CN" sz="1500" dirty="0"/>
              <a:t>ia</a:t>
            </a:r>
            <a:r>
              <a:rPr lang="zh-CN" sz="1500" dirty="0"/>
              <a:t>、</a:t>
            </a:r>
            <a:r>
              <a:rPr lang="zh-CN" altLang="zh-CN" sz="1500" dirty="0"/>
              <a:t>uen</a:t>
            </a:r>
            <a:r>
              <a:rPr lang="zh-CN" sz="1500" dirty="0"/>
              <a:t>只和</a:t>
            </a:r>
            <a:r>
              <a:rPr lang="zh-CN" altLang="zh-CN" sz="1500" dirty="0"/>
              <a:t>l</a:t>
            </a:r>
            <a:r>
              <a:rPr lang="zh-CN" sz="1500" dirty="0"/>
              <a:t>拼，因此“楼、漏、俩、轮、论”等十几个字可放心地读声母</a:t>
            </a:r>
            <a:r>
              <a:rPr lang="zh-CN" altLang="zh-CN" sz="1500" dirty="0"/>
              <a:t>l</a:t>
            </a:r>
            <a:r>
              <a:rPr lang="zh-CN" sz="1500" dirty="0"/>
              <a:t>。韵母</a:t>
            </a:r>
            <a:r>
              <a:rPr lang="zh-CN" altLang="zh-CN" sz="1500" dirty="0"/>
              <a:t>e</a:t>
            </a:r>
            <a:r>
              <a:rPr lang="zh-CN" sz="1500" dirty="0"/>
              <a:t>、</a:t>
            </a:r>
            <a:r>
              <a:rPr lang="zh-CN" altLang="zh-CN" sz="1500" dirty="0"/>
              <a:t>ü</a:t>
            </a:r>
            <a:r>
              <a:rPr lang="zh-CN" sz="1500" dirty="0"/>
              <a:t>、</a:t>
            </a:r>
            <a:r>
              <a:rPr lang="zh-CN" altLang="zh-CN" sz="1500" dirty="0"/>
              <a:t>ei</a:t>
            </a:r>
            <a:r>
              <a:rPr lang="zh-CN" sz="1500" dirty="0"/>
              <a:t>、</a:t>
            </a:r>
            <a:r>
              <a:rPr lang="zh-CN" altLang="zh-CN" sz="1500" dirty="0"/>
              <a:t>ang</a:t>
            </a:r>
            <a:r>
              <a:rPr lang="zh-CN" sz="1500" dirty="0"/>
              <a:t>、</a:t>
            </a:r>
            <a:r>
              <a:rPr lang="zh-CN" altLang="zh-CN" sz="1500" dirty="0"/>
              <a:t>eng</a:t>
            </a:r>
            <a:r>
              <a:rPr lang="zh-CN" sz="1500" dirty="0"/>
              <a:t>、</a:t>
            </a:r>
            <a:r>
              <a:rPr lang="zh-CN" altLang="zh-CN" sz="1500" dirty="0"/>
              <a:t>in</a:t>
            </a:r>
            <a:r>
              <a:rPr lang="zh-CN" sz="1500" dirty="0"/>
              <a:t>、</a:t>
            </a:r>
            <a:r>
              <a:rPr lang="zh-CN" altLang="zh-CN" sz="1500" dirty="0"/>
              <a:t>iang</a:t>
            </a:r>
            <a:r>
              <a:rPr lang="zh-CN" sz="1500" dirty="0"/>
              <a:t>、</a:t>
            </a:r>
            <a:r>
              <a:rPr lang="zh-CN" altLang="zh-CN" sz="1500" dirty="0"/>
              <a:t>uan</a:t>
            </a:r>
            <a:r>
              <a:rPr lang="zh-CN" sz="1500" dirty="0"/>
              <a:t>和声母</a:t>
            </a:r>
            <a:r>
              <a:rPr lang="zh-CN" altLang="zh-CN" sz="1500" dirty="0"/>
              <a:t>n</a:t>
            </a:r>
            <a:r>
              <a:rPr lang="zh-CN" sz="1500" dirty="0"/>
              <a:t>和</a:t>
            </a:r>
            <a:r>
              <a:rPr lang="zh-CN" altLang="zh-CN" sz="1500" dirty="0"/>
              <a:t>l</a:t>
            </a:r>
            <a:r>
              <a:rPr lang="zh-CN" sz="1500" dirty="0"/>
              <a:t>都拼，但和</a:t>
            </a:r>
            <a:r>
              <a:rPr lang="zh-CN" altLang="zh-CN" sz="1500" dirty="0"/>
              <a:t>n</a:t>
            </a:r>
            <a:r>
              <a:rPr lang="zh-CN" sz="1500" dirty="0"/>
              <a:t>拼的字很少，只要记住“呢、女、馁、内、囊、能、您、娘、酿、暖”等十多个字的声母是</a:t>
            </a:r>
            <a:r>
              <a:rPr lang="zh-CN" altLang="zh-CN" sz="1500" dirty="0"/>
              <a:t>n</a:t>
            </a:r>
            <a:r>
              <a:rPr lang="zh-CN" sz="1500" dirty="0"/>
              <a:t>，这部分韵母的其余六七十个字就可放心地读声母</a:t>
            </a:r>
            <a:r>
              <a:rPr lang="zh-CN" altLang="zh-CN" sz="1500" dirty="0"/>
              <a:t>l</a:t>
            </a:r>
            <a:r>
              <a:rPr lang="zh-CN" sz="1500" dirty="0"/>
              <a:t>了。</a:t>
            </a:r>
          </a:p>
          <a:p>
            <a:pPr defTabSz="912813"/>
            <a:r>
              <a:rPr lang="zh-CN" altLang="zh-CN" sz="1500" dirty="0"/>
              <a:t>       3.</a:t>
            </a:r>
            <a:r>
              <a:rPr lang="zh-CN" sz="1500" dirty="0"/>
              <a:t>偏旁类推</a:t>
            </a:r>
          </a:p>
          <a:p>
            <a:pPr defTabSz="912813"/>
            <a:r>
              <a:rPr lang="zh-CN" altLang="zh-CN" sz="1500" dirty="0"/>
              <a:t>      </a:t>
            </a:r>
            <a:r>
              <a:rPr lang="zh-CN" sz="1500" dirty="0"/>
              <a:t>记住一些读声母</a:t>
            </a:r>
            <a:r>
              <a:rPr lang="zh-CN" altLang="zh-CN" sz="1500" dirty="0"/>
              <a:t>n</a:t>
            </a:r>
            <a:r>
              <a:rPr lang="zh-CN" sz="1500" dirty="0"/>
              <a:t>的字，以这些字</a:t>
            </a:r>
            <a:r>
              <a:rPr lang="zh-CN" altLang="zh-CN" sz="1500" dirty="0"/>
              <a:t>(</a:t>
            </a:r>
            <a:r>
              <a:rPr lang="zh-CN" sz="1500" dirty="0"/>
              <a:t>偏旁</a:t>
            </a:r>
            <a:r>
              <a:rPr lang="zh-CN" altLang="zh-CN" sz="1500" dirty="0"/>
              <a:t>)</a:t>
            </a:r>
            <a:r>
              <a:rPr lang="zh-CN" sz="1500" dirty="0"/>
              <a:t>做声旁的形声字多读鼻音声母</a:t>
            </a:r>
            <a:r>
              <a:rPr lang="zh-CN" altLang="zh-CN" sz="1500" dirty="0"/>
              <a:t>n</a:t>
            </a:r>
            <a:r>
              <a:rPr lang="zh-CN" sz="1500" dirty="0"/>
              <a:t>，如“尼、南、宁、那、乃、奈、聂、农、女”等。 </a:t>
            </a:r>
          </a:p>
        </p:txBody>
      </p:sp>
      <p:pic>
        <p:nvPicPr>
          <p:cNvPr id="16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17419"/>
                                        </p:tgtEl>
                                        <p:attrNameLst>
                                          <p:attrName>style.color</p:attrName>
                                        </p:attrNameLst>
                                      </p:cBhvr>
                                      <p:to>
                                        <a:schemeClr val="bg1"/>
                                      </p:to>
                                    </p:animClr>
                                    <p:animClr clrSpc="rgb" dir="cw">
                                      <p:cBhvr>
                                        <p:cTn id="7" dur="250" autoRev="1" fill="remove"/>
                                        <p:tgtEl>
                                          <p:spTgt spid="17419"/>
                                        </p:tgtEl>
                                        <p:attrNameLst>
                                          <p:attrName>fillcolor</p:attrName>
                                        </p:attrNameLst>
                                      </p:cBhvr>
                                      <p:to>
                                        <a:schemeClr val="bg1"/>
                                      </p:to>
                                    </p:animClr>
                                    <p:set>
                                      <p:cBhvr>
                                        <p:cTn id="8" dur="250" autoRev="1" fill="remove"/>
                                        <p:tgtEl>
                                          <p:spTgt spid="17419"/>
                                        </p:tgtEl>
                                        <p:attrNameLst>
                                          <p:attrName>fill.type</p:attrName>
                                        </p:attrNameLst>
                                      </p:cBhvr>
                                      <p:to>
                                        <p:strVal val="solid"/>
                                      </p:to>
                                    </p:set>
                                    <p:set>
                                      <p:cBhvr>
                                        <p:cTn id="9" dur="250" autoRev="1" fill="remove"/>
                                        <p:tgtEl>
                                          <p:spTgt spid="174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741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741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741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741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741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741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741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1741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声母正音重、难点</a:t>
            </a:r>
          </a:p>
        </p:txBody>
      </p:sp>
      <p:sp>
        <p:nvSpPr>
          <p:cNvPr id="18443" name="Text Box 44"/>
          <p:cNvSpPr>
            <a:spLocks noChangeArrowheads="1"/>
          </p:cNvSpPr>
          <p:nvPr/>
        </p:nvSpPr>
        <p:spPr bwMode="auto">
          <a:xfrm>
            <a:off x="2555875" y="876300"/>
            <a:ext cx="6408738"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dirty="0"/>
              <a:t>      </a:t>
            </a:r>
            <a:r>
              <a:rPr lang="zh-CN" dirty="0"/>
              <a:t>（三）消除舌面音</a:t>
            </a:r>
            <a:r>
              <a:rPr lang="zh-CN" altLang="zh-CN" dirty="0"/>
              <a:t>j</a:t>
            </a:r>
            <a:r>
              <a:rPr lang="zh-CN" dirty="0"/>
              <a:t>、</a:t>
            </a:r>
            <a:r>
              <a:rPr lang="zh-CN" altLang="zh-CN" dirty="0"/>
              <a:t>q</a:t>
            </a:r>
            <a:r>
              <a:rPr lang="zh-CN" dirty="0"/>
              <a:t>、</a:t>
            </a:r>
            <a:r>
              <a:rPr lang="zh-CN" altLang="zh-CN" dirty="0"/>
              <a:t>x</a:t>
            </a:r>
            <a:r>
              <a:rPr lang="zh-CN" dirty="0"/>
              <a:t>的系统缺陷</a:t>
            </a:r>
          </a:p>
          <a:p>
            <a:pPr defTabSz="912813"/>
            <a:r>
              <a:rPr lang="zh-CN" altLang="zh-CN" dirty="0"/>
              <a:t>       </a:t>
            </a:r>
            <a:r>
              <a:rPr lang="zh-CN" dirty="0"/>
              <a:t>声母</a:t>
            </a:r>
            <a:r>
              <a:rPr lang="zh-CN" altLang="zh-CN" dirty="0"/>
              <a:t>j</a:t>
            </a:r>
            <a:r>
              <a:rPr lang="zh-CN" dirty="0"/>
              <a:t>、</a:t>
            </a:r>
            <a:r>
              <a:rPr lang="zh-CN" altLang="zh-CN" dirty="0"/>
              <a:t>q</a:t>
            </a:r>
            <a:r>
              <a:rPr lang="zh-CN" dirty="0"/>
              <a:t>、</a:t>
            </a:r>
            <a:r>
              <a:rPr lang="zh-CN" altLang="zh-CN" dirty="0"/>
              <a:t>x</a:t>
            </a:r>
            <a:r>
              <a:rPr lang="zh-CN" dirty="0"/>
              <a:t>是舌面音，发音部位是：舌尖抵触下齿背或牙龈，舌面前部用力隆起与硬腭前部形成阻碍然后除阻发音。但一些人却是发音前将舌尖上抬至门齿间，舌面没有上顶，形成了接近</a:t>
            </a:r>
            <a:r>
              <a:rPr lang="zh-CN" altLang="zh-CN" dirty="0"/>
              <a:t>z</a:t>
            </a:r>
            <a:r>
              <a:rPr lang="zh-CN" dirty="0"/>
              <a:t>、</a:t>
            </a:r>
            <a:r>
              <a:rPr lang="zh-CN" altLang="zh-CN" dirty="0"/>
              <a:t>c</a:t>
            </a:r>
            <a:r>
              <a:rPr lang="zh-CN" dirty="0"/>
              <a:t>、</a:t>
            </a:r>
            <a:r>
              <a:rPr lang="zh-CN" altLang="zh-CN" dirty="0"/>
              <a:t>s</a:t>
            </a:r>
            <a:r>
              <a:rPr lang="zh-CN" dirty="0"/>
              <a:t>的尖音（多为儿童或女子，也有少数男子。这种尖音给人的主要感觉是尖细、纤柔，俗称“女国音”）。 </a:t>
            </a:r>
          </a:p>
          <a:p>
            <a:pPr defTabSz="912813"/>
            <a:r>
              <a:rPr lang="zh-CN" altLang="zh-CN" dirty="0"/>
              <a:t>       </a:t>
            </a:r>
            <a:r>
              <a:rPr lang="zh-CN" dirty="0"/>
              <a:t>虽然很少有人把</a:t>
            </a:r>
            <a:r>
              <a:rPr lang="zh-CN" altLang="zh-CN" dirty="0"/>
              <a:t>j</a:t>
            </a:r>
            <a:r>
              <a:rPr lang="zh-CN" dirty="0"/>
              <a:t>、</a:t>
            </a:r>
            <a:r>
              <a:rPr lang="zh-CN" altLang="zh-CN" dirty="0"/>
              <a:t>q</a:t>
            </a:r>
            <a:r>
              <a:rPr lang="zh-CN" dirty="0"/>
              <a:t>、</a:t>
            </a:r>
            <a:r>
              <a:rPr lang="zh-CN" altLang="zh-CN" dirty="0"/>
              <a:t>x</a:t>
            </a:r>
            <a:r>
              <a:rPr lang="zh-CN" dirty="0"/>
              <a:t>完全发成了舌尖音，但很多人在发音时舌面没有用力上顶，而是先从舌尖音过渡到舌面音，形成舌面音的系统缺陷。这种情况往往在读“单音节词语”时还不难纠正，只要注意发音时做到“舌面前部用力隆起”，但在读“多音节词语”，及至朗读文章和口语交流时就比较明显。究其原因，主要还是长期形成的语言习惯。因此，解决舌面音系统缺陷的前提是使发音部位（舌尖抵触下齿背，舌面上挺与硬腭前端靠触）准确，重点则是通过词句、文章的朗读，并在日常生活语言交流中注意消除这种缺陷，在语言习惯上下功夫。</a:t>
            </a:r>
          </a:p>
        </p:txBody>
      </p:sp>
      <p:pic>
        <p:nvPicPr>
          <p:cNvPr id="17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18443"/>
                                        </p:tgtEl>
                                        <p:attrNameLst>
                                          <p:attrName>style.color</p:attrName>
                                        </p:attrNameLst>
                                      </p:cBhvr>
                                      <p:to>
                                        <a:schemeClr val="bg1"/>
                                      </p:to>
                                    </p:animClr>
                                    <p:animClr clrSpc="rgb" dir="cw">
                                      <p:cBhvr>
                                        <p:cTn id="7" dur="250" autoRev="1" fill="remove"/>
                                        <p:tgtEl>
                                          <p:spTgt spid="18443"/>
                                        </p:tgtEl>
                                        <p:attrNameLst>
                                          <p:attrName>fillcolor</p:attrName>
                                        </p:attrNameLst>
                                      </p:cBhvr>
                                      <p:to>
                                        <a:schemeClr val="bg1"/>
                                      </p:to>
                                    </p:animClr>
                                    <p:set>
                                      <p:cBhvr>
                                        <p:cTn id="8" dur="250" autoRev="1" fill="remove"/>
                                        <p:tgtEl>
                                          <p:spTgt spid="18443"/>
                                        </p:tgtEl>
                                        <p:attrNameLst>
                                          <p:attrName>fill.type</p:attrName>
                                        </p:attrNameLst>
                                      </p:cBhvr>
                                      <p:to>
                                        <p:strVal val="solid"/>
                                      </p:to>
                                    </p:set>
                                    <p:set>
                                      <p:cBhvr>
                                        <p:cTn id="9" dur="250" autoRev="1" fill="remove"/>
                                        <p:tgtEl>
                                          <p:spTgt spid="184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588"/>
            <a:ext cx="9144000" cy="5711825"/>
          </a:xfrm>
          <a:prstGeom prst="rect">
            <a:avLst/>
          </a:prstGeom>
          <a:gradFill rotWithShape="1">
            <a:gsLst>
              <a:gs pos="0">
                <a:srgbClr val="0070C0"/>
              </a:gs>
              <a:gs pos="100000">
                <a:srgbClr val="68B0E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123" name="Group 3"/>
          <p:cNvGrpSpPr>
            <a:grpSpLocks/>
          </p:cNvGrpSpPr>
          <p:nvPr/>
        </p:nvGrpSpPr>
        <p:grpSpPr bwMode="auto">
          <a:xfrm>
            <a:off x="90488" y="438150"/>
            <a:ext cx="8943975" cy="4838700"/>
            <a:chOff x="0" y="0"/>
            <a:chExt cx="5634" cy="3048"/>
          </a:xfrm>
        </p:grpSpPr>
        <p:sp>
          <p:nvSpPr>
            <p:cNvPr id="5124" name="Freeform 6"/>
            <p:cNvSpPr>
              <a:spLocks noChangeAspect="1" noEditPoints="1"/>
            </p:cNvSpPr>
            <p:nvPr/>
          </p:nvSpPr>
          <p:spPr bwMode="auto">
            <a:xfrm>
              <a:off x="2433" y="0"/>
              <a:ext cx="3201" cy="2883"/>
            </a:xfrm>
            <a:custGeom>
              <a:avLst/>
              <a:gdLst>
                <a:gd name="T0" fmla="*/ 2150 w 3062"/>
                <a:gd name="T1" fmla="*/ 1958 h 2758"/>
                <a:gd name="T2" fmla="*/ 2094 w 3062"/>
                <a:gd name="T3" fmla="*/ 1898 h 2758"/>
                <a:gd name="T4" fmla="*/ 2230 w 3062"/>
                <a:gd name="T5" fmla="*/ 1812 h 2758"/>
                <a:gd name="T6" fmla="*/ 1940 w 3062"/>
                <a:gd name="T7" fmla="*/ 2062 h 2758"/>
                <a:gd name="T8" fmla="*/ 3054 w 3062"/>
                <a:gd name="T9" fmla="*/ 610 h 2758"/>
                <a:gd name="T10" fmla="*/ 2750 w 3062"/>
                <a:gd name="T11" fmla="*/ 400 h 2758"/>
                <a:gd name="T12" fmla="*/ 2314 w 3062"/>
                <a:gd name="T13" fmla="*/ 368 h 2758"/>
                <a:gd name="T14" fmla="*/ 2026 w 3062"/>
                <a:gd name="T15" fmla="*/ 246 h 2758"/>
                <a:gd name="T16" fmla="*/ 1780 w 3062"/>
                <a:gd name="T17" fmla="*/ 106 h 2758"/>
                <a:gd name="T18" fmla="*/ 1402 w 3062"/>
                <a:gd name="T19" fmla="*/ 380 h 2758"/>
                <a:gd name="T20" fmla="*/ 1198 w 3062"/>
                <a:gd name="T21" fmla="*/ 466 h 2758"/>
                <a:gd name="T22" fmla="*/ 952 w 3062"/>
                <a:gd name="T23" fmla="*/ 536 h 2758"/>
                <a:gd name="T24" fmla="*/ 794 w 3062"/>
                <a:gd name="T25" fmla="*/ 548 h 2758"/>
                <a:gd name="T26" fmla="*/ 686 w 3062"/>
                <a:gd name="T27" fmla="*/ 370 h 2758"/>
                <a:gd name="T28" fmla="*/ 366 w 3062"/>
                <a:gd name="T29" fmla="*/ 700 h 2758"/>
                <a:gd name="T30" fmla="*/ 480 w 3062"/>
                <a:gd name="T31" fmla="*/ 910 h 2758"/>
                <a:gd name="T32" fmla="*/ 648 w 3062"/>
                <a:gd name="T33" fmla="*/ 594 h 2758"/>
                <a:gd name="T34" fmla="*/ 628 w 3062"/>
                <a:gd name="T35" fmla="*/ 858 h 2758"/>
                <a:gd name="T36" fmla="*/ 430 w 3062"/>
                <a:gd name="T37" fmla="*/ 880 h 2758"/>
                <a:gd name="T38" fmla="*/ 248 w 3062"/>
                <a:gd name="T39" fmla="*/ 1058 h 2758"/>
                <a:gd name="T40" fmla="*/ 134 w 3062"/>
                <a:gd name="T41" fmla="*/ 1264 h 2758"/>
                <a:gd name="T42" fmla="*/ 412 w 3062"/>
                <a:gd name="T43" fmla="*/ 1180 h 2758"/>
                <a:gd name="T44" fmla="*/ 502 w 3062"/>
                <a:gd name="T45" fmla="*/ 1168 h 2758"/>
                <a:gd name="T46" fmla="*/ 668 w 3062"/>
                <a:gd name="T47" fmla="*/ 1260 h 2758"/>
                <a:gd name="T48" fmla="*/ 618 w 3062"/>
                <a:gd name="T49" fmla="*/ 1410 h 2758"/>
                <a:gd name="T50" fmla="*/ 242 w 3062"/>
                <a:gd name="T51" fmla="*/ 1364 h 2758"/>
                <a:gd name="T52" fmla="*/ 32 w 3062"/>
                <a:gd name="T53" fmla="*/ 1768 h 2758"/>
                <a:gd name="T54" fmla="*/ 392 w 3062"/>
                <a:gd name="T55" fmla="*/ 1878 h 2758"/>
                <a:gd name="T56" fmla="*/ 520 w 3062"/>
                <a:gd name="T57" fmla="*/ 2402 h 2758"/>
                <a:gd name="T58" fmla="*/ 898 w 3062"/>
                <a:gd name="T59" fmla="*/ 2156 h 2758"/>
                <a:gd name="T60" fmla="*/ 886 w 3062"/>
                <a:gd name="T61" fmla="*/ 1696 h 2758"/>
                <a:gd name="T62" fmla="*/ 966 w 3062"/>
                <a:gd name="T63" fmla="*/ 1740 h 2758"/>
                <a:gd name="T64" fmla="*/ 1026 w 3062"/>
                <a:gd name="T65" fmla="*/ 1458 h 2758"/>
                <a:gd name="T66" fmla="*/ 1470 w 3062"/>
                <a:gd name="T67" fmla="*/ 1816 h 2758"/>
                <a:gd name="T68" fmla="*/ 1790 w 3062"/>
                <a:gd name="T69" fmla="*/ 1802 h 2758"/>
                <a:gd name="T70" fmla="*/ 1940 w 3062"/>
                <a:gd name="T71" fmla="*/ 1776 h 2758"/>
                <a:gd name="T72" fmla="*/ 2148 w 3062"/>
                <a:gd name="T73" fmla="*/ 1444 h 2758"/>
                <a:gd name="T74" fmla="*/ 2228 w 3062"/>
                <a:gd name="T75" fmla="*/ 1348 h 2758"/>
                <a:gd name="T76" fmla="*/ 2456 w 3062"/>
                <a:gd name="T77" fmla="*/ 978 h 2758"/>
                <a:gd name="T78" fmla="*/ 2678 w 3062"/>
                <a:gd name="T79" fmla="*/ 752 h 2758"/>
                <a:gd name="T80" fmla="*/ 2760 w 3062"/>
                <a:gd name="T81" fmla="*/ 940 h 2758"/>
                <a:gd name="T82" fmla="*/ 3016 w 3062"/>
                <a:gd name="T83" fmla="*/ 706 h 2758"/>
                <a:gd name="T84" fmla="*/ 722 w 3062"/>
                <a:gd name="T85" fmla="*/ 1244 h 2758"/>
                <a:gd name="T86" fmla="*/ 1078 w 3062"/>
                <a:gd name="T87" fmla="*/ 1156 h 2758"/>
                <a:gd name="T88" fmla="*/ 994 w 3062"/>
                <a:gd name="T89" fmla="*/ 1112 h 2758"/>
                <a:gd name="T90" fmla="*/ 1338 w 3062"/>
                <a:gd name="T91" fmla="*/ 50 h 2758"/>
                <a:gd name="T92" fmla="*/ 148 w 3062"/>
                <a:gd name="T93" fmla="*/ 1002 h 2758"/>
                <a:gd name="T94" fmla="*/ 1508 w 3062"/>
                <a:gd name="T95" fmla="*/ 1836 h 2758"/>
                <a:gd name="T96" fmla="*/ 1906 w 3062"/>
                <a:gd name="T97" fmla="*/ 2022 h 2758"/>
                <a:gd name="T98" fmla="*/ 184 w 3062"/>
                <a:gd name="T99" fmla="*/ 906 h 2758"/>
                <a:gd name="T100" fmla="*/ 250 w 3062"/>
                <a:gd name="T101" fmla="*/ 1028 h 2758"/>
                <a:gd name="T102" fmla="*/ 178 w 3062"/>
                <a:gd name="T103" fmla="*/ 846 h 2758"/>
                <a:gd name="T104" fmla="*/ 3008 w 3062"/>
                <a:gd name="T105" fmla="*/ 2598 h 2758"/>
                <a:gd name="T106" fmla="*/ 2914 w 3062"/>
                <a:gd name="T107" fmla="*/ 2728 h 2758"/>
                <a:gd name="T108" fmla="*/ 2308 w 3062"/>
                <a:gd name="T109" fmla="*/ 1392 h 2758"/>
                <a:gd name="T110" fmla="*/ 2420 w 3062"/>
                <a:gd name="T111" fmla="*/ 2058 h 2758"/>
                <a:gd name="T112" fmla="*/ 2378 w 3062"/>
                <a:gd name="T113" fmla="*/ 1986 h 2758"/>
                <a:gd name="T114" fmla="*/ 2398 w 3062"/>
                <a:gd name="T115" fmla="*/ 2182 h 2758"/>
                <a:gd name="T116" fmla="*/ 2048 w 3062"/>
                <a:gd name="T117" fmla="*/ 2286 h 2758"/>
                <a:gd name="T118" fmla="*/ 2430 w 3062"/>
                <a:gd name="T119" fmla="*/ 2548 h 2758"/>
                <a:gd name="T120" fmla="*/ 2544 w 3062"/>
                <a:gd name="T121" fmla="*/ 2688 h 2758"/>
                <a:gd name="T122" fmla="*/ 2478 w 3062"/>
                <a:gd name="T123" fmla="*/ 958 h 2758"/>
                <a:gd name="T124" fmla="*/ 2356 w 3062"/>
                <a:gd name="T125" fmla="*/ 1350 h 2758"/>
                <a:gd name="T126" fmla="*/ 0 w 3062"/>
                <a:gd name="T127" fmla="*/ 0 h 2758"/>
                <a:gd name="T128" fmla="*/ 3062 w 3062"/>
                <a:gd name="T129" fmla="*/ 2758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 name="Freeform 7"/>
            <p:cNvSpPr>
              <a:spLocks noEditPoints="1"/>
            </p:cNvSpPr>
            <p:nvPr/>
          </p:nvSpPr>
          <p:spPr bwMode="auto">
            <a:xfrm>
              <a:off x="0" y="30"/>
              <a:ext cx="2211" cy="3018"/>
            </a:xfrm>
            <a:custGeom>
              <a:avLst/>
              <a:gdLst>
                <a:gd name="T0" fmla="*/ 1750 w 2211"/>
                <a:gd name="T1" fmla="*/ 378 h 3018"/>
                <a:gd name="T2" fmla="*/ 1770 w 2211"/>
                <a:gd name="T3" fmla="*/ 477 h 3018"/>
                <a:gd name="T4" fmla="*/ 1798 w 2211"/>
                <a:gd name="T5" fmla="*/ 519 h 3018"/>
                <a:gd name="T6" fmla="*/ 1843 w 2211"/>
                <a:gd name="T7" fmla="*/ 673 h 3018"/>
                <a:gd name="T8" fmla="*/ 1982 w 2211"/>
                <a:gd name="T9" fmla="*/ 698 h 3018"/>
                <a:gd name="T10" fmla="*/ 2042 w 2211"/>
                <a:gd name="T11" fmla="*/ 535 h 3018"/>
                <a:gd name="T12" fmla="*/ 2198 w 2211"/>
                <a:gd name="T13" fmla="*/ 378 h 3018"/>
                <a:gd name="T14" fmla="*/ 2178 w 2211"/>
                <a:gd name="T15" fmla="*/ 356 h 3018"/>
                <a:gd name="T16" fmla="*/ 2150 w 2211"/>
                <a:gd name="T17" fmla="*/ 308 h 3018"/>
                <a:gd name="T18" fmla="*/ 2133 w 2211"/>
                <a:gd name="T19" fmla="*/ 234 h 3018"/>
                <a:gd name="T20" fmla="*/ 2050 w 2211"/>
                <a:gd name="T21" fmla="*/ 154 h 3018"/>
                <a:gd name="T22" fmla="*/ 1992 w 2211"/>
                <a:gd name="T23" fmla="*/ 131 h 3018"/>
                <a:gd name="T24" fmla="*/ 1931 w 2211"/>
                <a:gd name="T25" fmla="*/ 108 h 3018"/>
                <a:gd name="T26" fmla="*/ 1760 w 2211"/>
                <a:gd name="T27" fmla="*/ 184 h 3018"/>
                <a:gd name="T28" fmla="*/ 1261 w 2211"/>
                <a:gd name="T29" fmla="*/ 159 h 3018"/>
                <a:gd name="T30" fmla="*/ 1298 w 2211"/>
                <a:gd name="T31" fmla="*/ 214 h 3018"/>
                <a:gd name="T32" fmla="*/ 1364 w 2211"/>
                <a:gd name="T33" fmla="*/ 154 h 3018"/>
                <a:gd name="T34" fmla="*/ 1374 w 2211"/>
                <a:gd name="T35" fmla="*/ 5 h 3018"/>
                <a:gd name="T36" fmla="*/ 1286 w 2211"/>
                <a:gd name="T37" fmla="*/ 43 h 3018"/>
                <a:gd name="T38" fmla="*/ 1238 w 2211"/>
                <a:gd name="T39" fmla="*/ 108 h 3018"/>
                <a:gd name="T40" fmla="*/ 1861 w 2211"/>
                <a:gd name="T41" fmla="*/ 1051 h 3018"/>
                <a:gd name="T42" fmla="*/ 1296 w 2211"/>
                <a:gd name="T43" fmla="*/ 270 h 3018"/>
                <a:gd name="T44" fmla="*/ 1366 w 2211"/>
                <a:gd name="T45" fmla="*/ 227 h 3018"/>
                <a:gd name="T46" fmla="*/ 1404 w 2211"/>
                <a:gd name="T47" fmla="*/ 1803 h 3018"/>
                <a:gd name="T48" fmla="*/ 1366 w 2211"/>
                <a:gd name="T49" fmla="*/ 1467 h 3018"/>
                <a:gd name="T50" fmla="*/ 1760 w 2211"/>
                <a:gd name="T51" fmla="*/ 1160 h 3018"/>
                <a:gd name="T52" fmla="*/ 1500 w 2211"/>
                <a:gd name="T53" fmla="*/ 678 h 3018"/>
                <a:gd name="T54" fmla="*/ 1419 w 2211"/>
                <a:gd name="T55" fmla="*/ 388 h 3018"/>
                <a:gd name="T56" fmla="*/ 1545 w 2211"/>
                <a:gd name="T57" fmla="*/ 449 h 3018"/>
                <a:gd name="T58" fmla="*/ 1528 w 2211"/>
                <a:gd name="T59" fmla="*/ 532 h 3018"/>
                <a:gd name="T60" fmla="*/ 1639 w 2211"/>
                <a:gd name="T61" fmla="*/ 547 h 3018"/>
                <a:gd name="T62" fmla="*/ 1661 w 2211"/>
                <a:gd name="T63" fmla="*/ 524 h 3018"/>
                <a:gd name="T64" fmla="*/ 1697 w 2211"/>
                <a:gd name="T65" fmla="*/ 507 h 3018"/>
                <a:gd name="T66" fmla="*/ 1631 w 2211"/>
                <a:gd name="T67" fmla="*/ 434 h 3018"/>
                <a:gd name="T68" fmla="*/ 1674 w 2211"/>
                <a:gd name="T69" fmla="*/ 398 h 3018"/>
                <a:gd name="T70" fmla="*/ 1578 w 2211"/>
                <a:gd name="T71" fmla="*/ 373 h 3018"/>
                <a:gd name="T72" fmla="*/ 1528 w 2211"/>
                <a:gd name="T73" fmla="*/ 325 h 3018"/>
                <a:gd name="T74" fmla="*/ 1397 w 2211"/>
                <a:gd name="T75" fmla="*/ 320 h 3018"/>
                <a:gd name="T76" fmla="*/ 1331 w 2211"/>
                <a:gd name="T77" fmla="*/ 287 h 3018"/>
                <a:gd name="T78" fmla="*/ 1334 w 2211"/>
                <a:gd name="T79" fmla="*/ 393 h 3018"/>
                <a:gd name="T80" fmla="*/ 1185 w 2211"/>
                <a:gd name="T81" fmla="*/ 429 h 3018"/>
                <a:gd name="T82" fmla="*/ 1160 w 2211"/>
                <a:gd name="T83" fmla="*/ 325 h 3018"/>
                <a:gd name="T84" fmla="*/ 1134 w 2211"/>
                <a:gd name="T85" fmla="*/ 335 h 3018"/>
                <a:gd name="T86" fmla="*/ 1071 w 2211"/>
                <a:gd name="T87" fmla="*/ 300 h 3018"/>
                <a:gd name="T88" fmla="*/ 1031 w 2211"/>
                <a:gd name="T89" fmla="*/ 373 h 3018"/>
                <a:gd name="T90" fmla="*/ 1026 w 2211"/>
                <a:gd name="T91" fmla="*/ 406 h 3018"/>
                <a:gd name="T92" fmla="*/ 1142 w 2211"/>
                <a:gd name="T93" fmla="*/ 434 h 3018"/>
                <a:gd name="T94" fmla="*/ 439 w 2211"/>
                <a:gd name="T95" fmla="*/ 378 h 3018"/>
                <a:gd name="T96" fmla="*/ 68 w 2211"/>
                <a:gd name="T97" fmla="*/ 751 h 3018"/>
                <a:gd name="T98" fmla="*/ 719 w 2211"/>
                <a:gd name="T99" fmla="*/ 1082 h 3018"/>
                <a:gd name="T100" fmla="*/ 996 w 2211"/>
                <a:gd name="T101" fmla="*/ 1566 h 3018"/>
                <a:gd name="T102" fmla="*/ 1614 w 2211"/>
                <a:gd name="T103" fmla="*/ 1692 h 3018"/>
                <a:gd name="T104" fmla="*/ 1538 w 2211"/>
                <a:gd name="T105" fmla="*/ 1639 h 3018"/>
                <a:gd name="T106" fmla="*/ 2070 w 2211"/>
                <a:gd name="T107" fmla="*/ 2032 h 3018"/>
                <a:gd name="T108" fmla="*/ 1606 w 2211"/>
                <a:gd name="T109" fmla="*/ 1798 h 3018"/>
                <a:gd name="T110" fmla="*/ 1631 w 2211"/>
                <a:gd name="T111" fmla="*/ 2282 h 3018"/>
                <a:gd name="T112" fmla="*/ 1679 w 2211"/>
                <a:gd name="T113" fmla="*/ 3018 h 3018"/>
                <a:gd name="T114" fmla="*/ 2090 w 2211"/>
                <a:gd name="T115" fmla="*/ 2368 h 3018"/>
                <a:gd name="T116" fmla="*/ 1457 w 2211"/>
                <a:gd name="T117" fmla="*/ 562 h 3018"/>
                <a:gd name="T118" fmla="*/ 1394 w 2211"/>
                <a:gd name="T119" fmla="*/ 565 h 3018"/>
                <a:gd name="T120" fmla="*/ 1437 w 2211"/>
                <a:gd name="T121" fmla="*/ 575 h 3018"/>
                <a:gd name="T122" fmla="*/ 1054 w 2211"/>
                <a:gd name="T123" fmla="*/ 298 h 3018"/>
                <a:gd name="T124" fmla="*/ 998 w 2211"/>
                <a:gd name="T125" fmla="*/ 260 h 3018"/>
                <a:gd name="T126" fmla="*/ 0 w 2211"/>
                <a:gd name="T127" fmla="*/ 0 h 3018"/>
                <a:gd name="T128" fmla="*/ 2211 w 2211"/>
                <a:gd name="T129" fmla="*/ 301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Freeform 8"/>
            <p:cNvSpPr>
              <a:spLocks/>
            </p:cNvSpPr>
            <p:nvPr/>
          </p:nvSpPr>
          <p:spPr bwMode="auto">
            <a:xfrm>
              <a:off x="3218" y="1404"/>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w 46"/>
                <a:gd name="T31" fmla="*/ 0 h 28"/>
                <a:gd name="T32" fmla="*/ 46 w 4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127" name="Group 7"/>
          <p:cNvGrpSpPr>
            <a:grpSpLocks/>
          </p:cNvGrpSpPr>
          <p:nvPr/>
        </p:nvGrpSpPr>
        <p:grpSpPr bwMode="auto">
          <a:xfrm>
            <a:off x="4779963" y="2139950"/>
            <a:ext cx="4132262" cy="639763"/>
            <a:chOff x="0" y="0"/>
            <a:chExt cx="2603" cy="403"/>
          </a:xfrm>
        </p:grpSpPr>
        <p:pic>
          <p:nvPicPr>
            <p:cNvPr id="5128" name="圆角矩形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29" name="Text Box 9">
              <a:hlinkClick r:id="rId3" action="ppaction://hlinkpres?slideindex=1&amp;slidetitle="/>
            </p:cNvPr>
            <p:cNvSpPr txBox="1">
              <a:spLocks noChangeArrowheads="1"/>
            </p:cNvSpPr>
            <p:nvPr/>
          </p:nvSpPr>
          <p:spPr bwMode="auto">
            <a:xfrm>
              <a:off x="66" y="36"/>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第七章  精准收集客户信息</a:t>
              </a:r>
            </a:p>
          </p:txBody>
        </p:sp>
      </p:grpSp>
      <p:grpSp>
        <p:nvGrpSpPr>
          <p:cNvPr id="5130" name="Group 10"/>
          <p:cNvGrpSpPr>
            <a:grpSpLocks/>
          </p:cNvGrpSpPr>
          <p:nvPr/>
        </p:nvGrpSpPr>
        <p:grpSpPr bwMode="auto">
          <a:xfrm>
            <a:off x="4779963" y="3078163"/>
            <a:ext cx="4132262" cy="639762"/>
            <a:chOff x="0" y="0"/>
            <a:chExt cx="2603" cy="403"/>
          </a:xfrm>
        </p:grpSpPr>
        <p:pic>
          <p:nvPicPr>
            <p:cNvPr id="5131" name="圆角矩形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2" name="Text Box 12">
              <a:hlinkClick r:id="rId5" action="ppaction://hlinkpres?slideindex=1&amp;slidetitle="/>
            </p:cNvPr>
            <p:cNvSpPr txBox="1">
              <a:spLocks noChangeArrowheads="1"/>
            </p:cNvSpPr>
            <p:nvPr/>
          </p:nvSpPr>
          <p:spPr bwMode="auto">
            <a:xfrm>
              <a:off x="66" y="35"/>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第八章 </a:t>
              </a:r>
              <a:r>
                <a:rPr lang="en-US" dirty="0">
                  <a:solidFill>
                    <a:srgbClr val="FFFFFF"/>
                  </a:solidFill>
                  <a:latin typeface="黑体" pitchFamily="2" charset="-122"/>
                  <a:ea typeface="黑体" pitchFamily="2" charset="-122"/>
                </a:rPr>
                <a:t>Web</a:t>
              </a:r>
              <a:r>
                <a:rPr lang="zh-CN" altLang="en-US" dirty="0">
                  <a:solidFill>
                    <a:srgbClr val="FFFFFF"/>
                  </a:solidFill>
                  <a:latin typeface="黑体" pitchFamily="2" charset="-122"/>
                  <a:ea typeface="黑体" pitchFamily="2" charset="-122"/>
                </a:rPr>
                <a:t>在线交谈与邮件写作技巧</a:t>
              </a:r>
            </a:p>
          </p:txBody>
        </p:sp>
      </p:grpSp>
      <p:grpSp>
        <p:nvGrpSpPr>
          <p:cNvPr id="5133" name="Group 13"/>
          <p:cNvGrpSpPr>
            <a:grpSpLocks/>
          </p:cNvGrpSpPr>
          <p:nvPr/>
        </p:nvGrpSpPr>
        <p:grpSpPr bwMode="auto">
          <a:xfrm>
            <a:off x="4779963" y="4017963"/>
            <a:ext cx="4132262" cy="633412"/>
            <a:chOff x="0" y="0"/>
            <a:chExt cx="2603" cy="399"/>
          </a:xfrm>
        </p:grpSpPr>
        <p:pic>
          <p:nvPicPr>
            <p:cNvPr id="5134" name="圆角矩形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0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5" name="Text Box 15">
              <a:hlinkClick r:id="rId7" action="ppaction://hlinkpres?slideindex=1&amp;slidetitle="/>
            </p:cNvPr>
            <p:cNvSpPr txBox="1">
              <a:spLocks noChangeArrowheads="1"/>
            </p:cNvSpPr>
            <p:nvPr/>
          </p:nvSpPr>
          <p:spPr bwMode="auto">
            <a:xfrm>
              <a:off x="66" y="33"/>
              <a:ext cx="24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第九章  </a:t>
              </a:r>
              <a:r>
                <a:rPr lang="en-US">
                  <a:solidFill>
                    <a:srgbClr val="FFFFFF"/>
                  </a:solidFill>
                  <a:latin typeface="黑体" pitchFamily="2" charset="-122"/>
                  <a:ea typeface="黑体" pitchFamily="2" charset="-122"/>
                </a:rPr>
                <a:t>KPI</a:t>
              </a:r>
              <a:r>
                <a:rPr lang="zh-CN" altLang="en-US">
                  <a:solidFill>
                    <a:srgbClr val="FFFFFF"/>
                  </a:solidFill>
                  <a:latin typeface="黑体" pitchFamily="2" charset="-122"/>
                  <a:ea typeface="黑体" pitchFamily="2" charset="-122"/>
                </a:rPr>
                <a:t>基础知识</a:t>
              </a:r>
            </a:p>
          </p:txBody>
        </p:sp>
      </p:grpSp>
      <p:grpSp>
        <p:nvGrpSpPr>
          <p:cNvPr id="5136" name="Group 16"/>
          <p:cNvGrpSpPr>
            <a:grpSpLocks/>
          </p:cNvGrpSpPr>
          <p:nvPr/>
        </p:nvGrpSpPr>
        <p:grpSpPr bwMode="auto">
          <a:xfrm>
            <a:off x="4803775" y="4949825"/>
            <a:ext cx="4108450" cy="615950"/>
            <a:chOff x="0" y="0"/>
            <a:chExt cx="2588" cy="388"/>
          </a:xfrm>
        </p:grpSpPr>
        <p:pic>
          <p:nvPicPr>
            <p:cNvPr id="5137" name="圆角矩形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8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8" name="Text Box 18"/>
            <p:cNvSpPr txBox="1">
              <a:spLocks noChangeArrowheads="1"/>
            </p:cNvSpPr>
            <p:nvPr/>
          </p:nvSpPr>
          <p:spPr bwMode="auto">
            <a:xfrm>
              <a:off x="51" y="35"/>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附  录  呼叫中心常见专业术语</a:t>
              </a:r>
            </a:p>
          </p:txBody>
        </p:sp>
      </p:grpSp>
      <p:grpSp>
        <p:nvGrpSpPr>
          <p:cNvPr id="5139" name="Group 19"/>
          <p:cNvGrpSpPr>
            <a:grpSpLocks/>
          </p:cNvGrpSpPr>
          <p:nvPr/>
        </p:nvGrpSpPr>
        <p:grpSpPr bwMode="auto">
          <a:xfrm>
            <a:off x="4779963" y="1206500"/>
            <a:ext cx="4132262" cy="641350"/>
            <a:chOff x="0" y="0"/>
            <a:chExt cx="2603" cy="404"/>
          </a:xfrm>
        </p:grpSpPr>
        <p:pic>
          <p:nvPicPr>
            <p:cNvPr id="5140" name="圆角矩形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0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1" name="Text Box 21">
              <a:hlinkClick r:id="rId10" action="ppaction://hlinkpres?slideindex=1&amp;slidetitle="/>
            </p:cNvPr>
            <p:cNvSpPr txBox="1">
              <a:spLocks noChangeArrowheads="1"/>
            </p:cNvSpPr>
            <p:nvPr/>
          </p:nvSpPr>
          <p:spPr bwMode="auto">
            <a:xfrm>
              <a:off x="66" y="35"/>
              <a:ext cx="24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第六章  常规电话呼出操作及流程</a:t>
              </a:r>
            </a:p>
          </p:txBody>
        </p:sp>
      </p:grpSp>
      <p:grpSp>
        <p:nvGrpSpPr>
          <p:cNvPr id="5142" name="Group 22"/>
          <p:cNvGrpSpPr>
            <a:grpSpLocks/>
          </p:cNvGrpSpPr>
          <p:nvPr/>
        </p:nvGrpSpPr>
        <p:grpSpPr bwMode="auto">
          <a:xfrm>
            <a:off x="212725" y="2146300"/>
            <a:ext cx="4133850" cy="633413"/>
            <a:chOff x="0" y="0"/>
            <a:chExt cx="2604" cy="399"/>
          </a:xfrm>
        </p:grpSpPr>
        <p:pic>
          <p:nvPicPr>
            <p:cNvPr id="5143" name="圆角矩形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60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4" name="Text Box 24">
              <a:hlinkClick r:id="rId12" action="ppaction://hlinkpres?slideindex=1&amp;slidetitle="/>
            </p:cNvPr>
            <p:cNvSpPr txBox="1">
              <a:spLocks noChangeArrowheads="1"/>
            </p:cNvSpPr>
            <p:nvPr/>
          </p:nvSpPr>
          <p:spPr bwMode="auto">
            <a:xfrm>
              <a:off x="64" y="32"/>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第二章  客户沟通能力</a:t>
              </a:r>
            </a:p>
          </p:txBody>
        </p:sp>
      </p:grpSp>
      <p:grpSp>
        <p:nvGrpSpPr>
          <p:cNvPr id="5145" name="Group 25"/>
          <p:cNvGrpSpPr>
            <a:grpSpLocks/>
          </p:cNvGrpSpPr>
          <p:nvPr/>
        </p:nvGrpSpPr>
        <p:grpSpPr bwMode="auto">
          <a:xfrm>
            <a:off x="212725" y="3078163"/>
            <a:ext cx="4133850" cy="639762"/>
            <a:chOff x="0" y="0"/>
            <a:chExt cx="2604" cy="403"/>
          </a:xfrm>
        </p:grpSpPr>
        <p:pic>
          <p:nvPicPr>
            <p:cNvPr id="5146" name="圆角矩形 12">
              <a:hlinkClick r:id="rId13" action="ppaction://hlinkpres?slideindex=1&amp;slidetitle="/>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6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7" name="Text Box 27">
              <a:hlinkClick r:id="rId15" action="ppaction://hlinkpres?slideindex=1&amp;slidetitle="/>
            </p:cNvPr>
            <p:cNvSpPr txBox="1">
              <a:spLocks noChangeArrowheads="1"/>
            </p:cNvSpPr>
            <p:nvPr/>
          </p:nvSpPr>
          <p:spPr bwMode="auto">
            <a:xfrm>
              <a:off x="64" y="35"/>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第三章  客户服务中的心理学应用</a:t>
              </a:r>
            </a:p>
          </p:txBody>
        </p:sp>
      </p:grpSp>
      <p:grpSp>
        <p:nvGrpSpPr>
          <p:cNvPr id="5148" name="Group 28"/>
          <p:cNvGrpSpPr>
            <a:grpSpLocks/>
          </p:cNvGrpSpPr>
          <p:nvPr/>
        </p:nvGrpSpPr>
        <p:grpSpPr bwMode="auto">
          <a:xfrm>
            <a:off x="212725" y="4017963"/>
            <a:ext cx="4133850" cy="633412"/>
            <a:chOff x="0" y="0"/>
            <a:chExt cx="2604" cy="399"/>
          </a:xfrm>
        </p:grpSpPr>
        <p:pic>
          <p:nvPicPr>
            <p:cNvPr id="5149" name="圆角矩形 1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60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0" name="Text Box 30">
              <a:hlinkClick r:id="rId17" action="ppaction://hlinkpres?slideindex=1&amp;slidetitle="/>
            </p:cNvPr>
            <p:cNvSpPr txBox="1">
              <a:spLocks noChangeArrowheads="1"/>
            </p:cNvSpPr>
            <p:nvPr/>
          </p:nvSpPr>
          <p:spPr bwMode="auto">
            <a:xfrm>
              <a:off x="64" y="33"/>
              <a:ext cx="24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第四章  </a:t>
              </a:r>
              <a:r>
                <a:rPr lang="en-US" dirty="0">
                  <a:solidFill>
                    <a:srgbClr val="FFFFFF"/>
                  </a:solidFill>
                  <a:latin typeface="黑体" pitchFamily="2" charset="-122"/>
                  <a:ea typeface="黑体" pitchFamily="2" charset="-122"/>
                </a:rPr>
                <a:t>KPI</a:t>
              </a:r>
              <a:r>
                <a:rPr lang="zh-CN" altLang="en-US" dirty="0">
                  <a:solidFill>
                    <a:srgbClr val="FFFFFF"/>
                  </a:solidFill>
                  <a:latin typeface="黑体" pitchFamily="2" charset="-122"/>
                  <a:ea typeface="黑体" pitchFamily="2" charset="-122"/>
                </a:rPr>
                <a:t>基础知识</a:t>
              </a:r>
            </a:p>
          </p:txBody>
        </p:sp>
      </p:grpSp>
      <p:grpSp>
        <p:nvGrpSpPr>
          <p:cNvPr id="5151" name="Group 31"/>
          <p:cNvGrpSpPr>
            <a:grpSpLocks/>
          </p:cNvGrpSpPr>
          <p:nvPr/>
        </p:nvGrpSpPr>
        <p:grpSpPr bwMode="auto">
          <a:xfrm>
            <a:off x="212725" y="4949825"/>
            <a:ext cx="4133850" cy="639763"/>
            <a:chOff x="0" y="0"/>
            <a:chExt cx="2604" cy="403"/>
          </a:xfrm>
        </p:grpSpPr>
        <p:pic>
          <p:nvPicPr>
            <p:cNvPr id="5152" name="圆角矩形 1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6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3" name="Text Box 33">
              <a:hlinkClick r:id="rId19" action="ppaction://hlinkpres?slideindex=1&amp;slidetitle="/>
            </p:cNvPr>
            <p:cNvSpPr txBox="1">
              <a:spLocks noChangeArrowheads="1"/>
            </p:cNvSpPr>
            <p:nvPr/>
          </p:nvSpPr>
          <p:spPr bwMode="auto">
            <a:xfrm>
              <a:off x="64" y="35"/>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第五章  常规电话呼入操作及流程</a:t>
              </a:r>
            </a:p>
          </p:txBody>
        </p:sp>
      </p:grpSp>
      <p:grpSp>
        <p:nvGrpSpPr>
          <p:cNvPr id="5154" name="Group 34"/>
          <p:cNvGrpSpPr>
            <a:grpSpLocks/>
          </p:cNvGrpSpPr>
          <p:nvPr/>
        </p:nvGrpSpPr>
        <p:grpSpPr bwMode="auto">
          <a:xfrm>
            <a:off x="212725" y="1206500"/>
            <a:ext cx="4133850" cy="641350"/>
            <a:chOff x="0" y="0"/>
            <a:chExt cx="2604" cy="404"/>
          </a:xfrm>
        </p:grpSpPr>
        <p:pic>
          <p:nvPicPr>
            <p:cNvPr id="5155" name="圆角矩形 15"/>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6" name="Text Box 36">
              <a:hlinkClick r:id="rId21" action="ppaction://hlinkpres?slideindex=1&amp;slidetitle="/>
            </p:cNvPr>
            <p:cNvSpPr txBox="1">
              <a:spLocks noChangeArrowheads="1"/>
            </p:cNvSpPr>
            <p:nvPr/>
          </p:nvSpPr>
          <p:spPr bwMode="auto">
            <a:xfrm>
              <a:off x="64" y="35"/>
              <a:ext cx="24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第一章  服务外包与呼叫中心</a:t>
              </a:r>
            </a:p>
          </p:txBody>
        </p:sp>
      </p:grpSp>
      <p:pic>
        <p:nvPicPr>
          <p:cNvPr id="5157" name="图片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0013" y="1206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TextBox 17"/>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84638" y="-101600"/>
            <a:ext cx="52308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20012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843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843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843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843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843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844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844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1844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韵母发音训练</a:t>
            </a:r>
          </a:p>
        </p:txBody>
      </p:sp>
      <p:sp>
        <p:nvSpPr>
          <p:cNvPr id="1946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18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Rectangle 15"/>
          <p:cNvSpPr>
            <a:spLocks noChangeArrowheads="1"/>
          </p:cNvSpPr>
          <p:nvPr/>
        </p:nvSpPr>
        <p:spPr bwMode="auto">
          <a:xfrm>
            <a:off x="2536825" y="938213"/>
            <a:ext cx="635565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dirty="0"/>
              <a:t>（一）单韵母练习</a:t>
            </a:r>
          </a:p>
          <a:p>
            <a:r>
              <a:rPr lang="zh-CN" altLang="zh-CN" dirty="0"/>
              <a:t>a</a:t>
            </a:r>
            <a:r>
              <a:rPr lang="zh-CN" dirty="0"/>
              <a:t>－　大厦　沙发　喇叭　大妈　拉杂</a:t>
            </a:r>
          </a:p>
          <a:p>
            <a:r>
              <a:rPr lang="zh-CN" altLang="zh-CN" dirty="0"/>
              <a:t>o</a:t>
            </a:r>
            <a:r>
              <a:rPr lang="zh-CN" dirty="0"/>
              <a:t>－　薄膜　磨破　伯伯　婆婆</a:t>
            </a:r>
          </a:p>
          <a:p>
            <a:r>
              <a:rPr lang="zh-CN" altLang="zh-CN" dirty="0"/>
              <a:t>e</a:t>
            </a:r>
            <a:r>
              <a:rPr lang="zh-CN" dirty="0"/>
              <a:t>－　苛刻　特色　合格　色泽　割舍</a:t>
            </a:r>
          </a:p>
          <a:p>
            <a:r>
              <a:rPr lang="zh-CN" altLang="zh-CN" dirty="0"/>
              <a:t>i</a:t>
            </a:r>
            <a:r>
              <a:rPr lang="zh-CN" dirty="0"/>
              <a:t>－　汽笛　利息　奇迹　笔记　提议　</a:t>
            </a:r>
          </a:p>
          <a:p>
            <a:r>
              <a:rPr lang="zh-CN" altLang="zh-CN" dirty="0"/>
              <a:t>u</a:t>
            </a:r>
            <a:r>
              <a:rPr lang="zh-CN" dirty="0"/>
              <a:t>－　祝福　出租　舒服　无辜　初步</a:t>
            </a:r>
          </a:p>
          <a:p>
            <a:r>
              <a:rPr lang="zh-CN" altLang="zh-CN" dirty="0"/>
              <a:t>ü</a:t>
            </a:r>
            <a:r>
              <a:rPr lang="zh-CN" dirty="0"/>
              <a:t>－ 　须臾　区域　女婿　絮语</a:t>
            </a:r>
          </a:p>
          <a:p>
            <a:r>
              <a:rPr lang="zh-CN" altLang="zh-CN" dirty="0"/>
              <a:t>i</a:t>
            </a:r>
            <a:r>
              <a:rPr lang="zh-CN" dirty="0"/>
              <a:t>（前）－　自私　此次</a:t>
            </a:r>
          </a:p>
          <a:p>
            <a:r>
              <a:rPr lang="zh-CN" altLang="zh-CN" dirty="0"/>
              <a:t>i</a:t>
            </a:r>
            <a:r>
              <a:rPr lang="zh-CN" dirty="0"/>
              <a:t>（后）－　制止　支持　史诗　失事</a:t>
            </a:r>
          </a:p>
          <a:p>
            <a:r>
              <a:rPr lang="zh-CN" altLang="zh-CN" dirty="0"/>
              <a:t>er</a:t>
            </a:r>
            <a:r>
              <a:rPr lang="zh-CN" dirty="0"/>
              <a:t>－　然而　偶尔　十二　耳机　儿歌</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19467"/>
                                        </p:tgtEl>
                                        <p:attrNameLst>
                                          <p:attrName>style.color</p:attrName>
                                        </p:attrNameLst>
                                      </p:cBhvr>
                                      <p:to>
                                        <a:schemeClr val="bg1"/>
                                      </p:to>
                                    </p:animClr>
                                    <p:animClr clrSpc="rgb" dir="cw">
                                      <p:cBhvr>
                                        <p:cTn id="7" dur="250" autoRev="1" fill="remove"/>
                                        <p:tgtEl>
                                          <p:spTgt spid="19467"/>
                                        </p:tgtEl>
                                        <p:attrNameLst>
                                          <p:attrName>fillcolor</p:attrName>
                                        </p:attrNameLst>
                                      </p:cBhvr>
                                      <p:to>
                                        <a:schemeClr val="bg1"/>
                                      </p:to>
                                    </p:animClr>
                                    <p:set>
                                      <p:cBhvr>
                                        <p:cTn id="8" dur="250" autoRev="1" fill="remove"/>
                                        <p:tgtEl>
                                          <p:spTgt spid="19467"/>
                                        </p:tgtEl>
                                        <p:attrNameLst>
                                          <p:attrName>fill.type</p:attrName>
                                        </p:attrNameLst>
                                      </p:cBhvr>
                                      <p:to>
                                        <p:strVal val="solid"/>
                                      </p:to>
                                    </p:set>
                                    <p:set>
                                      <p:cBhvr>
                                        <p:cTn id="9" dur="250" autoRev="1" fill="remove"/>
                                        <p:tgtEl>
                                          <p:spTgt spid="194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945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1946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946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946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946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946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1946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1946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韵母发音训练</a:t>
            </a:r>
          </a:p>
        </p:txBody>
      </p:sp>
      <p:sp>
        <p:nvSpPr>
          <p:cNvPr id="2049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19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Rectangle 15"/>
          <p:cNvSpPr>
            <a:spLocks noChangeArrowheads="1"/>
          </p:cNvSpPr>
          <p:nvPr/>
        </p:nvSpPr>
        <p:spPr bwMode="auto">
          <a:xfrm>
            <a:off x="2536826" y="938213"/>
            <a:ext cx="6408738"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dirty="0"/>
              <a:t>（二）复韵母练习</a:t>
            </a:r>
          </a:p>
          <a:p>
            <a:r>
              <a:rPr lang="zh-CN" altLang="zh-CN" dirty="0"/>
              <a:t>ai</a:t>
            </a:r>
            <a:r>
              <a:rPr lang="zh-CN" dirty="0"/>
              <a:t>－　摆开　晒台　买卖　海带　灾害</a:t>
            </a:r>
          </a:p>
          <a:p>
            <a:r>
              <a:rPr lang="zh-CN" altLang="zh-CN" dirty="0"/>
              <a:t>ei</a:t>
            </a:r>
            <a:r>
              <a:rPr lang="zh-CN" dirty="0"/>
              <a:t>－　北非　肥美　蓓蕾　配备　黑煤</a:t>
            </a:r>
          </a:p>
          <a:p>
            <a:r>
              <a:rPr lang="zh-CN" altLang="zh-CN" dirty="0"/>
              <a:t>ao</a:t>
            </a:r>
            <a:r>
              <a:rPr lang="zh-CN" dirty="0"/>
              <a:t>－　报到　糟糕　牢靠　操劳　高潮</a:t>
            </a:r>
          </a:p>
          <a:p>
            <a:r>
              <a:rPr lang="zh-CN" altLang="zh-CN" dirty="0"/>
              <a:t>ou</a:t>
            </a:r>
            <a:r>
              <a:rPr lang="zh-CN" dirty="0"/>
              <a:t>－　守候　走漏　收购　抖擞</a:t>
            </a:r>
          </a:p>
          <a:p>
            <a:r>
              <a:rPr lang="zh-CN" altLang="zh-CN" dirty="0"/>
              <a:t>ia</a:t>
            </a:r>
            <a:r>
              <a:rPr lang="zh-CN" dirty="0"/>
              <a:t>－　压价　恰恰　假牙　加价</a:t>
            </a:r>
          </a:p>
          <a:p>
            <a:r>
              <a:rPr lang="zh-CN" altLang="zh-CN" dirty="0"/>
              <a:t>ie</a:t>
            </a:r>
            <a:r>
              <a:rPr lang="zh-CN" dirty="0"/>
              <a:t>－　乜斜　铁鞋　贴切　结业　姐姐</a:t>
            </a:r>
          </a:p>
          <a:p>
            <a:r>
              <a:rPr lang="zh-CN" altLang="zh-CN" dirty="0"/>
              <a:t>ua</a:t>
            </a:r>
            <a:r>
              <a:rPr lang="zh-CN" dirty="0"/>
              <a:t>－　耍滑　挂画　花袜　娃娃</a:t>
            </a:r>
          </a:p>
          <a:p>
            <a:r>
              <a:rPr lang="zh-CN" altLang="zh-CN" dirty="0"/>
              <a:t>uo</a:t>
            </a:r>
            <a:r>
              <a:rPr lang="zh-CN" dirty="0"/>
              <a:t>－　磋跎　过错　罗锅　骆驼　没落</a:t>
            </a:r>
          </a:p>
          <a:p>
            <a:r>
              <a:rPr lang="zh-CN" altLang="zh-CN" dirty="0"/>
              <a:t>üe</a:t>
            </a:r>
            <a:r>
              <a:rPr lang="zh-CN" dirty="0"/>
              <a:t>－　雪月　约略　雀跃　决绝</a:t>
            </a:r>
          </a:p>
          <a:p>
            <a:r>
              <a:rPr lang="zh-CN" altLang="zh-CN" dirty="0"/>
              <a:t>iao</a:t>
            </a:r>
            <a:r>
              <a:rPr lang="zh-CN" dirty="0"/>
              <a:t>－　巧妙　妙药　教条　吊桥　逍遥</a:t>
            </a:r>
          </a:p>
          <a:p>
            <a:r>
              <a:rPr lang="zh-CN" altLang="zh-CN" dirty="0"/>
              <a:t>iou</a:t>
            </a:r>
            <a:r>
              <a:rPr lang="zh-CN" dirty="0"/>
              <a:t>－　修饰　悠久　绣球　求救　优秀</a:t>
            </a:r>
          </a:p>
          <a:p>
            <a:r>
              <a:rPr lang="zh-CN" altLang="zh-CN" dirty="0"/>
              <a:t>uei</a:t>
            </a:r>
            <a:r>
              <a:rPr lang="zh-CN" dirty="0"/>
              <a:t>－　灰堆　摧毁　归队　回味</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20491"/>
                                        </p:tgtEl>
                                        <p:attrNameLst>
                                          <p:attrName>style.color</p:attrName>
                                        </p:attrNameLst>
                                      </p:cBhvr>
                                      <p:to>
                                        <a:schemeClr val="bg1"/>
                                      </p:to>
                                    </p:animClr>
                                    <p:animClr clrSpc="rgb" dir="cw">
                                      <p:cBhvr>
                                        <p:cTn id="7" dur="250" autoRev="1" fill="remove"/>
                                        <p:tgtEl>
                                          <p:spTgt spid="20491"/>
                                        </p:tgtEl>
                                        <p:attrNameLst>
                                          <p:attrName>fillcolor</p:attrName>
                                        </p:attrNameLst>
                                      </p:cBhvr>
                                      <p:to>
                                        <a:schemeClr val="bg1"/>
                                      </p:to>
                                    </p:animClr>
                                    <p:set>
                                      <p:cBhvr>
                                        <p:cTn id="8" dur="250" autoRev="1" fill="remove"/>
                                        <p:tgtEl>
                                          <p:spTgt spid="20491"/>
                                        </p:tgtEl>
                                        <p:attrNameLst>
                                          <p:attrName>fill.type</p:attrName>
                                        </p:attrNameLst>
                                      </p:cBhvr>
                                      <p:to>
                                        <p:strVal val="solid"/>
                                      </p:to>
                                    </p:set>
                                    <p:set>
                                      <p:cBhvr>
                                        <p:cTn id="9" dur="250" autoRev="1" fill="remove"/>
                                        <p:tgtEl>
                                          <p:spTgt spid="2049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04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048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048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048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048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048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048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2049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韵母发音训练</a:t>
            </a:r>
          </a:p>
        </p:txBody>
      </p:sp>
      <p:sp>
        <p:nvSpPr>
          <p:cNvPr id="2151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20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Rectangle 15"/>
          <p:cNvSpPr>
            <a:spLocks noChangeArrowheads="1"/>
          </p:cNvSpPr>
          <p:nvPr/>
        </p:nvSpPr>
        <p:spPr bwMode="auto">
          <a:xfrm>
            <a:off x="2536825" y="654050"/>
            <a:ext cx="6537326"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400" dirty="0"/>
              <a:t>      </a:t>
            </a:r>
            <a:r>
              <a:rPr lang="zh-CN" sz="1400" dirty="0"/>
              <a:t>（三）鼻韵母练习</a:t>
            </a:r>
          </a:p>
          <a:p>
            <a:r>
              <a:rPr lang="zh-CN" sz="1400" dirty="0"/>
              <a:t>　　鼻韵母</a:t>
            </a:r>
            <a:r>
              <a:rPr lang="zh-CN" altLang="zh-CN" sz="1400" dirty="0"/>
              <a:t>n</a:t>
            </a:r>
            <a:r>
              <a:rPr lang="zh-CN" sz="1400" dirty="0"/>
              <a:t>和元音构成前鼻音韵母，共有</a:t>
            </a:r>
            <a:r>
              <a:rPr lang="zh-CN" altLang="zh-CN" sz="1400" dirty="0"/>
              <a:t>8</a:t>
            </a:r>
            <a:r>
              <a:rPr lang="zh-CN" sz="1400" dirty="0"/>
              <a:t>个。发音时先发元音，紧接着舌尖向上齿龈移动，气流从鼻腔通过，整个韵母的音发完后阻碍才解除；</a:t>
            </a:r>
            <a:r>
              <a:rPr lang="zh-CN" altLang="zh-CN" sz="1400" dirty="0"/>
              <a:t>ng</a:t>
            </a:r>
            <a:r>
              <a:rPr lang="zh-CN" sz="1400" dirty="0"/>
              <a:t>和元音构成的鼻韵母叫后鼻音韵母，也有</a:t>
            </a:r>
            <a:r>
              <a:rPr lang="zh-CN" altLang="zh-CN" sz="1400" dirty="0"/>
              <a:t>8</a:t>
            </a:r>
            <a:r>
              <a:rPr lang="zh-CN" sz="1400" dirty="0"/>
              <a:t>个。发音时先发元音，紧跟着舌根向软腭移动，抵住软腭发</a:t>
            </a:r>
            <a:r>
              <a:rPr lang="zh-CN" altLang="zh-CN" sz="1400" dirty="0"/>
              <a:t>ng</a:t>
            </a:r>
            <a:r>
              <a:rPr lang="zh-CN" sz="1400" dirty="0"/>
              <a:t>。</a:t>
            </a:r>
          </a:p>
          <a:p>
            <a:r>
              <a:rPr lang="zh-CN" altLang="zh-CN" sz="1400" dirty="0"/>
              <a:t>an</a:t>
            </a:r>
            <a:r>
              <a:rPr lang="zh-CN" sz="1400" dirty="0"/>
              <a:t>－　漫谈　繁难　淡蓝　坦然　橄榄</a:t>
            </a:r>
          </a:p>
          <a:p>
            <a:r>
              <a:rPr lang="zh-CN" altLang="zh-CN" sz="1400" dirty="0"/>
              <a:t>ian</a:t>
            </a:r>
            <a:r>
              <a:rPr lang="zh-CN" sz="1400" dirty="0"/>
              <a:t>－　变迀　偏见　电线　连绵　沿线</a:t>
            </a:r>
          </a:p>
          <a:p>
            <a:r>
              <a:rPr lang="zh-CN" altLang="zh-CN" sz="1400" dirty="0"/>
              <a:t>uan</a:t>
            </a:r>
            <a:r>
              <a:rPr lang="zh-CN" sz="1400" dirty="0"/>
              <a:t>－　贯穿　宽缓　专断　转弯　婉转</a:t>
            </a:r>
          </a:p>
          <a:p>
            <a:r>
              <a:rPr lang="zh-CN" altLang="zh-CN" sz="1400" dirty="0"/>
              <a:t>üan</a:t>
            </a:r>
            <a:r>
              <a:rPr lang="zh-CN" sz="1400" dirty="0"/>
              <a:t>－　渊源　全权　圆圈　源泉　轩辕</a:t>
            </a:r>
          </a:p>
          <a:p>
            <a:r>
              <a:rPr lang="zh-CN" altLang="zh-CN" sz="1400" dirty="0"/>
              <a:t>ang</a:t>
            </a:r>
            <a:r>
              <a:rPr lang="zh-CN" sz="1400" dirty="0"/>
              <a:t>－　钢厂　方糖　螳螂　上当　盲肠</a:t>
            </a:r>
          </a:p>
          <a:p>
            <a:r>
              <a:rPr lang="zh-CN" altLang="zh-CN" sz="1400" dirty="0"/>
              <a:t>iang</a:t>
            </a:r>
            <a:r>
              <a:rPr lang="zh-CN" sz="1400" dirty="0"/>
              <a:t>－　将相　想象　向阳　湘江　襄阳</a:t>
            </a:r>
          </a:p>
          <a:p>
            <a:r>
              <a:rPr lang="zh-CN" altLang="zh-CN" sz="1400" dirty="0"/>
              <a:t>uang</a:t>
            </a:r>
            <a:r>
              <a:rPr lang="zh-CN" sz="1400" dirty="0"/>
              <a:t>－　狂妄　网状　装璜　状况　双簧</a:t>
            </a:r>
          </a:p>
          <a:p>
            <a:r>
              <a:rPr lang="zh-CN" altLang="zh-CN" sz="1400" dirty="0"/>
              <a:t>en</a:t>
            </a:r>
            <a:r>
              <a:rPr lang="zh-CN" sz="1400" dirty="0"/>
              <a:t>－　人参　本分　深圳　愤恨　沉闷</a:t>
            </a:r>
          </a:p>
          <a:p>
            <a:r>
              <a:rPr lang="zh-CN" altLang="zh-CN" sz="1400" dirty="0"/>
              <a:t>uen</a:t>
            </a:r>
            <a:r>
              <a:rPr lang="zh-CN" sz="1400" dirty="0"/>
              <a:t>－　温顺　温存　昆仑　论文　分寸</a:t>
            </a:r>
          </a:p>
          <a:p>
            <a:r>
              <a:rPr lang="zh-CN" altLang="zh-CN" sz="1400" dirty="0"/>
              <a:t>in</a:t>
            </a:r>
            <a:r>
              <a:rPr lang="zh-CN" sz="1400" dirty="0"/>
              <a:t>－　亲近　尽心　殷勤　金银　琴音</a:t>
            </a:r>
          </a:p>
          <a:p>
            <a:r>
              <a:rPr lang="zh-CN" altLang="zh-CN" sz="1400" dirty="0"/>
              <a:t>un</a:t>
            </a:r>
            <a:r>
              <a:rPr lang="zh-CN" sz="1400" dirty="0"/>
              <a:t>－　均匀　芸芸　军训</a:t>
            </a:r>
          </a:p>
          <a:p>
            <a:r>
              <a:rPr lang="zh-CN" altLang="zh-CN" sz="1400" dirty="0"/>
              <a:t>eng</a:t>
            </a:r>
            <a:r>
              <a:rPr lang="zh-CN" sz="1400" dirty="0"/>
              <a:t>－　更正　风声　生成　奉承　登程</a:t>
            </a:r>
          </a:p>
          <a:p>
            <a:r>
              <a:rPr lang="zh-CN" altLang="zh-CN" sz="1400" dirty="0"/>
              <a:t>ing</a:t>
            </a:r>
            <a:r>
              <a:rPr lang="zh-CN" sz="1400" dirty="0"/>
              <a:t>－　情景　晶莹　倾听　命令　宁静</a:t>
            </a:r>
          </a:p>
          <a:p>
            <a:r>
              <a:rPr lang="zh-CN" altLang="zh-CN" sz="1400" dirty="0"/>
              <a:t>ueng</a:t>
            </a:r>
            <a:r>
              <a:rPr lang="zh-CN" sz="1400" dirty="0"/>
              <a:t>－　老翁　水瓮</a:t>
            </a:r>
          </a:p>
          <a:p>
            <a:r>
              <a:rPr lang="zh-CN" altLang="zh-CN" sz="1400" dirty="0"/>
              <a:t>ong</a:t>
            </a:r>
            <a:r>
              <a:rPr lang="zh-CN" sz="1400" dirty="0"/>
              <a:t>－　公众　轰动　总统　中东　从容</a:t>
            </a:r>
          </a:p>
          <a:p>
            <a:r>
              <a:rPr lang="zh-CN" altLang="zh-CN" sz="1400" dirty="0"/>
              <a:t>iong</a:t>
            </a:r>
            <a:r>
              <a:rPr lang="zh-CN" sz="1400" dirty="0"/>
              <a:t>－　汹涌　穷凶　熊熊　炯炯</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21515"/>
                                        </p:tgtEl>
                                        <p:attrNameLst>
                                          <p:attrName>style.color</p:attrName>
                                        </p:attrNameLst>
                                      </p:cBhvr>
                                      <p:to>
                                        <a:schemeClr val="bg1"/>
                                      </p:to>
                                    </p:animClr>
                                    <p:animClr clrSpc="rgb" dir="cw">
                                      <p:cBhvr>
                                        <p:cTn id="7" dur="250" autoRev="1" fill="remove"/>
                                        <p:tgtEl>
                                          <p:spTgt spid="21515"/>
                                        </p:tgtEl>
                                        <p:attrNameLst>
                                          <p:attrName>fillcolor</p:attrName>
                                        </p:attrNameLst>
                                      </p:cBhvr>
                                      <p:to>
                                        <a:schemeClr val="bg1"/>
                                      </p:to>
                                    </p:animClr>
                                    <p:set>
                                      <p:cBhvr>
                                        <p:cTn id="8" dur="250" autoRev="1" fill="remove"/>
                                        <p:tgtEl>
                                          <p:spTgt spid="21515"/>
                                        </p:tgtEl>
                                        <p:attrNameLst>
                                          <p:attrName>fill.type</p:attrName>
                                        </p:attrNameLst>
                                      </p:cBhvr>
                                      <p:to>
                                        <p:strVal val="solid"/>
                                      </p:to>
                                    </p:set>
                                    <p:set>
                                      <p:cBhvr>
                                        <p:cTn id="9" dur="250" autoRev="1" fill="remove"/>
                                        <p:tgtEl>
                                          <p:spTgt spid="215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150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150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150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151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151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151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151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2151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六、</a:t>
            </a:r>
            <a:r>
              <a:rPr lang="zh-CN" altLang="en-US" b="1">
                <a:latin typeface="Calibri" pitchFamily="34" charset="0"/>
              </a:rPr>
              <a:t>韵母正音难、重点</a:t>
            </a:r>
          </a:p>
        </p:txBody>
      </p:sp>
      <p:sp>
        <p:nvSpPr>
          <p:cNvPr id="2253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21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Rectangle 15"/>
          <p:cNvSpPr>
            <a:spLocks noChangeArrowheads="1"/>
          </p:cNvSpPr>
          <p:nvPr/>
        </p:nvSpPr>
        <p:spPr bwMode="auto">
          <a:xfrm>
            <a:off x="2536825" y="876300"/>
            <a:ext cx="6607175" cy="36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600" dirty="0"/>
              <a:t>      </a:t>
            </a:r>
            <a:r>
              <a:rPr lang="zh-CN" dirty="0"/>
              <a:t>（一）发响元音，不丢介音</a:t>
            </a:r>
          </a:p>
          <a:p>
            <a:r>
              <a:rPr lang="zh-CN" altLang="zh-CN" dirty="0"/>
              <a:t>       </a:t>
            </a:r>
            <a:r>
              <a:rPr lang="zh-CN" dirty="0"/>
              <a:t>一个韵母可以没有韵头或韵尾，但不可以没有韵腹。韵腹是普通话韵母中的主要元音，有舌面元音</a:t>
            </a:r>
            <a:r>
              <a:rPr lang="zh-CN" altLang="zh-CN" dirty="0"/>
              <a:t>a</a:t>
            </a:r>
            <a:r>
              <a:rPr lang="zh-CN" dirty="0"/>
              <a:t>、</a:t>
            </a:r>
            <a:r>
              <a:rPr lang="zh-CN" altLang="zh-CN" dirty="0"/>
              <a:t>o</a:t>
            </a:r>
            <a:r>
              <a:rPr lang="zh-CN" dirty="0"/>
              <a:t>、</a:t>
            </a:r>
            <a:r>
              <a:rPr lang="zh-CN" altLang="zh-CN" dirty="0"/>
              <a:t>e</a:t>
            </a:r>
            <a:r>
              <a:rPr lang="zh-CN" dirty="0"/>
              <a:t>、</a:t>
            </a:r>
            <a:r>
              <a:rPr lang="zh-CN" altLang="zh-CN" dirty="0"/>
              <a:t>ê</a:t>
            </a:r>
            <a:r>
              <a:rPr lang="zh-CN" dirty="0"/>
              <a:t>、</a:t>
            </a:r>
            <a:r>
              <a:rPr lang="zh-CN" altLang="zh-CN" dirty="0"/>
              <a:t>i</a:t>
            </a:r>
            <a:r>
              <a:rPr lang="zh-CN" dirty="0"/>
              <a:t>、</a:t>
            </a:r>
            <a:r>
              <a:rPr lang="zh-CN" altLang="zh-CN" dirty="0"/>
              <a:t>u</a:t>
            </a:r>
            <a:r>
              <a:rPr lang="zh-CN" dirty="0"/>
              <a:t>、</a:t>
            </a:r>
            <a:r>
              <a:rPr lang="zh-CN" altLang="zh-CN" dirty="0"/>
              <a:t>ü</a:t>
            </a:r>
            <a:r>
              <a:rPr lang="zh-CN" dirty="0"/>
              <a:t>七个，有舌尖元音</a:t>
            </a:r>
            <a:r>
              <a:rPr lang="zh-CN" altLang="zh-CN" dirty="0"/>
              <a:t>-i</a:t>
            </a:r>
            <a:r>
              <a:rPr lang="zh-CN" dirty="0"/>
              <a:t>（前）</a:t>
            </a:r>
            <a:r>
              <a:rPr lang="zh-CN" altLang="zh-CN" dirty="0"/>
              <a:t>-i</a:t>
            </a:r>
            <a:r>
              <a:rPr lang="zh-CN" dirty="0"/>
              <a:t>（后）两个和卷舌元音</a:t>
            </a:r>
            <a:r>
              <a:rPr lang="zh-CN" altLang="zh-CN" dirty="0"/>
              <a:t>er</a:t>
            </a:r>
            <a:r>
              <a:rPr lang="zh-CN" dirty="0"/>
              <a:t>充当。韵腹的主要元音开口度最大，动程最长，发音最响亮。</a:t>
            </a:r>
          </a:p>
          <a:p>
            <a:r>
              <a:rPr lang="zh-CN" altLang="zh-CN" dirty="0"/>
              <a:t>       </a:t>
            </a:r>
            <a:r>
              <a:rPr lang="zh-CN" dirty="0"/>
              <a:t>介音是普通话韵母中主要元音前面的元音，又叫“韵头”，由</a:t>
            </a:r>
            <a:r>
              <a:rPr lang="zh-CN" altLang="zh-CN" dirty="0"/>
              <a:t>i</a:t>
            </a:r>
            <a:r>
              <a:rPr lang="zh-CN" dirty="0"/>
              <a:t>、</a:t>
            </a:r>
            <a:r>
              <a:rPr lang="zh-CN" altLang="zh-CN" dirty="0"/>
              <a:t>u</a:t>
            </a:r>
            <a:r>
              <a:rPr lang="zh-CN" dirty="0"/>
              <a:t>、</a:t>
            </a:r>
            <a:r>
              <a:rPr lang="zh-CN" altLang="zh-CN" dirty="0"/>
              <a:t>ü</a:t>
            </a:r>
            <a:r>
              <a:rPr lang="zh-CN" dirty="0"/>
              <a:t>充当。它的发音既轻又短，只表示韵母的起点，如：</a:t>
            </a:r>
            <a:r>
              <a:rPr lang="zh-CN" altLang="zh-CN" dirty="0"/>
              <a:t>ia</a:t>
            </a:r>
            <a:r>
              <a:rPr lang="zh-CN" dirty="0"/>
              <a:t>、</a:t>
            </a:r>
            <a:r>
              <a:rPr lang="zh-CN" altLang="zh-CN" dirty="0"/>
              <a:t>ua</a:t>
            </a:r>
            <a:r>
              <a:rPr lang="zh-CN" dirty="0"/>
              <a:t>、</a:t>
            </a:r>
            <a:r>
              <a:rPr lang="zh-CN" altLang="zh-CN" dirty="0"/>
              <a:t>üe</a:t>
            </a:r>
            <a:r>
              <a:rPr lang="zh-CN" dirty="0"/>
              <a:t>、</a:t>
            </a:r>
            <a:r>
              <a:rPr lang="zh-CN" altLang="zh-CN" dirty="0"/>
              <a:t>iao</a:t>
            </a:r>
            <a:r>
              <a:rPr lang="zh-CN" dirty="0"/>
              <a:t>、</a:t>
            </a:r>
            <a:r>
              <a:rPr lang="zh-CN" altLang="zh-CN" dirty="0"/>
              <a:t>uan</a:t>
            </a:r>
            <a:r>
              <a:rPr lang="zh-CN" dirty="0"/>
              <a:t>中的</a:t>
            </a:r>
            <a:r>
              <a:rPr lang="zh-CN" altLang="zh-CN" dirty="0"/>
              <a:t>i</a:t>
            </a:r>
            <a:r>
              <a:rPr lang="zh-CN" dirty="0"/>
              <a:t>、</a:t>
            </a:r>
            <a:r>
              <a:rPr lang="zh-CN" altLang="zh-CN" dirty="0"/>
              <a:t>u</a:t>
            </a:r>
            <a:r>
              <a:rPr lang="zh-CN" dirty="0"/>
              <a:t>、</a:t>
            </a:r>
            <a:r>
              <a:rPr lang="zh-CN" altLang="zh-CN" dirty="0"/>
              <a:t>ü</a:t>
            </a:r>
            <a:r>
              <a:rPr lang="zh-CN" dirty="0"/>
              <a:t>。</a:t>
            </a:r>
          </a:p>
          <a:p>
            <a:r>
              <a:rPr lang="zh-CN" altLang="zh-CN" dirty="0"/>
              <a:t>       </a:t>
            </a:r>
            <a:r>
              <a:rPr lang="zh-CN" dirty="0"/>
              <a:t>有些人的普通话发音不纯正，或带有明显的地方方音色彩，如“教</a:t>
            </a:r>
            <a:r>
              <a:rPr lang="zh-CN" altLang="zh-CN" dirty="0"/>
              <a:t>jiào”</a:t>
            </a:r>
            <a:r>
              <a:rPr lang="zh-CN" dirty="0"/>
              <a:t>字中，主要元音</a:t>
            </a:r>
            <a:r>
              <a:rPr lang="zh-CN" altLang="zh-CN" dirty="0"/>
              <a:t>a</a:t>
            </a:r>
            <a:r>
              <a:rPr lang="zh-CN" dirty="0"/>
              <a:t>的发音不响，听觉上就类似于江淮方言特点的“</a:t>
            </a:r>
            <a:r>
              <a:rPr lang="zh-CN" altLang="zh-CN" dirty="0"/>
              <a:t>jio”</a:t>
            </a:r>
            <a:r>
              <a:rPr lang="zh-CN" dirty="0"/>
              <a:t>；又如“表</a:t>
            </a:r>
            <a:r>
              <a:rPr lang="zh-CN" altLang="zh-CN" dirty="0"/>
              <a:t>bìǎo”</a:t>
            </a:r>
            <a:r>
              <a:rPr lang="zh-CN" dirty="0"/>
              <a:t>字，丢掉介音则读成“宝</a:t>
            </a:r>
            <a:r>
              <a:rPr lang="zh-CN" altLang="zh-CN" dirty="0"/>
              <a:t>bǎo”</a:t>
            </a:r>
            <a:r>
              <a:rPr lang="zh-CN" dirty="0"/>
              <a:t>。因此，在进行普通话韵母练习时一定要注意不丢介音，并把主要元音发得最响。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22539"/>
                                        </p:tgtEl>
                                        <p:attrNameLst>
                                          <p:attrName>style.color</p:attrName>
                                        </p:attrNameLst>
                                      </p:cBhvr>
                                      <p:to>
                                        <a:schemeClr val="bg1"/>
                                      </p:to>
                                    </p:animClr>
                                    <p:animClr clrSpc="rgb" dir="cw">
                                      <p:cBhvr>
                                        <p:cTn id="7" dur="250" autoRev="1" fill="remove"/>
                                        <p:tgtEl>
                                          <p:spTgt spid="22539"/>
                                        </p:tgtEl>
                                        <p:attrNameLst>
                                          <p:attrName>fillcolor</p:attrName>
                                        </p:attrNameLst>
                                      </p:cBhvr>
                                      <p:to>
                                        <a:schemeClr val="bg1"/>
                                      </p:to>
                                    </p:animClr>
                                    <p:set>
                                      <p:cBhvr>
                                        <p:cTn id="8" dur="250" autoRev="1" fill="remove"/>
                                        <p:tgtEl>
                                          <p:spTgt spid="22539"/>
                                        </p:tgtEl>
                                        <p:attrNameLst>
                                          <p:attrName>fill.type</p:attrName>
                                        </p:attrNameLst>
                                      </p:cBhvr>
                                      <p:to>
                                        <p:strVal val="solid"/>
                                      </p:to>
                                    </p:set>
                                    <p:set>
                                      <p:cBhvr>
                                        <p:cTn id="9" dur="250" autoRev="1" fill="remove"/>
                                        <p:tgtEl>
                                          <p:spTgt spid="225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253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253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253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253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253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253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253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2253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六、</a:t>
            </a:r>
            <a:r>
              <a:rPr lang="zh-CN" altLang="en-US" b="1">
                <a:latin typeface="Calibri" pitchFamily="34" charset="0"/>
              </a:rPr>
              <a:t>韵母正音难、重点</a:t>
            </a:r>
          </a:p>
        </p:txBody>
      </p:sp>
      <p:sp>
        <p:nvSpPr>
          <p:cNvPr id="2356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22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Rectangle 15"/>
          <p:cNvSpPr>
            <a:spLocks noChangeArrowheads="1"/>
          </p:cNvSpPr>
          <p:nvPr/>
        </p:nvSpPr>
        <p:spPr bwMode="auto">
          <a:xfrm>
            <a:off x="2536825" y="876300"/>
            <a:ext cx="6607175"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dirty="0"/>
              <a:t>      </a:t>
            </a:r>
            <a:r>
              <a:rPr lang="zh-CN" dirty="0"/>
              <a:t>（二）分清</a:t>
            </a:r>
            <a:r>
              <a:rPr lang="zh-CN" altLang="zh-CN" dirty="0"/>
              <a:t>i</a:t>
            </a:r>
            <a:r>
              <a:rPr lang="zh-CN" dirty="0"/>
              <a:t>和</a:t>
            </a:r>
            <a:r>
              <a:rPr lang="zh-CN" altLang="zh-CN" dirty="0"/>
              <a:t>ü</a:t>
            </a:r>
          </a:p>
          <a:p>
            <a:r>
              <a:rPr lang="zh-CN" altLang="zh-CN" dirty="0"/>
              <a:t>       </a:t>
            </a:r>
            <a:r>
              <a:rPr lang="zh-CN" dirty="0"/>
              <a:t>普通话中</a:t>
            </a:r>
            <a:r>
              <a:rPr lang="zh-CN" altLang="zh-CN" dirty="0"/>
              <a:t>i</a:t>
            </a:r>
            <a:r>
              <a:rPr lang="zh-CN" dirty="0"/>
              <a:t>和</a:t>
            </a:r>
            <a:r>
              <a:rPr lang="zh-CN" altLang="zh-CN" dirty="0"/>
              <a:t>ü</a:t>
            </a:r>
            <a:r>
              <a:rPr lang="zh-CN" dirty="0"/>
              <a:t>是两个高元音，相同点是舌面前部上升接近硬腭，开口度小，显著的差别是：</a:t>
            </a:r>
            <a:r>
              <a:rPr lang="zh-CN" altLang="zh-CN" dirty="0"/>
              <a:t>i</a:t>
            </a:r>
            <a:r>
              <a:rPr lang="zh-CN" dirty="0"/>
              <a:t>的嘴唇展开成扁形，而</a:t>
            </a:r>
            <a:r>
              <a:rPr lang="zh-CN" altLang="zh-CN" dirty="0"/>
              <a:t>ü</a:t>
            </a:r>
            <a:r>
              <a:rPr lang="zh-CN" dirty="0"/>
              <a:t>的嘴唇则拢圆成一小孔。</a:t>
            </a:r>
          </a:p>
          <a:p>
            <a:r>
              <a:rPr lang="zh-CN" altLang="zh-CN" dirty="0"/>
              <a:t>       </a:t>
            </a:r>
            <a:r>
              <a:rPr lang="zh-CN" dirty="0"/>
              <a:t>不少方言区的人尤其是吴方言区的人习惯上把</a:t>
            </a:r>
            <a:r>
              <a:rPr lang="zh-CN" altLang="zh-CN" dirty="0"/>
              <a:t>ü</a:t>
            </a:r>
            <a:r>
              <a:rPr lang="zh-CN" dirty="0"/>
              <a:t>读成</a:t>
            </a:r>
            <a:r>
              <a:rPr lang="zh-CN" altLang="zh-CN" dirty="0"/>
              <a:t>i</a:t>
            </a:r>
            <a:r>
              <a:rPr lang="zh-CN" dirty="0"/>
              <a:t>，如“三余</a:t>
            </a:r>
            <a:r>
              <a:rPr lang="zh-CN" altLang="zh-CN" dirty="0"/>
              <a:t>yú”</a:t>
            </a:r>
            <a:r>
              <a:rPr lang="zh-CN" dirty="0"/>
              <a:t>读成“三姨</a:t>
            </a:r>
            <a:r>
              <a:rPr lang="zh-CN" altLang="zh-CN" dirty="0"/>
              <a:t>yí”</a:t>
            </a:r>
            <a:r>
              <a:rPr lang="zh-CN" dirty="0"/>
              <a:t>、“遇</a:t>
            </a:r>
            <a:r>
              <a:rPr lang="zh-CN" altLang="zh-CN" dirty="0"/>
              <a:t>yù</a:t>
            </a:r>
            <a:r>
              <a:rPr lang="zh-CN" dirty="0"/>
              <a:t>见”读成“意</a:t>
            </a:r>
            <a:r>
              <a:rPr lang="zh-CN" altLang="zh-CN" dirty="0"/>
              <a:t>yì</a:t>
            </a:r>
            <a:r>
              <a:rPr lang="zh-CN" dirty="0"/>
              <a:t>见”。</a:t>
            </a:r>
          </a:p>
          <a:p>
            <a:r>
              <a:rPr lang="zh-CN" altLang="zh-CN" dirty="0"/>
              <a:t>       </a:t>
            </a:r>
            <a:r>
              <a:rPr lang="zh-CN" dirty="0"/>
              <a:t>而江淮方言区的很多人，不会发“</a:t>
            </a:r>
            <a:r>
              <a:rPr lang="zh-CN" altLang="zh-CN" dirty="0"/>
              <a:t>ü”</a:t>
            </a:r>
            <a:r>
              <a:rPr lang="zh-CN" dirty="0"/>
              <a:t>这个音，问题在于他们不是用舌面前部，而是使舌尖部位上升接近硬腭，同时下颌过于前伸。解决的方法是：舌尖向下抵于下齿背，使舌面前部抵触硬腭，下颌注意内收。</a:t>
            </a:r>
            <a:endParaRPr lang="zh-CN" b="1" dirty="0"/>
          </a:p>
          <a:p>
            <a:r>
              <a:rPr lang="zh-CN" b="1" dirty="0"/>
              <a:t>      词语训练</a:t>
            </a:r>
            <a:endParaRPr lang="zh-CN" dirty="0"/>
          </a:p>
          <a:p>
            <a:r>
              <a:rPr lang="zh-CN" dirty="0"/>
              <a:t>      聚居　戏剧　屈曲　序曲　絮絮　栩栩　吁吁　给予　寄予　     机遇　基于　急于</a:t>
            </a:r>
          </a:p>
          <a:p>
            <a:r>
              <a:rPr lang="zh-CN" dirty="0"/>
              <a:t>      鲫鱼　觊觎　举臂　距离　拘泥　聚集　据悉　取缔　屈膝　虚拟　地区　女婿</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23563"/>
                                        </p:tgtEl>
                                        <p:attrNameLst>
                                          <p:attrName>style.color</p:attrName>
                                        </p:attrNameLst>
                                      </p:cBhvr>
                                      <p:to>
                                        <a:schemeClr val="bg1"/>
                                      </p:to>
                                    </p:animClr>
                                    <p:animClr clrSpc="rgb" dir="cw">
                                      <p:cBhvr>
                                        <p:cTn id="7" dur="250" autoRev="1" fill="remove"/>
                                        <p:tgtEl>
                                          <p:spTgt spid="23563"/>
                                        </p:tgtEl>
                                        <p:attrNameLst>
                                          <p:attrName>fillcolor</p:attrName>
                                        </p:attrNameLst>
                                      </p:cBhvr>
                                      <p:to>
                                        <a:schemeClr val="bg1"/>
                                      </p:to>
                                    </p:animClr>
                                    <p:set>
                                      <p:cBhvr>
                                        <p:cTn id="8" dur="250" autoRev="1" fill="remove"/>
                                        <p:tgtEl>
                                          <p:spTgt spid="23563"/>
                                        </p:tgtEl>
                                        <p:attrNameLst>
                                          <p:attrName>fill.type</p:attrName>
                                        </p:attrNameLst>
                                      </p:cBhvr>
                                      <p:to>
                                        <p:strVal val="solid"/>
                                      </p:to>
                                    </p:set>
                                    <p:set>
                                      <p:cBhvr>
                                        <p:cTn id="9" dur="250" autoRev="1" fill="remove"/>
                                        <p:tgtEl>
                                          <p:spTgt spid="2356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355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355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355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355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355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356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356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2356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六、</a:t>
            </a:r>
            <a:r>
              <a:rPr lang="zh-CN" altLang="en-US" b="1">
                <a:latin typeface="Calibri" pitchFamily="34" charset="0"/>
              </a:rPr>
              <a:t>韵母正音难、重点</a:t>
            </a:r>
          </a:p>
        </p:txBody>
      </p:sp>
      <p:sp>
        <p:nvSpPr>
          <p:cNvPr id="2458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23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Rectangle 15"/>
          <p:cNvSpPr>
            <a:spLocks noChangeArrowheads="1"/>
          </p:cNvSpPr>
          <p:nvPr/>
        </p:nvSpPr>
        <p:spPr bwMode="auto">
          <a:xfrm>
            <a:off x="2536825" y="938213"/>
            <a:ext cx="66071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dirty="0"/>
              <a:t>（三）分清前鼻音韵母</a:t>
            </a:r>
            <a:r>
              <a:rPr lang="zh-CN" altLang="zh-CN" dirty="0"/>
              <a:t>n</a:t>
            </a:r>
            <a:r>
              <a:rPr lang="zh-CN" dirty="0"/>
              <a:t>和后鼻音韵母</a:t>
            </a:r>
            <a:r>
              <a:rPr lang="zh-CN" altLang="zh-CN" dirty="0"/>
              <a:t>ng</a:t>
            </a:r>
          </a:p>
          <a:p>
            <a:r>
              <a:rPr lang="zh-CN" dirty="0"/>
              <a:t>前、后鼻音的分辨和发音，是众所周知的普通话学习的重点和难点。正音的第一步，是学会准确地发出这两个不同的音：</a:t>
            </a:r>
          </a:p>
          <a:p>
            <a:r>
              <a:rPr lang="zh-CN" dirty="0"/>
              <a:t>鼻韵母发音时，发音器官由元音舌位向鼻韵母舌位移动，最后完全成为鼻音。前鼻音韵母</a:t>
            </a:r>
            <a:r>
              <a:rPr lang="zh-CN" altLang="zh-CN" dirty="0"/>
              <a:t>n</a:t>
            </a:r>
            <a:r>
              <a:rPr lang="zh-CN" dirty="0"/>
              <a:t>作韵尾时，</a:t>
            </a:r>
            <a:r>
              <a:rPr lang="zh-CN" altLang="zh-CN" dirty="0"/>
              <a:t>n</a:t>
            </a:r>
            <a:r>
              <a:rPr lang="zh-CN" dirty="0"/>
              <a:t>除阻阶段不发音，舌尖</a:t>
            </a:r>
            <a:r>
              <a:rPr lang="zh-CN" altLang="zh-CN" dirty="0"/>
              <a:t>(</a:t>
            </a:r>
            <a:r>
              <a:rPr lang="zh-CN" dirty="0"/>
              <a:t>或舌尖的舌面部位</a:t>
            </a:r>
            <a:r>
              <a:rPr lang="zh-CN" altLang="zh-CN" dirty="0"/>
              <a:t>)</a:t>
            </a:r>
            <a:r>
              <a:rPr lang="zh-CN" dirty="0"/>
              <a:t>抵住上齿龈后，不是很快离开，而是让这个动作成为整个韵母发音的收尾动作；后鼻音韵母</a:t>
            </a:r>
            <a:r>
              <a:rPr lang="zh-CN" altLang="zh-CN" dirty="0"/>
              <a:t>ng</a:t>
            </a:r>
            <a:r>
              <a:rPr lang="zh-CN" dirty="0"/>
              <a:t>作韵尾发音时，舌根后缩抵住软腭。如：</a:t>
            </a:r>
          </a:p>
          <a:p>
            <a:r>
              <a:rPr lang="zh-CN" dirty="0"/>
              <a:t>班</a:t>
            </a:r>
            <a:r>
              <a:rPr lang="zh-CN" altLang="zh-CN" dirty="0"/>
              <a:t>bān</a:t>
            </a:r>
            <a:r>
              <a:rPr lang="zh-CN" dirty="0"/>
              <a:t>－帮</a:t>
            </a:r>
            <a:r>
              <a:rPr lang="zh-CN" altLang="zh-CN" dirty="0"/>
              <a:t>bāng</a:t>
            </a:r>
            <a:r>
              <a:rPr lang="zh-CN" dirty="0"/>
              <a:t>　真</a:t>
            </a:r>
            <a:r>
              <a:rPr lang="zh-CN" altLang="zh-CN" dirty="0"/>
              <a:t>zhēn</a:t>
            </a:r>
            <a:r>
              <a:rPr lang="zh-CN" dirty="0"/>
              <a:t>－争</a:t>
            </a:r>
            <a:r>
              <a:rPr lang="zh-CN" altLang="zh-CN" dirty="0"/>
              <a:t>zhēng</a:t>
            </a:r>
            <a:r>
              <a:rPr lang="zh-CN" dirty="0"/>
              <a:t>　音</a:t>
            </a:r>
            <a:r>
              <a:rPr lang="zh-CN" altLang="zh-CN" dirty="0"/>
              <a:t>yīn</a:t>
            </a:r>
            <a:r>
              <a:rPr lang="zh-CN" dirty="0"/>
              <a:t>－英</a:t>
            </a:r>
            <a:r>
              <a:rPr lang="zh-CN" altLang="zh-CN" dirty="0"/>
              <a:t>yīng</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24587"/>
                                        </p:tgtEl>
                                        <p:attrNameLst>
                                          <p:attrName>style.color</p:attrName>
                                        </p:attrNameLst>
                                      </p:cBhvr>
                                      <p:to>
                                        <a:schemeClr val="bg1"/>
                                      </p:to>
                                    </p:animClr>
                                    <p:animClr clrSpc="rgb" dir="cw">
                                      <p:cBhvr>
                                        <p:cTn id="7" dur="250" autoRev="1" fill="remove"/>
                                        <p:tgtEl>
                                          <p:spTgt spid="24587"/>
                                        </p:tgtEl>
                                        <p:attrNameLst>
                                          <p:attrName>fillcolor</p:attrName>
                                        </p:attrNameLst>
                                      </p:cBhvr>
                                      <p:to>
                                        <a:schemeClr val="bg1"/>
                                      </p:to>
                                    </p:animClr>
                                    <p:set>
                                      <p:cBhvr>
                                        <p:cTn id="8" dur="250" autoRev="1" fill="remove"/>
                                        <p:tgtEl>
                                          <p:spTgt spid="24587"/>
                                        </p:tgtEl>
                                        <p:attrNameLst>
                                          <p:attrName>fill.type</p:attrName>
                                        </p:attrNameLst>
                                      </p:cBhvr>
                                      <p:to>
                                        <p:strVal val="solid"/>
                                      </p:to>
                                    </p:set>
                                    <p:set>
                                      <p:cBhvr>
                                        <p:cTn id="9" dur="250" autoRev="1" fill="remove"/>
                                        <p:tgtEl>
                                          <p:spTgt spid="245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457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458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458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458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458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458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458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2458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七、</a:t>
            </a:r>
            <a:r>
              <a:rPr lang="zh-CN" altLang="en-US" b="1">
                <a:latin typeface="Calibri" pitchFamily="34" charset="0"/>
              </a:rPr>
              <a:t>声调练习</a:t>
            </a:r>
          </a:p>
        </p:txBody>
      </p:sp>
      <p:sp>
        <p:nvSpPr>
          <p:cNvPr id="2561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24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Rectangle 15"/>
          <p:cNvSpPr>
            <a:spLocks noChangeArrowheads="1"/>
          </p:cNvSpPr>
          <p:nvPr/>
        </p:nvSpPr>
        <p:spPr bwMode="auto">
          <a:xfrm>
            <a:off x="2536825" y="938213"/>
            <a:ext cx="66071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600" dirty="0"/>
              <a:t>      </a:t>
            </a:r>
            <a:r>
              <a:rPr lang="zh-CN" sz="1600" dirty="0"/>
              <a:t>（一）四种声调</a:t>
            </a:r>
          </a:p>
          <a:p>
            <a:r>
              <a:rPr lang="zh-CN" altLang="zh-CN" sz="1600" dirty="0"/>
              <a:t>        1.</a:t>
            </a:r>
            <a:r>
              <a:rPr lang="zh-CN" sz="1600" dirty="0"/>
              <a:t>阴平：念高平调，在五度标记法中就是从</a:t>
            </a:r>
            <a:r>
              <a:rPr lang="zh-CN" altLang="zh-CN" sz="1600" dirty="0"/>
              <a:t>5</a:t>
            </a:r>
            <a:r>
              <a:rPr lang="zh-CN" sz="1600" dirty="0"/>
              <a:t>到</a:t>
            </a:r>
            <a:r>
              <a:rPr lang="zh-CN" altLang="zh-CN" sz="1600" dirty="0"/>
              <a:t>5</a:t>
            </a:r>
            <a:r>
              <a:rPr lang="zh-CN" sz="1600" dirty="0"/>
              <a:t>，即</a:t>
            </a:r>
            <a:r>
              <a:rPr lang="zh-CN" altLang="zh-CN" sz="1600" dirty="0"/>
              <a:t>55</a:t>
            </a:r>
            <a:r>
              <a:rPr lang="zh-CN" sz="1600" dirty="0"/>
              <a:t>。声带绷到最紧，始终无明显变化，保持音高。例如： </a:t>
            </a:r>
          </a:p>
          <a:p>
            <a:r>
              <a:rPr lang="zh-CN" altLang="zh-CN" sz="1600" dirty="0"/>
              <a:t>       </a:t>
            </a:r>
            <a:r>
              <a:rPr lang="zh-CN" sz="1600" dirty="0"/>
              <a:t>青春光辉　春天花开　公司通知　新屋出租</a:t>
            </a:r>
          </a:p>
          <a:p>
            <a:r>
              <a:rPr lang="zh-CN" altLang="zh-CN" sz="1600" dirty="0"/>
              <a:t>        2.</a:t>
            </a:r>
            <a:r>
              <a:rPr lang="zh-CN" sz="1600" dirty="0"/>
              <a:t>阳平：念中升调，起音比阴平稍低，然后升到高。在五度标记法中就是从</a:t>
            </a:r>
            <a:r>
              <a:rPr lang="zh-CN" altLang="zh-CN" sz="1600" dirty="0"/>
              <a:t>3</a:t>
            </a:r>
            <a:r>
              <a:rPr lang="zh-CN" sz="1600" dirty="0"/>
              <a:t>升到</a:t>
            </a:r>
            <a:r>
              <a:rPr lang="zh-CN" altLang="zh-CN" sz="1600" dirty="0"/>
              <a:t>5</a:t>
            </a:r>
            <a:r>
              <a:rPr lang="zh-CN" sz="1600" dirty="0"/>
              <a:t>，即</a:t>
            </a:r>
            <a:r>
              <a:rPr lang="zh-CN" altLang="zh-CN" sz="1600" dirty="0"/>
              <a:t>35 </a:t>
            </a:r>
            <a:r>
              <a:rPr lang="zh-CN" sz="1600" dirty="0"/>
              <a:t>。声带从不松不紧开始，逐步绷紧，直到最紧，声音从不低不高到最高。例如：</a:t>
            </a:r>
          </a:p>
          <a:p>
            <a:r>
              <a:rPr lang="zh-CN" altLang="zh-CN" sz="1600" dirty="0"/>
              <a:t>       </a:t>
            </a:r>
            <a:r>
              <a:rPr lang="zh-CN" sz="1600" dirty="0"/>
              <a:t>人民银行　连年和平　农民犁田　圆形循环</a:t>
            </a:r>
          </a:p>
          <a:p>
            <a:r>
              <a:rPr lang="zh-CN" altLang="zh-CN" sz="1600" dirty="0"/>
              <a:t>        3.</a:t>
            </a:r>
            <a:r>
              <a:rPr lang="zh-CN" sz="1600" dirty="0"/>
              <a:t>上</a:t>
            </a:r>
            <a:r>
              <a:rPr lang="zh-CN" altLang="zh-CN" sz="1600" dirty="0"/>
              <a:t>( shǎng )</a:t>
            </a:r>
            <a:r>
              <a:rPr lang="zh-CN" sz="1600" dirty="0"/>
              <a:t>声：念降升调，起音半低，先降后升。在五度标记法中就是从</a:t>
            </a:r>
            <a:r>
              <a:rPr lang="zh-CN" altLang="zh-CN" sz="1600" dirty="0"/>
              <a:t>2</a:t>
            </a:r>
            <a:r>
              <a:rPr lang="zh-CN" sz="1600" dirty="0"/>
              <a:t>降到</a:t>
            </a:r>
            <a:r>
              <a:rPr lang="zh-CN" altLang="zh-CN" sz="1600" dirty="0"/>
              <a:t>1</a:t>
            </a:r>
            <a:r>
              <a:rPr lang="zh-CN" sz="1600" dirty="0"/>
              <a:t>再升到</a:t>
            </a:r>
            <a:r>
              <a:rPr lang="zh-CN" altLang="zh-CN" sz="1600" dirty="0"/>
              <a:t>4</a:t>
            </a:r>
            <a:r>
              <a:rPr lang="zh-CN" sz="1600" dirty="0"/>
              <a:t>，即</a:t>
            </a:r>
            <a:r>
              <a:rPr lang="zh-CN" altLang="zh-CN" sz="1600" dirty="0"/>
              <a:t>214</a:t>
            </a:r>
            <a:r>
              <a:rPr lang="zh-CN" sz="1600" dirty="0"/>
              <a:t>。声带从略微有些紧张开始，立刻松弛下来，稍稍延长，然后迅速绷紧，但没有绷到最紧。例如：</a:t>
            </a:r>
          </a:p>
          <a:p>
            <a:r>
              <a:rPr lang="zh-CN" altLang="zh-CN" sz="1600" dirty="0"/>
              <a:t>       </a:t>
            </a:r>
            <a:r>
              <a:rPr lang="zh-CN" sz="1600" dirty="0"/>
              <a:t>彼此理解　理想美满　永远友好　管理很好</a:t>
            </a:r>
          </a:p>
          <a:p>
            <a:r>
              <a:rPr lang="zh-CN" altLang="zh-CN" sz="1600" dirty="0"/>
              <a:t>        4.</a:t>
            </a:r>
            <a:r>
              <a:rPr lang="zh-CN" sz="1600" dirty="0"/>
              <a:t>去声：念高降（或称全降）调，起音高，接着往下滑。在五度标记法中就是从</a:t>
            </a:r>
            <a:r>
              <a:rPr lang="zh-CN" altLang="zh-CN" sz="1600" dirty="0"/>
              <a:t>5</a:t>
            </a:r>
            <a:r>
              <a:rPr lang="zh-CN" sz="1600" dirty="0"/>
              <a:t>降到</a:t>
            </a:r>
            <a:r>
              <a:rPr lang="zh-CN" altLang="zh-CN" sz="1600" dirty="0"/>
              <a:t>1</a:t>
            </a:r>
            <a:r>
              <a:rPr lang="zh-CN" sz="1600" dirty="0"/>
              <a:t>，即</a:t>
            </a:r>
            <a:r>
              <a:rPr lang="zh-CN" altLang="zh-CN" sz="1600" dirty="0"/>
              <a:t>51</a:t>
            </a:r>
            <a:r>
              <a:rPr lang="zh-CN" sz="1600" dirty="0"/>
              <a:t>。声带从紧开始到完全松弛为止，声音从高到低，音长是最短的。例如：</a:t>
            </a:r>
          </a:p>
          <a:p>
            <a:r>
              <a:rPr lang="zh-CN" altLang="zh-CN" sz="1600" dirty="0"/>
              <a:t>       </a:t>
            </a:r>
            <a:r>
              <a:rPr lang="zh-CN" sz="1600" dirty="0"/>
              <a:t>下次注意　世界教育　报告胜利　创造利润</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25611"/>
                                        </p:tgtEl>
                                        <p:attrNameLst>
                                          <p:attrName>style.color</p:attrName>
                                        </p:attrNameLst>
                                      </p:cBhvr>
                                      <p:to>
                                        <a:schemeClr val="bg1"/>
                                      </p:to>
                                    </p:animClr>
                                    <p:animClr clrSpc="rgb" dir="cw">
                                      <p:cBhvr>
                                        <p:cTn id="7" dur="250" autoRev="1" fill="remove"/>
                                        <p:tgtEl>
                                          <p:spTgt spid="25611"/>
                                        </p:tgtEl>
                                        <p:attrNameLst>
                                          <p:attrName>fillcolor</p:attrName>
                                        </p:attrNameLst>
                                      </p:cBhvr>
                                      <p:to>
                                        <a:schemeClr val="bg1"/>
                                      </p:to>
                                    </p:animClr>
                                    <p:set>
                                      <p:cBhvr>
                                        <p:cTn id="8" dur="250" autoRev="1" fill="remove"/>
                                        <p:tgtEl>
                                          <p:spTgt spid="25611"/>
                                        </p:tgtEl>
                                        <p:attrNameLst>
                                          <p:attrName>fill.type</p:attrName>
                                        </p:attrNameLst>
                                      </p:cBhvr>
                                      <p:to>
                                        <p:strVal val="solid"/>
                                      </p:to>
                                    </p:set>
                                    <p:set>
                                      <p:cBhvr>
                                        <p:cTn id="9" dur="250" autoRev="1" fill="remove"/>
                                        <p:tgtEl>
                                          <p:spTgt spid="256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560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560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560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560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560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560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560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2561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七、</a:t>
            </a:r>
            <a:r>
              <a:rPr lang="zh-CN" altLang="en-US" b="1">
                <a:latin typeface="Calibri" pitchFamily="34" charset="0"/>
              </a:rPr>
              <a:t>声调练习</a:t>
            </a:r>
          </a:p>
        </p:txBody>
      </p:sp>
      <p:sp>
        <p:nvSpPr>
          <p:cNvPr id="2663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25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0337"/>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15"/>
          <p:cNvSpPr>
            <a:spLocks noChangeArrowheads="1"/>
          </p:cNvSpPr>
          <p:nvPr/>
        </p:nvSpPr>
        <p:spPr bwMode="auto">
          <a:xfrm>
            <a:off x="2293937" y="836341"/>
            <a:ext cx="6799941" cy="46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400" dirty="0"/>
              <a:t>      </a:t>
            </a:r>
            <a:r>
              <a:rPr lang="zh-CN" sz="1400" dirty="0"/>
              <a:t>（二）声调的作用与正音重点</a:t>
            </a:r>
          </a:p>
          <a:p>
            <a:r>
              <a:rPr lang="zh-CN" altLang="zh-CN" sz="1400" dirty="0"/>
              <a:t>       1.</a:t>
            </a:r>
            <a:r>
              <a:rPr lang="zh-CN" sz="1400" dirty="0"/>
              <a:t>作用：声调在语音结构中是最敏感的，它在语音系统里最主要的作用是区别词义。如下列词语：</a:t>
            </a:r>
          </a:p>
          <a:p>
            <a:r>
              <a:rPr lang="zh-CN" altLang="zh-CN" sz="1400" dirty="0"/>
              <a:t>       </a:t>
            </a:r>
            <a:r>
              <a:rPr lang="zh-CN" sz="1400" dirty="0"/>
              <a:t>生理</a:t>
            </a:r>
            <a:r>
              <a:rPr lang="zh-CN" altLang="zh-CN" sz="1400" dirty="0"/>
              <a:t>shēnɡlǐ——</a:t>
            </a:r>
            <a:r>
              <a:rPr lang="zh-CN" sz="1400" dirty="0"/>
              <a:t>胜利</a:t>
            </a:r>
            <a:r>
              <a:rPr lang="zh-CN" altLang="zh-CN" sz="1400" dirty="0"/>
              <a:t>shènɡlì </a:t>
            </a:r>
            <a:r>
              <a:rPr lang="zh-CN" sz="1400" dirty="0"/>
              <a:t>　　　练习</a:t>
            </a:r>
            <a:r>
              <a:rPr lang="zh-CN" altLang="zh-CN" sz="1400" dirty="0"/>
              <a:t>liànxí——</a:t>
            </a:r>
            <a:r>
              <a:rPr lang="zh-CN" sz="1400" dirty="0"/>
              <a:t>联系</a:t>
            </a:r>
            <a:r>
              <a:rPr lang="zh-CN" altLang="zh-CN" sz="1400" dirty="0"/>
              <a:t>liánxì</a:t>
            </a:r>
          </a:p>
          <a:p>
            <a:r>
              <a:rPr lang="zh-CN" altLang="zh-CN" sz="1400" dirty="0"/>
              <a:t>       </a:t>
            </a:r>
            <a:r>
              <a:rPr lang="zh-CN" sz="1400" dirty="0"/>
              <a:t>棉帽</a:t>
            </a:r>
            <a:r>
              <a:rPr lang="zh-CN" altLang="zh-CN" sz="1400" dirty="0"/>
              <a:t>miánmào——</a:t>
            </a:r>
            <a:r>
              <a:rPr lang="zh-CN" sz="1400" dirty="0"/>
              <a:t>面貌</a:t>
            </a:r>
            <a:r>
              <a:rPr lang="zh-CN" altLang="zh-CN" sz="1400" dirty="0"/>
              <a:t>miànmào </a:t>
            </a:r>
            <a:r>
              <a:rPr lang="zh-CN" sz="1400" dirty="0"/>
              <a:t>　　　古诗</a:t>
            </a:r>
            <a:r>
              <a:rPr lang="zh-CN" altLang="zh-CN" sz="1400" dirty="0"/>
              <a:t>ɡǔshī——</a:t>
            </a:r>
            <a:r>
              <a:rPr lang="zh-CN" sz="1400" dirty="0"/>
              <a:t>故事</a:t>
            </a:r>
            <a:r>
              <a:rPr lang="zh-CN" altLang="zh-CN" sz="1400" dirty="0"/>
              <a:t>ɡùshì</a:t>
            </a:r>
          </a:p>
          <a:p>
            <a:r>
              <a:rPr lang="zh-CN" altLang="zh-CN" sz="1400" dirty="0"/>
              <a:t>       2.</a:t>
            </a:r>
            <a:r>
              <a:rPr lang="zh-CN" sz="1400" dirty="0"/>
              <a:t>正音：声调的调值和高低变化有严格的区分。声调容易产生偏误的是：</a:t>
            </a:r>
          </a:p>
          <a:p>
            <a:r>
              <a:rPr lang="zh-CN" altLang="zh-CN" sz="1400" dirty="0"/>
              <a:t>       ⑴</a:t>
            </a:r>
            <a:r>
              <a:rPr lang="zh-CN" sz="1400" dirty="0"/>
              <a:t>音高不到位：阴平（</a:t>
            </a:r>
            <a:r>
              <a:rPr lang="zh-CN" altLang="zh-CN" sz="1400" dirty="0"/>
              <a:t>55</a:t>
            </a:r>
            <a:r>
              <a:rPr lang="zh-CN" sz="1400" dirty="0"/>
              <a:t>高平调）不在音域的高位上；阳平（</a:t>
            </a:r>
            <a:r>
              <a:rPr lang="zh-CN" altLang="zh-CN" sz="1400" dirty="0"/>
              <a:t>35</a:t>
            </a:r>
            <a:r>
              <a:rPr lang="zh-CN" sz="1400" dirty="0"/>
              <a:t>中升调）的升幅不够或不明显。</a:t>
            </a:r>
          </a:p>
          <a:p>
            <a:r>
              <a:rPr lang="zh-CN" altLang="zh-CN" sz="1400" dirty="0"/>
              <a:t>       ⑵</a:t>
            </a:r>
            <a:r>
              <a:rPr lang="zh-CN" sz="1400" dirty="0"/>
              <a:t>上声的转折不到位：上声（</a:t>
            </a:r>
            <a:r>
              <a:rPr lang="zh-CN" altLang="zh-CN" sz="1400" dirty="0"/>
              <a:t>214</a:t>
            </a:r>
            <a:r>
              <a:rPr lang="zh-CN" sz="1400" dirty="0"/>
              <a:t>降升调）因为是转折的，所以在四个声调中的音长最长，也是最容易出错的。</a:t>
            </a:r>
          </a:p>
          <a:p>
            <a:r>
              <a:rPr lang="zh-CN" altLang="zh-CN" sz="1400" dirty="0"/>
              <a:t>       </a:t>
            </a:r>
            <a:r>
              <a:rPr lang="zh-CN" sz="1400" dirty="0"/>
              <a:t>有的偏误是动程过短或过长（过短则降升不明显，过长则降升太生硬）；</a:t>
            </a:r>
          </a:p>
          <a:p>
            <a:r>
              <a:rPr lang="zh-CN" sz="1400" dirty="0"/>
              <a:t>更多的偏误是只降不升（主要影响是上声词语在“语流”中使用的习惯），或升不到应有的高度；</a:t>
            </a:r>
          </a:p>
          <a:p>
            <a:r>
              <a:rPr lang="zh-CN" altLang="zh-CN" sz="1400" dirty="0"/>
              <a:t>       </a:t>
            </a:r>
            <a:r>
              <a:rPr lang="zh-CN" sz="1400" dirty="0"/>
              <a:t>还有少数人没有注意一个音节的语音是自然连贯的，升降是滑动的，所以在降（</a:t>
            </a:r>
            <a:r>
              <a:rPr lang="zh-CN" altLang="zh-CN" sz="1400" dirty="0"/>
              <a:t>21</a:t>
            </a:r>
            <a:r>
              <a:rPr lang="zh-CN" sz="1400" dirty="0"/>
              <a:t>）到升（</a:t>
            </a:r>
            <a:r>
              <a:rPr lang="zh-CN" altLang="zh-CN" sz="1400" dirty="0"/>
              <a:t>14</a:t>
            </a:r>
            <a:r>
              <a:rPr lang="zh-CN" sz="1400" dirty="0"/>
              <a:t>）时产生了一个明显或不明显的断层。</a:t>
            </a:r>
          </a:p>
          <a:p>
            <a:r>
              <a:rPr lang="zh-CN" altLang="zh-CN" sz="1400" dirty="0"/>
              <a:t>        ⑶</a:t>
            </a:r>
            <a:r>
              <a:rPr lang="zh-CN" sz="1400" dirty="0"/>
              <a:t>声调与语调：声调是一个音节的高低升降形式，与声母、韵母一起构成了普通话的发音基础。而在双音节、多音节词语中，由于前后音节的互相影响，会有声调的变读（将在后节“语流音变”中讲述）现象和规律。同时，在语言的实际应用中，为了准确地表达思想和情感，还必须把握声调在短语、句章中的变化，这种变化包括高低、快慢、强弱、虚实等等，是传情达意的主要手段之一，称为句调或语调。</a:t>
            </a:r>
            <a:r>
              <a:rPr lang="zh-CN" dirty="0"/>
              <a:t>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26635"/>
                                        </p:tgtEl>
                                        <p:attrNameLst>
                                          <p:attrName>style.color</p:attrName>
                                        </p:attrNameLst>
                                      </p:cBhvr>
                                      <p:to>
                                        <a:schemeClr val="bg1"/>
                                      </p:to>
                                    </p:animClr>
                                    <p:animClr clrSpc="rgb" dir="cw">
                                      <p:cBhvr>
                                        <p:cTn id="7" dur="250" autoRev="1" fill="remove"/>
                                        <p:tgtEl>
                                          <p:spTgt spid="26635"/>
                                        </p:tgtEl>
                                        <p:attrNameLst>
                                          <p:attrName>fillcolor</p:attrName>
                                        </p:attrNameLst>
                                      </p:cBhvr>
                                      <p:to>
                                        <a:schemeClr val="bg1"/>
                                      </p:to>
                                    </p:animClr>
                                    <p:set>
                                      <p:cBhvr>
                                        <p:cTn id="8" dur="250" autoRev="1" fill="remove"/>
                                        <p:tgtEl>
                                          <p:spTgt spid="26635"/>
                                        </p:tgtEl>
                                        <p:attrNameLst>
                                          <p:attrName>fill.type</p:attrName>
                                        </p:attrNameLst>
                                      </p:cBhvr>
                                      <p:to>
                                        <p:strVal val="solid"/>
                                      </p:to>
                                    </p:set>
                                    <p:set>
                                      <p:cBhvr>
                                        <p:cTn id="9" dur="250" autoRev="1" fill="remove"/>
                                        <p:tgtEl>
                                          <p:spTgt spid="266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662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662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662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663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663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663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663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2663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八、</a:t>
            </a:r>
            <a:r>
              <a:rPr lang="zh-CN" altLang="en-US" b="1">
                <a:latin typeface="Calibri" pitchFamily="34" charset="0"/>
              </a:rPr>
              <a:t>语流音变</a:t>
            </a:r>
          </a:p>
        </p:txBody>
      </p:sp>
      <p:sp>
        <p:nvSpPr>
          <p:cNvPr id="2765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26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Rectangle 15"/>
          <p:cNvSpPr>
            <a:spLocks noChangeArrowheads="1"/>
          </p:cNvSpPr>
          <p:nvPr/>
        </p:nvSpPr>
        <p:spPr bwMode="auto">
          <a:xfrm>
            <a:off x="2536825" y="1030854"/>
            <a:ext cx="660717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400" dirty="0"/>
              <a:t>       </a:t>
            </a:r>
            <a:r>
              <a:rPr lang="zh-CN" sz="1400" dirty="0"/>
              <a:t>人们在进行语言交流的时候，往往不是孤立地发出一个一个的音节，而是根据需要将音节连贯地发出，这就形成了语流。在语流中，音节和音节之间、音素和音素之间相互影响，相互制约，就会产生种种语音上的变化，这就是语流音变。</a:t>
            </a:r>
          </a:p>
          <a:p>
            <a:r>
              <a:rPr lang="zh-CN" altLang="zh-CN" sz="1400" dirty="0"/>
              <a:t>      </a:t>
            </a:r>
            <a:r>
              <a:rPr lang="zh-CN" sz="1400" dirty="0"/>
              <a:t>（一）变调：在实际运用中，由于前后音节声调的互相影响，某些音节的声调会发生变化，这种变化称之为变调。</a:t>
            </a:r>
          </a:p>
          <a:p>
            <a:r>
              <a:rPr lang="zh-CN" altLang="zh-CN" sz="1400" dirty="0"/>
              <a:t>       1.</a:t>
            </a:r>
            <a:r>
              <a:rPr lang="zh-CN" sz="1400" dirty="0"/>
              <a:t>上声变调</a:t>
            </a:r>
          </a:p>
          <a:p>
            <a:r>
              <a:rPr lang="zh-CN" altLang="zh-CN" sz="1400" dirty="0"/>
              <a:t>       </a:t>
            </a:r>
            <a:r>
              <a:rPr lang="zh-CN" sz="1400" dirty="0"/>
              <a:t>上声调形是</a:t>
            </a:r>
            <a:r>
              <a:rPr lang="zh-CN" altLang="zh-CN" sz="1400" dirty="0"/>
              <a:t>214</a:t>
            </a:r>
            <a:r>
              <a:rPr lang="zh-CN" sz="1400" dirty="0"/>
              <a:t>，单念或处于词语、句子末尾时读原调，如岛（</a:t>
            </a:r>
            <a:r>
              <a:rPr lang="zh-CN" altLang="zh-CN" sz="1400" dirty="0"/>
              <a:t>dǎo</a:t>
            </a:r>
            <a:r>
              <a:rPr lang="zh-CN" sz="1400" dirty="0"/>
              <a:t>）、绿岛（</a:t>
            </a:r>
            <a:r>
              <a:rPr lang="zh-CN" altLang="zh-CN" sz="1400" dirty="0"/>
              <a:t>lǜdǎo</a:t>
            </a:r>
            <a:r>
              <a:rPr lang="zh-CN" sz="1400" dirty="0"/>
              <a:t>），警（</a:t>
            </a:r>
            <a:r>
              <a:rPr lang="zh-CN" altLang="zh-CN" sz="1400" dirty="0"/>
              <a:t>jǐng</a:t>
            </a:r>
            <a:r>
              <a:rPr lang="zh-CN" sz="1400" dirty="0"/>
              <a:t>）、机警（</a:t>
            </a:r>
            <a:r>
              <a:rPr lang="zh-CN" altLang="zh-CN" sz="1400" dirty="0"/>
              <a:t>jījǐng</a:t>
            </a:r>
            <a:r>
              <a:rPr lang="zh-CN" sz="1400" dirty="0"/>
              <a:t>），其它情况往往要变调：</a:t>
            </a:r>
          </a:p>
          <a:p>
            <a:r>
              <a:rPr lang="zh-CN" altLang="zh-CN" sz="1400" dirty="0"/>
              <a:t>        ⑴</a:t>
            </a:r>
            <a:r>
              <a:rPr lang="zh-CN" sz="1400" dirty="0"/>
              <a:t>上声＋非上声　　　半上＋非上声</a:t>
            </a:r>
          </a:p>
          <a:p>
            <a:r>
              <a:rPr lang="zh-CN" altLang="zh-CN" sz="1400" dirty="0"/>
              <a:t>       </a:t>
            </a:r>
            <a:r>
              <a:rPr lang="zh-CN" sz="1400" dirty="0"/>
              <a:t>上声音节在非上声音节（包括阴平、阳平、去声、轻声）前，调值由降升调变为只降不升的低降调，简称“半上”。如：</a:t>
            </a:r>
          </a:p>
          <a:p>
            <a:r>
              <a:rPr lang="zh-CN" sz="1400" dirty="0"/>
              <a:t>北京　广播　统一　等车　表扬　草原　指南　旅游</a:t>
            </a:r>
          </a:p>
          <a:p>
            <a:r>
              <a:rPr lang="zh-CN" sz="1400" dirty="0"/>
              <a:t>想念　表现　礼拜　晚会　老实　伙计　马虎　走了</a:t>
            </a:r>
          </a:p>
          <a:p>
            <a:r>
              <a:rPr lang="zh-CN" altLang="zh-CN" sz="1400" dirty="0"/>
              <a:t>       ⑵</a:t>
            </a:r>
            <a:r>
              <a:rPr lang="zh-CN" sz="1400" dirty="0"/>
              <a:t>上声＋上声　　　阳平＋上声</a:t>
            </a:r>
          </a:p>
          <a:p>
            <a:r>
              <a:rPr lang="zh-CN" altLang="zh-CN" sz="1400" dirty="0"/>
              <a:t>       </a:t>
            </a:r>
            <a:r>
              <a:rPr lang="zh-CN" sz="1400" dirty="0"/>
              <a:t>如：彼此　采访　美满　港口　体检　产品　古老　鼓掌　水果　手指</a:t>
            </a:r>
          </a:p>
          <a:p>
            <a:r>
              <a:rPr lang="zh-CN" altLang="zh-CN" sz="1400" dirty="0"/>
              <a:t>       ⑶</a:t>
            </a:r>
            <a:r>
              <a:rPr lang="zh-CN" sz="1400" dirty="0"/>
              <a:t>上声＋（上声＋上声）　　半上＋（阳平＋上声）</a:t>
            </a:r>
          </a:p>
          <a:p>
            <a:r>
              <a:rPr lang="zh-CN" sz="1400" dirty="0"/>
              <a:t>　 　如：纸老虎　党小组　李厂长　小俩口</a:t>
            </a:r>
          </a:p>
          <a:p>
            <a:r>
              <a:rPr lang="zh-CN" sz="1400" dirty="0"/>
              <a:t>（上声＋上声）＋上声　　　（阳平＋阳平）＋上声</a:t>
            </a:r>
          </a:p>
          <a:p>
            <a:r>
              <a:rPr lang="zh-CN" sz="1400" dirty="0"/>
              <a:t>　　 如：演讲稿　展览馆　古典美　手写体</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27659"/>
                                        </p:tgtEl>
                                        <p:attrNameLst>
                                          <p:attrName>style.color</p:attrName>
                                        </p:attrNameLst>
                                      </p:cBhvr>
                                      <p:to>
                                        <a:schemeClr val="bg1"/>
                                      </p:to>
                                    </p:animClr>
                                    <p:animClr clrSpc="rgb" dir="cw">
                                      <p:cBhvr>
                                        <p:cTn id="7" dur="250" autoRev="1" fill="remove"/>
                                        <p:tgtEl>
                                          <p:spTgt spid="27659"/>
                                        </p:tgtEl>
                                        <p:attrNameLst>
                                          <p:attrName>fillcolor</p:attrName>
                                        </p:attrNameLst>
                                      </p:cBhvr>
                                      <p:to>
                                        <a:schemeClr val="bg1"/>
                                      </p:to>
                                    </p:animClr>
                                    <p:set>
                                      <p:cBhvr>
                                        <p:cTn id="8" dur="250" autoRev="1" fill="remove"/>
                                        <p:tgtEl>
                                          <p:spTgt spid="27659"/>
                                        </p:tgtEl>
                                        <p:attrNameLst>
                                          <p:attrName>fill.type</p:attrName>
                                        </p:attrNameLst>
                                      </p:cBhvr>
                                      <p:to>
                                        <p:strVal val="solid"/>
                                      </p:to>
                                    </p:set>
                                    <p:set>
                                      <p:cBhvr>
                                        <p:cTn id="9" dur="250" autoRev="1" fill="remove"/>
                                        <p:tgtEl>
                                          <p:spTgt spid="276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765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765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765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765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765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765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765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2765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八、</a:t>
            </a:r>
            <a:r>
              <a:rPr lang="zh-CN" altLang="en-US" b="1">
                <a:latin typeface="Calibri" pitchFamily="34" charset="0"/>
              </a:rPr>
              <a:t>语流音变</a:t>
            </a:r>
          </a:p>
        </p:txBody>
      </p:sp>
      <p:sp>
        <p:nvSpPr>
          <p:cNvPr id="2868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27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Rectangle 15"/>
          <p:cNvSpPr>
            <a:spLocks noChangeArrowheads="1"/>
          </p:cNvSpPr>
          <p:nvPr/>
        </p:nvSpPr>
        <p:spPr bwMode="auto">
          <a:xfrm>
            <a:off x="2536825" y="938213"/>
            <a:ext cx="660717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600"/>
              <a:t>       </a:t>
            </a:r>
            <a:r>
              <a:rPr lang="zh-CN"/>
              <a:t>（二）“一”、“不”的变调</a:t>
            </a:r>
          </a:p>
          <a:p>
            <a:r>
              <a:rPr lang="zh-CN" altLang="zh-CN"/>
              <a:t>        “</a:t>
            </a:r>
            <a:r>
              <a:rPr lang="zh-CN"/>
              <a:t>一、不”单念或位于词语末尾不受后读音节影响，以及“一”作为序数、基数时不变调。如：</a:t>
            </a:r>
          </a:p>
          <a:p>
            <a:r>
              <a:rPr lang="zh-CN"/>
              <a:t>　　十一　第一　一楼　一把手　偏不　就不</a:t>
            </a:r>
          </a:p>
          <a:p>
            <a:r>
              <a:rPr lang="zh-CN" altLang="zh-CN"/>
              <a:t>        “</a:t>
            </a:r>
            <a:r>
              <a:rPr lang="zh-CN"/>
              <a:t>一、不”用在非去声音节前，“一”变读去声，“不”仍读原调。如：</a:t>
            </a:r>
          </a:p>
          <a:p>
            <a:r>
              <a:rPr lang="zh-CN"/>
              <a:t>　　一天　一年　一生　一些　一举　一早　不说　不行　不想　不忙</a:t>
            </a:r>
          </a:p>
          <a:p>
            <a:r>
              <a:rPr lang="zh-CN" altLang="zh-CN"/>
              <a:t>        “</a:t>
            </a:r>
            <a:r>
              <a:rPr lang="zh-CN"/>
              <a:t>一、不”用在去声音节前，变读阳平。如：</a:t>
            </a:r>
          </a:p>
          <a:p>
            <a:r>
              <a:rPr lang="zh-CN"/>
              <a:t>一个　一件　一路　一定　不要　不看　不便　不顾　不妙</a:t>
            </a:r>
          </a:p>
          <a:p>
            <a:r>
              <a:rPr lang="zh-CN" altLang="zh-CN"/>
              <a:t>        “</a:t>
            </a:r>
            <a:r>
              <a:rPr lang="zh-CN"/>
              <a:t>一、不”夹在词语中间，读轻声。如：</a:t>
            </a:r>
          </a:p>
          <a:p>
            <a:r>
              <a:rPr lang="zh-CN"/>
              <a:t>　　擦一擦　看一看　玩一玩　试一试　吃不消　对不起　来不及　做不了</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28683"/>
                                        </p:tgtEl>
                                        <p:attrNameLst>
                                          <p:attrName>style.color</p:attrName>
                                        </p:attrNameLst>
                                      </p:cBhvr>
                                      <p:to>
                                        <a:schemeClr val="bg1"/>
                                      </p:to>
                                    </p:animClr>
                                    <p:animClr clrSpc="rgb" dir="cw">
                                      <p:cBhvr>
                                        <p:cTn id="7" dur="250" autoRev="1" fill="remove"/>
                                        <p:tgtEl>
                                          <p:spTgt spid="28683"/>
                                        </p:tgtEl>
                                        <p:attrNameLst>
                                          <p:attrName>fillcolor</p:attrName>
                                        </p:attrNameLst>
                                      </p:cBhvr>
                                      <p:to>
                                        <a:schemeClr val="bg1"/>
                                      </p:to>
                                    </p:animClr>
                                    <p:set>
                                      <p:cBhvr>
                                        <p:cTn id="8" dur="250" autoRev="1" fill="remove"/>
                                        <p:tgtEl>
                                          <p:spTgt spid="28683"/>
                                        </p:tgtEl>
                                        <p:attrNameLst>
                                          <p:attrName>fill.type</p:attrName>
                                        </p:attrNameLst>
                                      </p:cBhvr>
                                      <p:to>
                                        <p:strVal val="solid"/>
                                      </p:to>
                                    </p:set>
                                    <p:set>
                                      <p:cBhvr>
                                        <p:cTn id="9" dur="250" autoRev="1" fill="remove"/>
                                        <p:tgtEl>
                                          <p:spTgt spid="2868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直角三角形 20"/>
          <p:cNvSpPr>
            <a:spLocks noChangeArrowheads="1"/>
          </p:cNvSpPr>
          <p:nvPr/>
        </p:nvSpPr>
        <p:spPr bwMode="auto">
          <a:xfrm flipH="1">
            <a:off x="7704138" y="1657350"/>
            <a:ext cx="190500" cy="179388"/>
          </a:xfrm>
          <a:prstGeom prst="rtTriangle">
            <a:avLst/>
          </a:prstGeom>
          <a:solidFill>
            <a:srgbClr val="FF5050">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2051" name="矩形 21"/>
          <p:cNvSpPr>
            <a:spLocks noChangeArrowheads="1"/>
          </p:cNvSpPr>
          <p:nvPr/>
        </p:nvSpPr>
        <p:spPr bwMode="auto">
          <a:xfrm>
            <a:off x="0" y="1836738"/>
            <a:ext cx="9144000" cy="2347912"/>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2052" name="矩形 23"/>
          <p:cNvSpPr>
            <a:spLocks noChangeArrowheads="1"/>
          </p:cNvSpPr>
          <p:nvPr/>
        </p:nvSpPr>
        <p:spPr bwMode="auto">
          <a:xfrm>
            <a:off x="7894638" y="1657350"/>
            <a:ext cx="673100" cy="2701925"/>
          </a:xfrm>
          <a:prstGeom prst="rect">
            <a:avLst/>
          </a:prstGeom>
          <a:solidFill>
            <a:srgbClr val="CC00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558ED5"/>
              </a:solidFill>
              <a:latin typeface="Calibri" pitchFamily="34" charset="0"/>
              <a:sym typeface="Calibri" pitchFamily="34" charset="0"/>
            </a:endParaRPr>
          </a:p>
        </p:txBody>
      </p:sp>
      <p:sp>
        <p:nvSpPr>
          <p:cNvPr id="2053" name="直角三角形 26"/>
          <p:cNvSpPr>
            <a:spLocks noChangeArrowheads="1"/>
          </p:cNvSpPr>
          <p:nvPr/>
        </p:nvSpPr>
        <p:spPr bwMode="auto">
          <a:xfrm flipH="1" flipV="1">
            <a:off x="7704138" y="4184650"/>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2054" name="TextBox 2"/>
          <p:cNvSpPr txBox="1">
            <a:spLocks noChangeArrowheads="1"/>
          </p:cNvSpPr>
          <p:nvPr/>
        </p:nvSpPr>
        <p:spPr bwMode="auto">
          <a:xfrm>
            <a:off x="250825" y="457200"/>
            <a:ext cx="864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4800" b="1">
                <a:solidFill>
                  <a:srgbClr val="953735"/>
                </a:solidFill>
                <a:latin typeface="Calibri" pitchFamily="34" charset="0"/>
              </a:rPr>
              <a:t>第二章</a:t>
            </a:r>
            <a:r>
              <a:rPr lang="zh-CN" altLang="en-US" sz="4800" b="1">
                <a:solidFill>
                  <a:srgbClr val="C00000"/>
                </a:solidFill>
                <a:latin typeface="Calibri" pitchFamily="34" charset="0"/>
              </a:rPr>
              <a:t>  </a:t>
            </a:r>
            <a:r>
              <a:rPr lang="zh-CN" altLang="en-US" sz="4800" b="1">
                <a:solidFill>
                  <a:srgbClr val="558ED5"/>
                </a:solidFill>
                <a:latin typeface="Calibri" pitchFamily="34" charset="0"/>
              </a:rPr>
              <a:t>客户沟通能力</a:t>
            </a:r>
            <a:endParaRPr lang="zh-CN" altLang="en-US" sz="4800">
              <a:solidFill>
                <a:srgbClr val="558ED5"/>
              </a:solidFill>
              <a:latin typeface="Calibri" pitchFamily="34" charset="0"/>
            </a:endParaRPr>
          </a:p>
        </p:txBody>
      </p:sp>
      <p:sp>
        <p:nvSpPr>
          <p:cNvPr id="2055" name="TextBox 3"/>
          <p:cNvSpPr txBox="1">
            <a:spLocks noChangeArrowheads="1"/>
          </p:cNvSpPr>
          <p:nvPr/>
        </p:nvSpPr>
        <p:spPr bwMode="auto">
          <a:xfrm>
            <a:off x="323850" y="2654299"/>
            <a:ext cx="7272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4000" b="1" dirty="0">
                <a:solidFill>
                  <a:schemeClr val="bg1"/>
                </a:solidFill>
                <a:latin typeface="Calibri" pitchFamily="34" charset="0"/>
              </a:rPr>
              <a:t>第一节  发声技巧与语音训练</a:t>
            </a:r>
            <a:endParaRPr lang="zh-CN" altLang="en-US" sz="4000" dirty="0">
              <a:solidFill>
                <a:schemeClr val="bg1"/>
              </a:solidFill>
              <a:latin typeface="Calibri" pitchFamily="34" charset="0"/>
            </a:endParaRPr>
          </a:p>
        </p:txBody>
      </p:sp>
      <p:pic>
        <p:nvPicPr>
          <p:cNvPr id="205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7700"/>
            <a:ext cx="44656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867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867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867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867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867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868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868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2868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八、</a:t>
            </a:r>
            <a:r>
              <a:rPr lang="zh-CN" altLang="en-US" b="1">
                <a:latin typeface="Calibri" pitchFamily="34" charset="0"/>
              </a:rPr>
              <a:t>语流音变</a:t>
            </a:r>
          </a:p>
        </p:txBody>
      </p:sp>
      <p:sp>
        <p:nvSpPr>
          <p:cNvPr id="2970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286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Rectangle 15"/>
          <p:cNvSpPr>
            <a:spLocks noChangeArrowheads="1"/>
          </p:cNvSpPr>
          <p:nvPr/>
        </p:nvSpPr>
        <p:spPr bwMode="auto">
          <a:xfrm>
            <a:off x="2536825" y="938213"/>
            <a:ext cx="66071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600" dirty="0"/>
              <a:t>      </a:t>
            </a:r>
            <a:r>
              <a:rPr lang="zh-CN" sz="1600" dirty="0"/>
              <a:t>（三）轻声：</a:t>
            </a:r>
          </a:p>
          <a:p>
            <a:r>
              <a:rPr lang="zh-CN" sz="1600" dirty="0"/>
              <a:t>　    </a:t>
            </a:r>
            <a:r>
              <a:rPr lang="zh-CN" altLang="zh-CN" sz="1600" dirty="0"/>
              <a:t>1.</a:t>
            </a:r>
            <a:r>
              <a:rPr lang="zh-CN" sz="1600" dirty="0"/>
              <a:t>轻声的性质和调形</a:t>
            </a:r>
          </a:p>
          <a:p>
            <a:r>
              <a:rPr lang="zh-CN" sz="1600" dirty="0"/>
              <a:t>　    轻声是指在词语中有的音节变成一种在听觉上显得又轻又短的声调，即“轻声”。如：姐姐（</a:t>
            </a:r>
            <a:r>
              <a:rPr lang="zh-CN" altLang="zh-CN" sz="1600" dirty="0"/>
              <a:t>jiějie</a:t>
            </a:r>
            <a:r>
              <a:rPr lang="zh-CN" sz="1600" dirty="0"/>
              <a:t>）、萝卜（</a:t>
            </a:r>
            <a:r>
              <a:rPr lang="zh-CN" altLang="zh-CN" sz="1600" dirty="0"/>
              <a:t>luóbo</a:t>
            </a:r>
            <a:r>
              <a:rPr lang="zh-CN" sz="1600" dirty="0"/>
              <a:t>）。</a:t>
            </a:r>
          </a:p>
          <a:p>
            <a:r>
              <a:rPr lang="zh-CN" sz="1600" dirty="0"/>
              <a:t>　   轻声的调形取决于它前面音节的声调，基本规律是：</a:t>
            </a:r>
          </a:p>
          <a:p>
            <a:r>
              <a:rPr lang="zh-CN" sz="1600" dirty="0"/>
              <a:t>　   非上声＋轻声，调形是短促的低降调（</a:t>
            </a:r>
            <a:r>
              <a:rPr lang="zh-CN" altLang="zh-CN" sz="1600" dirty="0"/>
              <a:t>31</a:t>
            </a:r>
            <a:r>
              <a:rPr lang="zh-CN" sz="1600" dirty="0"/>
              <a:t>）。如：</a:t>
            </a:r>
          </a:p>
          <a:p>
            <a:r>
              <a:rPr lang="zh-CN" altLang="zh-CN" sz="1600" dirty="0"/>
              <a:t>       </a:t>
            </a:r>
            <a:r>
              <a:rPr lang="zh-CN" sz="1600" dirty="0"/>
              <a:t>真的　窝囊　油水　玄乎　大方　兆头</a:t>
            </a:r>
          </a:p>
          <a:p>
            <a:r>
              <a:rPr lang="zh-CN" altLang="zh-CN" sz="1600" dirty="0"/>
              <a:t>       </a:t>
            </a:r>
            <a:r>
              <a:rPr lang="zh-CN" sz="1600" dirty="0"/>
              <a:t>上声＋轻声，调形是短促的半高调（</a:t>
            </a:r>
            <a:r>
              <a:rPr lang="zh-CN" altLang="zh-CN" sz="1600" dirty="0"/>
              <a:t>41</a:t>
            </a:r>
            <a:r>
              <a:rPr lang="zh-CN" sz="1600" dirty="0"/>
              <a:t>）。如：</a:t>
            </a:r>
          </a:p>
          <a:p>
            <a:r>
              <a:rPr lang="zh-CN" altLang="zh-CN" sz="1600" dirty="0"/>
              <a:t>       </a:t>
            </a:r>
            <a:r>
              <a:rPr lang="zh-CN" sz="1600" dirty="0"/>
              <a:t>影子　枕头　地上　对了　老爷　尾巴　女婿　马虎　</a:t>
            </a:r>
          </a:p>
          <a:p>
            <a:r>
              <a:rPr lang="zh-CN" sz="1600" dirty="0"/>
              <a:t>　</a:t>
            </a:r>
          </a:p>
          <a:p>
            <a:r>
              <a:rPr lang="zh-CN" altLang="zh-CN" sz="1600" dirty="0"/>
              <a:t>        2.</a:t>
            </a:r>
            <a:r>
              <a:rPr lang="zh-CN" sz="1600" dirty="0"/>
              <a:t>有规律性的轻声</a:t>
            </a:r>
          </a:p>
          <a:p>
            <a:r>
              <a:rPr lang="zh-CN" altLang="zh-CN" sz="1600" dirty="0"/>
              <a:t>       </a:t>
            </a:r>
            <a:r>
              <a:rPr lang="zh-CN" sz="1600" dirty="0"/>
              <a:t>助词：“的、地、得”、“着、了、过”。</a:t>
            </a:r>
          </a:p>
          <a:p>
            <a:r>
              <a:rPr lang="zh-CN" altLang="zh-CN" sz="1600" dirty="0"/>
              <a:t>       </a:t>
            </a:r>
            <a:r>
              <a:rPr lang="zh-CN" sz="1600" dirty="0"/>
              <a:t>语气词：“吗、吧、呢、啊、啦”。</a:t>
            </a:r>
          </a:p>
          <a:p>
            <a:r>
              <a:rPr lang="zh-CN" altLang="zh-CN" sz="1600" dirty="0"/>
              <a:t>       </a:t>
            </a:r>
            <a:r>
              <a:rPr lang="zh-CN" sz="1600" dirty="0"/>
              <a:t>名词的后缀：“子、儿、头、们”。</a:t>
            </a:r>
          </a:p>
          <a:p>
            <a:r>
              <a:rPr lang="zh-CN" altLang="zh-CN" sz="1600" dirty="0"/>
              <a:t>       </a:t>
            </a:r>
            <a:r>
              <a:rPr lang="zh-CN" sz="1600" dirty="0"/>
              <a:t>方位名词：“上、下、里”。</a:t>
            </a:r>
          </a:p>
          <a:p>
            <a:r>
              <a:rPr lang="zh-CN" altLang="zh-CN" sz="1600" dirty="0"/>
              <a:t>       </a:t>
            </a:r>
            <a:r>
              <a:rPr lang="zh-CN" sz="1600" dirty="0"/>
              <a:t>趋向动词：“来、去、上、下”</a:t>
            </a:r>
          </a:p>
          <a:p>
            <a:r>
              <a:rPr lang="zh-CN" altLang="zh-CN" sz="1600" dirty="0"/>
              <a:t>       </a:t>
            </a:r>
            <a:r>
              <a:rPr lang="zh-CN" sz="1600" dirty="0"/>
              <a:t>某些叠词的第二个音节：“妈妈、娃娃、猩猩、看看”</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29707"/>
                                        </p:tgtEl>
                                        <p:attrNameLst>
                                          <p:attrName>style.color</p:attrName>
                                        </p:attrNameLst>
                                      </p:cBhvr>
                                      <p:to>
                                        <a:schemeClr val="bg1"/>
                                      </p:to>
                                    </p:animClr>
                                    <p:animClr clrSpc="rgb" dir="cw">
                                      <p:cBhvr>
                                        <p:cTn id="7" dur="250" autoRev="1" fill="remove"/>
                                        <p:tgtEl>
                                          <p:spTgt spid="29707"/>
                                        </p:tgtEl>
                                        <p:attrNameLst>
                                          <p:attrName>fillcolor</p:attrName>
                                        </p:attrNameLst>
                                      </p:cBhvr>
                                      <p:to>
                                        <a:schemeClr val="bg1"/>
                                      </p:to>
                                    </p:animClr>
                                    <p:set>
                                      <p:cBhvr>
                                        <p:cTn id="8" dur="250" autoRev="1" fill="remove"/>
                                        <p:tgtEl>
                                          <p:spTgt spid="29707"/>
                                        </p:tgtEl>
                                        <p:attrNameLst>
                                          <p:attrName>fill.type</p:attrName>
                                        </p:attrNameLst>
                                      </p:cBhvr>
                                      <p:to>
                                        <p:strVal val="solid"/>
                                      </p:to>
                                    </p:set>
                                    <p:set>
                                      <p:cBhvr>
                                        <p:cTn id="9" dur="250" autoRev="1" fill="remove"/>
                                        <p:tgtEl>
                                          <p:spTgt spid="2970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969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2970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970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970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970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970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2970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2970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八、</a:t>
            </a:r>
            <a:r>
              <a:rPr lang="zh-CN" altLang="en-US" b="1">
                <a:latin typeface="Calibri" pitchFamily="34" charset="0"/>
              </a:rPr>
              <a:t>语流音变</a:t>
            </a:r>
          </a:p>
        </p:txBody>
      </p:sp>
      <p:sp>
        <p:nvSpPr>
          <p:cNvPr id="3073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29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Rectangle 15"/>
          <p:cNvSpPr>
            <a:spLocks noChangeArrowheads="1"/>
          </p:cNvSpPr>
          <p:nvPr/>
        </p:nvSpPr>
        <p:spPr bwMode="auto">
          <a:xfrm>
            <a:off x="2293937" y="938213"/>
            <a:ext cx="685006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600" dirty="0"/>
              <a:t>        3.</a:t>
            </a:r>
            <a:r>
              <a:rPr lang="zh-CN" sz="1600" dirty="0"/>
              <a:t>轻声的区别作用</a:t>
            </a:r>
          </a:p>
          <a:p>
            <a:r>
              <a:rPr lang="zh-CN" altLang="zh-CN" sz="1600" dirty="0"/>
              <a:t>       </a:t>
            </a:r>
            <a:r>
              <a:rPr lang="zh-CN" sz="1600" dirty="0"/>
              <a:t>普通话的轻声，有时还有辨别词性和词义的作用，在运用时就更要注意区分。如：</a:t>
            </a:r>
          </a:p>
          <a:p>
            <a:r>
              <a:rPr lang="zh-CN" altLang="zh-CN" sz="1600" dirty="0"/>
              <a:t>       </a:t>
            </a:r>
            <a:r>
              <a:rPr lang="zh-CN" sz="1600" dirty="0"/>
              <a:t>大意</a:t>
            </a:r>
            <a:r>
              <a:rPr lang="zh-CN" altLang="zh-CN" sz="1600" dirty="0"/>
              <a:t>dàyì</a:t>
            </a:r>
            <a:r>
              <a:rPr lang="zh-CN" sz="1600" dirty="0"/>
              <a:t>（名词）　　　　　　　　大意</a:t>
            </a:r>
            <a:r>
              <a:rPr lang="zh-CN" altLang="zh-CN" sz="1600" dirty="0"/>
              <a:t>dàyi</a:t>
            </a:r>
            <a:r>
              <a:rPr lang="zh-CN" sz="1600" dirty="0"/>
              <a:t>（形容词）</a:t>
            </a:r>
            <a:endParaRPr lang="zh-CN" sz="1600" b="1" dirty="0"/>
          </a:p>
          <a:p>
            <a:r>
              <a:rPr lang="zh-CN" sz="1600" b="1" dirty="0"/>
              <a:t>       例句：</a:t>
            </a:r>
            <a:r>
              <a:rPr lang="zh-CN" sz="1600" dirty="0"/>
              <a:t>文章的大意，是指</a:t>
            </a:r>
            <a:r>
              <a:rPr lang="zh-CN" altLang="zh-CN" sz="1600" dirty="0"/>
              <a:t>……</a:t>
            </a:r>
            <a:r>
              <a:rPr lang="zh-CN" sz="1600" dirty="0"/>
              <a:t>　　　</a:t>
            </a:r>
            <a:r>
              <a:rPr lang="zh-CN" sz="1600" b="1" dirty="0"/>
              <a:t>例句：</a:t>
            </a:r>
            <a:r>
              <a:rPr lang="zh-CN" sz="1600" dirty="0"/>
              <a:t>这件事很重要，可不能大意。</a:t>
            </a:r>
          </a:p>
          <a:p>
            <a:r>
              <a:rPr lang="zh-CN" sz="1600" dirty="0"/>
              <a:t>      人家</a:t>
            </a:r>
            <a:r>
              <a:rPr lang="zh-CN" altLang="zh-CN" sz="1600" dirty="0"/>
              <a:t>rén jiā</a:t>
            </a:r>
            <a:r>
              <a:rPr lang="zh-CN" sz="1600" dirty="0"/>
              <a:t>（名词）　　　　　　　人家</a:t>
            </a:r>
            <a:r>
              <a:rPr lang="zh-CN" altLang="zh-CN" sz="1600" dirty="0"/>
              <a:t>rén jia</a:t>
            </a:r>
            <a:r>
              <a:rPr lang="zh-CN" sz="1600" dirty="0"/>
              <a:t>（代词）</a:t>
            </a:r>
            <a:endParaRPr lang="zh-CN" sz="1600" b="1" dirty="0"/>
          </a:p>
          <a:p>
            <a:r>
              <a:rPr lang="zh-CN" sz="1600" b="1" dirty="0"/>
              <a:t>      例句：</a:t>
            </a:r>
            <a:r>
              <a:rPr lang="zh-CN" sz="1600" dirty="0"/>
              <a:t>白云深处有人家。　　　　　</a:t>
            </a:r>
            <a:r>
              <a:rPr lang="zh-CN" sz="1600" b="1" dirty="0"/>
              <a:t>例句：</a:t>
            </a:r>
            <a:r>
              <a:rPr lang="zh-CN" sz="1600" dirty="0"/>
              <a:t>你说了这么多，人家不爱听。</a:t>
            </a:r>
          </a:p>
          <a:p>
            <a:r>
              <a:rPr lang="zh-CN" sz="1600" dirty="0"/>
              <a:t>     兄弟</a:t>
            </a:r>
            <a:r>
              <a:rPr lang="zh-CN" altLang="zh-CN" sz="1600" dirty="0"/>
              <a:t>xiōngdì</a:t>
            </a:r>
            <a:r>
              <a:rPr lang="zh-CN" sz="1600" dirty="0"/>
              <a:t>（哥哥和弟弟）　　　　兄弟</a:t>
            </a:r>
            <a:r>
              <a:rPr lang="zh-CN" altLang="zh-CN" sz="1600" dirty="0"/>
              <a:t>xiōngdi</a:t>
            </a:r>
            <a:r>
              <a:rPr lang="zh-CN" sz="1600" dirty="0"/>
              <a:t>（弟弟）</a:t>
            </a:r>
            <a:endParaRPr lang="zh-CN" sz="1600" b="1" dirty="0"/>
          </a:p>
          <a:p>
            <a:r>
              <a:rPr lang="zh-CN" sz="1600" b="1" dirty="0"/>
              <a:t>     例句：</a:t>
            </a:r>
            <a:r>
              <a:rPr lang="zh-CN" sz="1600" dirty="0"/>
              <a:t>他们是兄弟俩。　　　</a:t>
            </a:r>
            <a:r>
              <a:rPr lang="zh-CN" sz="1600" b="1" dirty="0"/>
              <a:t>　　　例句：</a:t>
            </a:r>
            <a:r>
              <a:rPr lang="zh-CN" sz="1600" dirty="0"/>
              <a:t>这是我兄弟。</a:t>
            </a:r>
          </a:p>
          <a:p>
            <a:r>
              <a:rPr lang="zh-CN" sz="1600" dirty="0"/>
              <a:t>     下场</a:t>
            </a:r>
            <a:r>
              <a:rPr lang="zh-CN" altLang="zh-CN" sz="1600" dirty="0"/>
              <a:t>xiàchǎng</a:t>
            </a:r>
            <a:r>
              <a:rPr lang="zh-CN" sz="1600" dirty="0"/>
              <a:t>（退场）　　　　　　下场</a:t>
            </a:r>
            <a:r>
              <a:rPr lang="zh-CN" altLang="zh-CN" sz="1600" dirty="0"/>
              <a:t>xiàchang </a:t>
            </a:r>
            <a:r>
              <a:rPr lang="zh-CN" sz="1600" dirty="0"/>
              <a:t>（不好的结局）</a:t>
            </a:r>
            <a:endParaRPr lang="zh-CN" sz="1600" b="1" dirty="0"/>
          </a:p>
          <a:p>
            <a:r>
              <a:rPr lang="zh-CN" sz="1600" b="1" dirty="0"/>
              <a:t>     例句：</a:t>
            </a:r>
            <a:r>
              <a:rPr lang="zh-CN" sz="1600" dirty="0"/>
              <a:t>你演完了，该下场了。　　　</a:t>
            </a:r>
            <a:r>
              <a:rPr lang="zh-CN" sz="1600" b="1" dirty="0"/>
              <a:t>例句：</a:t>
            </a:r>
            <a:r>
              <a:rPr lang="zh-CN" sz="1600" dirty="0"/>
              <a:t>你执迷不悟，是没有好下场</a:t>
            </a:r>
          </a:p>
          <a:p>
            <a:r>
              <a:rPr lang="zh-CN" sz="1600" dirty="0"/>
              <a:t>        </a:t>
            </a:r>
            <a:r>
              <a:rPr lang="zh-CN" altLang="zh-CN" sz="1600" dirty="0"/>
              <a:t>4.</a:t>
            </a:r>
            <a:r>
              <a:rPr lang="zh-CN" sz="1600" dirty="0"/>
              <a:t>必读轻声：</a:t>
            </a:r>
          </a:p>
          <a:p>
            <a:r>
              <a:rPr lang="zh-CN" altLang="zh-CN" sz="1600" dirty="0"/>
              <a:t>       </a:t>
            </a:r>
            <a:r>
              <a:rPr lang="zh-CN" sz="1600" dirty="0"/>
              <a:t>普通话的轻声词语大都带有规律性，也有一部分规律性不强，没有区分词义和词性的作用，但习惯上形成了必读轻声词语（也有一些可读可不读轻声的词语），如“窗户”、“玻璃”、“烟囱”等，使用时要注意规范。</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30731"/>
                                        </p:tgtEl>
                                        <p:attrNameLst>
                                          <p:attrName>style.color</p:attrName>
                                        </p:attrNameLst>
                                      </p:cBhvr>
                                      <p:to>
                                        <a:schemeClr val="bg1"/>
                                      </p:to>
                                    </p:animClr>
                                    <p:animClr clrSpc="rgb" dir="cw">
                                      <p:cBhvr>
                                        <p:cTn id="7" dur="250" autoRev="1" fill="remove"/>
                                        <p:tgtEl>
                                          <p:spTgt spid="30731"/>
                                        </p:tgtEl>
                                        <p:attrNameLst>
                                          <p:attrName>fillcolor</p:attrName>
                                        </p:attrNameLst>
                                      </p:cBhvr>
                                      <p:to>
                                        <a:schemeClr val="bg1"/>
                                      </p:to>
                                    </p:animClr>
                                    <p:set>
                                      <p:cBhvr>
                                        <p:cTn id="8" dur="250" autoRev="1" fill="remove"/>
                                        <p:tgtEl>
                                          <p:spTgt spid="30731"/>
                                        </p:tgtEl>
                                        <p:attrNameLst>
                                          <p:attrName>fill.type</p:attrName>
                                        </p:attrNameLst>
                                      </p:cBhvr>
                                      <p:to>
                                        <p:strVal val="solid"/>
                                      </p:to>
                                    </p:set>
                                    <p:set>
                                      <p:cBhvr>
                                        <p:cTn id="9" dur="250" autoRev="1" fill="remove"/>
                                        <p:tgtEl>
                                          <p:spTgt spid="307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072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072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072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072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3073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八、</a:t>
            </a:r>
            <a:r>
              <a:rPr lang="zh-CN" altLang="en-US" b="1">
                <a:latin typeface="Calibri" pitchFamily="34" charset="0"/>
              </a:rPr>
              <a:t>语流音变</a:t>
            </a:r>
          </a:p>
        </p:txBody>
      </p:sp>
      <p:sp>
        <p:nvSpPr>
          <p:cNvPr id="3175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30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Rectangle 15"/>
          <p:cNvSpPr>
            <a:spLocks noChangeArrowheads="1"/>
          </p:cNvSpPr>
          <p:nvPr/>
        </p:nvSpPr>
        <p:spPr bwMode="auto">
          <a:xfrm>
            <a:off x="2293937" y="723106"/>
            <a:ext cx="6850063"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400" dirty="0"/>
              <a:t>      </a:t>
            </a:r>
            <a:r>
              <a:rPr lang="zh-CN" sz="1400" dirty="0"/>
              <a:t>（四）儿化：</a:t>
            </a:r>
          </a:p>
          <a:p>
            <a:r>
              <a:rPr lang="zh-CN" altLang="zh-CN" sz="1400" dirty="0"/>
              <a:t>        1.</a:t>
            </a:r>
            <a:r>
              <a:rPr lang="zh-CN" sz="1400" dirty="0"/>
              <a:t>儿化和儿化韵</a:t>
            </a:r>
          </a:p>
          <a:p>
            <a:r>
              <a:rPr lang="zh-CN" sz="1400" dirty="0"/>
              <a:t>普通话中元音</a:t>
            </a:r>
            <a:r>
              <a:rPr lang="zh-CN" altLang="zh-CN" sz="1400" dirty="0"/>
              <a:t>er</a:t>
            </a:r>
            <a:r>
              <a:rPr lang="zh-CN" sz="1400" dirty="0"/>
              <a:t>与前一个韵母结合在一起，变成了一个具有卷舌性质的韵母，这种现象叫儿化。儿化了的韵母叫儿化韵。儿化韵不是韵母与元音</a:t>
            </a:r>
            <a:r>
              <a:rPr lang="zh-CN" altLang="zh-CN" sz="1400" dirty="0"/>
              <a:t>er</a:t>
            </a:r>
            <a:r>
              <a:rPr lang="zh-CN" sz="1400" dirty="0"/>
              <a:t>简单的相加，而是在发主要元音或韵尾的时候加了一个卷舌动作，变成了一个音节。如孩儿（</a:t>
            </a:r>
            <a:r>
              <a:rPr lang="zh-CN" altLang="zh-CN" sz="1400" dirty="0"/>
              <a:t>hái er</a:t>
            </a:r>
            <a:r>
              <a:rPr lang="zh-CN" sz="1400" dirty="0"/>
              <a:t>）在读音上并不读成两个音节，而是使孩的韵母</a:t>
            </a:r>
            <a:r>
              <a:rPr lang="zh-CN" altLang="zh-CN" sz="1400" dirty="0"/>
              <a:t>ái</a:t>
            </a:r>
            <a:r>
              <a:rPr lang="zh-CN" sz="1400" dirty="0"/>
              <a:t>带上卷舌动作，变成儿化色彩，成为一个音节</a:t>
            </a:r>
            <a:r>
              <a:rPr lang="zh-CN" altLang="zh-CN" sz="1400" dirty="0"/>
              <a:t>háir</a:t>
            </a:r>
            <a:r>
              <a:rPr lang="zh-CN" sz="1400" dirty="0"/>
              <a:t>。</a:t>
            </a:r>
          </a:p>
          <a:p>
            <a:r>
              <a:rPr lang="zh-CN" altLang="zh-CN" sz="1400" dirty="0"/>
              <a:t>        2.</a:t>
            </a:r>
            <a:r>
              <a:rPr lang="zh-CN" sz="1400" dirty="0"/>
              <a:t>儿化韵的语用功能</a:t>
            </a:r>
          </a:p>
          <a:p>
            <a:r>
              <a:rPr lang="zh-CN" altLang="zh-CN" sz="1400" dirty="0"/>
              <a:t>       </a:t>
            </a:r>
            <a:r>
              <a:rPr lang="zh-CN" sz="1400" dirty="0"/>
              <a:t>儿化韵在普通话里的主要语用功能在构词和修辞两方面。</a:t>
            </a:r>
          </a:p>
          <a:p>
            <a:r>
              <a:rPr lang="zh-CN" altLang="zh-CN" sz="1400" dirty="0"/>
              <a:t>       </a:t>
            </a:r>
            <a:r>
              <a:rPr lang="zh-CN" sz="1400" dirty="0"/>
              <a:t>构词：可区别词性或派生同类的词。如：“盖”和“盖儿”、“头”和“头儿”就分别表示不同的词义。</a:t>
            </a:r>
          </a:p>
          <a:p>
            <a:r>
              <a:rPr lang="zh-CN" altLang="zh-CN" sz="1400" dirty="0"/>
              <a:t>       </a:t>
            </a:r>
            <a:r>
              <a:rPr lang="zh-CN" sz="1400" dirty="0"/>
              <a:t>修辞：能体现言语风格，以及附有指小、表爱的色彩。如在口语中：“院儿”和“院子”、“鞋带儿”和“鞋带子”就分别体现出明显的北方方言与南方方言的不同语言色彩。所以有语言专家认为，多使用儿化韵，能使普通话的使用更加标准和规范。而“小草”、“鲜花”、“小妞”、“男孩”都是可爱的，所以在口语应用中一般都读儿化韵。</a:t>
            </a:r>
          </a:p>
          <a:p>
            <a:r>
              <a:rPr lang="zh-CN" altLang="zh-CN" sz="1400" dirty="0"/>
              <a:t>       </a:t>
            </a:r>
            <a:r>
              <a:rPr lang="zh-CN" sz="1400" dirty="0"/>
              <a:t>另外，在书面语言中，也有少数是写出“儿”而不读儿化的，这是因为修辞或节律的需要。如“月儿高高挂天上”，“花儿朵朵向阳开”都不儿化。</a:t>
            </a:r>
          </a:p>
          <a:p>
            <a:r>
              <a:rPr lang="zh-CN" altLang="zh-CN" sz="1400" dirty="0"/>
              <a:t>      </a:t>
            </a:r>
            <a:r>
              <a:rPr lang="zh-CN" sz="1400" dirty="0"/>
              <a:t>有些词语是否读儿化还要看具体语境，如“模样”在口语里一般都儿化：“那人大概三十岁模样儿”，而在书面语言色彩强烈的地方却不读儿化：“我为我心爱的人儿，燃到了这般模样”（郭沫若诗）。</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31755"/>
                                        </p:tgtEl>
                                        <p:attrNameLst>
                                          <p:attrName>style.color</p:attrName>
                                        </p:attrNameLst>
                                      </p:cBhvr>
                                      <p:to>
                                        <a:schemeClr val="bg1"/>
                                      </p:to>
                                    </p:animClr>
                                    <p:animClr clrSpc="rgb" dir="cw">
                                      <p:cBhvr>
                                        <p:cTn id="7" dur="250" autoRev="1" fill="remove"/>
                                        <p:tgtEl>
                                          <p:spTgt spid="31755"/>
                                        </p:tgtEl>
                                        <p:attrNameLst>
                                          <p:attrName>fillcolor</p:attrName>
                                        </p:attrNameLst>
                                      </p:cBhvr>
                                      <p:to>
                                        <a:schemeClr val="bg1"/>
                                      </p:to>
                                    </p:animClr>
                                    <p:set>
                                      <p:cBhvr>
                                        <p:cTn id="8" dur="250" autoRev="1" fill="remove"/>
                                        <p:tgtEl>
                                          <p:spTgt spid="31755"/>
                                        </p:tgtEl>
                                        <p:attrNameLst>
                                          <p:attrName>fill.type</p:attrName>
                                        </p:attrNameLst>
                                      </p:cBhvr>
                                      <p:to>
                                        <p:strVal val="solid"/>
                                      </p:to>
                                    </p:set>
                                    <p:set>
                                      <p:cBhvr>
                                        <p:cTn id="9" dur="250" autoRev="1" fill="remove"/>
                                        <p:tgtEl>
                                          <p:spTgt spid="3175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174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174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174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175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175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175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175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3175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八、</a:t>
            </a:r>
            <a:r>
              <a:rPr lang="zh-CN" altLang="en-US" b="1">
                <a:latin typeface="Calibri" pitchFamily="34" charset="0"/>
              </a:rPr>
              <a:t>语流音变</a:t>
            </a:r>
          </a:p>
        </p:txBody>
      </p:sp>
      <p:sp>
        <p:nvSpPr>
          <p:cNvPr id="3277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31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77963"/>
            <a:ext cx="22939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Rectangle 15"/>
          <p:cNvSpPr>
            <a:spLocks noChangeArrowheads="1"/>
          </p:cNvSpPr>
          <p:nvPr/>
        </p:nvSpPr>
        <p:spPr bwMode="auto">
          <a:xfrm>
            <a:off x="2536825" y="817563"/>
            <a:ext cx="6607175"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400" dirty="0"/>
              <a:t>      </a:t>
            </a:r>
            <a:r>
              <a:rPr lang="zh-CN" sz="1400" dirty="0"/>
              <a:t>（四）儿化：</a:t>
            </a:r>
          </a:p>
          <a:p>
            <a:r>
              <a:rPr lang="zh-CN" altLang="zh-CN" sz="1400" dirty="0"/>
              <a:t>        1.</a:t>
            </a:r>
            <a:r>
              <a:rPr lang="zh-CN" sz="1400" dirty="0"/>
              <a:t>儿化和儿化韵</a:t>
            </a:r>
          </a:p>
          <a:p>
            <a:r>
              <a:rPr lang="zh-CN" sz="1400" dirty="0"/>
              <a:t>普通话中元音</a:t>
            </a:r>
            <a:r>
              <a:rPr lang="zh-CN" altLang="zh-CN" sz="1400" dirty="0"/>
              <a:t>er</a:t>
            </a:r>
            <a:r>
              <a:rPr lang="zh-CN" sz="1400" dirty="0"/>
              <a:t>与前一个韵母结合在一起，变成了一个具有卷舌性质的韵母，这种现象叫儿化。儿化了的韵母叫儿化韵。儿化韵不是韵母与元音</a:t>
            </a:r>
            <a:r>
              <a:rPr lang="zh-CN" altLang="zh-CN" sz="1400" dirty="0"/>
              <a:t>er</a:t>
            </a:r>
            <a:r>
              <a:rPr lang="zh-CN" sz="1400" dirty="0"/>
              <a:t>简单的相加，而是在发主要元音或韵尾的时候加了一个卷舌动作，变成了一个音节。如孩儿（</a:t>
            </a:r>
            <a:r>
              <a:rPr lang="zh-CN" altLang="zh-CN" sz="1400" dirty="0"/>
              <a:t>hái er</a:t>
            </a:r>
            <a:r>
              <a:rPr lang="zh-CN" sz="1400" dirty="0"/>
              <a:t>）在读音上并不读成两个音节，而是使孩的韵母</a:t>
            </a:r>
            <a:r>
              <a:rPr lang="zh-CN" altLang="zh-CN" sz="1400" dirty="0"/>
              <a:t>ái</a:t>
            </a:r>
            <a:r>
              <a:rPr lang="zh-CN" sz="1400" dirty="0"/>
              <a:t>带上卷舌动作，变成儿化色彩，成为一个音节</a:t>
            </a:r>
            <a:r>
              <a:rPr lang="zh-CN" altLang="zh-CN" sz="1400" dirty="0"/>
              <a:t>háir</a:t>
            </a:r>
            <a:r>
              <a:rPr lang="zh-CN" sz="1400" dirty="0"/>
              <a:t>。</a:t>
            </a:r>
          </a:p>
          <a:p>
            <a:r>
              <a:rPr lang="zh-CN" altLang="zh-CN" sz="1400" dirty="0"/>
              <a:t>        2.</a:t>
            </a:r>
            <a:r>
              <a:rPr lang="zh-CN" sz="1400" dirty="0"/>
              <a:t>儿化韵的语用功能</a:t>
            </a:r>
          </a:p>
          <a:p>
            <a:r>
              <a:rPr lang="zh-CN" altLang="zh-CN" sz="1400" dirty="0"/>
              <a:t>       </a:t>
            </a:r>
            <a:r>
              <a:rPr lang="zh-CN" sz="1400" dirty="0"/>
              <a:t>儿化韵在普通话里的主要语用功能在构词和修辞两方面。</a:t>
            </a:r>
          </a:p>
          <a:p>
            <a:r>
              <a:rPr lang="zh-CN" altLang="zh-CN" sz="1400" dirty="0"/>
              <a:t>       </a:t>
            </a:r>
            <a:r>
              <a:rPr lang="zh-CN" sz="1400" dirty="0"/>
              <a:t>构词：可区别词性或派生同类的词。如：“盖”和“盖儿”、“头”和“头儿”就分别表示不同的词义。</a:t>
            </a:r>
          </a:p>
          <a:p>
            <a:r>
              <a:rPr lang="zh-CN" altLang="zh-CN" sz="1400" dirty="0"/>
              <a:t>       </a:t>
            </a:r>
            <a:r>
              <a:rPr lang="zh-CN" sz="1400" dirty="0"/>
              <a:t>修辞：能体现言语风格，以及附有指小、表爱的色彩。如在口语中：“院儿”和“院子”、“鞋带儿”和“鞋带子”就分别体现出明显的北方方言与南方方言的不同语言色彩。所以有语言专家认为，多使用儿化韵，能使普通话的使用更加标准和规范。而“小草”、“鲜花”、“小妞”、“男孩”都是可爱的，所以在口语应用中一般都读儿化韵。</a:t>
            </a:r>
          </a:p>
          <a:p>
            <a:r>
              <a:rPr lang="zh-CN" altLang="zh-CN" sz="1400" dirty="0"/>
              <a:t>       </a:t>
            </a:r>
            <a:r>
              <a:rPr lang="zh-CN" sz="1400" dirty="0"/>
              <a:t>另外，在书面语言中，也有少数是写出“儿”而不读儿化的，这是因为修辞或节律的需要。如“月儿高高挂天上”，“花儿朵朵向阳开”都不儿化。</a:t>
            </a:r>
          </a:p>
          <a:p>
            <a:r>
              <a:rPr lang="zh-CN" altLang="zh-CN" sz="1400" dirty="0"/>
              <a:t>      </a:t>
            </a:r>
            <a:r>
              <a:rPr lang="zh-CN" sz="1400" dirty="0"/>
              <a:t>有些词语是否读儿化还要看具体语境，如“模样”在口语里一般都儿化：“那人大概三十岁模样儿”，而在书面语言色彩强烈的地方却不读儿化：“我为我心爱的人儿，燃到了这般模样”（郭沫若诗）。</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32779"/>
                                        </p:tgtEl>
                                        <p:attrNameLst>
                                          <p:attrName>style.color</p:attrName>
                                        </p:attrNameLst>
                                      </p:cBhvr>
                                      <p:to>
                                        <a:schemeClr val="bg1"/>
                                      </p:to>
                                    </p:animClr>
                                    <p:animClr clrSpc="rgb" dir="cw">
                                      <p:cBhvr>
                                        <p:cTn id="7" dur="250" autoRev="1" fill="remove"/>
                                        <p:tgtEl>
                                          <p:spTgt spid="32779"/>
                                        </p:tgtEl>
                                        <p:attrNameLst>
                                          <p:attrName>fillcolor</p:attrName>
                                        </p:attrNameLst>
                                      </p:cBhvr>
                                      <p:to>
                                        <a:schemeClr val="bg1"/>
                                      </p:to>
                                    </p:animClr>
                                    <p:set>
                                      <p:cBhvr>
                                        <p:cTn id="8" dur="250" autoRev="1" fill="remove"/>
                                        <p:tgtEl>
                                          <p:spTgt spid="32779"/>
                                        </p:tgtEl>
                                        <p:attrNameLst>
                                          <p:attrName>fill.type</p:attrName>
                                        </p:attrNameLst>
                                      </p:cBhvr>
                                      <p:to>
                                        <p:strVal val="solid"/>
                                      </p:to>
                                    </p:set>
                                    <p:set>
                                      <p:cBhvr>
                                        <p:cTn id="9" dur="250" autoRev="1" fill="remove"/>
                                        <p:tgtEl>
                                          <p:spTgt spid="3277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27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277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277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277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277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277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277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3277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八、</a:t>
            </a:r>
            <a:r>
              <a:rPr lang="zh-CN" altLang="en-US" b="1">
                <a:latin typeface="Calibri" pitchFamily="34" charset="0"/>
              </a:rPr>
              <a:t>语流音变</a:t>
            </a:r>
          </a:p>
        </p:txBody>
      </p:sp>
      <p:sp>
        <p:nvSpPr>
          <p:cNvPr id="3380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32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950"/>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Rectangle 15"/>
          <p:cNvSpPr>
            <a:spLocks noChangeArrowheads="1"/>
          </p:cNvSpPr>
          <p:nvPr/>
        </p:nvSpPr>
        <p:spPr bwMode="auto">
          <a:xfrm>
            <a:off x="2293937" y="842257"/>
            <a:ext cx="685006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600" dirty="0"/>
              <a:t>        </a:t>
            </a:r>
            <a:r>
              <a:rPr lang="zh-CN" sz="1600" dirty="0"/>
              <a:t>（五）语气词“啊”的音变：</a:t>
            </a:r>
          </a:p>
          <a:p>
            <a:r>
              <a:rPr lang="zh-CN" altLang="zh-CN" sz="1600" dirty="0"/>
              <a:t>“</a:t>
            </a:r>
            <a:r>
              <a:rPr lang="zh-CN" sz="1600" dirty="0"/>
              <a:t>啊”字单用或位于句子前面时是叹词，处于句子末尾时是语气词，或表示陈述、疑问、或表示感叹、祈使。“啊”作为语气词，常受到前一个音节（字）韵母末尾音素的影响发生音变。</a:t>
            </a:r>
          </a:p>
          <a:p>
            <a:r>
              <a:rPr lang="zh-CN" altLang="zh-CN" sz="1600" dirty="0"/>
              <a:t>       1.</a:t>
            </a:r>
            <a:r>
              <a:rPr lang="zh-CN" sz="1600" dirty="0"/>
              <a:t>前一音节的韵腹或韵尾是</a:t>
            </a:r>
            <a:r>
              <a:rPr lang="zh-CN" altLang="zh-CN" sz="1600" dirty="0"/>
              <a:t>a</a:t>
            </a:r>
            <a:r>
              <a:rPr lang="zh-CN" sz="1600" dirty="0"/>
              <a:t>、</a:t>
            </a:r>
            <a:r>
              <a:rPr lang="zh-CN" altLang="zh-CN" sz="1600" dirty="0"/>
              <a:t>o</a:t>
            </a:r>
            <a:r>
              <a:rPr lang="zh-CN" sz="1600" dirty="0"/>
              <a:t>、</a:t>
            </a:r>
            <a:r>
              <a:rPr lang="zh-CN" altLang="zh-CN" sz="1600" dirty="0"/>
              <a:t>e</a:t>
            </a:r>
            <a:r>
              <a:rPr lang="zh-CN" sz="1600" dirty="0"/>
              <a:t>、</a:t>
            </a:r>
            <a:r>
              <a:rPr lang="zh-CN" altLang="zh-CN" sz="1600" dirty="0"/>
              <a:t>ê</a:t>
            </a:r>
            <a:r>
              <a:rPr lang="zh-CN" sz="1600" dirty="0"/>
              <a:t>、</a:t>
            </a:r>
            <a:r>
              <a:rPr lang="zh-CN" altLang="zh-CN" sz="1600" dirty="0"/>
              <a:t>I</a:t>
            </a:r>
            <a:r>
              <a:rPr lang="zh-CN" sz="1600" dirty="0"/>
              <a:t>、</a:t>
            </a:r>
            <a:r>
              <a:rPr lang="zh-CN" altLang="zh-CN" sz="1600" dirty="0"/>
              <a:t>ü</a:t>
            </a:r>
            <a:r>
              <a:rPr lang="zh-CN" sz="1600" dirty="0"/>
              <a:t>时，“啊”读作</a:t>
            </a:r>
            <a:r>
              <a:rPr lang="zh-CN" altLang="zh-CN" sz="1600" dirty="0"/>
              <a:t>ya</a:t>
            </a:r>
            <a:r>
              <a:rPr lang="zh-CN" sz="1600" dirty="0"/>
              <a:t>，也可以写作“呀”。如：“多漂亮的小马呀！”“热乎乎的土地呀！”“注意节约呀！”</a:t>
            </a:r>
          </a:p>
          <a:p>
            <a:r>
              <a:rPr lang="zh-CN" altLang="zh-CN" sz="1600" dirty="0"/>
              <a:t>       2.</a:t>
            </a:r>
            <a:r>
              <a:rPr lang="zh-CN" sz="1600" dirty="0"/>
              <a:t>前一个音节是</a:t>
            </a:r>
            <a:r>
              <a:rPr lang="zh-CN" altLang="zh-CN" sz="1600" dirty="0"/>
              <a:t>u</a:t>
            </a:r>
            <a:r>
              <a:rPr lang="zh-CN" sz="1600" dirty="0"/>
              <a:t>或韵尾是</a:t>
            </a:r>
            <a:r>
              <a:rPr lang="zh-CN" altLang="zh-CN" sz="1600" dirty="0"/>
              <a:t>u</a:t>
            </a:r>
            <a:r>
              <a:rPr lang="zh-CN" sz="1600" dirty="0"/>
              <a:t>时（包括</a:t>
            </a:r>
            <a:r>
              <a:rPr lang="zh-CN" altLang="zh-CN" sz="1600" dirty="0"/>
              <a:t>ao</a:t>
            </a:r>
            <a:r>
              <a:rPr lang="zh-CN" sz="1600" dirty="0"/>
              <a:t>、</a:t>
            </a:r>
            <a:r>
              <a:rPr lang="zh-CN" altLang="zh-CN" sz="1600" dirty="0"/>
              <a:t>iao</a:t>
            </a:r>
            <a:r>
              <a:rPr lang="zh-CN" sz="1600" dirty="0"/>
              <a:t>），“啊”读作</a:t>
            </a:r>
            <a:r>
              <a:rPr lang="zh-CN" altLang="zh-CN" sz="1600" dirty="0"/>
              <a:t>wa</a:t>
            </a:r>
            <a:r>
              <a:rPr lang="zh-CN" sz="1600" dirty="0"/>
              <a:t>，也可写作“哇”。如：“你在哪住哇？”“让我好找哇！”“走不走哇？”</a:t>
            </a:r>
          </a:p>
          <a:p>
            <a:r>
              <a:rPr lang="zh-CN" altLang="zh-CN" sz="1600" dirty="0"/>
              <a:t>       3.</a:t>
            </a:r>
            <a:r>
              <a:rPr lang="zh-CN" sz="1600" dirty="0"/>
              <a:t>前一个音节的韵尾是</a:t>
            </a:r>
            <a:r>
              <a:rPr lang="zh-CN" altLang="zh-CN" sz="1600" dirty="0"/>
              <a:t>n</a:t>
            </a:r>
            <a:r>
              <a:rPr lang="zh-CN" sz="1600" dirty="0"/>
              <a:t>时，“啊”读</a:t>
            </a:r>
            <a:r>
              <a:rPr lang="zh-CN" altLang="zh-CN" sz="1600" dirty="0"/>
              <a:t>na</a:t>
            </a:r>
            <a:r>
              <a:rPr lang="zh-CN" sz="1600" dirty="0"/>
              <a:t>，也可写作“哪”。如：“快来看哪！”“打得真准哪！”</a:t>
            </a:r>
          </a:p>
          <a:p>
            <a:r>
              <a:rPr lang="zh-CN" altLang="zh-CN" sz="1600" dirty="0"/>
              <a:t>       4. </a:t>
            </a:r>
            <a:r>
              <a:rPr lang="zh-CN" sz="1600" dirty="0"/>
              <a:t>前一个音节的韵尾是</a:t>
            </a:r>
            <a:r>
              <a:rPr lang="zh-CN" altLang="zh-CN" sz="1600" dirty="0"/>
              <a:t>ng</a:t>
            </a:r>
            <a:r>
              <a:rPr lang="zh-CN" sz="1600" dirty="0"/>
              <a:t>时，“啊”读</a:t>
            </a:r>
            <a:r>
              <a:rPr lang="zh-CN" altLang="zh-CN" sz="1600" dirty="0"/>
              <a:t>nga</a:t>
            </a:r>
            <a:r>
              <a:rPr lang="zh-CN" sz="1600" dirty="0"/>
              <a:t>，写作“啊”。如：“长江啊！”“小点声啊！”“人类在思考中飞腾啊！”</a:t>
            </a:r>
          </a:p>
          <a:p>
            <a:r>
              <a:rPr lang="zh-CN" altLang="zh-CN" sz="1600" dirty="0"/>
              <a:t>       5.</a:t>
            </a:r>
            <a:r>
              <a:rPr lang="zh-CN" sz="1600" dirty="0"/>
              <a:t>前一个音节的韵母是</a:t>
            </a:r>
            <a:r>
              <a:rPr lang="zh-CN" altLang="zh-CN" sz="1600" dirty="0"/>
              <a:t>-i</a:t>
            </a:r>
            <a:r>
              <a:rPr lang="zh-CN" sz="1600" dirty="0"/>
              <a:t>（前）时，“啊”读［</a:t>
            </a:r>
            <a:r>
              <a:rPr lang="zh-CN" altLang="zh-CN" sz="1600" dirty="0"/>
              <a:t>za</a:t>
            </a:r>
            <a:r>
              <a:rPr lang="zh-CN" sz="1600" dirty="0"/>
              <a:t>］，写作“啊”。如：“有几张椅子啊？”“这是第几次啊？”</a:t>
            </a:r>
          </a:p>
          <a:p>
            <a:r>
              <a:rPr lang="zh-CN" altLang="zh-CN" sz="1600" dirty="0"/>
              <a:t>       6. </a:t>
            </a:r>
            <a:r>
              <a:rPr lang="zh-CN" sz="1600" dirty="0"/>
              <a:t>前一个音节的韵母是</a:t>
            </a:r>
            <a:r>
              <a:rPr lang="zh-CN" altLang="zh-CN" sz="1600" dirty="0"/>
              <a:t>-i(</a:t>
            </a:r>
            <a:r>
              <a:rPr lang="zh-CN" sz="1600" dirty="0"/>
              <a:t>后</a:t>
            </a:r>
            <a:r>
              <a:rPr lang="zh-CN" altLang="zh-CN" sz="1600" dirty="0"/>
              <a:t>)</a:t>
            </a:r>
            <a:r>
              <a:rPr lang="zh-CN" sz="1600" dirty="0"/>
              <a:t>、</a:t>
            </a:r>
            <a:r>
              <a:rPr lang="zh-CN" altLang="zh-CN" sz="1600" dirty="0"/>
              <a:t>er(</a:t>
            </a:r>
            <a:r>
              <a:rPr lang="zh-CN" sz="1600" dirty="0"/>
              <a:t>包括儿化韵</a:t>
            </a:r>
            <a:r>
              <a:rPr lang="zh-CN" altLang="zh-CN" sz="1600" dirty="0"/>
              <a:t>)</a:t>
            </a:r>
            <a:r>
              <a:rPr lang="zh-CN" sz="1600" dirty="0"/>
              <a:t>时，“啊”读［</a:t>
            </a:r>
            <a:r>
              <a:rPr lang="zh-CN" altLang="zh-CN" sz="1600" dirty="0"/>
              <a:t>ra</a:t>
            </a:r>
            <a:r>
              <a:rPr lang="zh-CN" sz="1600" dirty="0"/>
              <a:t>］，写作“啊”。如“你订几份报纸啊？”“多美的诗啊！”“儿啊，你还小哇。”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33803"/>
                                        </p:tgtEl>
                                        <p:attrNameLst>
                                          <p:attrName>style.color</p:attrName>
                                        </p:attrNameLst>
                                      </p:cBhvr>
                                      <p:to>
                                        <a:schemeClr val="bg1"/>
                                      </p:to>
                                    </p:animClr>
                                    <p:animClr clrSpc="rgb" dir="cw">
                                      <p:cBhvr>
                                        <p:cTn id="7" dur="250" autoRev="1" fill="remove"/>
                                        <p:tgtEl>
                                          <p:spTgt spid="33803"/>
                                        </p:tgtEl>
                                        <p:attrNameLst>
                                          <p:attrName>fillcolor</p:attrName>
                                        </p:attrNameLst>
                                      </p:cBhvr>
                                      <p:to>
                                        <a:schemeClr val="bg1"/>
                                      </p:to>
                                    </p:animClr>
                                    <p:set>
                                      <p:cBhvr>
                                        <p:cTn id="8" dur="250" autoRev="1" fill="remove"/>
                                        <p:tgtEl>
                                          <p:spTgt spid="33803"/>
                                        </p:tgtEl>
                                        <p:attrNameLst>
                                          <p:attrName>fill.type</p:attrName>
                                        </p:attrNameLst>
                                      </p:cBhvr>
                                      <p:to>
                                        <p:strVal val="solid"/>
                                      </p:to>
                                    </p:set>
                                    <p:set>
                                      <p:cBhvr>
                                        <p:cTn id="9" dur="250" autoRev="1" fill="remove"/>
                                        <p:tgtEl>
                                          <p:spTgt spid="3380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379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379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379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379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379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380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380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3380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九、</a:t>
            </a:r>
            <a:r>
              <a:rPr lang="zh-CN" altLang="en-US" b="1">
                <a:latin typeface="Calibri" pitchFamily="34" charset="0"/>
              </a:rPr>
              <a:t>异读</a:t>
            </a:r>
          </a:p>
        </p:txBody>
      </p:sp>
      <p:sp>
        <p:nvSpPr>
          <p:cNvPr id="3482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33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Rectangle 15"/>
          <p:cNvSpPr>
            <a:spLocks noChangeArrowheads="1"/>
          </p:cNvSpPr>
          <p:nvPr/>
        </p:nvSpPr>
        <p:spPr bwMode="auto">
          <a:xfrm>
            <a:off x="2536824" y="871957"/>
            <a:ext cx="660717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400" dirty="0"/>
              <a:t>       </a:t>
            </a:r>
            <a:r>
              <a:rPr lang="zh-CN" sz="1400" dirty="0"/>
              <a:t>众所周知，一字多音是汉语语音学习的难点之一。因此，普通话语音基础的学习，除了“声、韵、调”外，还有识字量的问题（对高中阶段学生的一般要求为</a:t>
            </a:r>
            <a:r>
              <a:rPr lang="zh-CN" altLang="zh-CN" sz="1400" dirty="0"/>
              <a:t>3500</a:t>
            </a:r>
            <a:r>
              <a:rPr lang="zh-CN" sz="1400" dirty="0"/>
              <a:t>个常用字），还必须对常见、常用的多音字加以辨识。</a:t>
            </a:r>
          </a:p>
          <a:p>
            <a:r>
              <a:rPr lang="zh-CN" altLang="zh-CN" sz="1400" dirty="0"/>
              <a:t>      </a:t>
            </a:r>
            <a:r>
              <a:rPr lang="zh-CN" sz="1400" dirty="0"/>
              <a:t>（一）异读词及产生的原因</a:t>
            </a:r>
          </a:p>
          <a:p>
            <a:r>
              <a:rPr lang="zh-CN" altLang="zh-CN" sz="1400" dirty="0"/>
              <a:t>       </a:t>
            </a:r>
            <a:r>
              <a:rPr lang="zh-CN" sz="1400" dirty="0"/>
              <a:t>在普通话词汇中，有一部分词或词语中的语素（字）在习惯上有两个或几个不同的读法，如“谁”读</a:t>
            </a:r>
            <a:r>
              <a:rPr lang="zh-CN" altLang="zh-CN" sz="1400" dirty="0"/>
              <a:t>shúi</a:t>
            </a:r>
            <a:r>
              <a:rPr lang="zh-CN" sz="1400" dirty="0"/>
              <a:t>又读</a:t>
            </a:r>
            <a:r>
              <a:rPr lang="zh-CN" altLang="zh-CN" sz="1400" dirty="0"/>
              <a:t>shéi</a:t>
            </a:r>
            <a:r>
              <a:rPr lang="zh-CN" sz="1400" dirty="0"/>
              <a:t>，“给”读</a:t>
            </a:r>
            <a:r>
              <a:rPr lang="zh-CN" altLang="zh-CN" sz="1400" dirty="0"/>
              <a:t>gěi</a:t>
            </a:r>
            <a:r>
              <a:rPr lang="zh-CN" sz="1400" dirty="0"/>
              <a:t>又读</a:t>
            </a:r>
            <a:r>
              <a:rPr lang="zh-CN" altLang="zh-CN" sz="1400" dirty="0"/>
              <a:t>jǐ</a:t>
            </a:r>
            <a:r>
              <a:rPr lang="zh-CN" sz="1400" dirty="0"/>
              <a:t>，这种同一字因不同意义、不同来源、以及语言习惯而形成的不同的读音称之为“异读词”。</a:t>
            </a:r>
          </a:p>
          <a:p>
            <a:r>
              <a:rPr lang="zh-CN" altLang="zh-CN" sz="1400" dirty="0"/>
              <a:t>      </a:t>
            </a:r>
            <a:r>
              <a:rPr lang="zh-CN" sz="1400" dirty="0"/>
              <a:t>异读词产生的原因主要是：</a:t>
            </a:r>
          </a:p>
          <a:p>
            <a:r>
              <a:rPr lang="zh-CN" altLang="zh-CN" sz="1400" dirty="0"/>
              <a:t>       1.</a:t>
            </a:r>
            <a:r>
              <a:rPr lang="zh-CN" sz="1400" dirty="0"/>
              <a:t>文、白异读</a:t>
            </a:r>
          </a:p>
          <a:p>
            <a:r>
              <a:rPr lang="zh-CN" altLang="zh-CN" sz="1400" dirty="0"/>
              <a:t>      </a:t>
            </a:r>
            <a:r>
              <a:rPr lang="zh-CN" sz="1400" dirty="0"/>
              <a:t>这种异读是由于书读音（文读）与口语音（白读）的分歧造成的。 如“柏”书读音是</a:t>
            </a:r>
            <a:r>
              <a:rPr lang="zh-CN" altLang="zh-CN" sz="1400" dirty="0"/>
              <a:t>bó</a:t>
            </a:r>
            <a:r>
              <a:rPr lang="zh-CN" sz="1400" dirty="0"/>
              <a:t>，口语音是</a:t>
            </a:r>
            <a:r>
              <a:rPr lang="zh-CN" altLang="zh-CN" sz="1400" dirty="0"/>
              <a:t>bǎi</a:t>
            </a:r>
            <a:r>
              <a:rPr lang="zh-CN" sz="1400" dirty="0"/>
              <a:t>；“削”书读音是</a:t>
            </a:r>
            <a:r>
              <a:rPr lang="zh-CN" altLang="zh-CN" sz="1400" dirty="0"/>
              <a:t>xuē</a:t>
            </a:r>
            <a:r>
              <a:rPr lang="zh-CN" sz="1400" dirty="0"/>
              <a:t>，口语音是</a:t>
            </a:r>
            <a:r>
              <a:rPr lang="zh-CN" altLang="zh-CN" sz="1400" dirty="0"/>
              <a:t>xiāo</a:t>
            </a:r>
            <a:r>
              <a:rPr lang="zh-CN" sz="1400" dirty="0"/>
              <a:t>；“凿”书读音是</a:t>
            </a:r>
            <a:r>
              <a:rPr lang="zh-CN" altLang="zh-CN" sz="1400" dirty="0"/>
              <a:t>zuò</a:t>
            </a:r>
            <a:r>
              <a:rPr lang="zh-CN" sz="1400" dirty="0"/>
              <a:t>，口语音是</a:t>
            </a:r>
            <a:r>
              <a:rPr lang="zh-CN" altLang="zh-CN" sz="1400" dirty="0"/>
              <a:t>záo</a:t>
            </a:r>
            <a:r>
              <a:rPr lang="zh-CN" sz="1400" dirty="0"/>
              <a:t>。还有如：“熟”</a:t>
            </a:r>
            <a:r>
              <a:rPr lang="zh-CN" altLang="zh-CN" sz="1400" dirty="0"/>
              <a:t>shú(</a:t>
            </a:r>
            <a:r>
              <a:rPr lang="zh-CN" sz="1400" dirty="0"/>
              <a:t>文</a:t>
            </a:r>
            <a:r>
              <a:rPr lang="zh-CN" altLang="zh-CN" sz="1400" dirty="0"/>
              <a:t>)shóu(</a:t>
            </a:r>
            <a:r>
              <a:rPr lang="zh-CN" sz="1400" dirty="0"/>
              <a:t>口</a:t>
            </a:r>
            <a:r>
              <a:rPr lang="zh-CN" altLang="zh-CN" sz="1400" dirty="0"/>
              <a:t>)</a:t>
            </a:r>
            <a:r>
              <a:rPr lang="zh-CN" sz="1400" dirty="0"/>
              <a:t>、“血”</a:t>
            </a:r>
            <a:r>
              <a:rPr lang="zh-CN" altLang="zh-CN" sz="1400" dirty="0"/>
              <a:t>xuè(</a:t>
            </a:r>
            <a:r>
              <a:rPr lang="zh-CN" sz="1400" dirty="0"/>
              <a:t>文</a:t>
            </a:r>
            <a:r>
              <a:rPr lang="zh-CN" altLang="zh-CN" sz="1400" dirty="0"/>
              <a:t>)xiě(</a:t>
            </a:r>
            <a:r>
              <a:rPr lang="zh-CN" sz="1400" dirty="0"/>
              <a:t>口</a:t>
            </a:r>
            <a:r>
              <a:rPr lang="zh-CN" altLang="zh-CN" sz="1400" dirty="0"/>
              <a:t>)</a:t>
            </a:r>
            <a:r>
              <a:rPr lang="zh-CN" sz="1400" dirty="0"/>
              <a:t>、“剥”</a:t>
            </a:r>
            <a:r>
              <a:rPr lang="zh-CN" altLang="zh-CN" sz="1400" dirty="0"/>
              <a:t>bō(</a:t>
            </a:r>
            <a:r>
              <a:rPr lang="zh-CN" sz="1400" dirty="0"/>
              <a:t>文</a:t>
            </a:r>
            <a:r>
              <a:rPr lang="zh-CN" altLang="zh-CN" sz="1400" dirty="0"/>
              <a:t>)bāo(</a:t>
            </a:r>
            <a:r>
              <a:rPr lang="zh-CN" sz="1400" dirty="0"/>
              <a:t>口</a:t>
            </a:r>
            <a:r>
              <a:rPr lang="zh-CN" altLang="zh-CN" sz="1400" dirty="0"/>
              <a:t>)</a:t>
            </a:r>
            <a:r>
              <a:rPr lang="zh-CN" sz="1400" dirty="0"/>
              <a:t>等等。</a:t>
            </a:r>
          </a:p>
          <a:p>
            <a:r>
              <a:rPr lang="zh-CN" altLang="zh-CN" sz="1400" dirty="0"/>
              <a:t>        2.</a:t>
            </a:r>
            <a:r>
              <a:rPr lang="zh-CN" sz="1400" dirty="0"/>
              <a:t>方音影响</a:t>
            </a:r>
          </a:p>
          <a:p>
            <a:r>
              <a:rPr lang="zh-CN" sz="1400" dirty="0"/>
              <a:t>有的异读是因地方方言读音影响造成的。如北京话吸收吴方言词语“揩油”，使“揩”产生了</a:t>
            </a:r>
            <a:r>
              <a:rPr lang="zh-CN" altLang="zh-CN" sz="1400" dirty="0"/>
              <a:t>kāi</a:t>
            </a:r>
            <a:r>
              <a:rPr lang="zh-CN" sz="1400" dirty="0"/>
              <a:t>（本音）、</a:t>
            </a:r>
            <a:r>
              <a:rPr lang="zh-CN" altLang="zh-CN" sz="1400" dirty="0"/>
              <a:t>kā</a:t>
            </a:r>
            <a:r>
              <a:rPr lang="zh-CN" sz="1400" dirty="0"/>
              <a:t>和</a:t>
            </a:r>
            <a:r>
              <a:rPr lang="zh-CN" altLang="zh-CN" sz="1400" dirty="0"/>
              <a:t>kǎi</a:t>
            </a:r>
            <a:r>
              <a:rPr lang="zh-CN" sz="1400" dirty="0"/>
              <a:t>（方音）三种读法。还有“咖”、“卡”都有</a:t>
            </a:r>
            <a:r>
              <a:rPr lang="zh-CN" altLang="zh-CN" sz="1400" dirty="0"/>
              <a:t>kā</a:t>
            </a:r>
            <a:r>
              <a:rPr lang="zh-CN" sz="1400" dirty="0"/>
              <a:t>、</a:t>
            </a:r>
            <a:r>
              <a:rPr lang="zh-CN" altLang="zh-CN" sz="1400" dirty="0"/>
              <a:t>jiā</a:t>
            </a:r>
            <a:r>
              <a:rPr lang="zh-CN" sz="1400" dirty="0"/>
              <a:t>和</a:t>
            </a:r>
            <a:r>
              <a:rPr lang="zh-CN" altLang="zh-CN" sz="1400" dirty="0"/>
              <a:t>kǎ</a:t>
            </a:r>
            <a:r>
              <a:rPr lang="zh-CN" sz="1400" dirty="0"/>
              <a:t>、</a:t>
            </a:r>
            <a:r>
              <a:rPr lang="zh-CN" altLang="zh-CN" sz="1400" dirty="0"/>
              <a:t>qiǎ</a:t>
            </a:r>
            <a:r>
              <a:rPr lang="zh-CN" sz="1400" dirty="0"/>
              <a:t>两种读音。</a:t>
            </a:r>
          </a:p>
          <a:p>
            <a:r>
              <a:rPr lang="zh-CN" altLang="zh-CN" sz="1400" dirty="0"/>
              <a:t>        3.</a:t>
            </a:r>
            <a:r>
              <a:rPr lang="zh-CN" sz="1400" dirty="0"/>
              <a:t>误读现象</a:t>
            </a:r>
          </a:p>
          <a:p>
            <a:r>
              <a:rPr lang="zh-CN" sz="1400" dirty="0"/>
              <a:t>有些异读是误读造成的，例如“械”读成</a:t>
            </a:r>
            <a:r>
              <a:rPr lang="zh-CN" altLang="zh-CN" sz="1400" dirty="0"/>
              <a:t>jiè</a:t>
            </a:r>
            <a:r>
              <a:rPr lang="zh-CN" sz="1400" dirty="0"/>
              <a:t>，“畸”读成</a:t>
            </a:r>
            <a:r>
              <a:rPr lang="zh-CN" altLang="zh-CN" sz="1400" dirty="0"/>
              <a:t>qí</a:t>
            </a:r>
            <a:r>
              <a:rPr lang="zh-CN" sz="1400" dirty="0"/>
              <a:t>，“酵”读成</a:t>
            </a:r>
            <a:r>
              <a:rPr lang="zh-CN" altLang="zh-CN" sz="1400" dirty="0"/>
              <a:t>xiào</a:t>
            </a:r>
            <a:r>
              <a:rPr lang="zh-CN" sz="1400" dirty="0"/>
              <a:t>，都是照半边字读错了字音，但由于长期通行，正误并存，形成了异读。</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34827"/>
                                        </p:tgtEl>
                                        <p:attrNameLst>
                                          <p:attrName>style.color</p:attrName>
                                        </p:attrNameLst>
                                      </p:cBhvr>
                                      <p:to>
                                        <a:schemeClr val="bg1"/>
                                      </p:to>
                                    </p:animClr>
                                    <p:animClr clrSpc="rgb" dir="cw">
                                      <p:cBhvr>
                                        <p:cTn id="7" dur="250" autoRev="1" fill="remove"/>
                                        <p:tgtEl>
                                          <p:spTgt spid="34827"/>
                                        </p:tgtEl>
                                        <p:attrNameLst>
                                          <p:attrName>fillcolor</p:attrName>
                                        </p:attrNameLst>
                                      </p:cBhvr>
                                      <p:to>
                                        <a:schemeClr val="bg1"/>
                                      </p:to>
                                    </p:animClr>
                                    <p:set>
                                      <p:cBhvr>
                                        <p:cTn id="8" dur="250" autoRev="1" fill="remove"/>
                                        <p:tgtEl>
                                          <p:spTgt spid="34827"/>
                                        </p:tgtEl>
                                        <p:attrNameLst>
                                          <p:attrName>fill.type</p:attrName>
                                        </p:attrNameLst>
                                      </p:cBhvr>
                                      <p:to>
                                        <p:strVal val="solid"/>
                                      </p:to>
                                    </p:set>
                                    <p:set>
                                      <p:cBhvr>
                                        <p:cTn id="9" dur="250" autoRev="1" fill="remove"/>
                                        <p:tgtEl>
                                          <p:spTgt spid="348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481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482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482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482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482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482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482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3482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九、</a:t>
            </a:r>
            <a:r>
              <a:rPr lang="zh-CN" altLang="en-US" b="1">
                <a:latin typeface="Calibri" pitchFamily="34" charset="0"/>
              </a:rPr>
              <a:t>异读</a:t>
            </a:r>
          </a:p>
        </p:txBody>
      </p:sp>
      <p:sp>
        <p:nvSpPr>
          <p:cNvPr id="3585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34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Rectangle 15"/>
          <p:cNvSpPr>
            <a:spLocks noChangeArrowheads="1"/>
          </p:cNvSpPr>
          <p:nvPr/>
        </p:nvSpPr>
        <p:spPr bwMode="auto">
          <a:xfrm>
            <a:off x="2536825" y="938213"/>
            <a:ext cx="660717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400" dirty="0"/>
              <a:t>       </a:t>
            </a:r>
            <a:r>
              <a:rPr lang="zh-CN" sz="1400" dirty="0"/>
              <a:t>（二）普通话异读词审音</a:t>
            </a:r>
          </a:p>
          <a:p>
            <a:r>
              <a:rPr lang="zh-CN" altLang="zh-CN" sz="1400" dirty="0"/>
              <a:t>       </a:t>
            </a:r>
            <a:r>
              <a:rPr lang="zh-CN" sz="1400" dirty="0"/>
              <a:t>为了规范异读词的读音，国家语委、国家教育部和广电部于</a:t>
            </a:r>
            <a:r>
              <a:rPr lang="zh-CN" altLang="zh-CN" sz="1400" dirty="0"/>
              <a:t>1985</a:t>
            </a:r>
            <a:r>
              <a:rPr lang="zh-CN" sz="1400" dirty="0"/>
              <a:t>年</a:t>
            </a:r>
            <a:r>
              <a:rPr lang="zh-CN" altLang="zh-CN" sz="1400" dirty="0"/>
              <a:t>12</a:t>
            </a:r>
            <a:r>
              <a:rPr lang="zh-CN" sz="1400" dirty="0"/>
              <a:t>月发布了几经审理后的</a:t>
            </a:r>
            <a:r>
              <a:rPr lang="zh-CN" altLang="zh-CN" sz="1400" dirty="0"/>
              <a:t>《</a:t>
            </a:r>
            <a:r>
              <a:rPr lang="zh-CN" sz="1400" dirty="0"/>
              <a:t>普通话异读词审音表</a:t>
            </a:r>
            <a:r>
              <a:rPr lang="zh-CN" altLang="zh-CN" sz="1400" dirty="0"/>
              <a:t>》</a:t>
            </a:r>
            <a:r>
              <a:rPr lang="zh-CN" sz="1400" dirty="0"/>
              <a:t>。该表以符合普通话语音发展规律为原则，以便利广大群众学习普通话为着眼点，采取约定俗成、承认现实的态度，主要采取了以下做法：</a:t>
            </a:r>
          </a:p>
          <a:p>
            <a:r>
              <a:rPr lang="zh-CN" altLang="zh-CN" sz="1400" dirty="0"/>
              <a:t>       1.</a:t>
            </a:r>
            <a:r>
              <a:rPr lang="zh-CN" sz="1400" dirty="0"/>
              <a:t>归并多音</a:t>
            </a:r>
          </a:p>
          <a:p>
            <a:r>
              <a:rPr lang="zh-CN" altLang="zh-CN" sz="1400" dirty="0"/>
              <a:t>       </a:t>
            </a:r>
            <a:r>
              <a:rPr lang="zh-CN" sz="1400" dirty="0"/>
              <a:t>包括两种具体办法。一是全部合并，统读一音（统读），即该字不论用于任何词语中只读一音（轻声变读不受此限）。如“呆”，取消</a:t>
            </a:r>
            <a:r>
              <a:rPr lang="zh-CN" altLang="zh-CN" sz="1400" dirty="0"/>
              <a:t>ái</a:t>
            </a:r>
            <a:r>
              <a:rPr lang="zh-CN" sz="1400" dirty="0"/>
              <a:t>音，统读</a:t>
            </a:r>
            <a:r>
              <a:rPr lang="zh-CN" altLang="zh-CN" sz="1400" dirty="0"/>
              <a:t>dāi</a:t>
            </a:r>
            <a:r>
              <a:rPr lang="zh-CN" sz="1400" dirty="0"/>
              <a:t>音；“凿”，取消</a:t>
            </a:r>
            <a:r>
              <a:rPr lang="zh-CN" altLang="zh-CN" sz="1400" dirty="0"/>
              <a:t>zuò</a:t>
            </a:r>
            <a:r>
              <a:rPr lang="zh-CN" sz="1400" dirty="0"/>
              <a:t>音，统读</a:t>
            </a:r>
            <a:r>
              <a:rPr lang="zh-CN" altLang="zh-CN" sz="1400" dirty="0"/>
              <a:t>záo</a:t>
            </a:r>
            <a:r>
              <a:rPr lang="zh-CN" sz="1400" dirty="0"/>
              <a:t>音；二是部分归并读音，即扩大其常用读音的使用范围，缩小其偶用读音的使用范围，甚至取消该读音。如“骨”，保留</a:t>
            </a:r>
            <a:r>
              <a:rPr lang="zh-CN" altLang="zh-CN" sz="1400" dirty="0"/>
              <a:t>gū</a:t>
            </a:r>
            <a:r>
              <a:rPr lang="zh-CN" sz="1400" dirty="0"/>
              <a:t>、</a:t>
            </a:r>
            <a:r>
              <a:rPr lang="zh-CN" altLang="zh-CN" sz="1400" dirty="0"/>
              <a:t>gǔ</a:t>
            </a:r>
            <a:r>
              <a:rPr lang="zh-CN" sz="1400" dirty="0"/>
              <a:t>的音，取消</a:t>
            </a:r>
            <a:r>
              <a:rPr lang="zh-CN" altLang="zh-CN" sz="1400" dirty="0"/>
              <a:t>gú</a:t>
            </a:r>
            <a:r>
              <a:rPr lang="zh-CN" sz="1400" dirty="0"/>
              <a:t>、</a:t>
            </a:r>
            <a:r>
              <a:rPr lang="zh-CN" altLang="zh-CN" sz="1400" dirty="0"/>
              <a:t>gù</a:t>
            </a:r>
            <a:r>
              <a:rPr lang="zh-CN" sz="1400" dirty="0"/>
              <a:t>音。</a:t>
            </a:r>
          </a:p>
          <a:p>
            <a:r>
              <a:rPr lang="zh-CN" altLang="zh-CN" sz="1400" dirty="0"/>
              <a:t>        2.</a:t>
            </a:r>
            <a:r>
              <a:rPr lang="zh-CN" sz="1400" dirty="0"/>
              <a:t>从众改音</a:t>
            </a:r>
          </a:p>
          <a:p>
            <a:r>
              <a:rPr lang="zh-CN" altLang="zh-CN" sz="1400" dirty="0"/>
              <a:t>        </a:t>
            </a:r>
            <a:r>
              <a:rPr lang="zh-CN" sz="1400" dirty="0"/>
              <a:t>即不改变其在北京音系中的声韵系统，修订后的读音同语音现状更接近，更便于学习掌握。如“啥”，取消</a:t>
            </a:r>
            <a:r>
              <a:rPr lang="zh-CN" altLang="zh-CN" sz="1400" dirty="0"/>
              <a:t>shà,</a:t>
            </a:r>
            <a:r>
              <a:rPr lang="zh-CN" sz="1400" dirty="0"/>
              <a:t>改读</a:t>
            </a:r>
            <a:r>
              <a:rPr lang="zh-CN" altLang="zh-CN" sz="1400" dirty="0"/>
              <a:t>shá</a:t>
            </a:r>
            <a:r>
              <a:rPr lang="zh-CN" sz="1400" dirty="0"/>
              <a:t>；“绩”，取消</a:t>
            </a:r>
            <a:r>
              <a:rPr lang="zh-CN" altLang="zh-CN" sz="1400" dirty="0"/>
              <a:t>jī,</a:t>
            </a:r>
            <a:r>
              <a:rPr lang="zh-CN" sz="1400" dirty="0"/>
              <a:t>改读</a:t>
            </a:r>
            <a:r>
              <a:rPr lang="zh-CN" altLang="zh-CN" sz="1400" dirty="0"/>
              <a:t>jì</a:t>
            </a:r>
            <a:r>
              <a:rPr lang="zh-CN" sz="1400" dirty="0"/>
              <a:t>。</a:t>
            </a:r>
          </a:p>
          <a:p>
            <a:r>
              <a:rPr lang="zh-CN" altLang="zh-CN" sz="1400" dirty="0"/>
              <a:t>        3.</a:t>
            </a:r>
            <a:r>
              <a:rPr lang="zh-CN" sz="1400" dirty="0"/>
              <a:t>保留文、白两种读音</a:t>
            </a:r>
          </a:p>
          <a:p>
            <a:r>
              <a:rPr lang="zh-CN" altLang="zh-CN" sz="1400" dirty="0"/>
              <a:t>       </a:t>
            </a:r>
            <a:r>
              <a:rPr lang="zh-CN" sz="1400" dirty="0"/>
              <a:t>文、白两种读音是在文化发展和社会应用过程中自然产生的，如“这”</a:t>
            </a:r>
            <a:r>
              <a:rPr lang="zh-CN" altLang="zh-CN" sz="1400" dirty="0"/>
              <a:t>zhè</a:t>
            </a:r>
            <a:r>
              <a:rPr lang="zh-CN" sz="1400" dirty="0"/>
              <a:t>（文）</a:t>
            </a:r>
            <a:r>
              <a:rPr lang="zh-CN" altLang="zh-CN" sz="1400" dirty="0"/>
              <a:t>zhèi</a:t>
            </a:r>
            <a:r>
              <a:rPr lang="zh-CN" sz="1400" dirty="0"/>
              <a:t>（口）、“那”</a:t>
            </a:r>
            <a:r>
              <a:rPr lang="zh-CN" altLang="zh-CN" sz="1400" dirty="0"/>
              <a:t>nà</a:t>
            </a:r>
            <a:r>
              <a:rPr lang="zh-CN" sz="1400" dirty="0"/>
              <a:t>（文）</a:t>
            </a:r>
            <a:r>
              <a:rPr lang="zh-CN" altLang="zh-CN" sz="1400" dirty="0"/>
              <a:t>nèi</a:t>
            </a:r>
            <a:r>
              <a:rPr lang="zh-CN" sz="1400" dirty="0"/>
              <a:t>（口）等。采用哪种读音要根据具体的语境以及表情达意的需要而定。表中保留了文、白两种读音，以解决书读音同口语音的矛盾。</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35851"/>
                                        </p:tgtEl>
                                        <p:attrNameLst>
                                          <p:attrName>style.color</p:attrName>
                                        </p:attrNameLst>
                                      </p:cBhvr>
                                      <p:to>
                                        <a:schemeClr val="bg1"/>
                                      </p:to>
                                    </p:animClr>
                                    <p:animClr clrSpc="rgb" dir="cw">
                                      <p:cBhvr>
                                        <p:cTn id="7" dur="250" autoRev="1" fill="remove"/>
                                        <p:tgtEl>
                                          <p:spTgt spid="35851"/>
                                        </p:tgtEl>
                                        <p:attrNameLst>
                                          <p:attrName>fillcolor</p:attrName>
                                        </p:attrNameLst>
                                      </p:cBhvr>
                                      <p:to>
                                        <a:schemeClr val="bg1"/>
                                      </p:to>
                                    </p:animClr>
                                    <p:set>
                                      <p:cBhvr>
                                        <p:cTn id="8" dur="250" autoRev="1" fill="remove"/>
                                        <p:tgtEl>
                                          <p:spTgt spid="35851"/>
                                        </p:tgtEl>
                                        <p:attrNameLst>
                                          <p:attrName>fill.type</p:attrName>
                                        </p:attrNameLst>
                                      </p:cBhvr>
                                      <p:to>
                                        <p:strVal val="solid"/>
                                      </p:to>
                                    </p:set>
                                    <p:set>
                                      <p:cBhvr>
                                        <p:cTn id="9" dur="250" autoRev="1" fill="remove"/>
                                        <p:tgtEl>
                                          <p:spTgt spid="358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031325"/>
          </a:xfrm>
          <a:prstGeom prst="rect">
            <a:avLst/>
          </a:prstGeom>
          <a:noFill/>
        </p:spPr>
        <p:txBody>
          <a:bodyPr wrap="square" rtlCol="0">
            <a:spAutoFit/>
          </a:bodyPr>
          <a:lstStyle/>
          <a:p>
            <a:r>
              <a:rPr lang="en-US" altLang="zh-CN" b="1" dirty="0">
                <a:latin typeface="宋体" pitchFamily="2" charset="-122"/>
              </a:rPr>
              <a:t>1.</a:t>
            </a:r>
            <a:r>
              <a:rPr lang="zh-CN" altLang="zh-CN" b="1" dirty="0" smtClean="0">
                <a:latin typeface="宋体" pitchFamily="2" charset="-122"/>
              </a:rPr>
              <a:t>下列</a:t>
            </a:r>
            <a:r>
              <a:rPr lang="zh-CN" altLang="en-US" b="1" dirty="0">
                <a:latin typeface="宋体" pitchFamily="2" charset="-122"/>
              </a:rPr>
              <a:t>哪个选项</a:t>
            </a:r>
            <a:r>
              <a:rPr lang="zh-CN" altLang="zh-CN" b="1" dirty="0" smtClean="0">
                <a:latin typeface="宋体" pitchFamily="2" charset="-122"/>
              </a:rPr>
              <a:t>不</a:t>
            </a:r>
            <a:r>
              <a:rPr lang="zh-CN" altLang="zh-CN" b="1" dirty="0">
                <a:latin typeface="宋体" pitchFamily="2" charset="-122"/>
              </a:rPr>
              <a:t>属于双音节</a:t>
            </a:r>
            <a:r>
              <a:rPr lang="zh-CN" altLang="zh-CN" b="1" dirty="0" smtClean="0">
                <a:latin typeface="宋体" pitchFamily="2" charset="-122"/>
              </a:rPr>
              <a:t>词</a:t>
            </a:r>
            <a:endParaRPr lang="zh-CN" altLang="zh-CN" b="1" dirty="0">
              <a:latin typeface="宋体" pitchFamily="2" charset="-122"/>
            </a:endParaRPr>
          </a:p>
          <a:p>
            <a:endParaRPr lang="en-US" altLang="zh-CN" b="1" dirty="0" smtClean="0">
              <a:latin typeface="宋体" pitchFamily="2" charset="-122"/>
            </a:endParaRPr>
          </a:p>
          <a:p>
            <a:r>
              <a:rPr lang="en-US" altLang="zh-CN" b="1" dirty="0" smtClean="0">
                <a:latin typeface="宋体" pitchFamily="2" charset="-122"/>
              </a:rPr>
              <a:t>A</a:t>
            </a:r>
            <a:r>
              <a:rPr lang="en-US" altLang="zh-CN" b="1" dirty="0">
                <a:latin typeface="宋体" pitchFamily="2" charset="-122"/>
              </a:rPr>
              <a:t>.</a:t>
            </a:r>
            <a:r>
              <a:rPr lang="zh-CN" altLang="zh-CN" b="1" dirty="0" smtClean="0">
                <a:latin typeface="宋体" pitchFamily="2" charset="-122"/>
              </a:rPr>
              <a:t>智力</a:t>
            </a:r>
            <a:r>
              <a:rPr lang="en-US" altLang="zh-CN" b="1" dirty="0" smtClean="0">
                <a:latin typeface="宋体" pitchFamily="2" charset="-122"/>
              </a:rPr>
              <a:t>    </a:t>
            </a:r>
          </a:p>
          <a:p>
            <a:r>
              <a:rPr lang="en-US" altLang="zh-CN" b="1" dirty="0" smtClean="0">
                <a:latin typeface="宋体" pitchFamily="2" charset="-122"/>
              </a:rPr>
              <a:t>B</a:t>
            </a:r>
            <a:r>
              <a:rPr lang="en-US" altLang="zh-CN" b="1" dirty="0">
                <a:latin typeface="宋体" pitchFamily="2" charset="-122"/>
              </a:rPr>
              <a:t>.</a:t>
            </a:r>
            <a:r>
              <a:rPr lang="zh-CN" altLang="zh-CN" b="1" dirty="0" smtClean="0">
                <a:latin typeface="宋体" pitchFamily="2" charset="-122"/>
              </a:rPr>
              <a:t>属于</a:t>
            </a:r>
            <a:r>
              <a:rPr lang="en-US" altLang="zh-CN" b="1" dirty="0" smtClean="0">
                <a:latin typeface="宋体" pitchFamily="2" charset="-122"/>
              </a:rPr>
              <a:t>    </a:t>
            </a:r>
          </a:p>
          <a:p>
            <a:r>
              <a:rPr lang="en-US" altLang="zh-CN" b="1" dirty="0" smtClean="0">
                <a:latin typeface="宋体" pitchFamily="2" charset="-122"/>
              </a:rPr>
              <a:t>C</a:t>
            </a:r>
            <a:r>
              <a:rPr lang="en-US" altLang="zh-CN" b="1" dirty="0">
                <a:latin typeface="宋体" pitchFamily="2" charset="-122"/>
              </a:rPr>
              <a:t>.</a:t>
            </a:r>
            <a:r>
              <a:rPr lang="zh-CN" altLang="zh-CN" b="1" dirty="0" smtClean="0">
                <a:latin typeface="宋体" pitchFamily="2" charset="-122"/>
              </a:rPr>
              <a:t>私人</a:t>
            </a:r>
            <a:r>
              <a:rPr lang="en-US" altLang="zh-CN" b="1" dirty="0" smtClean="0">
                <a:latin typeface="宋体" pitchFamily="2" charset="-122"/>
              </a:rPr>
              <a:t>    </a:t>
            </a:r>
          </a:p>
          <a:p>
            <a:r>
              <a:rPr lang="en-US" altLang="zh-CN" b="1" dirty="0" smtClean="0">
                <a:latin typeface="宋体" pitchFamily="2" charset="-122"/>
              </a:rPr>
              <a:t>D</a:t>
            </a:r>
            <a:r>
              <a:rPr lang="en-US" altLang="zh-CN" b="1" dirty="0">
                <a:latin typeface="宋体" pitchFamily="2" charset="-122"/>
              </a:rPr>
              <a:t>.</a:t>
            </a:r>
            <a:r>
              <a:rPr lang="zh-CN" altLang="zh-CN" b="1" dirty="0">
                <a:latin typeface="宋体" pitchFamily="2" charset="-122"/>
              </a:rPr>
              <a:t>山头</a:t>
            </a:r>
          </a:p>
          <a:p>
            <a:endParaRPr lang="en-US" altLang="zh-CN" b="1" dirty="0">
              <a:latin typeface="宋体" pitchFamily="2" charset="-122"/>
            </a:endParaRPr>
          </a:p>
        </p:txBody>
      </p:sp>
      <p:sp>
        <p:nvSpPr>
          <p:cNvPr id="4" name="菱形 3">
            <a:hlinkClick r:id="rId4" action="ppaction://hlinksldjump"/>
          </p:cNvPr>
          <p:cNvSpPr/>
          <p:nvPr/>
        </p:nvSpPr>
        <p:spPr>
          <a:xfrm>
            <a:off x="3219138" y="3577580"/>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227250" y="3577580"/>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235362" y="3577580"/>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243474" y="3577580"/>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326838934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1556131007"/>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4009921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sp>
        <p:nvSpPr>
          <p:cNvPr id="71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338"/>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Box 7177"/>
          <p:cNvSpPr>
            <a:spLocks noChangeArrowheads="1"/>
          </p:cNvSpPr>
          <p:nvPr/>
        </p:nvSpPr>
        <p:spPr bwMode="auto">
          <a:xfrm>
            <a:off x="3652267" y="2339603"/>
            <a:ext cx="885766"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200" b="1" dirty="0" smtClean="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4</a:t>
            </a:r>
            <a:endParaRPr lang="zh-CN" altLang="en-US" dirty="0"/>
          </a:p>
        </p:txBody>
      </p:sp>
      <p:sp>
        <p:nvSpPr>
          <p:cNvPr id="7185" name="TextBox 7177"/>
          <p:cNvSpPr>
            <a:spLocks noChangeArrowheads="1"/>
          </p:cNvSpPr>
          <p:nvPr/>
        </p:nvSpPr>
        <p:spPr bwMode="auto">
          <a:xfrm>
            <a:off x="3643420" y="2766758"/>
            <a:ext cx="90500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5</a:t>
            </a:r>
            <a:endParaRPr lang="zh-CN" altLang="en-US" dirty="0"/>
          </a:p>
        </p:txBody>
      </p:sp>
      <p:sp>
        <p:nvSpPr>
          <p:cNvPr id="7186" name="TextBox 7177"/>
          <p:cNvSpPr>
            <a:spLocks noChangeArrowheads="1"/>
          </p:cNvSpPr>
          <p:nvPr/>
        </p:nvSpPr>
        <p:spPr bwMode="auto">
          <a:xfrm>
            <a:off x="3655258" y="3230556"/>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6</a:t>
            </a:r>
            <a:endParaRPr lang="zh-CN" altLang="en-US" dirty="0"/>
          </a:p>
        </p:txBody>
      </p:sp>
      <p:sp>
        <p:nvSpPr>
          <p:cNvPr id="7192" name="TextBox 2"/>
          <p:cNvSpPr txBox="1">
            <a:spLocks noChangeArrowheads="1"/>
          </p:cNvSpPr>
          <p:nvPr/>
        </p:nvSpPr>
        <p:spPr bwMode="auto">
          <a:xfrm>
            <a:off x="2339975" y="84138"/>
            <a:ext cx="669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000" b="1">
                <a:solidFill>
                  <a:srgbClr val="FFFF00"/>
                </a:solidFill>
              </a:rPr>
              <a:t>本节要点</a:t>
            </a:r>
            <a:endParaRPr lang="zh-CN" altLang="en-US" sz="4000">
              <a:solidFill>
                <a:srgbClr val="FFFF00"/>
              </a:solidFill>
            </a:endParaRPr>
          </a:p>
        </p:txBody>
      </p:sp>
      <p:pic>
        <p:nvPicPr>
          <p:cNvPr id="719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7177"/>
          <p:cNvSpPr>
            <a:spLocks noChangeArrowheads="1"/>
          </p:cNvSpPr>
          <p:nvPr/>
        </p:nvSpPr>
        <p:spPr bwMode="auto">
          <a:xfrm>
            <a:off x="3671888" y="950119"/>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1</a:t>
            </a:r>
            <a:endParaRPr lang="zh-CN" altLang="en-US" dirty="0"/>
          </a:p>
        </p:txBody>
      </p:sp>
      <p:sp>
        <p:nvSpPr>
          <p:cNvPr id="27" name="TextBox 7177"/>
          <p:cNvSpPr>
            <a:spLocks noChangeArrowheads="1"/>
          </p:cNvSpPr>
          <p:nvPr/>
        </p:nvSpPr>
        <p:spPr bwMode="auto">
          <a:xfrm>
            <a:off x="3655474" y="1407716"/>
            <a:ext cx="87294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2</a:t>
            </a:r>
            <a:endParaRPr lang="zh-CN" altLang="en-US" dirty="0"/>
          </a:p>
        </p:txBody>
      </p:sp>
      <p:sp>
        <p:nvSpPr>
          <p:cNvPr id="28" name="TextBox 7177"/>
          <p:cNvSpPr>
            <a:spLocks noChangeArrowheads="1"/>
          </p:cNvSpPr>
          <p:nvPr/>
        </p:nvSpPr>
        <p:spPr bwMode="auto">
          <a:xfrm>
            <a:off x="3656120" y="1841866"/>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3</a:t>
            </a:r>
            <a:endParaRPr lang="zh-CN" altLang="en-US" dirty="0"/>
          </a:p>
        </p:txBody>
      </p:sp>
      <p:sp>
        <p:nvSpPr>
          <p:cNvPr id="29" name="TextBox 7177"/>
          <p:cNvSpPr>
            <a:spLocks noChangeArrowheads="1"/>
          </p:cNvSpPr>
          <p:nvPr/>
        </p:nvSpPr>
        <p:spPr bwMode="auto">
          <a:xfrm>
            <a:off x="3659187" y="3681654"/>
            <a:ext cx="885766"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200" b="1" dirty="0" smtClean="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7</a:t>
            </a:r>
            <a:endParaRPr lang="zh-CN" altLang="en-US" dirty="0"/>
          </a:p>
        </p:txBody>
      </p:sp>
      <p:sp>
        <p:nvSpPr>
          <p:cNvPr id="30" name="TextBox 7177"/>
          <p:cNvSpPr>
            <a:spLocks noChangeArrowheads="1"/>
          </p:cNvSpPr>
          <p:nvPr/>
        </p:nvSpPr>
        <p:spPr bwMode="auto">
          <a:xfrm>
            <a:off x="3649747" y="4160310"/>
            <a:ext cx="90500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8</a:t>
            </a:r>
            <a:endParaRPr lang="zh-CN" altLang="en-US" dirty="0"/>
          </a:p>
        </p:txBody>
      </p:sp>
      <p:sp>
        <p:nvSpPr>
          <p:cNvPr id="31" name="TextBox 7177"/>
          <p:cNvSpPr>
            <a:spLocks noChangeArrowheads="1"/>
          </p:cNvSpPr>
          <p:nvPr/>
        </p:nvSpPr>
        <p:spPr bwMode="auto">
          <a:xfrm>
            <a:off x="3655689" y="4664366"/>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9</a:t>
            </a:r>
            <a:endParaRPr lang="zh-CN" altLang="en-US" dirty="0"/>
          </a:p>
        </p:txBody>
      </p:sp>
      <p:sp>
        <p:nvSpPr>
          <p:cNvPr id="13" name="圆角矩形 12">
            <a:hlinkClick r:id="rId4" action="ppaction://hlinksldjump"/>
          </p:cNvPr>
          <p:cNvSpPr/>
          <p:nvPr/>
        </p:nvSpPr>
        <p:spPr>
          <a:xfrm>
            <a:off x="4716780" y="1020396"/>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黑体" pitchFamily="49" charset="-122"/>
                <a:ea typeface="黑体" pitchFamily="49" charset="-122"/>
              </a:rPr>
              <a:t>用气发声</a:t>
            </a:r>
          </a:p>
        </p:txBody>
      </p:sp>
      <p:sp>
        <p:nvSpPr>
          <p:cNvPr id="44" name="圆角矩形 43">
            <a:hlinkClick r:id="rId5" action="ppaction://hlinksldjump"/>
          </p:cNvPr>
          <p:cNvSpPr/>
          <p:nvPr/>
        </p:nvSpPr>
        <p:spPr>
          <a:xfrm>
            <a:off x="4716780" y="1467952"/>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黑体" pitchFamily="49" charset="-122"/>
                <a:ea typeface="黑体" pitchFamily="49" charset="-122"/>
              </a:rPr>
              <a:t>共鸣控制</a:t>
            </a:r>
          </a:p>
        </p:txBody>
      </p:sp>
      <p:sp>
        <p:nvSpPr>
          <p:cNvPr id="45" name="圆角矩形 44">
            <a:hlinkClick r:id="rId6" action="ppaction://hlinksldjump"/>
          </p:cNvPr>
          <p:cNvSpPr/>
          <p:nvPr/>
        </p:nvSpPr>
        <p:spPr>
          <a:xfrm>
            <a:off x="4716780" y="1924009"/>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黑体" pitchFamily="49" charset="-122"/>
                <a:ea typeface="黑体" pitchFamily="49" charset="-122"/>
              </a:rPr>
              <a:t>声母综合训练</a:t>
            </a:r>
          </a:p>
        </p:txBody>
      </p:sp>
      <p:sp>
        <p:nvSpPr>
          <p:cNvPr id="46" name="圆角矩形 45">
            <a:hlinkClick r:id="rId7" action="ppaction://hlinksldjump"/>
          </p:cNvPr>
          <p:cNvSpPr/>
          <p:nvPr/>
        </p:nvSpPr>
        <p:spPr>
          <a:xfrm>
            <a:off x="4716780" y="2379751"/>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黑体" pitchFamily="49" charset="-122"/>
                <a:ea typeface="黑体" pitchFamily="49" charset="-122"/>
              </a:rPr>
              <a:t>声母正音的重、难点</a:t>
            </a:r>
          </a:p>
        </p:txBody>
      </p:sp>
      <p:sp>
        <p:nvSpPr>
          <p:cNvPr id="47" name="圆角矩形 46">
            <a:hlinkClick r:id="rId8" action="ppaction://hlinksldjump"/>
          </p:cNvPr>
          <p:cNvSpPr/>
          <p:nvPr/>
        </p:nvSpPr>
        <p:spPr>
          <a:xfrm>
            <a:off x="4716780" y="2837887"/>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黑体" pitchFamily="49" charset="-122"/>
                <a:ea typeface="黑体" pitchFamily="49" charset="-122"/>
              </a:rPr>
              <a:t>韵母发音训练</a:t>
            </a:r>
          </a:p>
        </p:txBody>
      </p:sp>
      <p:sp>
        <p:nvSpPr>
          <p:cNvPr id="48" name="圆角矩形 47">
            <a:hlinkClick r:id="rId9" action="ppaction://hlinksldjump"/>
          </p:cNvPr>
          <p:cNvSpPr/>
          <p:nvPr/>
        </p:nvSpPr>
        <p:spPr>
          <a:xfrm>
            <a:off x="4716780" y="3294706"/>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黑体" pitchFamily="49" charset="-122"/>
                <a:ea typeface="黑体" pitchFamily="49" charset="-122"/>
              </a:rPr>
              <a:t>韵母正音的重、难点</a:t>
            </a:r>
          </a:p>
        </p:txBody>
      </p:sp>
      <p:sp>
        <p:nvSpPr>
          <p:cNvPr id="49" name="圆角矩形 48">
            <a:hlinkClick r:id="rId10" action="ppaction://hlinksldjump"/>
          </p:cNvPr>
          <p:cNvSpPr/>
          <p:nvPr/>
        </p:nvSpPr>
        <p:spPr>
          <a:xfrm>
            <a:off x="4716780" y="3760025"/>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黑体" pitchFamily="49" charset="-122"/>
                <a:ea typeface="黑体" pitchFamily="49" charset="-122"/>
              </a:rPr>
              <a:t>声调练习</a:t>
            </a:r>
          </a:p>
        </p:txBody>
      </p:sp>
      <p:sp>
        <p:nvSpPr>
          <p:cNvPr id="50" name="圆角矩形 49">
            <a:hlinkClick r:id="rId11" action="ppaction://hlinksldjump"/>
          </p:cNvPr>
          <p:cNvSpPr/>
          <p:nvPr/>
        </p:nvSpPr>
        <p:spPr>
          <a:xfrm>
            <a:off x="4716780" y="4222751"/>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黑体" pitchFamily="49" charset="-122"/>
                <a:ea typeface="黑体" pitchFamily="49" charset="-122"/>
              </a:rPr>
              <a:t>语流音变</a:t>
            </a:r>
          </a:p>
        </p:txBody>
      </p:sp>
      <p:sp>
        <p:nvSpPr>
          <p:cNvPr id="51" name="圆角矩形 50">
            <a:hlinkClick r:id="rId12" action="ppaction://hlinksldjump"/>
          </p:cNvPr>
          <p:cNvSpPr/>
          <p:nvPr/>
        </p:nvSpPr>
        <p:spPr>
          <a:xfrm>
            <a:off x="4716016" y="4725419"/>
            <a:ext cx="2774293"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黑体" pitchFamily="49" charset="-122"/>
                <a:ea typeface="黑体" pitchFamily="49" charset="-122"/>
              </a:rPr>
              <a:t>异读</a:t>
            </a:r>
          </a:p>
        </p:txBody>
      </p:sp>
    </p:spTree>
    <p:extLst>
      <p:ext uri="{BB962C8B-B14F-4D97-AF65-F5344CB8AC3E}">
        <p14:creationId xmlns:p14="http://schemas.microsoft.com/office/powerpoint/2010/main" val="367795923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7184"/>
                                        </p:tgtEl>
                                        <p:attrNameLst>
                                          <p:attrName>style.visibility</p:attrName>
                                        </p:attrNameLst>
                                      </p:cBhvr>
                                      <p:to>
                                        <p:strVal val="visible"/>
                                      </p:to>
                                    </p:set>
                                    <p:anim calcmode="lin" valueType="num">
                                      <p:cBhvr>
                                        <p:cTn id="7" dur="500" fill="hold"/>
                                        <p:tgtEl>
                                          <p:spTgt spid="7184"/>
                                        </p:tgtEl>
                                        <p:attrNameLst>
                                          <p:attrName>ppt_x</p:attrName>
                                        </p:attrNameLst>
                                      </p:cBhvr>
                                      <p:tavLst>
                                        <p:tav tm="0">
                                          <p:val>
                                            <p:strVal val="1+#ppt_w/2"/>
                                          </p:val>
                                        </p:tav>
                                        <p:tav tm="100000">
                                          <p:val>
                                            <p:strVal val="#ppt_x"/>
                                          </p:val>
                                        </p:tav>
                                      </p:tavLst>
                                    </p:anim>
                                    <p:anim calcmode="lin" valueType="num">
                                      <p:cBhvr>
                                        <p:cTn id="8" dur="500" fill="hold"/>
                                        <p:tgtEl>
                                          <p:spTgt spid="718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7185"/>
                                        </p:tgtEl>
                                        <p:attrNameLst>
                                          <p:attrName>style.visibility</p:attrName>
                                        </p:attrNameLst>
                                      </p:cBhvr>
                                      <p:to>
                                        <p:strVal val="visible"/>
                                      </p:to>
                                    </p:set>
                                    <p:anim calcmode="lin" valueType="num">
                                      <p:cBhvr>
                                        <p:cTn id="11" dur="500" fill="hold"/>
                                        <p:tgtEl>
                                          <p:spTgt spid="7185"/>
                                        </p:tgtEl>
                                        <p:attrNameLst>
                                          <p:attrName>ppt_x</p:attrName>
                                        </p:attrNameLst>
                                      </p:cBhvr>
                                      <p:tavLst>
                                        <p:tav tm="0">
                                          <p:val>
                                            <p:strVal val="1+#ppt_w/2"/>
                                          </p:val>
                                        </p:tav>
                                        <p:tav tm="100000">
                                          <p:val>
                                            <p:strVal val="#ppt_x"/>
                                          </p:val>
                                        </p:tav>
                                      </p:tavLst>
                                    </p:anim>
                                    <p:anim calcmode="lin" valueType="num">
                                      <p:cBhvr>
                                        <p:cTn id="12" dur="500" fill="hold"/>
                                        <p:tgtEl>
                                          <p:spTgt spid="718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7186"/>
                                        </p:tgtEl>
                                        <p:attrNameLst>
                                          <p:attrName>style.visibility</p:attrName>
                                        </p:attrNameLst>
                                      </p:cBhvr>
                                      <p:to>
                                        <p:strVal val="visible"/>
                                      </p:to>
                                    </p:set>
                                    <p:anim calcmode="lin" valueType="num">
                                      <p:cBhvr>
                                        <p:cTn id="15" dur="500" fill="hold"/>
                                        <p:tgtEl>
                                          <p:spTgt spid="7186"/>
                                        </p:tgtEl>
                                        <p:attrNameLst>
                                          <p:attrName>ppt_x</p:attrName>
                                        </p:attrNameLst>
                                      </p:cBhvr>
                                      <p:tavLst>
                                        <p:tav tm="0">
                                          <p:val>
                                            <p:strVal val="1+#ppt_w/2"/>
                                          </p:val>
                                        </p:tav>
                                        <p:tav tm="100000">
                                          <p:val>
                                            <p:strVal val="#ppt_x"/>
                                          </p:val>
                                        </p:tav>
                                      </p:tavLst>
                                    </p:anim>
                                    <p:anim calcmode="lin" valueType="num">
                                      <p:cBhvr>
                                        <p:cTn id="16" dur="500" fill="hold"/>
                                        <p:tgtEl>
                                          <p:spTgt spid="7186"/>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 presetClass="entr" presetSubtype="2" fill="hold" grpId="0" nodeType="afterEffect">
                                  <p:stCondLst>
                                    <p:cond delay="20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ppt_x</p:attrName>
                                        </p:attrNameLst>
                                      </p:cBhvr>
                                      <p:tavLst>
                                        <p:tav tm="0">
                                          <p:val>
                                            <p:strVal val="1+#ppt_w/2"/>
                                          </p:val>
                                        </p:tav>
                                        <p:tav tm="100000">
                                          <p:val>
                                            <p:strVal val="#ppt_x"/>
                                          </p:val>
                                        </p:tav>
                                      </p:tavLst>
                                    </p:anim>
                                    <p:anim calcmode="lin" valueType="num">
                                      <p:cBhvr>
                                        <p:cTn id="21" dur="500" fill="hold"/>
                                        <p:tgtEl>
                                          <p:spTgt spid="2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4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ppt_x</p:attrName>
                                        </p:attrNameLst>
                                      </p:cBhvr>
                                      <p:tavLst>
                                        <p:tav tm="0">
                                          <p:val>
                                            <p:strVal val="1+#ppt_w/2"/>
                                          </p:val>
                                        </p:tav>
                                        <p:tav tm="100000">
                                          <p:val>
                                            <p:strVal val="#ppt_x"/>
                                          </p:val>
                                        </p:tav>
                                      </p:tavLst>
                                    </p:anim>
                                    <p:anim calcmode="lin" valueType="num">
                                      <p:cBhvr>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6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ppt_x</p:attrName>
                                        </p:attrNameLst>
                                      </p:cBhvr>
                                      <p:tavLst>
                                        <p:tav tm="0">
                                          <p:val>
                                            <p:strVal val="1+#ppt_w/2"/>
                                          </p:val>
                                        </p:tav>
                                        <p:tav tm="100000">
                                          <p:val>
                                            <p:strVal val="#ppt_x"/>
                                          </p:val>
                                        </p:tav>
                                      </p:tavLst>
                                    </p:anim>
                                    <p:anim calcmode="lin" valueType="num">
                                      <p:cBhvr>
                                        <p:cTn id="29" dur="500" fill="hold"/>
                                        <p:tgtEl>
                                          <p:spTgt spid="28"/>
                                        </p:tgtEl>
                                        <p:attrNameLst>
                                          <p:attrName>ppt_y</p:attrName>
                                        </p:attrNameLst>
                                      </p:cBhvr>
                                      <p:tavLst>
                                        <p:tav tm="0">
                                          <p:val>
                                            <p:strVal val="#ppt_y"/>
                                          </p:val>
                                        </p:tav>
                                        <p:tav tm="100000">
                                          <p:val>
                                            <p:strVal val="#ppt_y"/>
                                          </p:val>
                                        </p:tav>
                                      </p:tavLst>
                                    </p:anim>
                                  </p:childTnLst>
                                </p:cTn>
                              </p:par>
                            </p:childTnLst>
                          </p:cTn>
                        </p:par>
                        <p:par>
                          <p:cTn id="30" fill="hold">
                            <p:stCondLst>
                              <p:cond delay="2200"/>
                            </p:stCondLst>
                            <p:childTnLst>
                              <p:par>
                                <p:cTn id="31" presetID="2" presetClass="entr" presetSubtype="2" fill="hold" grpId="0" nodeType="afterEffect">
                                  <p:stCondLst>
                                    <p:cond delay="20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ppt_x</p:attrName>
                                        </p:attrNameLst>
                                      </p:cBhvr>
                                      <p:tavLst>
                                        <p:tav tm="0">
                                          <p:val>
                                            <p:strVal val="1+#ppt_w/2"/>
                                          </p:val>
                                        </p:tav>
                                        <p:tav tm="100000">
                                          <p:val>
                                            <p:strVal val="#ppt_x"/>
                                          </p:val>
                                        </p:tav>
                                      </p:tavLst>
                                    </p:anim>
                                    <p:anim calcmode="lin" valueType="num">
                                      <p:cBhvr>
                                        <p:cTn id="34" dur="500" fill="hold"/>
                                        <p:tgtEl>
                                          <p:spTgt spid="2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4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ppt_x</p:attrName>
                                        </p:attrNameLst>
                                      </p:cBhvr>
                                      <p:tavLst>
                                        <p:tav tm="0">
                                          <p:val>
                                            <p:strVal val="1+#ppt_w/2"/>
                                          </p:val>
                                        </p:tav>
                                        <p:tav tm="100000">
                                          <p:val>
                                            <p:strVal val="#ppt_x"/>
                                          </p:val>
                                        </p:tav>
                                      </p:tavLst>
                                    </p:anim>
                                    <p:anim calcmode="lin" valueType="num">
                                      <p:cBhvr>
                                        <p:cTn id="38" dur="5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6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ppt_x</p:attrName>
                                        </p:attrNameLst>
                                      </p:cBhvr>
                                      <p:tavLst>
                                        <p:tav tm="0">
                                          <p:val>
                                            <p:strVal val="1+#ppt_w/2"/>
                                          </p:val>
                                        </p:tav>
                                        <p:tav tm="100000">
                                          <p:val>
                                            <p:strVal val="#ppt_x"/>
                                          </p:val>
                                        </p:tav>
                                      </p:tavLst>
                                    </p:anim>
                                    <p:anim calcmode="lin" valueType="num">
                                      <p:cBhvr>
                                        <p:cTn id="4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bldLvl="0" autoUpdateAnimBg="0"/>
      <p:bldP spid="7185" grpId="0" bldLvl="0" autoUpdateAnimBg="0"/>
      <p:bldP spid="7186"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585323"/>
          </a:xfrm>
          <a:prstGeom prst="rect">
            <a:avLst/>
          </a:prstGeom>
          <a:noFill/>
        </p:spPr>
        <p:txBody>
          <a:bodyPr wrap="square" rtlCol="0">
            <a:spAutoFit/>
          </a:bodyPr>
          <a:lstStyle/>
          <a:p>
            <a:r>
              <a:rPr lang="en-US" altLang="zh-CN" b="1" dirty="0">
                <a:latin typeface="宋体" pitchFamily="2" charset="-122"/>
              </a:rPr>
              <a:t>2.</a:t>
            </a:r>
            <a:r>
              <a:rPr lang="zh-CN" altLang="zh-CN" b="1" dirty="0" smtClean="0">
                <a:latin typeface="宋体" pitchFamily="2" charset="-122"/>
              </a:rPr>
              <a:t>下列</a:t>
            </a:r>
            <a:r>
              <a:rPr lang="zh-CN" altLang="en-US" b="1" dirty="0">
                <a:latin typeface="宋体" pitchFamily="2" charset="-122"/>
              </a:rPr>
              <a:t>哪个选项</a:t>
            </a:r>
            <a:r>
              <a:rPr lang="zh-CN" altLang="zh-CN" b="1" dirty="0" smtClean="0">
                <a:latin typeface="宋体" pitchFamily="2" charset="-122"/>
              </a:rPr>
              <a:t>属于</a:t>
            </a:r>
            <a:r>
              <a:rPr lang="zh-CN" altLang="zh-CN" b="1" dirty="0">
                <a:latin typeface="宋体" pitchFamily="2" charset="-122"/>
              </a:rPr>
              <a:t>后鼻音</a:t>
            </a:r>
            <a:r>
              <a:rPr lang="zh-CN" altLang="zh-CN" b="1" dirty="0" smtClean="0">
                <a:latin typeface="宋体" pitchFamily="2" charset="-122"/>
              </a:rPr>
              <a:t>韵母</a:t>
            </a:r>
            <a:endParaRPr lang="zh-CN" altLang="zh-CN" b="1" dirty="0">
              <a:latin typeface="宋体" pitchFamily="2" charset="-122"/>
            </a:endParaRPr>
          </a:p>
          <a:p>
            <a:endParaRPr lang="en-US" altLang="zh-CN" b="1" dirty="0" smtClean="0">
              <a:latin typeface="宋体" pitchFamily="2" charset="-122"/>
            </a:endParaRPr>
          </a:p>
          <a:p>
            <a:r>
              <a:rPr lang="en-US" altLang="zh-CN" b="1" dirty="0" smtClean="0">
                <a:latin typeface="宋体" pitchFamily="2" charset="-122"/>
              </a:rPr>
              <a:t>A</a:t>
            </a:r>
            <a:r>
              <a:rPr lang="en-US" altLang="zh-CN" b="1" dirty="0">
                <a:latin typeface="宋体" pitchFamily="2" charset="-122"/>
              </a:rPr>
              <a:t>.</a:t>
            </a:r>
            <a:r>
              <a:rPr lang="zh-CN" altLang="zh-CN" b="1" dirty="0">
                <a:latin typeface="宋体" pitchFamily="2" charset="-122"/>
              </a:rPr>
              <a:t>商贩</a:t>
            </a:r>
            <a:r>
              <a:rPr lang="en-US" altLang="zh-CN" b="1" dirty="0">
                <a:latin typeface="宋体" pitchFamily="2" charset="-122"/>
              </a:rPr>
              <a:t>          </a:t>
            </a:r>
            <a:endParaRPr lang="en-US" altLang="zh-CN" b="1" dirty="0" smtClean="0">
              <a:latin typeface="宋体" pitchFamily="2" charset="-122"/>
            </a:endParaRPr>
          </a:p>
          <a:p>
            <a:r>
              <a:rPr lang="en-US" altLang="zh-CN" b="1" dirty="0" smtClean="0">
                <a:latin typeface="宋体" pitchFamily="2" charset="-122"/>
              </a:rPr>
              <a:t>B</a:t>
            </a:r>
            <a:r>
              <a:rPr lang="en-US" altLang="zh-CN" b="1" dirty="0">
                <a:latin typeface="宋体" pitchFamily="2" charset="-122"/>
              </a:rPr>
              <a:t>.</a:t>
            </a:r>
            <a:r>
              <a:rPr lang="zh-CN" altLang="zh-CN" b="1" dirty="0">
                <a:latin typeface="宋体" pitchFamily="2" charset="-122"/>
              </a:rPr>
              <a:t>整治</a:t>
            </a:r>
            <a:r>
              <a:rPr lang="en-US" altLang="zh-CN" b="1" dirty="0">
                <a:latin typeface="宋体" pitchFamily="2" charset="-122"/>
              </a:rPr>
              <a:t>          </a:t>
            </a:r>
            <a:endParaRPr lang="en-US" altLang="zh-CN" b="1" dirty="0" smtClean="0">
              <a:latin typeface="宋体" pitchFamily="2" charset="-122"/>
            </a:endParaRPr>
          </a:p>
          <a:p>
            <a:r>
              <a:rPr lang="en-US" altLang="zh-CN" b="1" dirty="0" smtClean="0">
                <a:latin typeface="宋体" pitchFamily="2" charset="-122"/>
              </a:rPr>
              <a:t>C</a:t>
            </a:r>
            <a:r>
              <a:rPr lang="en-US" altLang="zh-CN" b="1" dirty="0">
                <a:latin typeface="宋体" pitchFamily="2" charset="-122"/>
              </a:rPr>
              <a:t>.</a:t>
            </a:r>
            <a:r>
              <a:rPr lang="zh-CN" altLang="zh-CN" b="1" dirty="0">
                <a:latin typeface="宋体" pitchFamily="2" charset="-122"/>
              </a:rPr>
              <a:t>亲生</a:t>
            </a:r>
            <a:r>
              <a:rPr lang="en-US" altLang="zh-CN" b="1" dirty="0">
                <a:latin typeface="宋体" pitchFamily="2" charset="-122"/>
              </a:rPr>
              <a:t>          </a:t>
            </a:r>
            <a:endParaRPr lang="en-US" altLang="zh-CN" b="1" dirty="0" smtClean="0">
              <a:latin typeface="宋体" pitchFamily="2" charset="-122"/>
            </a:endParaRPr>
          </a:p>
          <a:p>
            <a:r>
              <a:rPr lang="en-US" altLang="zh-CN" b="1" dirty="0" smtClean="0">
                <a:latin typeface="宋体" pitchFamily="2" charset="-122"/>
              </a:rPr>
              <a:t>D</a:t>
            </a:r>
            <a:r>
              <a:rPr lang="en-US" altLang="zh-CN" b="1" dirty="0">
                <a:latin typeface="宋体" pitchFamily="2" charset="-122"/>
              </a:rPr>
              <a:t>.</a:t>
            </a:r>
            <a:r>
              <a:rPr lang="zh-CN" altLang="zh-CN" b="1" dirty="0">
                <a:latin typeface="宋体" pitchFamily="2" charset="-122"/>
              </a:rPr>
              <a:t>听信</a:t>
            </a:r>
          </a:p>
          <a:p>
            <a:endParaRPr lang="en-US" altLang="zh-CN" b="1" dirty="0" smtClean="0">
              <a:latin typeface="宋体" pitchFamily="2" charset="-122"/>
            </a:endParaRPr>
          </a:p>
          <a:p>
            <a:r>
              <a:rPr lang="en-US" altLang="zh-CN" b="1" dirty="0" smtClean="0">
                <a:latin typeface="宋体" pitchFamily="2" charset="-122"/>
              </a:rPr>
              <a:t>A.AB  </a:t>
            </a:r>
            <a:r>
              <a:rPr lang="en-US" altLang="zh-CN" b="1" dirty="0">
                <a:latin typeface="宋体" pitchFamily="2" charset="-122"/>
              </a:rPr>
              <a:t>B.AD  C.BC  D.BD</a:t>
            </a:r>
            <a:endParaRPr lang="zh-CN" altLang="en-US" b="1" dirty="0">
              <a:latin typeface="宋体" pitchFamily="2" charset="-122"/>
            </a:endParaRPr>
          </a:p>
          <a:p>
            <a:endParaRPr lang="en-US" altLang="zh-CN" b="1" dirty="0">
              <a:latin typeface="宋体" pitchFamily="2" charset="-122"/>
            </a:endParaRPr>
          </a:p>
        </p:txBody>
      </p:sp>
      <p:sp>
        <p:nvSpPr>
          <p:cNvPr id="4" name="菱形 3">
            <a:hlinkClick r:id="rId4" action="ppaction://hlinksldjump"/>
          </p:cNvPr>
          <p:cNvSpPr/>
          <p:nvPr/>
        </p:nvSpPr>
        <p:spPr>
          <a:xfrm>
            <a:off x="3163069"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5" action="ppaction://hlinksldjump"/>
          </p:cNvPr>
          <p:cNvSpPr/>
          <p:nvPr/>
        </p:nvSpPr>
        <p:spPr>
          <a:xfrm>
            <a:off x="4171181"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79293"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5" action="ppaction://hlinksldjump"/>
          </p:cNvPr>
          <p:cNvSpPr/>
          <p:nvPr/>
        </p:nvSpPr>
        <p:spPr>
          <a:xfrm>
            <a:off x="6187405"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2636292416"/>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4213196291"/>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394164004"/>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031325"/>
          </a:xfrm>
          <a:prstGeom prst="rect">
            <a:avLst/>
          </a:prstGeom>
          <a:noFill/>
        </p:spPr>
        <p:txBody>
          <a:bodyPr wrap="square" rtlCol="0">
            <a:spAutoFit/>
          </a:bodyPr>
          <a:lstStyle/>
          <a:p>
            <a:r>
              <a:rPr lang="en-US" altLang="zh-CN" b="1" dirty="0">
                <a:latin typeface="宋体" pitchFamily="2" charset="-122"/>
              </a:rPr>
              <a:t>3.</a:t>
            </a:r>
            <a:r>
              <a:rPr lang="zh-CN" altLang="zh-CN" b="1" dirty="0">
                <a:latin typeface="宋体" pitchFamily="2" charset="-122"/>
              </a:rPr>
              <a:t>下列哪个选项属于</a:t>
            </a:r>
            <a:r>
              <a:rPr lang="en-US" altLang="zh-CN" b="1" dirty="0">
                <a:latin typeface="宋体" pitchFamily="2" charset="-122"/>
              </a:rPr>
              <a:t>n</a:t>
            </a:r>
            <a:r>
              <a:rPr lang="zh-CN" altLang="zh-CN" b="1" dirty="0">
                <a:latin typeface="宋体" pitchFamily="2" charset="-122"/>
              </a:rPr>
              <a:t>的</a:t>
            </a:r>
            <a:r>
              <a:rPr lang="zh-CN" altLang="zh-CN" b="1" dirty="0" smtClean="0">
                <a:latin typeface="宋体" pitchFamily="2" charset="-122"/>
              </a:rPr>
              <a:t>发音</a:t>
            </a:r>
            <a:endParaRPr lang="zh-CN" altLang="zh-CN" b="1" dirty="0">
              <a:latin typeface="宋体" pitchFamily="2" charset="-122"/>
            </a:endParaRPr>
          </a:p>
          <a:p>
            <a:endParaRPr lang="en-US" altLang="zh-CN" b="1" dirty="0" smtClean="0">
              <a:latin typeface="宋体" pitchFamily="2" charset="-122"/>
            </a:endParaRPr>
          </a:p>
          <a:p>
            <a:r>
              <a:rPr lang="en-US" altLang="zh-CN" b="1" dirty="0" smtClean="0">
                <a:latin typeface="宋体" pitchFamily="2" charset="-122"/>
              </a:rPr>
              <a:t>A</a:t>
            </a:r>
            <a:r>
              <a:rPr lang="en-US" altLang="zh-CN" b="1" dirty="0">
                <a:latin typeface="宋体" pitchFamily="2" charset="-122"/>
              </a:rPr>
              <a:t>.</a:t>
            </a:r>
            <a:r>
              <a:rPr lang="zh-CN" altLang="zh-CN" b="1" dirty="0">
                <a:latin typeface="宋体" pitchFamily="2" charset="-122"/>
              </a:rPr>
              <a:t>纳凉</a:t>
            </a:r>
            <a:r>
              <a:rPr lang="en-US" altLang="zh-CN" b="1" dirty="0">
                <a:latin typeface="宋体" pitchFamily="2" charset="-122"/>
              </a:rPr>
              <a:t>          </a:t>
            </a:r>
            <a:endParaRPr lang="en-US" altLang="zh-CN" b="1" dirty="0" smtClean="0">
              <a:latin typeface="宋体" pitchFamily="2" charset="-122"/>
            </a:endParaRPr>
          </a:p>
          <a:p>
            <a:r>
              <a:rPr lang="en-US" altLang="zh-CN" b="1" dirty="0" smtClean="0">
                <a:latin typeface="宋体" pitchFamily="2" charset="-122"/>
              </a:rPr>
              <a:t>B</a:t>
            </a:r>
            <a:r>
              <a:rPr lang="en-US" altLang="zh-CN" b="1" dirty="0">
                <a:latin typeface="宋体" pitchFamily="2" charset="-122"/>
              </a:rPr>
              <a:t>.</a:t>
            </a:r>
            <a:r>
              <a:rPr lang="zh-CN" altLang="zh-CN" b="1" dirty="0">
                <a:latin typeface="宋体" pitchFamily="2" charset="-122"/>
              </a:rPr>
              <a:t>能力</a:t>
            </a:r>
            <a:r>
              <a:rPr lang="en-US" altLang="zh-CN" b="1" dirty="0">
                <a:latin typeface="宋体" pitchFamily="2" charset="-122"/>
              </a:rPr>
              <a:t>          </a:t>
            </a:r>
            <a:endParaRPr lang="en-US" altLang="zh-CN" b="1" dirty="0" smtClean="0">
              <a:latin typeface="宋体" pitchFamily="2" charset="-122"/>
            </a:endParaRPr>
          </a:p>
          <a:p>
            <a:r>
              <a:rPr lang="en-US" altLang="zh-CN" b="1" dirty="0" smtClean="0">
                <a:latin typeface="宋体" pitchFamily="2" charset="-122"/>
              </a:rPr>
              <a:t>C</a:t>
            </a:r>
            <a:r>
              <a:rPr lang="en-US" altLang="zh-CN" b="1" dirty="0">
                <a:latin typeface="宋体" pitchFamily="2" charset="-122"/>
              </a:rPr>
              <a:t>.</a:t>
            </a:r>
            <a:r>
              <a:rPr lang="zh-CN" altLang="zh-CN" b="1" dirty="0">
                <a:latin typeface="宋体" pitchFamily="2" charset="-122"/>
              </a:rPr>
              <a:t>旅客</a:t>
            </a:r>
            <a:r>
              <a:rPr lang="en-US" altLang="zh-CN" b="1" dirty="0">
                <a:latin typeface="宋体" pitchFamily="2" charset="-122"/>
              </a:rPr>
              <a:t>          </a:t>
            </a:r>
            <a:endParaRPr lang="en-US" altLang="zh-CN" b="1" dirty="0" smtClean="0">
              <a:latin typeface="宋体" pitchFamily="2" charset="-122"/>
            </a:endParaRPr>
          </a:p>
          <a:p>
            <a:r>
              <a:rPr lang="en-US" altLang="zh-CN" b="1" dirty="0" smtClean="0">
                <a:latin typeface="宋体" pitchFamily="2" charset="-122"/>
              </a:rPr>
              <a:t>D</a:t>
            </a:r>
            <a:r>
              <a:rPr lang="en-US" altLang="zh-CN" b="1" dirty="0">
                <a:latin typeface="宋体" pitchFamily="2" charset="-122"/>
              </a:rPr>
              <a:t>.</a:t>
            </a:r>
            <a:r>
              <a:rPr lang="zh-CN" altLang="zh-CN" b="1" dirty="0">
                <a:latin typeface="宋体" pitchFamily="2" charset="-122"/>
              </a:rPr>
              <a:t>恼怒</a:t>
            </a:r>
          </a:p>
          <a:p>
            <a:endParaRPr lang="en-US" altLang="zh-CN" b="1" dirty="0">
              <a:latin typeface="宋体" pitchFamily="2" charset="-122"/>
            </a:endParaRPr>
          </a:p>
        </p:txBody>
      </p:sp>
      <p:sp>
        <p:nvSpPr>
          <p:cNvPr id="4" name="菱形 3">
            <a:hlinkClick r:id="rId4" action="ppaction://hlinksldjump"/>
          </p:cNvPr>
          <p:cNvSpPr/>
          <p:nvPr/>
        </p:nvSpPr>
        <p:spPr>
          <a:xfrm>
            <a:off x="3163069"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171181"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79293"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87405"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365844121"/>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626006339"/>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00707377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308324"/>
          </a:xfrm>
          <a:prstGeom prst="rect">
            <a:avLst/>
          </a:prstGeom>
          <a:noFill/>
        </p:spPr>
        <p:txBody>
          <a:bodyPr wrap="square" rtlCol="0">
            <a:spAutoFit/>
          </a:bodyPr>
          <a:lstStyle/>
          <a:p>
            <a:r>
              <a:rPr lang="en-US" altLang="zh-CN" b="1" dirty="0">
                <a:latin typeface="宋体" pitchFamily="2" charset="-122"/>
              </a:rPr>
              <a:t>4.</a:t>
            </a:r>
            <a:r>
              <a:rPr lang="zh-CN" altLang="zh-CN" b="1" dirty="0">
                <a:latin typeface="宋体" pitchFamily="2" charset="-122"/>
              </a:rPr>
              <a:t>下列哪个选项属于常用的儿化韵</a:t>
            </a:r>
            <a:r>
              <a:rPr lang="zh-CN" altLang="zh-CN" b="1" dirty="0" smtClean="0">
                <a:latin typeface="宋体" pitchFamily="2" charset="-122"/>
              </a:rPr>
              <a:t>词语</a:t>
            </a:r>
            <a:endParaRPr lang="zh-CN" altLang="zh-CN" dirty="0">
              <a:latin typeface="宋体" pitchFamily="2" charset="-122"/>
            </a:endParaRPr>
          </a:p>
          <a:p>
            <a:endParaRPr lang="en-US" altLang="zh-CN" b="1" dirty="0" smtClean="0">
              <a:latin typeface="宋体" pitchFamily="2" charset="-122"/>
            </a:endParaRPr>
          </a:p>
          <a:p>
            <a:r>
              <a:rPr lang="en-US" altLang="zh-CN" b="1" dirty="0" smtClean="0">
                <a:latin typeface="宋体" pitchFamily="2" charset="-122"/>
              </a:rPr>
              <a:t>A</a:t>
            </a:r>
            <a:r>
              <a:rPr lang="en-US" altLang="zh-CN" b="1" dirty="0">
                <a:latin typeface="宋体" pitchFamily="2" charset="-122"/>
              </a:rPr>
              <a:t>.</a:t>
            </a:r>
            <a:r>
              <a:rPr lang="zh-CN" altLang="zh-CN" b="1" dirty="0">
                <a:latin typeface="宋体" pitchFamily="2" charset="-122"/>
              </a:rPr>
              <a:t>打量</a:t>
            </a:r>
            <a:r>
              <a:rPr lang="en-US" altLang="zh-CN" b="1" dirty="0">
                <a:latin typeface="宋体" pitchFamily="2" charset="-122"/>
              </a:rPr>
              <a:t>          </a:t>
            </a:r>
            <a:endParaRPr lang="en-US" altLang="zh-CN" b="1" dirty="0" smtClean="0">
              <a:latin typeface="宋体" pitchFamily="2" charset="-122"/>
            </a:endParaRPr>
          </a:p>
          <a:p>
            <a:r>
              <a:rPr lang="en-US" altLang="zh-CN" b="1" dirty="0" smtClean="0">
                <a:latin typeface="宋体" pitchFamily="2" charset="-122"/>
              </a:rPr>
              <a:t>B</a:t>
            </a:r>
            <a:r>
              <a:rPr lang="en-US" altLang="zh-CN" b="1" dirty="0">
                <a:latin typeface="宋体" pitchFamily="2" charset="-122"/>
              </a:rPr>
              <a:t>.</a:t>
            </a:r>
            <a:r>
              <a:rPr lang="zh-CN" altLang="zh-CN" b="1" dirty="0">
                <a:latin typeface="宋体" pitchFamily="2" charset="-122"/>
              </a:rPr>
              <a:t>刀把</a:t>
            </a:r>
            <a:r>
              <a:rPr lang="en-US" altLang="zh-CN" b="1" dirty="0">
                <a:latin typeface="宋体" pitchFamily="2" charset="-122"/>
              </a:rPr>
              <a:t>          </a:t>
            </a:r>
            <a:endParaRPr lang="en-US" altLang="zh-CN" b="1" dirty="0" smtClean="0">
              <a:latin typeface="宋体" pitchFamily="2" charset="-122"/>
            </a:endParaRPr>
          </a:p>
          <a:p>
            <a:r>
              <a:rPr lang="en-US" altLang="zh-CN" b="1" dirty="0" smtClean="0">
                <a:latin typeface="宋体" pitchFamily="2" charset="-122"/>
              </a:rPr>
              <a:t>C</a:t>
            </a:r>
            <a:r>
              <a:rPr lang="en-US" altLang="zh-CN" b="1" dirty="0">
                <a:latin typeface="宋体" pitchFamily="2" charset="-122"/>
              </a:rPr>
              <a:t>.</a:t>
            </a:r>
            <a:r>
              <a:rPr lang="zh-CN" altLang="zh-CN" b="1" dirty="0">
                <a:latin typeface="宋体" pitchFamily="2" charset="-122"/>
              </a:rPr>
              <a:t>花瓶</a:t>
            </a:r>
            <a:r>
              <a:rPr lang="en-US" altLang="zh-CN" b="1" dirty="0">
                <a:latin typeface="宋体" pitchFamily="2" charset="-122"/>
              </a:rPr>
              <a:t>          </a:t>
            </a:r>
            <a:endParaRPr lang="en-US" altLang="zh-CN" b="1" dirty="0" smtClean="0">
              <a:latin typeface="宋体" pitchFamily="2" charset="-122"/>
            </a:endParaRPr>
          </a:p>
          <a:p>
            <a:r>
              <a:rPr lang="en-US" altLang="zh-CN" b="1" dirty="0" smtClean="0">
                <a:latin typeface="宋体" pitchFamily="2" charset="-122"/>
              </a:rPr>
              <a:t>D</a:t>
            </a:r>
            <a:r>
              <a:rPr lang="en-US" altLang="zh-CN" b="1" dirty="0">
                <a:latin typeface="宋体" pitchFamily="2" charset="-122"/>
              </a:rPr>
              <a:t>.</a:t>
            </a:r>
            <a:r>
              <a:rPr lang="zh-CN" altLang="zh-CN" b="1" dirty="0">
                <a:latin typeface="宋体" pitchFamily="2" charset="-122"/>
              </a:rPr>
              <a:t>关系</a:t>
            </a:r>
            <a:endParaRPr lang="zh-CN" altLang="zh-CN" dirty="0">
              <a:latin typeface="宋体" pitchFamily="2" charset="-122"/>
            </a:endParaRPr>
          </a:p>
          <a:p>
            <a:endParaRPr lang="en-US" altLang="zh-CN" b="1" dirty="0" smtClean="0">
              <a:latin typeface="宋体" pitchFamily="2" charset="-122"/>
            </a:endParaRPr>
          </a:p>
          <a:p>
            <a:r>
              <a:rPr lang="en-US" altLang="zh-CN" b="1" dirty="0">
                <a:latin typeface="宋体" pitchFamily="2" charset="-122"/>
              </a:rPr>
              <a:t>A.AB  B.AD  C.BC  </a:t>
            </a:r>
            <a:r>
              <a:rPr lang="en-US" altLang="zh-CN" b="1" dirty="0" smtClean="0">
                <a:latin typeface="宋体" pitchFamily="2" charset="-122"/>
              </a:rPr>
              <a:t>D.BD</a:t>
            </a:r>
            <a:endParaRPr lang="zh-CN" altLang="en-US" b="1" dirty="0">
              <a:latin typeface="宋体" pitchFamily="2" charset="-122"/>
            </a:endParaRPr>
          </a:p>
        </p:txBody>
      </p:sp>
      <p:sp>
        <p:nvSpPr>
          <p:cNvPr id="4" name="菱形 3">
            <a:hlinkClick r:id="rId4" action="ppaction://hlinksldjump"/>
          </p:cNvPr>
          <p:cNvSpPr/>
          <p:nvPr/>
        </p:nvSpPr>
        <p:spPr>
          <a:xfrm>
            <a:off x="3163069"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171181"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79293"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87405"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2202932604"/>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1593659998"/>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188425567"/>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直角三角形 20"/>
          <p:cNvSpPr>
            <a:spLocks noChangeArrowheads="1"/>
          </p:cNvSpPr>
          <p:nvPr/>
        </p:nvSpPr>
        <p:spPr bwMode="auto">
          <a:xfrm flipH="1">
            <a:off x="7704138" y="1657350"/>
            <a:ext cx="190500" cy="179388"/>
          </a:xfrm>
          <a:prstGeom prst="rtTriangle">
            <a:avLst/>
          </a:prstGeom>
          <a:solidFill>
            <a:srgbClr val="FF5050">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5843" name="矩形 21"/>
          <p:cNvSpPr>
            <a:spLocks noChangeArrowheads="1"/>
          </p:cNvSpPr>
          <p:nvPr/>
        </p:nvSpPr>
        <p:spPr bwMode="auto">
          <a:xfrm>
            <a:off x="0" y="1836738"/>
            <a:ext cx="9144000" cy="2347912"/>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5844" name="矩形 23"/>
          <p:cNvSpPr>
            <a:spLocks noChangeArrowheads="1"/>
          </p:cNvSpPr>
          <p:nvPr/>
        </p:nvSpPr>
        <p:spPr bwMode="auto">
          <a:xfrm>
            <a:off x="7894638" y="1657350"/>
            <a:ext cx="673100" cy="2701925"/>
          </a:xfrm>
          <a:prstGeom prst="rect">
            <a:avLst/>
          </a:prstGeom>
          <a:solidFill>
            <a:srgbClr val="CC00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558ED5"/>
              </a:solidFill>
              <a:latin typeface="Calibri" pitchFamily="34" charset="0"/>
              <a:sym typeface="Calibri" pitchFamily="34" charset="0"/>
            </a:endParaRPr>
          </a:p>
        </p:txBody>
      </p:sp>
      <p:sp>
        <p:nvSpPr>
          <p:cNvPr id="35845" name="直角三角形 26"/>
          <p:cNvSpPr>
            <a:spLocks noChangeArrowheads="1"/>
          </p:cNvSpPr>
          <p:nvPr/>
        </p:nvSpPr>
        <p:spPr bwMode="auto">
          <a:xfrm flipH="1" flipV="1">
            <a:off x="7704138" y="4184650"/>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5846" name="TextBox 2"/>
          <p:cNvSpPr txBox="1">
            <a:spLocks noChangeArrowheads="1"/>
          </p:cNvSpPr>
          <p:nvPr/>
        </p:nvSpPr>
        <p:spPr bwMode="auto">
          <a:xfrm>
            <a:off x="250825" y="457200"/>
            <a:ext cx="864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4800" b="1">
                <a:solidFill>
                  <a:srgbClr val="953735"/>
                </a:solidFill>
                <a:latin typeface="Calibri" pitchFamily="34" charset="0"/>
              </a:rPr>
              <a:t>第二章</a:t>
            </a:r>
            <a:r>
              <a:rPr lang="zh-CN" altLang="en-US" sz="4800" b="1">
                <a:solidFill>
                  <a:srgbClr val="C00000"/>
                </a:solidFill>
                <a:latin typeface="Calibri" pitchFamily="34" charset="0"/>
              </a:rPr>
              <a:t>  </a:t>
            </a:r>
            <a:r>
              <a:rPr lang="zh-CN" altLang="en-US" sz="4800" b="1">
                <a:solidFill>
                  <a:srgbClr val="558ED5"/>
                </a:solidFill>
                <a:latin typeface="Calibri" pitchFamily="34" charset="0"/>
              </a:rPr>
              <a:t>客户沟通能力</a:t>
            </a:r>
            <a:endParaRPr lang="zh-CN" altLang="en-US" sz="4800">
              <a:solidFill>
                <a:srgbClr val="558ED5"/>
              </a:solidFill>
              <a:latin typeface="Calibri" pitchFamily="34" charset="0"/>
            </a:endParaRPr>
          </a:p>
        </p:txBody>
      </p:sp>
      <p:sp>
        <p:nvSpPr>
          <p:cNvPr id="35847" name="TextBox 3"/>
          <p:cNvSpPr txBox="1">
            <a:spLocks noChangeArrowheads="1"/>
          </p:cNvSpPr>
          <p:nvPr/>
        </p:nvSpPr>
        <p:spPr bwMode="auto">
          <a:xfrm>
            <a:off x="323850" y="2654299"/>
            <a:ext cx="7272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4000" b="1" dirty="0">
                <a:solidFill>
                  <a:schemeClr val="bg1"/>
                </a:solidFill>
                <a:latin typeface="Calibri" pitchFamily="34" charset="0"/>
              </a:rPr>
              <a:t>第二节  客户沟通礼节</a:t>
            </a:r>
            <a:endParaRPr lang="zh-CN" altLang="en-US" sz="4000" dirty="0">
              <a:solidFill>
                <a:schemeClr val="bg1"/>
              </a:solidFill>
              <a:latin typeface="Calibri" pitchFamily="34" charset="0"/>
            </a:endParaRPr>
          </a:p>
        </p:txBody>
      </p:sp>
      <p:pic>
        <p:nvPicPr>
          <p:cNvPr id="3584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7700"/>
            <a:ext cx="44656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07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07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07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07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08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08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3082"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dirty="0">
                <a:latin typeface="微软雅黑" pitchFamily="34" charset="-122"/>
                <a:ea typeface="微软雅黑" pitchFamily="34" charset="-122"/>
              </a:rPr>
              <a:t>一、用气发声</a:t>
            </a:r>
            <a:endParaRPr lang="zh-CN" altLang="en-US" sz="1600" dirty="0">
              <a:latin typeface="微软雅黑" pitchFamily="34" charset="-122"/>
              <a:ea typeface="微软雅黑" pitchFamily="34" charset="-122"/>
            </a:endParaRPr>
          </a:p>
        </p:txBody>
      </p:sp>
      <p:sp>
        <p:nvSpPr>
          <p:cNvPr id="4107" name="Text Box 44"/>
          <p:cNvSpPr>
            <a:spLocks noChangeArrowheads="1"/>
          </p:cNvSpPr>
          <p:nvPr/>
        </p:nvSpPr>
        <p:spPr bwMode="auto">
          <a:xfrm>
            <a:off x="2339975" y="936625"/>
            <a:ext cx="6804025"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600">
                <a:latin typeface="Calibri" pitchFamily="34" charset="0"/>
              </a:rPr>
              <a:t>        （一）呼吸是发声的动力</a:t>
            </a:r>
          </a:p>
          <a:p>
            <a:pPr defTabSz="912813"/>
            <a:r>
              <a:rPr lang="zh-CN" altLang="en-US" sz="1600">
                <a:latin typeface="Calibri" pitchFamily="34" charset="0"/>
              </a:rPr>
              <a:t>        气也是一种物质，“气乃音之本”，“气动则声发”。但日常生活中的一般呼吸方式，是不受主观控制的自然活动，不利于良好的发声。如：</a:t>
            </a:r>
          </a:p>
          <a:p>
            <a:pPr defTabSz="912813"/>
            <a:r>
              <a:rPr lang="zh-CN" altLang="en-US" sz="1600">
                <a:latin typeface="Calibri" pitchFamily="34" charset="0"/>
              </a:rPr>
              <a:t>         1.胸式呼吸：</a:t>
            </a:r>
          </a:p>
          <a:p>
            <a:pPr defTabSz="912813"/>
            <a:r>
              <a:rPr lang="zh-CN" altLang="en-US" sz="1600">
                <a:latin typeface="Calibri" pitchFamily="34" charset="0"/>
              </a:rPr>
              <a:t>         如人的喘息，吸气过浅，呼吸急促，语音高而紧，容易声带损伤。</a:t>
            </a:r>
          </a:p>
          <a:p>
            <a:pPr defTabSz="912813"/>
            <a:r>
              <a:rPr lang="zh-CN" altLang="en-US" sz="1600">
                <a:latin typeface="Calibri" pitchFamily="34" charset="0"/>
              </a:rPr>
              <a:t>         2.腹式呼吸：</a:t>
            </a:r>
          </a:p>
          <a:p>
            <a:pPr defTabSz="912813"/>
            <a:r>
              <a:rPr lang="zh-CN" altLang="en-US" sz="1600">
                <a:latin typeface="Calibri" pitchFamily="34" charset="0"/>
              </a:rPr>
              <a:t>         如幼儿睡觉之呼吸，腹部起伏明显，不利于发音。</a:t>
            </a:r>
          </a:p>
          <a:p>
            <a:pPr defTabSz="912813"/>
            <a:r>
              <a:rPr lang="zh-CN" altLang="en-US" sz="1600">
                <a:latin typeface="Calibri" pitchFamily="34" charset="0"/>
              </a:rPr>
              <a:t>         3.胸腹式呼吸：</a:t>
            </a:r>
          </a:p>
          <a:p>
            <a:pPr defTabSz="912813"/>
            <a:r>
              <a:rPr lang="zh-CN" altLang="en-US" sz="1600">
                <a:latin typeface="Calibri" pitchFamily="34" charset="0"/>
              </a:rPr>
              <a:t>         虽吸气量大但缺控制。如成人打呼噜，吸气不畅而出气快，缺少控制则发音不稳定。</a:t>
            </a:r>
          </a:p>
          <a:p>
            <a:pPr defTabSz="912813"/>
            <a:r>
              <a:rPr lang="zh-CN" altLang="en-US" sz="1600">
                <a:latin typeface="Calibri" pitchFamily="34" charset="0"/>
              </a:rPr>
              <a:t>         以上这三种呼吸都不能产生优美、响亮、持久的语音，更不能满足语言工作者的需要。较理想的呼吸方式是“有控制的胸腹联合呼吸”。</a:t>
            </a:r>
            <a:r>
              <a:rPr lang="zh-CN" altLang="en-US">
                <a:latin typeface="Calibri" pitchFamily="34" charset="0"/>
              </a:rPr>
              <a:t> </a:t>
            </a:r>
          </a:p>
        </p:txBody>
      </p:sp>
      <p:pic>
        <p:nvPicPr>
          <p:cNvPr id="3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4107"/>
                                        </p:tgtEl>
                                        <p:attrNameLst>
                                          <p:attrName>style.color</p:attrName>
                                        </p:attrNameLst>
                                      </p:cBhvr>
                                      <p:to>
                                        <a:schemeClr val="bg1"/>
                                      </p:to>
                                    </p:animClr>
                                    <p:animClr clrSpc="rgb" dir="cw">
                                      <p:cBhvr>
                                        <p:cTn id="7" dur="250" autoRev="1" fill="remove"/>
                                        <p:tgtEl>
                                          <p:spTgt spid="4107"/>
                                        </p:tgtEl>
                                        <p:attrNameLst>
                                          <p:attrName>fillcolor</p:attrName>
                                        </p:attrNameLst>
                                      </p:cBhvr>
                                      <p:to>
                                        <a:schemeClr val="bg1"/>
                                      </p:to>
                                    </p:animClr>
                                    <p:set>
                                      <p:cBhvr>
                                        <p:cTn id="8" dur="250" autoRev="1" fill="remove"/>
                                        <p:tgtEl>
                                          <p:spTgt spid="4107"/>
                                        </p:tgtEl>
                                        <p:attrNameLst>
                                          <p:attrName>fill.type</p:attrName>
                                        </p:attrNameLst>
                                      </p:cBhvr>
                                      <p:to>
                                        <p:strVal val="solid"/>
                                      </p:to>
                                    </p:set>
                                    <p:set>
                                      <p:cBhvr>
                                        <p:cTn id="9" dur="250" autoRev="1" fill="remove"/>
                                        <p:tgtEl>
                                          <p:spTgt spid="410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bldLvl="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sp>
        <p:nvSpPr>
          <p:cNvPr id="71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338"/>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Box 7177"/>
          <p:cNvSpPr>
            <a:spLocks noChangeArrowheads="1"/>
          </p:cNvSpPr>
          <p:nvPr/>
        </p:nvSpPr>
        <p:spPr bwMode="auto">
          <a:xfrm>
            <a:off x="3652267" y="3169791"/>
            <a:ext cx="885766"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200" b="1" dirty="0" smtClean="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4</a:t>
            </a:r>
            <a:endParaRPr lang="zh-CN" altLang="en-US" dirty="0"/>
          </a:p>
        </p:txBody>
      </p:sp>
      <p:sp>
        <p:nvSpPr>
          <p:cNvPr id="7185" name="TextBox 7177"/>
          <p:cNvSpPr>
            <a:spLocks noChangeArrowheads="1"/>
          </p:cNvSpPr>
          <p:nvPr/>
        </p:nvSpPr>
        <p:spPr bwMode="auto">
          <a:xfrm>
            <a:off x="3643420" y="3596946"/>
            <a:ext cx="90500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5</a:t>
            </a:r>
            <a:endParaRPr lang="zh-CN" altLang="en-US" dirty="0"/>
          </a:p>
        </p:txBody>
      </p:sp>
      <p:sp>
        <p:nvSpPr>
          <p:cNvPr id="7192" name="TextBox 2"/>
          <p:cNvSpPr txBox="1">
            <a:spLocks noChangeArrowheads="1"/>
          </p:cNvSpPr>
          <p:nvPr/>
        </p:nvSpPr>
        <p:spPr bwMode="auto">
          <a:xfrm>
            <a:off x="2339975" y="84138"/>
            <a:ext cx="669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000" b="1">
                <a:solidFill>
                  <a:srgbClr val="FFFF00"/>
                </a:solidFill>
              </a:rPr>
              <a:t>本节要点</a:t>
            </a:r>
            <a:endParaRPr lang="zh-CN" altLang="en-US" sz="4000">
              <a:solidFill>
                <a:srgbClr val="FFFF00"/>
              </a:solidFill>
            </a:endParaRPr>
          </a:p>
        </p:txBody>
      </p:sp>
      <p:pic>
        <p:nvPicPr>
          <p:cNvPr id="719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7177"/>
          <p:cNvSpPr>
            <a:spLocks noChangeArrowheads="1"/>
          </p:cNvSpPr>
          <p:nvPr/>
        </p:nvSpPr>
        <p:spPr bwMode="auto">
          <a:xfrm>
            <a:off x="3671888" y="1780307"/>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1</a:t>
            </a:r>
            <a:endParaRPr lang="zh-CN" altLang="en-US" dirty="0"/>
          </a:p>
        </p:txBody>
      </p:sp>
      <p:sp>
        <p:nvSpPr>
          <p:cNvPr id="27" name="TextBox 7177"/>
          <p:cNvSpPr>
            <a:spLocks noChangeArrowheads="1"/>
          </p:cNvSpPr>
          <p:nvPr/>
        </p:nvSpPr>
        <p:spPr bwMode="auto">
          <a:xfrm>
            <a:off x="3655474" y="2237904"/>
            <a:ext cx="87294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2</a:t>
            </a:r>
            <a:endParaRPr lang="zh-CN" altLang="en-US" dirty="0"/>
          </a:p>
        </p:txBody>
      </p:sp>
      <p:sp>
        <p:nvSpPr>
          <p:cNvPr id="28" name="TextBox 7177"/>
          <p:cNvSpPr>
            <a:spLocks noChangeArrowheads="1"/>
          </p:cNvSpPr>
          <p:nvPr/>
        </p:nvSpPr>
        <p:spPr bwMode="auto">
          <a:xfrm>
            <a:off x="3656120" y="2672054"/>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3</a:t>
            </a:r>
            <a:endParaRPr lang="zh-CN" altLang="en-US" dirty="0"/>
          </a:p>
        </p:txBody>
      </p:sp>
      <p:sp>
        <p:nvSpPr>
          <p:cNvPr id="13" name="圆角矩形 12">
            <a:hlinkClick r:id="rId4" action="ppaction://hlinksldjump"/>
          </p:cNvPr>
          <p:cNvSpPr/>
          <p:nvPr/>
        </p:nvSpPr>
        <p:spPr>
          <a:xfrm>
            <a:off x="4716780" y="1850584"/>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沟通的基本礼仪</a:t>
            </a:r>
            <a:endParaRPr lang="zh-CN" altLang="en-US" b="1" dirty="0">
              <a:latin typeface="黑体" pitchFamily="49" charset="-122"/>
              <a:ea typeface="黑体" pitchFamily="49" charset="-122"/>
            </a:endParaRPr>
          </a:p>
        </p:txBody>
      </p:sp>
      <p:sp>
        <p:nvSpPr>
          <p:cNvPr id="44" name="圆角矩形 43">
            <a:hlinkClick r:id="rId5" action="ppaction://hlinksldjump"/>
          </p:cNvPr>
          <p:cNvSpPr/>
          <p:nvPr/>
        </p:nvSpPr>
        <p:spPr>
          <a:xfrm>
            <a:off x="4716780" y="2298140"/>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接电话礼仪</a:t>
            </a:r>
            <a:endParaRPr lang="zh-CN" altLang="en-US" b="1" dirty="0">
              <a:latin typeface="黑体" pitchFamily="49" charset="-122"/>
              <a:ea typeface="黑体" pitchFamily="49" charset="-122"/>
            </a:endParaRPr>
          </a:p>
        </p:txBody>
      </p:sp>
      <p:sp>
        <p:nvSpPr>
          <p:cNvPr id="45" name="圆角矩形 44">
            <a:hlinkClick r:id="rId6" action="ppaction://hlinksldjump"/>
          </p:cNvPr>
          <p:cNvSpPr/>
          <p:nvPr/>
        </p:nvSpPr>
        <p:spPr>
          <a:xfrm>
            <a:off x="4716780" y="2754197"/>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打电话礼仪</a:t>
            </a:r>
            <a:endParaRPr lang="zh-CN" altLang="en-US" b="1" dirty="0">
              <a:latin typeface="黑体" pitchFamily="49" charset="-122"/>
              <a:ea typeface="黑体" pitchFamily="49" charset="-122"/>
            </a:endParaRPr>
          </a:p>
        </p:txBody>
      </p:sp>
      <p:sp>
        <p:nvSpPr>
          <p:cNvPr id="46" name="圆角矩形 45">
            <a:hlinkClick r:id="rId7" action="ppaction://hlinksldjump"/>
          </p:cNvPr>
          <p:cNvSpPr/>
          <p:nvPr/>
        </p:nvSpPr>
        <p:spPr>
          <a:xfrm>
            <a:off x="4716780" y="3209939"/>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黑体" pitchFamily="49" charset="-122"/>
                <a:ea typeface="黑体" pitchFamily="49" charset="-122"/>
              </a:rPr>
              <a:t>微笑服务</a:t>
            </a:r>
          </a:p>
        </p:txBody>
      </p:sp>
      <p:sp>
        <p:nvSpPr>
          <p:cNvPr id="47" name="圆角矩形 46">
            <a:hlinkClick r:id="rId8" action="ppaction://hlinksldjump"/>
          </p:cNvPr>
          <p:cNvSpPr/>
          <p:nvPr/>
        </p:nvSpPr>
        <p:spPr>
          <a:xfrm>
            <a:off x="4716780" y="3668075"/>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沟通注意点</a:t>
            </a:r>
            <a:endParaRPr lang="zh-CN" altLang="en-US" b="1" dirty="0">
              <a:latin typeface="黑体" pitchFamily="49" charset="-122"/>
              <a:ea typeface="黑体" pitchFamily="49" charset="-122"/>
            </a:endParaRPr>
          </a:p>
        </p:txBody>
      </p:sp>
    </p:spTree>
    <p:extLst>
      <p:ext uri="{BB962C8B-B14F-4D97-AF65-F5344CB8AC3E}">
        <p14:creationId xmlns:p14="http://schemas.microsoft.com/office/powerpoint/2010/main" val="111287205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7184"/>
                                        </p:tgtEl>
                                        <p:attrNameLst>
                                          <p:attrName>style.visibility</p:attrName>
                                        </p:attrNameLst>
                                      </p:cBhvr>
                                      <p:to>
                                        <p:strVal val="visible"/>
                                      </p:to>
                                    </p:set>
                                    <p:anim calcmode="lin" valueType="num">
                                      <p:cBhvr>
                                        <p:cTn id="7" dur="500" fill="hold"/>
                                        <p:tgtEl>
                                          <p:spTgt spid="7184"/>
                                        </p:tgtEl>
                                        <p:attrNameLst>
                                          <p:attrName>ppt_x</p:attrName>
                                        </p:attrNameLst>
                                      </p:cBhvr>
                                      <p:tavLst>
                                        <p:tav tm="0">
                                          <p:val>
                                            <p:strVal val="1+#ppt_w/2"/>
                                          </p:val>
                                        </p:tav>
                                        <p:tav tm="100000">
                                          <p:val>
                                            <p:strVal val="#ppt_x"/>
                                          </p:val>
                                        </p:tav>
                                      </p:tavLst>
                                    </p:anim>
                                    <p:anim calcmode="lin" valueType="num">
                                      <p:cBhvr>
                                        <p:cTn id="8" dur="500" fill="hold"/>
                                        <p:tgtEl>
                                          <p:spTgt spid="718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7185"/>
                                        </p:tgtEl>
                                        <p:attrNameLst>
                                          <p:attrName>style.visibility</p:attrName>
                                        </p:attrNameLst>
                                      </p:cBhvr>
                                      <p:to>
                                        <p:strVal val="visible"/>
                                      </p:to>
                                    </p:set>
                                    <p:anim calcmode="lin" valueType="num">
                                      <p:cBhvr>
                                        <p:cTn id="11" dur="500" fill="hold"/>
                                        <p:tgtEl>
                                          <p:spTgt spid="7185"/>
                                        </p:tgtEl>
                                        <p:attrNameLst>
                                          <p:attrName>ppt_x</p:attrName>
                                        </p:attrNameLst>
                                      </p:cBhvr>
                                      <p:tavLst>
                                        <p:tav tm="0">
                                          <p:val>
                                            <p:strVal val="1+#ppt_w/2"/>
                                          </p:val>
                                        </p:tav>
                                        <p:tav tm="100000">
                                          <p:val>
                                            <p:strVal val="#ppt_x"/>
                                          </p:val>
                                        </p:tav>
                                      </p:tavLst>
                                    </p:anim>
                                    <p:anim calcmode="lin" valueType="num">
                                      <p:cBhvr>
                                        <p:cTn id="12" dur="500" fill="hold"/>
                                        <p:tgtEl>
                                          <p:spTgt spid="7185"/>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2" fill="hold" grpId="0" nodeType="afterEffect">
                                  <p:stCondLst>
                                    <p:cond delay="2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1+#ppt_w/2"/>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ppt_x</p:attrName>
                                        </p:attrNameLst>
                                      </p:cBhvr>
                                      <p:tavLst>
                                        <p:tav tm="0">
                                          <p:val>
                                            <p:strVal val="1+#ppt_w/2"/>
                                          </p:val>
                                        </p:tav>
                                        <p:tav tm="100000">
                                          <p:val>
                                            <p:strVal val="#ppt_x"/>
                                          </p:val>
                                        </p:tav>
                                      </p:tavLst>
                                    </p:anim>
                                    <p:anim calcmode="lin" valueType="num">
                                      <p:cBhvr>
                                        <p:cTn id="21" dur="5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6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ppt_x</p:attrName>
                                        </p:attrNameLst>
                                      </p:cBhvr>
                                      <p:tavLst>
                                        <p:tav tm="0">
                                          <p:val>
                                            <p:strVal val="1+#ppt_w/2"/>
                                          </p:val>
                                        </p:tav>
                                        <p:tav tm="100000">
                                          <p:val>
                                            <p:strVal val="#ppt_x"/>
                                          </p:val>
                                        </p:tav>
                                      </p:tavLst>
                                    </p:anim>
                                    <p:anim calcmode="lin" valueType="num">
                                      <p:cBhvr>
                                        <p:cTn id="2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bldLvl="0" autoUpdateAnimBg="0"/>
      <p:bldP spid="7185" grpId="0" bldLvl="0" autoUpdateAnimBg="0"/>
      <p:bldP spid="26" grpId="0" bldLvl="0" autoUpdateAnimBg="0"/>
      <p:bldP spid="27" grpId="0" bldLvl="0" autoUpdateAnimBg="0"/>
      <p:bldP spid="28" grpId="0" bldLvl="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686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686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686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687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687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687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687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3687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en-US" b="1">
                <a:latin typeface="Calibri" pitchFamily="34" charset="0"/>
              </a:rPr>
              <a:t>沟通的基本礼仪</a:t>
            </a:r>
          </a:p>
        </p:txBody>
      </p:sp>
      <p:sp>
        <p:nvSpPr>
          <p:cNvPr id="3789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36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Rectangle 15"/>
          <p:cNvSpPr>
            <a:spLocks noChangeArrowheads="1"/>
          </p:cNvSpPr>
          <p:nvPr/>
        </p:nvSpPr>
        <p:spPr bwMode="auto">
          <a:xfrm>
            <a:off x="2536825" y="938213"/>
            <a:ext cx="66071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dirty="0"/>
              <a:t>       </a:t>
            </a:r>
            <a:r>
              <a:rPr lang="zh-CN" dirty="0"/>
              <a:t>谁都知道，随着生活节奏、工作效率的加快提高，电话已成为彼此联系感情和讯息的重要工具。它具有传递迅速、使用方便、失真度小和效率高的优点，人们的许多交际活动是借助电话来完成的。否则，若不熟悉或不讲究电话沟通礼仪，很可能导致双方都不愉快，轻则破坏个人友谊，重则损害企业效益。只有用合理的礼仪来武装自己，方能届时取得最佳通话效果。</a:t>
            </a:r>
          </a:p>
          <a:p>
            <a:r>
              <a:rPr lang="zh-CN" altLang="zh-CN" dirty="0"/>
              <a:t>       </a:t>
            </a:r>
            <a:r>
              <a:rPr lang="zh-CN" dirty="0"/>
              <a:t>电话形象，是电话沟通礼仪的主旨之所在。一个人的电话形象如何，主要由他使用电话时的语言、内容、态度、表情、举止以及时间感等诸多方面构成的。它被视为个人形象的重要组成部分。因此，话务员必须注意电话礼仪、谈话技巧，正确地使用恰当的措辞能够提高客户的满意度，形成好的口碑，增强公司的美誉度。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37899"/>
                                        </p:tgtEl>
                                        <p:attrNameLst>
                                          <p:attrName>style.color</p:attrName>
                                        </p:attrNameLst>
                                      </p:cBhvr>
                                      <p:to>
                                        <a:schemeClr val="bg1"/>
                                      </p:to>
                                    </p:animClr>
                                    <p:animClr clrSpc="rgb" dir="cw">
                                      <p:cBhvr>
                                        <p:cTn id="7" dur="250" autoRev="1" fill="remove"/>
                                        <p:tgtEl>
                                          <p:spTgt spid="37899"/>
                                        </p:tgtEl>
                                        <p:attrNameLst>
                                          <p:attrName>fillcolor</p:attrName>
                                        </p:attrNameLst>
                                      </p:cBhvr>
                                      <p:to>
                                        <a:schemeClr val="bg1"/>
                                      </p:to>
                                    </p:animClr>
                                    <p:set>
                                      <p:cBhvr>
                                        <p:cTn id="8" dur="250" autoRev="1" fill="remove"/>
                                        <p:tgtEl>
                                          <p:spTgt spid="37899"/>
                                        </p:tgtEl>
                                        <p:attrNameLst>
                                          <p:attrName>fill.type</p:attrName>
                                        </p:attrNameLst>
                                      </p:cBhvr>
                                      <p:to>
                                        <p:strVal val="solid"/>
                                      </p:to>
                                    </p:set>
                                    <p:set>
                                      <p:cBhvr>
                                        <p:cTn id="9" dur="250" autoRev="1" fill="remove"/>
                                        <p:tgtEl>
                                          <p:spTgt spid="3789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bldLvl="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789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789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789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789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789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789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789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3789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en-US" b="1">
                <a:latin typeface="Calibri" pitchFamily="34" charset="0"/>
              </a:rPr>
              <a:t>沟通的基本礼仪</a:t>
            </a:r>
          </a:p>
        </p:txBody>
      </p:sp>
      <p:sp>
        <p:nvSpPr>
          <p:cNvPr id="3892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379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15"/>
          <p:cNvSpPr>
            <a:spLocks noChangeArrowheads="1"/>
          </p:cNvSpPr>
          <p:nvPr/>
        </p:nvSpPr>
        <p:spPr bwMode="auto">
          <a:xfrm>
            <a:off x="2536825" y="938213"/>
            <a:ext cx="66071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600"/>
              <a:t>      </a:t>
            </a:r>
            <a:r>
              <a:rPr lang="zh-CN" sz="1600"/>
              <a:t>（一）重要的第一声</a:t>
            </a:r>
          </a:p>
          <a:p>
            <a:r>
              <a:rPr lang="zh-CN" altLang="zh-CN" sz="1600"/>
              <a:t>      </a:t>
            </a:r>
            <a:r>
              <a:rPr lang="zh-CN" sz="1600"/>
              <a:t>当打电话给某单位，若一接通，就能听到对方亲切、优美的招呼声，心里一定会很愉快，使双方对话能顺利展开，对该单位有了较好的印象。在电话中只要稍微注意一下自己的行为就会给电话礼仪对方留下完全不同的印象。同样说：“你好，这里是</a:t>
            </a:r>
            <a:r>
              <a:rPr lang="zh-CN" altLang="zh-CN" sz="1600"/>
              <a:t>хх</a:t>
            </a:r>
            <a:r>
              <a:rPr lang="zh-CN" sz="1600"/>
              <a:t>公司”。但</a:t>
            </a:r>
            <a:r>
              <a:rPr lang="zh-CN" sz="1600" u="sng">
                <a:hlinkClick r:id="rId4"/>
              </a:rPr>
              <a:t>声音</a:t>
            </a:r>
            <a:r>
              <a:rPr lang="zh-CN" sz="1600"/>
              <a:t>清晰、悦耳、吐字清脆，给对方留下好的印象，对方对其所在单位也会有好印象。因此要记住，接电话时，应有“代表单位形象”的意识。</a:t>
            </a:r>
          </a:p>
          <a:p>
            <a:r>
              <a:rPr lang="zh-CN" sz="1600"/>
              <a:t>       （二）要有喜悦的心情 </a:t>
            </a:r>
          </a:p>
          <a:p>
            <a:r>
              <a:rPr lang="zh-CN" sz="1600"/>
              <a:t>        打电话时要保持良好的心情，这样即使对方看不见你，但是从欢快的语调中也会被你感染，给对方留下极佳的印象，由于面部表情会影响声音的变化，所以即使在电话中，也要抱着“对方看着”的心态去应对。 </a:t>
            </a:r>
          </a:p>
          <a:p>
            <a:r>
              <a:rPr lang="zh-CN" sz="1600"/>
              <a:t>      （三）清晰明朗的声音 </a:t>
            </a:r>
          </a:p>
          <a:p>
            <a:r>
              <a:rPr lang="zh-CN" sz="1600"/>
              <a:t>       打电话过程中绝对不能</a:t>
            </a:r>
            <a:r>
              <a:rPr lang="zh-CN" sz="1600">
                <a:hlinkClick r:id="rId5"/>
              </a:rPr>
              <a:t>吸烟</a:t>
            </a:r>
            <a:r>
              <a:rPr lang="zh-CN" sz="1600"/>
              <a:t>、</a:t>
            </a:r>
            <a:r>
              <a:rPr lang="zh-CN" sz="1600">
                <a:hlinkClick r:id="rId6"/>
              </a:rPr>
              <a:t>喝茶</a:t>
            </a:r>
            <a:r>
              <a:rPr lang="zh-CN" sz="1600"/>
              <a:t>、吃零食，即使是懒散的姿势对方也能够 “听”得出来。如果你打电话的时候，弯着腰躺在椅子上，对方听你的声音就是懒散的，无精打采的，若坐姿端正，所发出的声音也会亲切悦耳，充满活力。因此打电话时，即使看不见对方，也要当作对方就在眼前，尽可能注意自己的姿势。</a:t>
            </a:r>
          </a:p>
        </p:txBody>
      </p:sp>
      <p:sp>
        <p:nvSpPr>
          <p:cNvPr id="15" name="圆角矩形 1">
            <a:hlinkClick r:id="rId7"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38923"/>
                                        </p:tgtEl>
                                        <p:attrNameLst>
                                          <p:attrName>style.color</p:attrName>
                                        </p:attrNameLst>
                                      </p:cBhvr>
                                      <p:to>
                                        <a:schemeClr val="bg1"/>
                                      </p:to>
                                    </p:animClr>
                                    <p:animClr clrSpc="rgb" dir="cw">
                                      <p:cBhvr>
                                        <p:cTn id="7" dur="250" autoRev="1" fill="remove"/>
                                        <p:tgtEl>
                                          <p:spTgt spid="38923"/>
                                        </p:tgtEl>
                                        <p:attrNameLst>
                                          <p:attrName>fillcolor</p:attrName>
                                        </p:attrNameLst>
                                      </p:cBhvr>
                                      <p:to>
                                        <a:schemeClr val="bg1"/>
                                      </p:to>
                                    </p:animClr>
                                    <p:set>
                                      <p:cBhvr>
                                        <p:cTn id="8" dur="250" autoRev="1" fill="remove"/>
                                        <p:tgtEl>
                                          <p:spTgt spid="38923"/>
                                        </p:tgtEl>
                                        <p:attrNameLst>
                                          <p:attrName>fill.type</p:attrName>
                                        </p:attrNameLst>
                                      </p:cBhvr>
                                      <p:to>
                                        <p:strVal val="solid"/>
                                      </p:to>
                                    </p:set>
                                    <p:set>
                                      <p:cBhvr>
                                        <p:cTn id="9" dur="250" autoRev="1" fill="remove"/>
                                        <p:tgtEl>
                                          <p:spTgt spid="389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bldLvl="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891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891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891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891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891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892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892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3892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en-US" b="1">
                <a:latin typeface="Calibri" pitchFamily="34" charset="0"/>
              </a:rPr>
              <a:t>沟通的基本礼仪</a:t>
            </a:r>
          </a:p>
        </p:txBody>
      </p:sp>
      <p:sp>
        <p:nvSpPr>
          <p:cNvPr id="3994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38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950"/>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Rectangle 15"/>
          <p:cNvSpPr>
            <a:spLocks noChangeArrowheads="1"/>
          </p:cNvSpPr>
          <p:nvPr/>
        </p:nvSpPr>
        <p:spPr bwMode="auto">
          <a:xfrm>
            <a:off x="2306311" y="734272"/>
            <a:ext cx="6850063" cy="478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400" dirty="0"/>
              <a:t>      </a:t>
            </a:r>
            <a:r>
              <a:rPr lang="zh-CN" sz="1400" dirty="0"/>
              <a:t>（四）迅速准确的接听</a:t>
            </a:r>
          </a:p>
          <a:p>
            <a:r>
              <a:rPr lang="zh-CN" altLang="zh-CN" sz="1400" dirty="0"/>
              <a:t>       </a:t>
            </a:r>
            <a:r>
              <a:rPr lang="zh-CN" sz="1400" dirty="0"/>
              <a:t>现代工作人员业务繁忙，桌上往往会有两三部电话，听到电话铃声，应准确迅速地拿起听筒，最好在三声之内接听。电话铃声响一声大约</a:t>
            </a:r>
            <a:r>
              <a:rPr lang="zh-CN" altLang="zh-CN" sz="1400" dirty="0"/>
              <a:t>3</a:t>
            </a:r>
            <a:r>
              <a:rPr lang="zh-CN" sz="1400" dirty="0"/>
              <a:t>秒种，若长时间无人接电话，或让对方久等是很不礼貌的，对方在等待时心里会十分急躁，你的单位会给他留下不好的印象。即便电话离自己很远，听到电话铃声后，附近没有其他人，应该用最快的速度拿起听筒，这样的态度是每个人都应该拥有的，这样的习惯是每个办公室工作人员都应该养成的。如果电话铃响了五声才拿起话筒，应该先向对方</a:t>
            </a:r>
            <a:r>
              <a:rPr lang="zh-CN" sz="1400" dirty="0">
                <a:hlinkClick r:id="rId4"/>
              </a:rPr>
              <a:t>道歉</a:t>
            </a:r>
            <a:r>
              <a:rPr lang="zh-CN" sz="1400" dirty="0"/>
              <a:t>，若电话响了许久，接起电话只是“喂”了一声，对方会十分不满，会给对方留下恶劣的印象。 </a:t>
            </a:r>
          </a:p>
          <a:p>
            <a:r>
              <a:rPr lang="zh-CN" sz="1400" dirty="0"/>
              <a:t>      （五）认真清楚的记录 </a:t>
            </a:r>
          </a:p>
          <a:p>
            <a:r>
              <a:rPr lang="zh-CN" sz="1400" dirty="0"/>
              <a:t>       随时牢记“</a:t>
            </a:r>
            <a:r>
              <a:rPr lang="zh-CN" altLang="zh-CN" sz="1400" dirty="0"/>
              <a:t>5WIH”</a:t>
            </a:r>
            <a:r>
              <a:rPr lang="zh-CN" sz="1400" dirty="0"/>
              <a:t>技巧，所谓“</a:t>
            </a:r>
            <a:r>
              <a:rPr lang="zh-CN" altLang="zh-CN" sz="1400" dirty="0"/>
              <a:t>5W1H”</a:t>
            </a:r>
            <a:r>
              <a:rPr lang="zh-CN" sz="1400" dirty="0"/>
              <a:t>是指：</a:t>
            </a:r>
            <a:r>
              <a:rPr lang="zh-CN" altLang="zh-CN" sz="1400" dirty="0"/>
              <a:t>1</a:t>
            </a:r>
            <a:r>
              <a:rPr lang="zh-CN" sz="1400" dirty="0"/>
              <a:t>．</a:t>
            </a:r>
            <a:r>
              <a:rPr lang="zh-CN" altLang="zh-CN" sz="1400" dirty="0"/>
              <a:t>When</a:t>
            </a:r>
            <a:r>
              <a:rPr lang="zh-CN" sz="1400" dirty="0"/>
              <a:t>何时；</a:t>
            </a:r>
            <a:r>
              <a:rPr lang="zh-CN" altLang="zh-CN" sz="1400" dirty="0"/>
              <a:t>2</a:t>
            </a:r>
            <a:r>
              <a:rPr lang="zh-CN" sz="1400" dirty="0"/>
              <a:t>．</a:t>
            </a:r>
            <a:r>
              <a:rPr lang="zh-CN" altLang="zh-CN" sz="1400" dirty="0"/>
              <a:t>Who</a:t>
            </a:r>
            <a:r>
              <a:rPr lang="zh-CN" sz="1400" dirty="0"/>
              <a:t>何人；</a:t>
            </a:r>
            <a:r>
              <a:rPr lang="zh-CN" altLang="zh-CN" sz="1400" dirty="0"/>
              <a:t>3</a:t>
            </a:r>
            <a:r>
              <a:rPr lang="zh-CN" sz="1400" dirty="0"/>
              <a:t>．</a:t>
            </a:r>
            <a:r>
              <a:rPr lang="zh-CN" altLang="zh-CN" sz="1400" dirty="0"/>
              <a:t>Where</a:t>
            </a:r>
            <a:r>
              <a:rPr lang="zh-CN" sz="1400" dirty="0"/>
              <a:t>何地；</a:t>
            </a:r>
            <a:r>
              <a:rPr lang="zh-CN" altLang="zh-CN" sz="1400" dirty="0"/>
              <a:t>4</a:t>
            </a:r>
            <a:r>
              <a:rPr lang="zh-CN" sz="1400" dirty="0"/>
              <a:t>．</a:t>
            </a:r>
            <a:r>
              <a:rPr lang="zh-CN" altLang="zh-CN" sz="1400" dirty="0"/>
              <a:t>What</a:t>
            </a:r>
            <a:r>
              <a:rPr lang="zh-CN" sz="1400" dirty="0"/>
              <a:t>何事；</a:t>
            </a:r>
            <a:r>
              <a:rPr lang="zh-CN" altLang="zh-CN" sz="1400" dirty="0"/>
              <a:t>5</a:t>
            </a:r>
            <a:r>
              <a:rPr lang="zh-CN" sz="1400" dirty="0"/>
              <a:t>．</a:t>
            </a:r>
            <a:r>
              <a:rPr lang="zh-CN" altLang="zh-CN" sz="1400" dirty="0"/>
              <a:t>Why</a:t>
            </a:r>
            <a:r>
              <a:rPr lang="zh-CN" sz="1400" dirty="0"/>
              <a:t>为什么；</a:t>
            </a:r>
            <a:r>
              <a:rPr lang="zh-CN" altLang="zh-CN" sz="1400" dirty="0"/>
              <a:t>6</a:t>
            </a:r>
            <a:r>
              <a:rPr lang="zh-CN" sz="1400" dirty="0"/>
              <a:t>．</a:t>
            </a:r>
            <a:r>
              <a:rPr lang="zh-CN" altLang="zh-CN" sz="1400" dirty="0"/>
              <a:t>HOW</a:t>
            </a:r>
            <a:r>
              <a:rPr lang="zh-CN" sz="1400" dirty="0"/>
              <a:t>如何进行。在工作中这些资料都是十分重要的。对打电话，接电话具有相同的重要性。电话记录既要简洁又要完备，有赖于”</a:t>
            </a:r>
            <a:r>
              <a:rPr lang="zh-CN" altLang="zh-CN" sz="1400" dirty="0"/>
              <a:t>5WIH”</a:t>
            </a:r>
            <a:r>
              <a:rPr lang="zh-CN" sz="1400" dirty="0"/>
              <a:t>技巧。</a:t>
            </a:r>
          </a:p>
          <a:p>
            <a:r>
              <a:rPr lang="zh-CN" altLang="zh-CN" sz="1400" dirty="0"/>
              <a:t>      </a:t>
            </a:r>
            <a:r>
              <a:rPr lang="zh-CN" sz="1400" dirty="0"/>
              <a:t>（六）了解来电话的目的 </a:t>
            </a:r>
          </a:p>
          <a:p>
            <a:r>
              <a:rPr lang="zh-CN" altLang="zh-CN" sz="1400" dirty="0"/>
              <a:t>       </a:t>
            </a:r>
            <a:r>
              <a:rPr lang="zh-CN" sz="1400" dirty="0"/>
              <a:t>班时间打来的电话几乎都与工作有关，公司的每个电话都十分重要，不可敷衍，即使对方要找的人不在，切忌只说“不在”就把电话挂了。接电话时也要尽可能问清事由，避免误事。首先应了解对方来电的目的，如自己无法处理，也应认真记录下来，委婉地探求对方来电目的，就可不误事而且赢得对方的好感。 </a:t>
            </a:r>
          </a:p>
          <a:p>
            <a:r>
              <a:rPr lang="zh-CN" altLang="zh-CN" sz="1400" dirty="0"/>
              <a:t>      </a:t>
            </a:r>
            <a:r>
              <a:rPr lang="zh-CN" sz="1400" dirty="0"/>
              <a:t>（七）挂电话前的礼貌</a:t>
            </a:r>
          </a:p>
          <a:p>
            <a:r>
              <a:rPr lang="zh-CN" altLang="zh-CN" sz="1400" dirty="0"/>
              <a:t>      </a:t>
            </a:r>
            <a:r>
              <a:rPr lang="zh-CN" sz="1400" dirty="0"/>
              <a:t>要结束电话交谈时，一般应当由打电话的一方提出，然后彼此客气地道别，说一声“再见”，再挂电话，不可只管自己讲完就挂断电话</a:t>
            </a:r>
          </a:p>
        </p:txBody>
      </p:sp>
      <p:sp>
        <p:nvSpPr>
          <p:cNvPr id="15" name="圆角矩形 1">
            <a:hlinkClick r:id="rId5"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39947"/>
                                        </p:tgtEl>
                                        <p:attrNameLst>
                                          <p:attrName>style.color</p:attrName>
                                        </p:attrNameLst>
                                      </p:cBhvr>
                                      <p:to>
                                        <a:schemeClr val="bg1"/>
                                      </p:to>
                                    </p:animClr>
                                    <p:animClr clrSpc="rgb" dir="cw">
                                      <p:cBhvr>
                                        <p:cTn id="7" dur="250" autoRev="1" fill="remove"/>
                                        <p:tgtEl>
                                          <p:spTgt spid="39947"/>
                                        </p:tgtEl>
                                        <p:attrNameLst>
                                          <p:attrName>fillcolor</p:attrName>
                                        </p:attrNameLst>
                                      </p:cBhvr>
                                      <p:to>
                                        <a:schemeClr val="bg1"/>
                                      </p:to>
                                    </p:animClr>
                                    <p:set>
                                      <p:cBhvr>
                                        <p:cTn id="8" dur="250" autoRev="1" fill="remove"/>
                                        <p:tgtEl>
                                          <p:spTgt spid="39947"/>
                                        </p:tgtEl>
                                        <p:attrNameLst>
                                          <p:attrName>fill.type</p:attrName>
                                        </p:attrNameLst>
                                      </p:cBhvr>
                                      <p:to>
                                        <p:strVal val="solid"/>
                                      </p:to>
                                    </p:set>
                                    <p:set>
                                      <p:cBhvr>
                                        <p:cTn id="9" dur="250" autoRev="1" fill="remove"/>
                                        <p:tgtEl>
                                          <p:spTgt spid="399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bldLvl="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993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3994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994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994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994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994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3994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3994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接电话礼仪</a:t>
            </a:r>
          </a:p>
        </p:txBody>
      </p:sp>
      <p:sp>
        <p:nvSpPr>
          <p:cNvPr id="4097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39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Rectangle 15"/>
          <p:cNvSpPr>
            <a:spLocks noChangeArrowheads="1"/>
          </p:cNvSpPr>
          <p:nvPr/>
        </p:nvSpPr>
        <p:spPr bwMode="auto">
          <a:xfrm>
            <a:off x="2536825" y="876300"/>
            <a:ext cx="66071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600" dirty="0"/>
              <a:t>       </a:t>
            </a:r>
            <a:r>
              <a:rPr lang="zh-CN" sz="1600" dirty="0"/>
              <a:t>接听电话不可太随便，得讲究必要的礼仪和一定的技巧，以免横生误会。无论是打电话还是接电话，我们都应做到语调热情、大方自然、声量适中、表达清楚、简明扼要、文明礼貌。 </a:t>
            </a:r>
          </a:p>
          <a:p>
            <a:r>
              <a:rPr lang="zh-CN" altLang="zh-CN" sz="1600" dirty="0"/>
              <a:t>      </a:t>
            </a:r>
            <a:r>
              <a:rPr lang="zh-CN" sz="1600" dirty="0"/>
              <a:t>（一）及时接电话</a:t>
            </a:r>
          </a:p>
          <a:p>
            <a:r>
              <a:rPr lang="zh-CN" altLang="zh-CN" sz="1600" dirty="0"/>
              <a:t>       </a:t>
            </a:r>
            <a:r>
              <a:rPr lang="zh-CN" sz="1600" dirty="0"/>
              <a:t>一般来说，在办公室里，电话铃响</a:t>
            </a:r>
            <a:r>
              <a:rPr lang="zh-CN" altLang="zh-CN" sz="1600" dirty="0"/>
              <a:t>3</a:t>
            </a:r>
            <a:r>
              <a:rPr lang="zh-CN" sz="1600" dirty="0"/>
              <a:t>遍之前就应接听，</a:t>
            </a:r>
            <a:r>
              <a:rPr lang="zh-CN" altLang="zh-CN" sz="1600" dirty="0"/>
              <a:t>6</a:t>
            </a:r>
            <a:r>
              <a:rPr lang="zh-CN" sz="1600" dirty="0"/>
              <a:t>遍后就应道歉：“对不起，让你久等了。”如果受话人正在做一件要紧的事情不能及时接听，代接的人应妥为解释。如果既不及时接电话，又不道歉，甚至极不耐烦，就是极不礼貌的行为。尽快接听电话会给对方留下好印象，让对方觉得自己被看重。 </a:t>
            </a:r>
          </a:p>
          <a:p>
            <a:r>
              <a:rPr lang="zh-CN" altLang="zh-CN" sz="1600" dirty="0"/>
              <a:t>      </a:t>
            </a:r>
            <a:r>
              <a:rPr lang="zh-CN" sz="1600" dirty="0"/>
              <a:t>（二）确认对方</a:t>
            </a:r>
          </a:p>
          <a:p>
            <a:r>
              <a:rPr lang="zh-CN" altLang="zh-CN" sz="1600" dirty="0"/>
              <a:t>       </a:t>
            </a:r>
            <a:r>
              <a:rPr lang="zh-CN" sz="1600" dirty="0"/>
              <a:t>对方打来电话，一般会自己主动介绍。如果没有介绍或者你没有听清楚，就应该主动问：“请问你是哪位？我能为您做什么？您找哪位？”但是，人们习惯的做法是，拿起电话听筒盘问一句：“喂！哪位？”这在对方听来，陌生而疏远，缺少人情味。接到对方打来的电话，您拿起听筒应首先自我介绍：“你好！我是某某某。”如果对方找的人在旁边，您应说：“请稍等。”然后用手掩住话筒，轻声招呼你的同事接电话。如果对方找的人不在，您应该告诉对方，并且问：“需要留言吗？我一定转告！”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40971"/>
                                        </p:tgtEl>
                                        <p:attrNameLst>
                                          <p:attrName>style.color</p:attrName>
                                        </p:attrNameLst>
                                      </p:cBhvr>
                                      <p:to>
                                        <a:schemeClr val="bg1"/>
                                      </p:to>
                                    </p:animClr>
                                    <p:animClr clrSpc="rgb" dir="cw">
                                      <p:cBhvr>
                                        <p:cTn id="7" dur="250" autoRev="1" fill="remove"/>
                                        <p:tgtEl>
                                          <p:spTgt spid="40971"/>
                                        </p:tgtEl>
                                        <p:attrNameLst>
                                          <p:attrName>fillcolor</p:attrName>
                                        </p:attrNameLst>
                                      </p:cBhvr>
                                      <p:to>
                                        <a:schemeClr val="bg1"/>
                                      </p:to>
                                    </p:animClr>
                                    <p:set>
                                      <p:cBhvr>
                                        <p:cTn id="8" dur="250" autoRev="1" fill="remove"/>
                                        <p:tgtEl>
                                          <p:spTgt spid="40971"/>
                                        </p:tgtEl>
                                        <p:attrNameLst>
                                          <p:attrName>fill.type</p:attrName>
                                        </p:attrNameLst>
                                      </p:cBhvr>
                                      <p:to>
                                        <p:strVal val="solid"/>
                                      </p:to>
                                    </p:set>
                                    <p:set>
                                      <p:cBhvr>
                                        <p:cTn id="9" dur="250" autoRev="1" fill="remove"/>
                                        <p:tgtEl>
                                          <p:spTgt spid="409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bldLvl="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096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096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096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096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096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096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096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4097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接电话礼仪</a:t>
            </a:r>
          </a:p>
        </p:txBody>
      </p:sp>
      <p:sp>
        <p:nvSpPr>
          <p:cNvPr id="4199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40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Rectangle 15"/>
          <p:cNvSpPr>
            <a:spLocks noChangeArrowheads="1"/>
          </p:cNvSpPr>
          <p:nvPr/>
        </p:nvSpPr>
        <p:spPr bwMode="auto">
          <a:xfrm>
            <a:off x="2536825" y="938213"/>
            <a:ext cx="660717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a:t>      </a:t>
            </a:r>
            <a:r>
              <a:rPr lang="zh-CN"/>
              <a:t>（三）讲究艺术</a:t>
            </a:r>
          </a:p>
          <a:p>
            <a:r>
              <a:rPr lang="zh-CN" altLang="zh-CN"/>
              <a:t>       </a:t>
            </a:r>
            <a:r>
              <a:rPr lang="zh-CN"/>
              <a:t>接听电话时，应注意使嘴和话筒保持</a:t>
            </a:r>
            <a:r>
              <a:rPr lang="zh-CN" altLang="zh-CN"/>
              <a:t>4</a:t>
            </a:r>
            <a:r>
              <a:rPr lang="zh-CN"/>
              <a:t>厘米左右的距离；要把耳朵贴近话筒，仔细倾听对方的讲话。</a:t>
            </a:r>
          </a:p>
          <a:p>
            <a:r>
              <a:rPr lang="zh-CN"/>
              <a:t>最后，应让对方自己结束电话，然后轻轻把话筒放好。不可“啪</a:t>
            </a:r>
            <a:r>
              <a:rPr lang="zh-CN" altLang="zh-CN"/>
              <a:t>——”</a:t>
            </a:r>
            <a:r>
              <a:rPr lang="zh-CN"/>
              <a:t>的一下扔回原处，这极不礼貌。最好是在对方之后挂电话。 </a:t>
            </a:r>
          </a:p>
          <a:p>
            <a:r>
              <a:rPr lang="zh-CN" altLang="zh-CN"/>
              <a:t>      </a:t>
            </a:r>
            <a:r>
              <a:rPr lang="zh-CN"/>
              <a:t>（四）调整心态</a:t>
            </a:r>
          </a:p>
          <a:p>
            <a:r>
              <a:rPr lang="zh-CN" altLang="zh-CN"/>
              <a:t>       </a:t>
            </a:r>
            <a:r>
              <a:rPr lang="zh-CN"/>
              <a:t>当您拿起电话听筒的时候，一定要面带笑容。不要以为笑容只能表现在脸上，它也会藏在声音里。亲切、温情的声音会使对方马上对我们产生良好的印象。如果绷着脸，声音会变得冷冰冰。打、接电话的时候不能叼着香烟、嚼着口香糖；说话时，声音不宜过大或过小，吐词清晰，保证对方能听明白。</a:t>
            </a:r>
          </a:p>
          <a:p>
            <a:r>
              <a:rPr lang="zh-CN" altLang="zh-CN"/>
              <a:t>      </a:t>
            </a:r>
            <a:r>
              <a:rPr lang="zh-CN"/>
              <a:t>（五）用左手接听电话，右手边准备纸笔</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41995"/>
                                        </p:tgtEl>
                                        <p:attrNameLst>
                                          <p:attrName>style.color</p:attrName>
                                        </p:attrNameLst>
                                      </p:cBhvr>
                                      <p:to>
                                        <a:schemeClr val="bg1"/>
                                      </p:to>
                                    </p:animClr>
                                    <p:animClr clrSpc="rgb" dir="cw">
                                      <p:cBhvr>
                                        <p:cTn id="7" dur="250" autoRev="1" fill="remove"/>
                                        <p:tgtEl>
                                          <p:spTgt spid="41995"/>
                                        </p:tgtEl>
                                        <p:attrNameLst>
                                          <p:attrName>fillcolor</p:attrName>
                                        </p:attrNameLst>
                                      </p:cBhvr>
                                      <p:to>
                                        <a:schemeClr val="bg1"/>
                                      </p:to>
                                    </p:animClr>
                                    <p:set>
                                      <p:cBhvr>
                                        <p:cTn id="8" dur="250" autoRev="1" fill="remove"/>
                                        <p:tgtEl>
                                          <p:spTgt spid="41995"/>
                                        </p:tgtEl>
                                        <p:attrNameLst>
                                          <p:attrName>fill.type</p:attrName>
                                        </p:attrNameLst>
                                      </p:cBhvr>
                                      <p:to>
                                        <p:strVal val="solid"/>
                                      </p:to>
                                    </p:set>
                                    <p:set>
                                      <p:cBhvr>
                                        <p:cTn id="9" dur="250" autoRev="1" fill="remove"/>
                                        <p:tgtEl>
                                          <p:spTgt spid="4199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bldLvl="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198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198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198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199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199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199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199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4199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打电话礼仪</a:t>
            </a:r>
          </a:p>
        </p:txBody>
      </p:sp>
      <p:sp>
        <p:nvSpPr>
          <p:cNvPr id="4301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41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Rectangle 15"/>
          <p:cNvSpPr>
            <a:spLocks noChangeArrowheads="1"/>
          </p:cNvSpPr>
          <p:nvPr/>
        </p:nvSpPr>
        <p:spPr bwMode="auto">
          <a:xfrm>
            <a:off x="2536825" y="938213"/>
            <a:ext cx="660717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a:t>      </a:t>
            </a:r>
            <a:r>
              <a:rPr lang="zh-CN"/>
              <a:t>（一）打电话时，需注意以下几点：</a:t>
            </a:r>
          </a:p>
          <a:p>
            <a:r>
              <a:rPr lang="zh-CN" altLang="zh-CN"/>
              <a:t>       1.</a:t>
            </a:r>
            <a:r>
              <a:rPr lang="zh-CN"/>
              <a:t>要选好时间。打电话时，如非重要事情，尽量避开受话人休息、用餐的时间，而且最好别在节假日打扰对方。</a:t>
            </a:r>
          </a:p>
          <a:p>
            <a:r>
              <a:rPr lang="zh-CN" altLang="zh-CN"/>
              <a:t>       2.</a:t>
            </a:r>
            <a:r>
              <a:rPr lang="zh-CN"/>
              <a:t>要掌握通话时间。打电话前，最好先想好要讲的内容，以便节约通话时间，不要现想现说，“煲电话粥”，通常一次通话不应长于</a:t>
            </a:r>
            <a:r>
              <a:rPr lang="zh-CN" altLang="zh-CN"/>
              <a:t>3</a:t>
            </a:r>
            <a:r>
              <a:rPr lang="zh-CN"/>
              <a:t>分钟，即所谓的“</a:t>
            </a:r>
            <a:r>
              <a:rPr lang="zh-CN" altLang="zh-CN"/>
              <a:t>3</a:t>
            </a:r>
            <a:r>
              <a:rPr lang="zh-CN"/>
              <a:t>分钟原则”。</a:t>
            </a:r>
          </a:p>
          <a:p>
            <a:r>
              <a:rPr lang="zh-CN" altLang="zh-CN"/>
              <a:t>      3.</a:t>
            </a:r>
            <a:r>
              <a:rPr lang="zh-CN"/>
              <a:t>要态度友好。通话时不要大喊大叫，震耳欲聋。</a:t>
            </a:r>
          </a:p>
          <a:p>
            <a:r>
              <a:rPr lang="zh-CN" altLang="zh-CN"/>
              <a:t>      4.</a:t>
            </a:r>
            <a:r>
              <a:rPr lang="zh-CN"/>
              <a:t>要用语规范。通话之初，应先做自我介绍，不要让对方“猜一猜”。请受话人找人或代转时，应说“劳驾”或“麻烦您”，不要认为这是理所应当的。</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43019"/>
                                        </p:tgtEl>
                                        <p:attrNameLst>
                                          <p:attrName>style.color</p:attrName>
                                        </p:attrNameLst>
                                      </p:cBhvr>
                                      <p:to>
                                        <a:schemeClr val="bg1"/>
                                      </p:to>
                                    </p:animClr>
                                    <p:animClr clrSpc="rgb" dir="cw">
                                      <p:cBhvr>
                                        <p:cTn id="7" dur="250" autoRev="1" fill="remove"/>
                                        <p:tgtEl>
                                          <p:spTgt spid="43019"/>
                                        </p:tgtEl>
                                        <p:attrNameLst>
                                          <p:attrName>fillcolor</p:attrName>
                                        </p:attrNameLst>
                                      </p:cBhvr>
                                      <p:to>
                                        <a:schemeClr val="bg1"/>
                                      </p:to>
                                    </p:animClr>
                                    <p:set>
                                      <p:cBhvr>
                                        <p:cTn id="8" dur="250" autoRev="1" fill="remove"/>
                                        <p:tgtEl>
                                          <p:spTgt spid="43019"/>
                                        </p:tgtEl>
                                        <p:attrNameLst>
                                          <p:attrName>fill.type</p:attrName>
                                        </p:attrNameLst>
                                      </p:cBhvr>
                                      <p:to>
                                        <p:strVal val="solid"/>
                                      </p:to>
                                    </p:set>
                                    <p:set>
                                      <p:cBhvr>
                                        <p:cTn id="9" dur="250" autoRev="1" fill="remove"/>
                                        <p:tgtEl>
                                          <p:spTgt spid="430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bldLvl="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301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301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301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301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301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301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301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4301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打电话礼仪</a:t>
            </a:r>
          </a:p>
        </p:txBody>
      </p:sp>
      <p:sp>
        <p:nvSpPr>
          <p:cNvPr id="4404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43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3" name="Rectangle 15"/>
          <p:cNvSpPr>
            <a:spLocks noChangeArrowheads="1"/>
          </p:cNvSpPr>
          <p:nvPr/>
        </p:nvSpPr>
        <p:spPr bwMode="auto">
          <a:xfrm>
            <a:off x="2536824" y="876300"/>
            <a:ext cx="660717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b="1" dirty="0"/>
              <a:t>       </a:t>
            </a:r>
            <a:r>
              <a:rPr lang="zh-CN" dirty="0"/>
              <a:t>（二）电话礼仪中的“宜”与“忌”</a:t>
            </a:r>
          </a:p>
          <a:p>
            <a:r>
              <a:rPr lang="zh-CN" altLang="zh-CN" dirty="0"/>
              <a:t>        1.</a:t>
            </a:r>
            <a:r>
              <a:rPr lang="zh-CN" dirty="0"/>
              <a:t>电话礼仪中的“宜”。</a:t>
            </a:r>
          </a:p>
          <a:p>
            <a:r>
              <a:rPr lang="zh-CN" altLang="zh-CN" dirty="0"/>
              <a:t>       </a:t>
            </a:r>
            <a:r>
              <a:rPr lang="zh-CN" dirty="0"/>
              <a:t>（</a:t>
            </a:r>
            <a:r>
              <a:rPr lang="zh-CN" altLang="zh-CN" dirty="0"/>
              <a:t>1</a:t>
            </a:r>
            <a:r>
              <a:rPr lang="zh-CN" dirty="0"/>
              <a:t>）在告诉客户公司名称之前，应说“早上好”“下午好”“晚上好”等问候语；如果是重要节日，需要问候客户“节日快乐”，如法定假日或者圣诞节等。</a:t>
            </a:r>
          </a:p>
          <a:p>
            <a:r>
              <a:rPr lang="zh-CN" altLang="zh-CN" dirty="0"/>
              <a:t>      </a:t>
            </a:r>
            <a:r>
              <a:rPr lang="zh-CN" dirty="0"/>
              <a:t>（</a:t>
            </a:r>
            <a:r>
              <a:rPr lang="zh-CN" altLang="zh-CN" dirty="0"/>
              <a:t>2</a:t>
            </a:r>
            <a:r>
              <a:rPr lang="zh-CN" dirty="0"/>
              <a:t>）说话时保持愉快的声音，并且语速不要太快。</a:t>
            </a:r>
          </a:p>
          <a:p>
            <a:r>
              <a:rPr lang="zh-CN" altLang="zh-CN" dirty="0"/>
              <a:t>      </a:t>
            </a:r>
            <a:r>
              <a:rPr lang="zh-CN" dirty="0"/>
              <a:t>（</a:t>
            </a:r>
            <a:r>
              <a:rPr lang="zh-CN" altLang="zh-CN" dirty="0"/>
              <a:t>3</a:t>
            </a:r>
            <a:r>
              <a:rPr lang="zh-CN" dirty="0"/>
              <a:t>）在客户长时间说话时，不要不给予回应。</a:t>
            </a:r>
          </a:p>
          <a:p>
            <a:r>
              <a:rPr lang="zh-CN" altLang="zh-CN" dirty="0"/>
              <a:t>      </a:t>
            </a:r>
            <a:r>
              <a:rPr lang="zh-CN" dirty="0"/>
              <a:t>（</a:t>
            </a:r>
            <a:r>
              <a:rPr lang="zh-CN" altLang="zh-CN" dirty="0"/>
              <a:t>4</a:t>
            </a:r>
            <a:r>
              <a:rPr lang="zh-CN" dirty="0"/>
              <a:t>）让客户等待时，一定要向他说明原因。</a:t>
            </a:r>
          </a:p>
          <a:p>
            <a:r>
              <a:rPr lang="zh-CN" altLang="zh-CN" dirty="0"/>
              <a:t>      </a:t>
            </a:r>
            <a:r>
              <a:rPr lang="zh-CN" dirty="0"/>
              <a:t>（</a:t>
            </a:r>
            <a:r>
              <a:rPr lang="zh-CN" altLang="zh-CN" dirty="0"/>
              <a:t>5</a:t>
            </a:r>
            <a:r>
              <a:rPr lang="zh-CN" dirty="0"/>
              <a:t>）谈话过程中，要保持冷静，心态要平和，有礼貌。</a:t>
            </a:r>
          </a:p>
          <a:p>
            <a:r>
              <a:rPr lang="zh-CN" altLang="zh-CN" dirty="0"/>
              <a:t>      </a:t>
            </a:r>
            <a:r>
              <a:rPr lang="zh-CN" dirty="0"/>
              <a:t>（</a:t>
            </a:r>
            <a:r>
              <a:rPr lang="zh-CN" altLang="zh-CN" dirty="0"/>
              <a:t>6</a:t>
            </a:r>
            <a:r>
              <a:rPr lang="zh-CN" dirty="0"/>
              <a:t>）说再见前，要向客户表示感谢。</a:t>
            </a:r>
          </a:p>
          <a:p>
            <a:r>
              <a:rPr lang="zh-CN" altLang="zh-CN" dirty="0"/>
              <a:t>      </a:t>
            </a:r>
            <a:r>
              <a:rPr lang="zh-CN" dirty="0"/>
              <a:t>（</a:t>
            </a:r>
            <a:r>
              <a:rPr lang="zh-CN" altLang="zh-CN" dirty="0"/>
              <a:t>7</a:t>
            </a:r>
            <a:r>
              <a:rPr lang="zh-CN" dirty="0"/>
              <a:t>）在客户挂电话后才可以挂电话。</a:t>
            </a:r>
          </a:p>
          <a:p>
            <a:r>
              <a:rPr lang="zh-CN" altLang="zh-CN" dirty="0"/>
              <a:t>      </a:t>
            </a:r>
            <a:r>
              <a:rPr lang="zh-CN" dirty="0"/>
              <a:t>（</a:t>
            </a:r>
            <a:r>
              <a:rPr lang="zh-CN" altLang="zh-CN" dirty="0"/>
              <a:t>8</a:t>
            </a:r>
            <a:r>
              <a:rPr lang="zh-CN" dirty="0"/>
              <a:t>）如果承诺给客户回电话，就不要忘记，否则容易失去客户的信任。</a:t>
            </a:r>
          </a:p>
          <a:p>
            <a:r>
              <a:rPr lang="zh-CN" altLang="zh-CN" dirty="0"/>
              <a:t>      </a:t>
            </a:r>
            <a:r>
              <a:rPr lang="zh-CN" dirty="0"/>
              <a:t>（</a:t>
            </a:r>
            <a:r>
              <a:rPr lang="zh-CN" altLang="zh-CN" dirty="0"/>
              <a:t>9</a:t>
            </a:r>
            <a:r>
              <a:rPr lang="zh-CN" dirty="0"/>
              <a:t>）记录下需要回复的信息。</a:t>
            </a:r>
          </a:p>
          <a:p>
            <a:r>
              <a:rPr lang="zh-CN" altLang="zh-CN" dirty="0"/>
              <a:t>      </a:t>
            </a:r>
            <a:r>
              <a:rPr lang="zh-CN" dirty="0"/>
              <a:t>（</a:t>
            </a:r>
            <a:r>
              <a:rPr lang="zh-CN" altLang="zh-CN" dirty="0"/>
              <a:t>10</a:t>
            </a:r>
            <a:r>
              <a:rPr lang="zh-CN" dirty="0"/>
              <a:t>）在客户挂断电话前，要重复一下所记录的内容，尤其是关于电话、邮箱地址和通信地址等信息。</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44043"/>
                                        </p:tgtEl>
                                        <p:attrNameLst>
                                          <p:attrName>style.color</p:attrName>
                                        </p:attrNameLst>
                                      </p:cBhvr>
                                      <p:to>
                                        <a:schemeClr val="bg1"/>
                                      </p:to>
                                    </p:animClr>
                                    <p:animClr clrSpc="rgb" dir="cw">
                                      <p:cBhvr>
                                        <p:cTn id="7" dur="250" autoRev="1" fill="remove"/>
                                        <p:tgtEl>
                                          <p:spTgt spid="44043"/>
                                        </p:tgtEl>
                                        <p:attrNameLst>
                                          <p:attrName>fillcolor</p:attrName>
                                        </p:attrNameLst>
                                      </p:cBhvr>
                                      <p:to>
                                        <a:schemeClr val="bg1"/>
                                      </p:to>
                                    </p:animClr>
                                    <p:set>
                                      <p:cBhvr>
                                        <p:cTn id="8" dur="250" autoRev="1" fill="remove"/>
                                        <p:tgtEl>
                                          <p:spTgt spid="44043"/>
                                        </p:tgtEl>
                                        <p:attrNameLst>
                                          <p:attrName>fill.type</p:attrName>
                                        </p:attrNameLst>
                                      </p:cBhvr>
                                      <p:to>
                                        <p:strVal val="solid"/>
                                      </p:to>
                                    </p:set>
                                    <p:set>
                                      <p:cBhvr>
                                        <p:cTn id="9" dur="250" autoRev="1" fill="remove"/>
                                        <p:tgtEl>
                                          <p:spTgt spid="440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bldLvl="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403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403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403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403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403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404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404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4404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打电话礼仪</a:t>
            </a:r>
          </a:p>
        </p:txBody>
      </p:sp>
      <p:sp>
        <p:nvSpPr>
          <p:cNvPr id="4506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440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Rectangle 15"/>
          <p:cNvSpPr>
            <a:spLocks noChangeArrowheads="1"/>
          </p:cNvSpPr>
          <p:nvPr/>
        </p:nvSpPr>
        <p:spPr bwMode="auto">
          <a:xfrm>
            <a:off x="2536825" y="938213"/>
            <a:ext cx="66071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600" dirty="0"/>
              <a:t>        2.</a:t>
            </a:r>
            <a:r>
              <a:rPr lang="zh-CN" sz="1600" dirty="0"/>
              <a:t>电话礼仪中的“忌”。</a:t>
            </a:r>
          </a:p>
          <a:p>
            <a:r>
              <a:rPr lang="zh-CN" altLang="zh-CN" sz="1600" dirty="0"/>
              <a:t>      </a:t>
            </a:r>
            <a:r>
              <a:rPr lang="zh-CN" sz="1600" dirty="0"/>
              <a:t>（</a:t>
            </a:r>
            <a:r>
              <a:rPr lang="zh-CN" altLang="zh-CN" sz="1600" dirty="0"/>
              <a:t>1</a:t>
            </a:r>
            <a:r>
              <a:rPr lang="zh-CN" sz="1600" dirty="0"/>
              <a:t>）问候客户时，仅说“您好”；客户服务用语中，说“你”“喂”。</a:t>
            </a:r>
          </a:p>
          <a:p>
            <a:r>
              <a:rPr lang="zh-CN" altLang="zh-CN" sz="1600" dirty="0"/>
              <a:t>      </a:t>
            </a:r>
            <a:r>
              <a:rPr lang="zh-CN" sz="1600" dirty="0"/>
              <a:t>（</a:t>
            </a:r>
            <a:r>
              <a:rPr lang="zh-CN" altLang="zh-CN" sz="1600" dirty="0"/>
              <a:t>2</a:t>
            </a:r>
            <a:r>
              <a:rPr lang="zh-CN" sz="1600" dirty="0"/>
              <a:t>）在很吵或很静的环境中，说话的声音太小或太大；在倾听客户说话时，完全保持沉默。</a:t>
            </a:r>
          </a:p>
          <a:p>
            <a:r>
              <a:rPr lang="zh-CN" altLang="zh-CN" sz="1600" dirty="0"/>
              <a:t>      </a:t>
            </a:r>
            <a:r>
              <a:rPr lang="zh-CN" sz="1600" dirty="0"/>
              <a:t>（</a:t>
            </a:r>
            <a:r>
              <a:rPr lang="zh-CN" altLang="zh-CN" sz="1600" dirty="0"/>
              <a:t>3</a:t>
            </a:r>
            <a:r>
              <a:rPr lang="zh-CN" sz="1600" dirty="0"/>
              <a:t>）频繁使用口头语，如“请稍等”“就是说”“这个（儿）”“那个（儿）”“没问题”“嗯”“然后”等。一次通话中，使用口头语的次数应累计不超过</a:t>
            </a:r>
            <a:r>
              <a:rPr lang="zh-CN" altLang="zh-CN" sz="1600" dirty="0"/>
              <a:t>3</a:t>
            </a:r>
            <a:r>
              <a:rPr lang="zh-CN" sz="1600" dirty="0"/>
              <a:t>次。</a:t>
            </a:r>
          </a:p>
          <a:p>
            <a:r>
              <a:rPr lang="zh-CN" altLang="zh-CN" sz="1600" dirty="0"/>
              <a:t>      </a:t>
            </a:r>
            <a:r>
              <a:rPr lang="zh-CN" sz="1600" dirty="0"/>
              <a:t>（</a:t>
            </a:r>
            <a:r>
              <a:rPr lang="zh-CN" altLang="zh-CN" sz="1600" dirty="0"/>
              <a:t>4</a:t>
            </a:r>
            <a:r>
              <a:rPr lang="zh-CN" sz="1600" dirty="0"/>
              <a:t>）随意使用生活用语，如“喂”“我不清楚”“啊（升调）”“得了”“行了”“</a:t>
            </a:r>
            <a:r>
              <a:rPr lang="zh-CN" altLang="zh-CN" sz="1600" dirty="0"/>
              <a:t>OK”“</a:t>
            </a:r>
            <a:r>
              <a:rPr lang="zh-CN" sz="1600" dirty="0"/>
              <a:t>嗯（升调）”“哎”“你”等。</a:t>
            </a:r>
          </a:p>
          <a:p>
            <a:r>
              <a:rPr lang="zh-CN" altLang="zh-CN" sz="1600" dirty="0"/>
              <a:t>      </a:t>
            </a:r>
            <a:r>
              <a:rPr lang="zh-CN" sz="1600" dirty="0"/>
              <a:t>（</a:t>
            </a:r>
            <a:r>
              <a:rPr lang="zh-CN" altLang="zh-CN" sz="1600" dirty="0"/>
              <a:t>5</a:t>
            </a:r>
            <a:r>
              <a:rPr lang="zh-CN" sz="1600" dirty="0"/>
              <a:t>）很长一段时间没有回音，使客户以为电话已经挂断。</a:t>
            </a:r>
          </a:p>
          <a:p>
            <a:r>
              <a:rPr lang="zh-CN" altLang="zh-CN" sz="1600" dirty="0"/>
              <a:t>      </a:t>
            </a:r>
            <a:r>
              <a:rPr lang="zh-CN" sz="1600" dirty="0"/>
              <a:t>（</a:t>
            </a:r>
            <a:r>
              <a:rPr lang="zh-CN" altLang="zh-CN" sz="1600" dirty="0"/>
              <a:t>6</a:t>
            </a:r>
            <a:r>
              <a:rPr lang="zh-CN" sz="1600" dirty="0"/>
              <a:t>）在客户未挂断电话时就挂断电话；与客户说客户听不懂的专业术语。</a:t>
            </a:r>
          </a:p>
          <a:p>
            <a:r>
              <a:rPr lang="zh-CN" altLang="zh-CN" sz="1600" dirty="0"/>
              <a:t>      </a:t>
            </a:r>
            <a:r>
              <a:rPr lang="zh-CN" sz="1600" dirty="0"/>
              <a:t>（</a:t>
            </a:r>
            <a:r>
              <a:rPr lang="zh-CN" altLang="zh-CN" sz="1600" dirty="0"/>
              <a:t>7</a:t>
            </a:r>
            <a:r>
              <a:rPr lang="zh-CN" sz="1600" dirty="0"/>
              <a:t>）忘记做记录，导致后续工作无法进行，又给客户回电话询问。</a:t>
            </a:r>
          </a:p>
          <a:p>
            <a:r>
              <a:rPr lang="zh-CN" altLang="zh-CN" sz="1600" dirty="0"/>
              <a:t>      </a:t>
            </a:r>
            <a:r>
              <a:rPr lang="zh-CN" sz="1600" dirty="0"/>
              <a:t>（</a:t>
            </a:r>
            <a:r>
              <a:rPr lang="zh-CN" altLang="zh-CN" sz="1600" dirty="0"/>
              <a:t>8</a:t>
            </a:r>
            <a:r>
              <a:rPr lang="zh-CN" sz="1600" dirty="0"/>
              <a:t>）依靠记忆记录客户问题及信息。</a:t>
            </a:r>
          </a:p>
          <a:p>
            <a:r>
              <a:rPr lang="zh-CN" altLang="zh-CN" sz="1600" dirty="0"/>
              <a:t>      </a:t>
            </a:r>
            <a:r>
              <a:rPr lang="zh-CN" sz="1600" dirty="0"/>
              <a:t>（</a:t>
            </a:r>
            <a:r>
              <a:rPr lang="zh-CN" altLang="zh-CN" sz="1600" dirty="0"/>
              <a:t>9</a:t>
            </a:r>
            <a:r>
              <a:rPr lang="zh-CN" sz="1600" dirty="0"/>
              <a:t>）未向客户确认所记录的信息前，就让客户挂断电话。</a:t>
            </a:r>
          </a:p>
          <a:p>
            <a:r>
              <a:rPr lang="zh-CN" altLang="zh-CN" sz="1600" dirty="0"/>
              <a:t>      </a:t>
            </a:r>
            <a:r>
              <a:rPr lang="zh-CN" sz="1600" dirty="0"/>
              <a:t>（</a:t>
            </a:r>
            <a:r>
              <a:rPr lang="zh-CN" altLang="zh-CN" sz="1600" dirty="0"/>
              <a:t>10</a:t>
            </a:r>
            <a:r>
              <a:rPr lang="zh-CN" sz="1600" dirty="0"/>
              <a:t>）让客户等候后，马上就告知客户查询结果。</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45067"/>
                                        </p:tgtEl>
                                        <p:attrNameLst>
                                          <p:attrName>style.color</p:attrName>
                                        </p:attrNameLst>
                                      </p:cBhvr>
                                      <p:to>
                                        <a:schemeClr val="bg1"/>
                                      </p:to>
                                    </p:animClr>
                                    <p:animClr clrSpc="rgb" dir="cw">
                                      <p:cBhvr>
                                        <p:cTn id="7" dur="250" autoRev="1" fill="remove"/>
                                        <p:tgtEl>
                                          <p:spTgt spid="45067"/>
                                        </p:tgtEl>
                                        <p:attrNameLst>
                                          <p:attrName>fillcolor</p:attrName>
                                        </p:attrNameLst>
                                      </p:cBhvr>
                                      <p:to>
                                        <a:schemeClr val="bg1"/>
                                      </p:to>
                                    </p:animClr>
                                    <p:set>
                                      <p:cBhvr>
                                        <p:cTn id="8" dur="250" autoRev="1" fill="remove"/>
                                        <p:tgtEl>
                                          <p:spTgt spid="45067"/>
                                        </p:tgtEl>
                                        <p:attrNameLst>
                                          <p:attrName>fill.type</p:attrName>
                                        </p:attrNameLst>
                                      </p:cBhvr>
                                      <p:to>
                                        <p:strVal val="solid"/>
                                      </p:to>
                                    </p:set>
                                    <p:set>
                                      <p:cBhvr>
                                        <p:cTn id="9" dur="250" autoRev="1" fill="remove"/>
                                        <p:tgtEl>
                                          <p:spTgt spid="450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7" grpId="0" bldLvl="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505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506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506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506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506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506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506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4506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打电话礼仪</a:t>
            </a:r>
          </a:p>
        </p:txBody>
      </p:sp>
      <p:sp>
        <p:nvSpPr>
          <p:cNvPr id="4609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45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Rectangle 15"/>
          <p:cNvSpPr>
            <a:spLocks noChangeArrowheads="1"/>
          </p:cNvSpPr>
          <p:nvPr/>
        </p:nvSpPr>
        <p:spPr bwMode="auto">
          <a:xfrm>
            <a:off x="2536825" y="938213"/>
            <a:ext cx="66071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600" dirty="0"/>
              <a:t>        </a:t>
            </a:r>
            <a:r>
              <a:rPr lang="zh-CN" sz="1600" dirty="0"/>
              <a:t>（三）规范服务用语的基本要求：</a:t>
            </a:r>
          </a:p>
          <a:p>
            <a:r>
              <a:rPr lang="zh-CN" altLang="zh-CN" sz="1600" dirty="0"/>
              <a:t>       1.</a:t>
            </a:r>
            <a:r>
              <a:rPr lang="zh-CN" sz="1600" dirty="0"/>
              <a:t>多使用礼貌用语：“您好、请、谢谢、对不起、再见。”</a:t>
            </a:r>
          </a:p>
          <a:p>
            <a:r>
              <a:rPr lang="zh-CN" altLang="zh-CN" sz="1600" dirty="0"/>
              <a:t>       2.</a:t>
            </a:r>
            <a:r>
              <a:rPr lang="zh-CN" sz="1600" dirty="0"/>
              <a:t>禁止使用服务忌语。</a:t>
            </a:r>
          </a:p>
          <a:p>
            <a:r>
              <a:rPr lang="zh-CN" altLang="zh-CN" sz="1600" dirty="0"/>
              <a:t>       3.</a:t>
            </a:r>
            <a:r>
              <a:rPr lang="zh-CN" sz="1600" dirty="0"/>
              <a:t>语速适中，语音甜美，语调柔和，亲切自然，忌说话没有激情，语调平淡，过于拖拉或速度太快。</a:t>
            </a:r>
          </a:p>
          <a:p>
            <a:r>
              <a:rPr lang="zh-CN" altLang="zh-CN" sz="1600" dirty="0"/>
              <a:t>       4.</a:t>
            </a:r>
            <a:r>
              <a:rPr lang="zh-CN" sz="1600" dirty="0"/>
              <a:t>咬字清晰，避免出现方言较浓的普通话。</a:t>
            </a:r>
          </a:p>
          <a:p>
            <a:r>
              <a:rPr lang="zh-CN" altLang="zh-CN" sz="1600" dirty="0"/>
              <a:t>       5.</a:t>
            </a:r>
            <a:r>
              <a:rPr lang="zh-CN" sz="1600" dirty="0"/>
              <a:t>耐心解释，态度热情周到，忌与客户通话时出现反问、质问的口气。</a:t>
            </a:r>
          </a:p>
          <a:p>
            <a:r>
              <a:rPr lang="zh-CN" altLang="zh-CN" sz="1600" dirty="0"/>
              <a:t>       6.</a:t>
            </a:r>
            <a:r>
              <a:rPr lang="zh-CN" sz="1600" dirty="0"/>
              <a:t>应答过程中遇客户咨询自己不熟悉的业务时，忌烦躁、不懂装懂、推诿、搪塞客户。</a:t>
            </a:r>
          </a:p>
          <a:p>
            <a:r>
              <a:rPr lang="zh-CN" altLang="zh-CN" sz="1600" dirty="0"/>
              <a:t>       7.</a:t>
            </a:r>
            <a:r>
              <a:rPr lang="zh-CN" sz="1600" dirty="0"/>
              <a:t>通话过程中不得无故打断客户说话，不要急于对客户做出解释，应请客户将问题表述完后再答复（否则将适得其反）。</a:t>
            </a:r>
          </a:p>
          <a:p>
            <a:r>
              <a:rPr lang="zh-CN" altLang="zh-CN" sz="1600" dirty="0"/>
              <a:t>       8.</a:t>
            </a:r>
            <a:r>
              <a:rPr lang="zh-CN" sz="1600" dirty="0"/>
              <a:t>对客户反映的须提交的问题，客户代表应在客户表述后再复述一遍，确认所提交的问题即客户所反映的问题后，方可记录下来提交综合处理组，在查询处理过程中需要其他客户代表配合处理或与其他台席的客户代表交谈时，应先采取静音。</a:t>
            </a:r>
          </a:p>
          <a:p>
            <a:r>
              <a:rPr lang="zh-CN" altLang="zh-CN" sz="1600" dirty="0"/>
              <a:t>       9.</a:t>
            </a:r>
            <a:r>
              <a:rPr lang="zh-CN" sz="1600" dirty="0"/>
              <a:t>严格按照服务规范用语应答。</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46091"/>
                                        </p:tgtEl>
                                        <p:attrNameLst>
                                          <p:attrName>style.color</p:attrName>
                                        </p:attrNameLst>
                                      </p:cBhvr>
                                      <p:to>
                                        <a:schemeClr val="bg1"/>
                                      </p:to>
                                    </p:animClr>
                                    <p:animClr clrSpc="rgb" dir="cw">
                                      <p:cBhvr>
                                        <p:cTn id="7" dur="250" autoRev="1" fill="remove"/>
                                        <p:tgtEl>
                                          <p:spTgt spid="46091"/>
                                        </p:tgtEl>
                                        <p:attrNameLst>
                                          <p:attrName>fillcolor</p:attrName>
                                        </p:attrNameLst>
                                      </p:cBhvr>
                                      <p:to>
                                        <a:schemeClr val="bg1"/>
                                      </p:to>
                                    </p:animClr>
                                    <p:set>
                                      <p:cBhvr>
                                        <p:cTn id="8" dur="250" autoRev="1" fill="remove"/>
                                        <p:tgtEl>
                                          <p:spTgt spid="46091"/>
                                        </p:tgtEl>
                                        <p:attrNameLst>
                                          <p:attrName>fill.type</p:attrName>
                                        </p:attrNameLst>
                                      </p:cBhvr>
                                      <p:to>
                                        <p:strVal val="solid"/>
                                      </p:to>
                                    </p:set>
                                    <p:set>
                                      <p:cBhvr>
                                        <p:cTn id="9" dur="250" autoRev="1" fill="remove"/>
                                        <p:tgtEl>
                                          <p:spTgt spid="4609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10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10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10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10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10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10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4106"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一、用气发声</a:t>
            </a:r>
            <a:endParaRPr lang="zh-CN" altLang="en-US" sz="1600">
              <a:latin typeface="微软雅黑" pitchFamily="34" charset="-122"/>
              <a:ea typeface="微软雅黑" pitchFamily="34" charset="-122"/>
            </a:endParaRPr>
          </a:p>
        </p:txBody>
      </p:sp>
      <p:sp>
        <p:nvSpPr>
          <p:cNvPr id="5131" name="Text Box 44"/>
          <p:cNvSpPr>
            <a:spLocks noChangeArrowheads="1"/>
          </p:cNvSpPr>
          <p:nvPr/>
        </p:nvSpPr>
        <p:spPr bwMode="auto">
          <a:xfrm>
            <a:off x="2339975" y="936625"/>
            <a:ext cx="68040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600" b="1">
                <a:latin typeface="Calibri" pitchFamily="34" charset="0"/>
              </a:rPr>
              <a:t>      （二）有控制的胸腹式联合呼吸</a:t>
            </a:r>
            <a:endParaRPr lang="zh-CN" altLang="en-US" sz="1600">
              <a:latin typeface="Calibri" pitchFamily="34" charset="0"/>
            </a:endParaRPr>
          </a:p>
          <a:p>
            <a:pPr defTabSz="912813"/>
            <a:r>
              <a:rPr lang="zh-CN" altLang="en-US" sz="1600">
                <a:latin typeface="Calibri" pitchFamily="34" charset="0"/>
              </a:rPr>
              <a:t>        1.特点</a:t>
            </a:r>
          </a:p>
          <a:p>
            <a:pPr defTabSz="912813"/>
            <a:r>
              <a:rPr lang="zh-CN" altLang="en-US" sz="1600">
                <a:latin typeface="Calibri" pitchFamily="34" charset="0"/>
              </a:rPr>
              <a:t>      （1）吸气量大：吸气时两肋展开，横膈下降，胸腔容量扩大，因而进气快，部位深，气量大。</a:t>
            </a:r>
          </a:p>
          <a:p>
            <a:pPr defTabSz="912813"/>
            <a:r>
              <a:rPr lang="zh-CN" altLang="en-US" sz="1600">
                <a:latin typeface="Calibri" pitchFamily="34" charset="0"/>
              </a:rPr>
              <a:t>       （2）便于控制：呼气时用两肋展开和小腹内收“拉住”呼出的气流，有控制地将气均匀、稳定地呼出。这是气息控制的关键。</a:t>
            </a:r>
          </a:p>
          <a:p>
            <a:pPr defTabSz="912813"/>
            <a:r>
              <a:rPr lang="zh-CN" altLang="en-US" sz="1600">
                <a:latin typeface="Calibri" pitchFamily="34" charset="0"/>
              </a:rPr>
              <a:t>         2.呼吸训练：</a:t>
            </a:r>
          </a:p>
          <a:p>
            <a:pPr defTabSz="912813"/>
            <a:r>
              <a:rPr lang="zh-CN" altLang="en-US" sz="1600">
                <a:latin typeface="Calibri" pitchFamily="34" charset="0"/>
              </a:rPr>
              <a:t>       （1）体姿训练：良好的口语表达要求全身肌肉相对放松、呼吸器官舒展自如。</a:t>
            </a:r>
          </a:p>
          <a:p>
            <a:pPr defTabSz="912813"/>
            <a:r>
              <a:rPr lang="zh-CN" altLang="en-US" sz="1600">
                <a:latin typeface="Calibri" pitchFamily="34" charset="0"/>
              </a:rPr>
              <a:t>         基本体态有站姿和坐姿两种。而呼叫中心坐席员必须掌握的，是正确的坐姿。</a:t>
            </a:r>
          </a:p>
          <a:p>
            <a:pPr defTabSz="912813"/>
            <a:r>
              <a:rPr lang="zh-CN" altLang="en-US" sz="1600">
                <a:latin typeface="Calibri" pitchFamily="34" charset="0"/>
              </a:rPr>
              <a:t>        坐姿的基本要求是：头正、身直，肩部放松且略向后展。坐在凳椅的前半部，胸部略向前倾，小腹自然内收，双脚平稳落地并略后收。眼神与面部表情与表达内容密切配合（以情带声）。</a:t>
            </a:r>
          </a:p>
          <a:p>
            <a:pPr defTabSz="912813"/>
            <a:r>
              <a:rPr lang="zh-CN" altLang="en-US" sz="1600">
                <a:latin typeface="Calibri" pitchFamily="34" charset="0"/>
              </a:rPr>
              <a:t>        （2）吸气训练：要求吸气深、气沉丹田，蓄气量大。</a:t>
            </a:r>
          </a:p>
        </p:txBody>
      </p:sp>
      <p:pic>
        <p:nvPicPr>
          <p:cNvPr id="4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5131"/>
                                        </p:tgtEl>
                                        <p:attrNameLst>
                                          <p:attrName>style.color</p:attrName>
                                        </p:attrNameLst>
                                      </p:cBhvr>
                                      <p:to>
                                        <a:schemeClr val="bg1"/>
                                      </p:to>
                                    </p:animClr>
                                    <p:animClr clrSpc="rgb" dir="cw">
                                      <p:cBhvr>
                                        <p:cTn id="7" dur="250" autoRev="1" fill="remove"/>
                                        <p:tgtEl>
                                          <p:spTgt spid="5131"/>
                                        </p:tgtEl>
                                        <p:attrNameLst>
                                          <p:attrName>fillcolor</p:attrName>
                                        </p:attrNameLst>
                                      </p:cBhvr>
                                      <p:to>
                                        <a:schemeClr val="bg1"/>
                                      </p:to>
                                    </p:animClr>
                                    <p:set>
                                      <p:cBhvr>
                                        <p:cTn id="8" dur="250" autoRev="1" fill="remove"/>
                                        <p:tgtEl>
                                          <p:spTgt spid="5131"/>
                                        </p:tgtEl>
                                        <p:attrNameLst>
                                          <p:attrName>fill.type</p:attrName>
                                        </p:attrNameLst>
                                      </p:cBhvr>
                                      <p:to>
                                        <p:strVal val="solid"/>
                                      </p:to>
                                    </p:set>
                                    <p:set>
                                      <p:cBhvr>
                                        <p:cTn id="9" dur="250" autoRev="1" fill="remove"/>
                                        <p:tgtEl>
                                          <p:spTgt spid="51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bldLvl="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60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608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608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608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608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608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608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4609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微笑服务</a:t>
            </a:r>
          </a:p>
        </p:txBody>
      </p:sp>
      <p:sp>
        <p:nvSpPr>
          <p:cNvPr id="4711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46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Rectangle 15"/>
          <p:cNvSpPr>
            <a:spLocks noChangeArrowheads="1"/>
          </p:cNvSpPr>
          <p:nvPr/>
        </p:nvSpPr>
        <p:spPr bwMode="auto">
          <a:xfrm>
            <a:off x="2536825" y="876300"/>
            <a:ext cx="660717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dirty="0"/>
              <a:t>       </a:t>
            </a:r>
            <a:r>
              <a:rPr lang="zh-CN" dirty="0"/>
              <a:t>虽说打电话接电话的时候，别人是看不见自己的表情的，可是电话那头的人是可以感觉到的，所以电话服务少不了的一项也包括微笑服务。</a:t>
            </a:r>
          </a:p>
          <a:p>
            <a:r>
              <a:rPr lang="zh-CN" altLang="zh-CN" dirty="0"/>
              <a:t>      </a:t>
            </a:r>
            <a:r>
              <a:rPr lang="zh-CN" dirty="0"/>
              <a:t>（一）微笑服务的魅力</a:t>
            </a:r>
          </a:p>
          <a:p>
            <a:r>
              <a:rPr lang="zh-CN" altLang="zh-CN" dirty="0"/>
              <a:t>       1.</a:t>
            </a:r>
            <a:r>
              <a:rPr lang="zh-CN" dirty="0"/>
              <a:t>微笑可以感染客户</a:t>
            </a:r>
          </a:p>
          <a:p>
            <a:r>
              <a:rPr lang="zh-CN" altLang="zh-CN" dirty="0"/>
              <a:t>       </a:t>
            </a:r>
            <a:r>
              <a:rPr lang="zh-CN" dirty="0"/>
              <a:t>客户花钱消费的时候，可不想看到你愁眉苦脸的样子。当客户怒气冲天的来投诉的时候，你这样只会火上加油。相反，如果你真诚地对客户微笑，你就可能感染他，使他调整态度，或者使他感到愉悦。</a:t>
            </a:r>
          </a:p>
          <a:p>
            <a:r>
              <a:rPr lang="zh-CN" altLang="zh-CN" dirty="0"/>
              <a:t>        2.</a:t>
            </a:r>
            <a:r>
              <a:rPr lang="zh-CN" dirty="0"/>
              <a:t>微笑激发热情 </a:t>
            </a:r>
          </a:p>
          <a:p>
            <a:r>
              <a:rPr lang="zh-CN" altLang="zh-CN" dirty="0"/>
              <a:t>       </a:t>
            </a:r>
            <a:r>
              <a:rPr lang="zh-CN" dirty="0"/>
              <a:t>笑传递这样的信息：“见到你我很高兴，我愿意为你服务。”所以，微笑可以激发你的服务热情，使你为客户提供周到的服务 </a:t>
            </a:r>
          </a:p>
          <a:p>
            <a:r>
              <a:rPr lang="zh-CN" altLang="zh-CN" dirty="0"/>
              <a:t>       3.</a:t>
            </a:r>
            <a:r>
              <a:rPr lang="zh-CN" dirty="0"/>
              <a:t>微笑可以增加创造力 </a:t>
            </a:r>
          </a:p>
          <a:p>
            <a:r>
              <a:rPr lang="zh-CN" altLang="zh-CN" dirty="0"/>
              <a:t>       </a:t>
            </a:r>
            <a:r>
              <a:rPr lang="zh-CN" dirty="0"/>
              <a:t>当你微笑着的时候，你就处于一种轻松愉悦的状态，有助于思维活跃，从而创造性地解决客户的问题。相反，如果你的神经紧紧绷着，只会越来越紧张，创造力就会被扼杀。</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47115"/>
                                        </p:tgtEl>
                                        <p:attrNameLst>
                                          <p:attrName>style.color</p:attrName>
                                        </p:attrNameLst>
                                      </p:cBhvr>
                                      <p:to>
                                        <a:schemeClr val="bg1"/>
                                      </p:to>
                                    </p:animClr>
                                    <p:animClr clrSpc="rgb" dir="cw">
                                      <p:cBhvr>
                                        <p:cTn id="7" dur="250" autoRev="1" fill="remove"/>
                                        <p:tgtEl>
                                          <p:spTgt spid="47115"/>
                                        </p:tgtEl>
                                        <p:attrNameLst>
                                          <p:attrName>fillcolor</p:attrName>
                                        </p:attrNameLst>
                                      </p:cBhvr>
                                      <p:to>
                                        <a:schemeClr val="bg1"/>
                                      </p:to>
                                    </p:animClr>
                                    <p:set>
                                      <p:cBhvr>
                                        <p:cTn id="8" dur="250" autoRev="1" fill="remove"/>
                                        <p:tgtEl>
                                          <p:spTgt spid="47115"/>
                                        </p:tgtEl>
                                        <p:attrNameLst>
                                          <p:attrName>fill.type</p:attrName>
                                        </p:attrNameLst>
                                      </p:cBhvr>
                                      <p:to>
                                        <p:strVal val="solid"/>
                                      </p:to>
                                    </p:set>
                                    <p:set>
                                      <p:cBhvr>
                                        <p:cTn id="9" dur="250" autoRev="1" fill="remove"/>
                                        <p:tgtEl>
                                          <p:spTgt spid="471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bldLvl="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710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710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710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711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711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711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711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4711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微笑服务</a:t>
            </a:r>
          </a:p>
        </p:txBody>
      </p:sp>
      <p:sp>
        <p:nvSpPr>
          <p:cNvPr id="4813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471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Rectangle 15"/>
          <p:cNvSpPr>
            <a:spLocks noChangeArrowheads="1"/>
          </p:cNvSpPr>
          <p:nvPr/>
        </p:nvSpPr>
        <p:spPr bwMode="auto">
          <a:xfrm>
            <a:off x="2536825" y="938213"/>
            <a:ext cx="660717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a:t>       </a:t>
            </a:r>
            <a:r>
              <a:rPr lang="zh-CN"/>
              <a:t>（二）微笑的表现形式</a:t>
            </a:r>
          </a:p>
          <a:p>
            <a:r>
              <a:rPr lang="zh-CN" altLang="zh-CN"/>
              <a:t>        1.</a:t>
            </a:r>
            <a:r>
              <a:rPr lang="zh-CN"/>
              <a:t>面部肌肉放松，自然，不紧张；</a:t>
            </a:r>
          </a:p>
          <a:p>
            <a:r>
              <a:rPr lang="zh-CN" altLang="zh-CN"/>
              <a:t>        2.</a:t>
            </a:r>
            <a:r>
              <a:rPr lang="zh-CN"/>
              <a:t>抿着嘴，两嘴角轻轻地一收；</a:t>
            </a:r>
          </a:p>
          <a:p>
            <a:r>
              <a:rPr lang="zh-CN" altLang="zh-CN"/>
              <a:t>        3.</a:t>
            </a:r>
            <a:r>
              <a:rPr lang="zh-CN"/>
              <a:t>无意识地咬牙；</a:t>
            </a:r>
          </a:p>
          <a:p>
            <a:r>
              <a:rPr lang="zh-CN" altLang="zh-CN"/>
              <a:t>        4.</a:t>
            </a:r>
            <a:r>
              <a:rPr lang="zh-CN"/>
              <a:t>上下嘴唇呈现出似张不张的状态，呈现一张嘴角似乎上翘的嘴；</a:t>
            </a:r>
          </a:p>
          <a:p>
            <a:r>
              <a:rPr lang="zh-CN" altLang="zh-CN"/>
              <a:t>        5.</a:t>
            </a:r>
            <a:r>
              <a:rPr lang="zh-CN"/>
              <a:t>眉梢、眼皮、眼角、眼毛似乎有点收紧的感觉，呈现出两只弯弯的月亮般的笑眼。</a:t>
            </a:r>
          </a:p>
          <a:p>
            <a:r>
              <a:rPr lang="zh-CN" altLang="zh-CN"/>
              <a:t>        6.</a:t>
            </a:r>
            <a:r>
              <a:rPr lang="zh-CN"/>
              <a:t>口腔打开到刚露齿缝的程度，可见到八颗牙齿，嘴唇呈扁形，嘴角微微上翘。</a:t>
            </a:r>
          </a:p>
          <a:p>
            <a:r>
              <a:rPr lang="zh-CN" altLang="zh-CN"/>
              <a:t>       </a:t>
            </a:r>
            <a:r>
              <a:rPr lang="zh-CN"/>
              <a:t>练习：像空姐一样微笑 </a:t>
            </a:r>
          </a:p>
          <a:p>
            <a:r>
              <a:rPr lang="zh-CN" altLang="zh-CN"/>
              <a:t>       1.</a:t>
            </a:r>
            <a:r>
              <a:rPr lang="zh-CN"/>
              <a:t>说“Ｅ</a:t>
            </a:r>
            <a:r>
              <a:rPr lang="zh-CN" altLang="zh-CN"/>
              <a:t>——”</a:t>
            </a:r>
            <a:r>
              <a:rPr lang="zh-CN"/>
              <a:t>，让嘴的两端朝后缩，微张双唇。</a:t>
            </a:r>
          </a:p>
          <a:p>
            <a:r>
              <a:rPr lang="zh-CN" altLang="zh-CN"/>
              <a:t>       2.</a:t>
            </a:r>
            <a:r>
              <a:rPr lang="zh-CN"/>
              <a:t>轻轻浅笑，减弱“Ｅ</a:t>
            </a:r>
            <a:r>
              <a:rPr lang="zh-CN" altLang="zh-CN"/>
              <a:t>―――”</a:t>
            </a:r>
            <a:r>
              <a:rPr lang="zh-CN"/>
              <a:t>的程度，这时可感觉到颧骨被拉向斜后上方。</a:t>
            </a:r>
          </a:p>
          <a:p>
            <a:r>
              <a:rPr lang="zh-CN" altLang="zh-CN"/>
              <a:t>       3.</a:t>
            </a:r>
            <a:r>
              <a:rPr lang="zh-CN"/>
              <a:t>相同的动作反复几次，直到感觉自然为止。</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48139"/>
                                        </p:tgtEl>
                                        <p:attrNameLst>
                                          <p:attrName>style.color</p:attrName>
                                        </p:attrNameLst>
                                      </p:cBhvr>
                                      <p:to>
                                        <a:schemeClr val="bg1"/>
                                      </p:to>
                                    </p:animClr>
                                    <p:animClr clrSpc="rgb" dir="cw">
                                      <p:cBhvr>
                                        <p:cTn id="7" dur="250" autoRev="1" fill="remove"/>
                                        <p:tgtEl>
                                          <p:spTgt spid="48139"/>
                                        </p:tgtEl>
                                        <p:attrNameLst>
                                          <p:attrName>fillcolor</p:attrName>
                                        </p:attrNameLst>
                                      </p:cBhvr>
                                      <p:to>
                                        <a:schemeClr val="bg1"/>
                                      </p:to>
                                    </p:animClr>
                                    <p:set>
                                      <p:cBhvr>
                                        <p:cTn id="8" dur="250" autoRev="1" fill="remove"/>
                                        <p:tgtEl>
                                          <p:spTgt spid="48139"/>
                                        </p:tgtEl>
                                        <p:attrNameLst>
                                          <p:attrName>fill.type</p:attrName>
                                        </p:attrNameLst>
                                      </p:cBhvr>
                                      <p:to>
                                        <p:strVal val="solid"/>
                                      </p:to>
                                    </p:set>
                                    <p:set>
                                      <p:cBhvr>
                                        <p:cTn id="9" dur="250" autoRev="1" fill="remove"/>
                                        <p:tgtEl>
                                          <p:spTgt spid="481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9" grpId="0" bldLvl="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813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813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813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813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813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813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813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4813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四、</a:t>
            </a:r>
            <a:r>
              <a:rPr lang="zh-CN" altLang="en-US" b="1">
                <a:latin typeface="Calibri" pitchFamily="34" charset="0"/>
              </a:rPr>
              <a:t>微笑服务</a:t>
            </a:r>
          </a:p>
        </p:txBody>
      </p:sp>
      <p:sp>
        <p:nvSpPr>
          <p:cNvPr id="4916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481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3" name="Rectangle 15"/>
          <p:cNvSpPr>
            <a:spLocks noChangeArrowheads="1"/>
          </p:cNvSpPr>
          <p:nvPr/>
        </p:nvSpPr>
        <p:spPr bwMode="auto">
          <a:xfrm>
            <a:off x="2536825" y="938213"/>
            <a:ext cx="66071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a:t>      </a:t>
            </a:r>
            <a:r>
              <a:rPr lang="zh-CN"/>
              <a:t>（三）微笑的三结合</a:t>
            </a:r>
          </a:p>
          <a:p>
            <a:r>
              <a:rPr lang="zh-CN" altLang="zh-CN"/>
              <a:t>       1.</a:t>
            </a:r>
            <a:r>
              <a:rPr lang="zh-CN"/>
              <a:t>与眼睛的结合</a:t>
            </a:r>
          </a:p>
          <a:p>
            <a:r>
              <a:rPr lang="zh-CN"/>
              <a:t>当你在微笑的时候，你的眼睛也要“微笑，”否则，给人的感觉是“皮笑肉不笑”。眼睛会说话，也会笑。如果内心充满温和、善良和厚爱时，那眼睛的笑容一定非常感人。眼睛的笑容有两种：一是“眼形笑”，二是“眼神笑”。</a:t>
            </a:r>
          </a:p>
          <a:p>
            <a:r>
              <a:rPr lang="zh-CN" altLang="zh-CN"/>
              <a:t>        2.</a:t>
            </a:r>
            <a:r>
              <a:rPr lang="zh-CN"/>
              <a:t>与语言的结合</a:t>
            </a:r>
          </a:p>
          <a:p>
            <a:r>
              <a:rPr lang="zh-CN"/>
              <a:t>微笑着说“早上好”、“您好”、“欢迎光临”等礼貌用语，不要光笑不说，或光说不笑。</a:t>
            </a:r>
          </a:p>
          <a:p>
            <a:r>
              <a:rPr lang="zh-CN" altLang="zh-CN"/>
              <a:t>       3.</a:t>
            </a:r>
            <a:r>
              <a:rPr lang="zh-CN"/>
              <a:t>与身体的结合</a:t>
            </a:r>
          </a:p>
          <a:p>
            <a:r>
              <a:rPr lang="zh-CN"/>
              <a:t>微笑要与正确的身体语言相结合，才会相得益彰，给客户以最佳印象的。</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49163"/>
                                        </p:tgtEl>
                                        <p:attrNameLst>
                                          <p:attrName>style.color</p:attrName>
                                        </p:attrNameLst>
                                      </p:cBhvr>
                                      <p:to>
                                        <a:schemeClr val="bg1"/>
                                      </p:to>
                                    </p:animClr>
                                    <p:animClr clrSpc="rgb" dir="cw">
                                      <p:cBhvr>
                                        <p:cTn id="7" dur="250" autoRev="1" fill="remove"/>
                                        <p:tgtEl>
                                          <p:spTgt spid="49163"/>
                                        </p:tgtEl>
                                        <p:attrNameLst>
                                          <p:attrName>fillcolor</p:attrName>
                                        </p:attrNameLst>
                                      </p:cBhvr>
                                      <p:to>
                                        <a:schemeClr val="bg1"/>
                                      </p:to>
                                    </p:animClr>
                                    <p:set>
                                      <p:cBhvr>
                                        <p:cTn id="8" dur="250" autoRev="1" fill="remove"/>
                                        <p:tgtEl>
                                          <p:spTgt spid="49163"/>
                                        </p:tgtEl>
                                        <p:attrNameLst>
                                          <p:attrName>fill.type</p:attrName>
                                        </p:attrNameLst>
                                      </p:cBhvr>
                                      <p:to>
                                        <p:strVal val="solid"/>
                                      </p:to>
                                    </p:set>
                                    <p:set>
                                      <p:cBhvr>
                                        <p:cTn id="9" dur="250" autoRev="1" fill="remove"/>
                                        <p:tgtEl>
                                          <p:spTgt spid="4916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bldLvl="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915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4915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915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915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915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916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4916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4916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沟通注意点</a:t>
            </a:r>
          </a:p>
        </p:txBody>
      </p:sp>
      <p:sp>
        <p:nvSpPr>
          <p:cNvPr id="5018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49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7" name="Rectangle 15"/>
          <p:cNvSpPr>
            <a:spLocks noChangeArrowheads="1"/>
          </p:cNvSpPr>
          <p:nvPr/>
        </p:nvSpPr>
        <p:spPr bwMode="auto">
          <a:xfrm>
            <a:off x="2527053" y="847726"/>
            <a:ext cx="660717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dirty="0"/>
              <a:t>      </a:t>
            </a:r>
            <a:r>
              <a:rPr lang="zh-CN" dirty="0"/>
              <a:t>（一）声音的暗示</a:t>
            </a:r>
          </a:p>
          <a:p>
            <a:r>
              <a:rPr lang="zh-CN" altLang="zh-CN" dirty="0"/>
              <a:t>       </a:t>
            </a:r>
            <a:r>
              <a:rPr lang="zh-CN" dirty="0"/>
              <a:t>从你说话的语音语调中，客户就能判断出你工作的态度。所以，当和客户沟通时，你应该专业化地表述，使用一些能够激励客户支持和购买产品的语言。</a:t>
            </a:r>
          </a:p>
          <a:p>
            <a:r>
              <a:rPr lang="zh-CN" altLang="zh-CN" dirty="0"/>
              <a:t>       </a:t>
            </a:r>
            <a:r>
              <a:rPr lang="zh-CN" dirty="0"/>
              <a:t>以下有五项影响你声音的重要因素。</a:t>
            </a:r>
          </a:p>
          <a:p>
            <a:r>
              <a:rPr lang="zh-CN" altLang="zh-CN" dirty="0"/>
              <a:t>        1.</a:t>
            </a:r>
            <a:r>
              <a:rPr lang="zh-CN" dirty="0"/>
              <a:t>音调</a:t>
            </a:r>
          </a:p>
          <a:p>
            <a:r>
              <a:rPr lang="zh-CN" altLang="zh-CN" dirty="0"/>
              <a:t>       </a:t>
            </a:r>
            <a:r>
              <a:rPr lang="zh-CN" dirty="0"/>
              <a:t>声音的高低被称为音调。当你和客户沟通时，可以适时改变音调。比如，当你想强调某些话语或者强调问题时，你可以在声音中增加热情、兴奋的语调。在结束沟通时，你可以增高音量来提出一个问题。降低音量可以显示一个结束或者表达陈述。</a:t>
            </a:r>
          </a:p>
          <a:p>
            <a:r>
              <a:rPr lang="zh-CN" altLang="zh-CN" dirty="0"/>
              <a:t>       </a:t>
            </a:r>
            <a:r>
              <a:rPr lang="zh-CN" dirty="0"/>
              <a:t>一般说来，低音调在商务中比高音调更有效，因为高音调显得比较情绪化。同时你需要注意采用合适的音调，以免误导你的客户。</a:t>
            </a:r>
          </a:p>
          <a:p>
            <a:r>
              <a:rPr lang="zh-CN" altLang="zh-CN" dirty="0"/>
              <a:t>       </a:t>
            </a:r>
            <a:r>
              <a:rPr lang="zh-CN" dirty="0"/>
              <a:t>如果你习惯提高音量，你可以寻求同事的帮助来调整。让他们听听你的声音，询问他们是否可以根据音调来辨别出你的意思。这样你就可以提醒自己，有意识地强调音调。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50187"/>
                                        </p:tgtEl>
                                        <p:attrNameLst>
                                          <p:attrName>style.color</p:attrName>
                                        </p:attrNameLst>
                                      </p:cBhvr>
                                      <p:to>
                                        <a:schemeClr val="bg1"/>
                                      </p:to>
                                    </p:animClr>
                                    <p:animClr clrSpc="rgb" dir="cw">
                                      <p:cBhvr>
                                        <p:cTn id="7" dur="250" autoRev="1" fill="remove"/>
                                        <p:tgtEl>
                                          <p:spTgt spid="50187"/>
                                        </p:tgtEl>
                                        <p:attrNameLst>
                                          <p:attrName>fillcolor</p:attrName>
                                        </p:attrNameLst>
                                      </p:cBhvr>
                                      <p:to>
                                        <a:schemeClr val="bg1"/>
                                      </p:to>
                                    </p:animClr>
                                    <p:set>
                                      <p:cBhvr>
                                        <p:cTn id="8" dur="250" autoRev="1" fill="remove"/>
                                        <p:tgtEl>
                                          <p:spTgt spid="50187"/>
                                        </p:tgtEl>
                                        <p:attrNameLst>
                                          <p:attrName>fill.type</p:attrName>
                                        </p:attrNameLst>
                                      </p:cBhvr>
                                      <p:to>
                                        <p:strVal val="solid"/>
                                      </p:to>
                                    </p:set>
                                    <p:set>
                                      <p:cBhvr>
                                        <p:cTn id="9" dur="250" autoRev="1" fill="remove"/>
                                        <p:tgtEl>
                                          <p:spTgt spid="501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bldLvl="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017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018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018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018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018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018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018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5018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沟通注意点</a:t>
            </a:r>
          </a:p>
        </p:txBody>
      </p:sp>
      <p:sp>
        <p:nvSpPr>
          <p:cNvPr id="5121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501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950"/>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ChangeArrowheads="1"/>
          </p:cNvSpPr>
          <p:nvPr/>
        </p:nvSpPr>
        <p:spPr bwMode="auto">
          <a:xfrm>
            <a:off x="2293936" y="558701"/>
            <a:ext cx="6850063"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600" dirty="0"/>
              <a:t>        2.</a:t>
            </a:r>
            <a:r>
              <a:rPr lang="zh-CN" sz="1600" dirty="0"/>
              <a:t>变音</a:t>
            </a:r>
          </a:p>
          <a:p>
            <a:r>
              <a:rPr lang="zh-CN" altLang="zh-CN" sz="1600" dirty="0"/>
              <a:t>       </a:t>
            </a:r>
            <a:r>
              <a:rPr lang="zh-CN" sz="1600" dirty="0"/>
              <a:t>变音是口头上的标点符号，可以把她运用到需要强调某点时、停顿时、提问时、要陈述一个观点时。如果没能掌握好变音技巧，客户会觉得你的一成不变的声音很枯燥，甚至流失这样的客户。读下面一段话，试试你用的变音：“很棒！</a:t>
            </a:r>
            <a:r>
              <a:rPr lang="zh-CN" altLang="zh-CN" sz="1600" dirty="0"/>
              <a:t>11</a:t>
            </a:r>
            <a:r>
              <a:rPr lang="zh-CN" sz="1600" dirty="0"/>
              <a:t>月</a:t>
            </a:r>
            <a:r>
              <a:rPr lang="zh-CN" altLang="zh-CN" sz="1600" dirty="0"/>
              <a:t>2</a:t>
            </a:r>
            <a:r>
              <a:rPr lang="zh-CN" sz="1600" dirty="0"/>
              <a:t>号可以完成任务吗？或者能不能提早完成？任何情况我们都可以满足你的需求。”</a:t>
            </a:r>
          </a:p>
          <a:p>
            <a:r>
              <a:rPr lang="zh-CN" altLang="zh-CN" sz="1600" dirty="0"/>
              <a:t>        3.</a:t>
            </a:r>
            <a:r>
              <a:rPr lang="zh-CN" sz="1600" dirty="0"/>
              <a:t>音量</a:t>
            </a:r>
          </a:p>
          <a:p>
            <a:r>
              <a:rPr lang="zh-CN" altLang="zh-CN" sz="1600" dirty="0"/>
              <a:t>       </a:t>
            </a:r>
            <a:r>
              <a:rPr lang="zh-CN" sz="1600" dirty="0"/>
              <a:t>音量足够大，容易使人听清楚。但如果音量过大，会导致听者的耳朵受损，或者易导致人分心，不想继续听下去。为了能确保音量合适，刚到一个新的呼叫中心环境中时，你可以在拿起耳机接听电话前，先和你的同事、朋友相互拨打电话测试下说话的音量。</a:t>
            </a:r>
          </a:p>
          <a:p>
            <a:r>
              <a:rPr lang="zh-CN" altLang="zh-CN" sz="1600" dirty="0"/>
              <a:t>        4.</a:t>
            </a:r>
            <a:r>
              <a:rPr lang="zh-CN" sz="1600" dirty="0"/>
              <a:t>发音清晰</a:t>
            </a:r>
          </a:p>
          <a:p>
            <a:r>
              <a:rPr lang="zh-CN" altLang="zh-CN" sz="1600" dirty="0"/>
              <a:t>       </a:t>
            </a:r>
            <a:r>
              <a:rPr lang="zh-CN" sz="1600" dirty="0"/>
              <a:t>在呼叫中心，你应该恰当地说出每个字，将每个字的音节发准确。如果你发错音，或者说得太快，含糊不清，就会引起客户不理解你的意思。</a:t>
            </a:r>
          </a:p>
          <a:p>
            <a:r>
              <a:rPr lang="zh-CN" altLang="zh-CN" sz="1600" dirty="0"/>
              <a:t>       5.</a:t>
            </a:r>
            <a:r>
              <a:rPr lang="zh-CN" sz="1600" dirty="0"/>
              <a:t>语速</a:t>
            </a:r>
          </a:p>
          <a:p>
            <a:r>
              <a:rPr lang="zh-CN" altLang="zh-CN" sz="1600" dirty="0"/>
              <a:t>       </a:t>
            </a:r>
            <a:r>
              <a:rPr lang="zh-CN" sz="1600" dirty="0"/>
              <a:t>语速是指你每分钟说多少个字。很多研究发现，一般一个成年的每个人平均每分钟的说出</a:t>
            </a:r>
            <a:r>
              <a:rPr lang="zh-CN" altLang="zh-CN" sz="1600" dirty="0"/>
              <a:t>125-150</a:t>
            </a:r>
            <a:r>
              <a:rPr lang="zh-CN" sz="1600" dirty="0"/>
              <a:t>个字。如果说得过快，或者过慢，会使客户不愿意听下去。和客户沟通时，先听听他的语速，然后试着将自己的语速与其匹配。</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51211"/>
                                        </p:tgtEl>
                                        <p:attrNameLst>
                                          <p:attrName>style.color</p:attrName>
                                        </p:attrNameLst>
                                      </p:cBhvr>
                                      <p:to>
                                        <a:schemeClr val="bg1"/>
                                      </p:to>
                                    </p:animClr>
                                    <p:animClr clrSpc="rgb" dir="cw">
                                      <p:cBhvr>
                                        <p:cTn id="7" dur="250" autoRev="1" fill="remove"/>
                                        <p:tgtEl>
                                          <p:spTgt spid="51211"/>
                                        </p:tgtEl>
                                        <p:attrNameLst>
                                          <p:attrName>fillcolor</p:attrName>
                                        </p:attrNameLst>
                                      </p:cBhvr>
                                      <p:to>
                                        <a:schemeClr val="bg1"/>
                                      </p:to>
                                    </p:animClr>
                                    <p:set>
                                      <p:cBhvr>
                                        <p:cTn id="8" dur="250" autoRev="1" fill="remove"/>
                                        <p:tgtEl>
                                          <p:spTgt spid="51211"/>
                                        </p:tgtEl>
                                        <p:attrNameLst>
                                          <p:attrName>fill.type</p:attrName>
                                        </p:attrNameLst>
                                      </p:cBhvr>
                                      <p:to>
                                        <p:strVal val="solid"/>
                                      </p:to>
                                    </p:set>
                                    <p:set>
                                      <p:cBhvr>
                                        <p:cTn id="9" dur="250" autoRev="1" fill="remove"/>
                                        <p:tgtEl>
                                          <p:spTgt spid="512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1" grpId="0" bldLvl="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120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120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120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120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120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120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120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5121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沟通注意点</a:t>
            </a:r>
          </a:p>
        </p:txBody>
      </p:sp>
      <p:sp>
        <p:nvSpPr>
          <p:cNvPr id="5223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512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5" name="Rectangle 15"/>
          <p:cNvSpPr>
            <a:spLocks noChangeArrowheads="1"/>
          </p:cNvSpPr>
          <p:nvPr/>
        </p:nvSpPr>
        <p:spPr bwMode="auto">
          <a:xfrm>
            <a:off x="2536825" y="938213"/>
            <a:ext cx="66071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600" dirty="0"/>
              <a:t>      </a:t>
            </a:r>
            <a:r>
              <a:rPr lang="zh-CN" sz="1600" dirty="0"/>
              <a:t>（二）提问技巧</a:t>
            </a:r>
          </a:p>
          <a:p>
            <a:r>
              <a:rPr lang="zh-CN" altLang="zh-CN" sz="1600" dirty="0"/>
              <a:t>       </a:t>
            </a:r>
            <a:r>
              <a:rPr lang="zh-CN" sz="1600" dirty="0"/>
              <a:t>为了能够充分地判断出客户的需求、观点和问题，你必须学习如何有效地提问。客户人员时常犯的错误是，提出无效的问题，导致客户没有给出他们期望的答案，而倍感受挫。这就会影响客服人员的情绪，从而使客户恼怒。</a:t>
            </a:r>
          </a:p>
          <a:p>
            <a:r>
              <a:rPr lang="zh-CN" sz="1600" dirty="0"/>
              <a:t>提问有多种形式，我们一般将提问分为：开放式提问和封闭式提问。</a:t>
            </a:r>
          </a:p>
          <a:p>
            <a:r>
              <a:rPr lang="zh-CN" altLang="zh-CN" sz="1600" dirty="0"/>
              <a:t>       1.</a:t>
            </a:r>
            <a:r>
              <a:rPr lang="zh-CN" sz="1600" dirty="0"/>
              <a:t>开放式提问。</a:t>
            </a:r>
          </a:p>
          <a:p>
            <a:r>
              <a:rPr lang="zh-CN" altLang="zh-CN" sz="1600" dirty="0"/>
              <a:t>       </a:t>
            </a:r>
            <a:r>
              <a:rPr lang="zh-CN" sz="1600" dirty="0"/>
              <a:t>一般来讲，开放式提问最好运用于鼓励客户参与。这类提问的言语开头是：什么，什么时候，怎么样，为什么。（</a:t>
            </a:r>
            <a:r>
              <a:rPr lang="zh-CN" altLang="zh-CN" sz="1600" dirty="0"/>
              <a:t>what,when,how,why</a:t>
            </a:r>
            <a:r>
              <a:rPr lang="zh-CN" sz="1600" dirty="0"/>
              <a:t>）这类提问可以帮助到你收集信息，有利于稍后解决客户问题、理解客户需求、鼓励客户做出购买决定。</a:t>
            </a:r>
          </a:p>
          <a:p>
            <a:r>
              <a:rPr lang="zh-CN" sz="1600" dirty="0"/>
              <a:t>开放式提问运用的场景有：</a:t>
            </a:r>
          </a:p>
          <a:p>
            <a:r>
              <a:rPr lang="zh-CN" altLang="zh-CN" sz="1600" dirty="0"/>
              <a:t>     </a:t>
            </a:r>
            <a:r>
              <a:rPr lang="zh-CN" sz="1600" dirty="0"/>
              <a:t>（</a:t>
            </a:r>
            <a:r>
              <a:rPr lang="zh-CN" altLang="zh-CN" sz="1600" dirty="0"/>
              <a:t>1</a:t>
            </a:r>
            <a:r>
              <a:rPr lang="zh-CN" sz="1600" dirty="0"/>
              <a:t>）给予客户机会分享他们的想法、观点、抱怨、信息等</a:t>
            </a:r>
          </a:p>
          <a:p>
            <a:r>
              <a:rPr lang="zh-CN" altLang="zh-CN" sz="1600" dirty="0"/>
              <a:t>     </a:t>
            </a:r>
            <a:r>
              <a:rPr lang="zh-CN" sz="1600" dirty="0"/>
              <a:t>（</a:t>
            </a:r>
            <a:r>
              <a:rPr lang="zh-CN" altLang="zh-CN" sz="1600" dirty="0"/>
              <a:t>2</a:t>
            </a:r>
            <a:r>
              <a:rPr lang="zh-CN" sz="1600" dirty="0"/>
              <a:t>）揭露客户隐藏的日常工作事项、问题、信息等。</a:t>
            </a:r>
          </a:p>
          <a:p>
            <a:r>
              <a:rPr lang="zh-CN" altLang="zh-CN" sz="1600" dirty="0"/>
              <a:t>     </a:t>
            </a:r>
            <a:r>
              <a:rPr lang="zh-CN" sz="1600" dirty="0"/>
              <a:t>（</a:t>
            </a:r>
            <a:r>
              <a:rPr lang="zh-CN" altLang="zh-CN" sz="1600" dirty="0"/>
              <a:t>3</a:t>
            </a:r>
            <a:r>
              <a:rPr lang="zh-CN" sz="1600" dirty="0"/>
              <a:t>）鼓励交谈、信息交换</a:t>
            </a:r>
          </a:p>
          <a:p>
            <a:r>
              <a:rPr lang="zh-CN" altLang="zh-CN" sz="1600" dirty="0"/>
              <a:t>     </a:t>
            </a:r>
            <a:r>
              <a:rPr lang="zh-CN" sz="1600" dirty="0"/>
              <a:t>（</a:t>
            </a:r>
            <a:r>
              <a:rPr lang="zh-CN" altLang="zh-CN" sz="1600" dirty="0"/>
              <a:t>4</a:t>
            </a:r>
            <a:r>
              <a:rPr lang="zh-CN" sz="1600" dirty="0"/>
              <a:t>）确认客户的需求</a:t>
            </a:r>
          </a:p>
          <a:p>
            <a:r>
              <a:rPr lang="zh-CN" altLang="zh-CN" sz="1600" dirty="0"/>
              <a:t>     </a:t>
            </a:r>
            <a:r>
              <a:rPr lang="zh-CN" sz="1600" dirty="0"/>
              <a:t>（</a:t>
            </a:r>
            <a:r>
              <a:rPr lang="zh-CN" altLang="zh-CN" sz="1600" dirty="0"/>
              <a:t>5</a:t>
            </a:r>
            <a:r>
              <a:rPr lang="zh-CN" sz="1600" dirty="0"/>
              <a:t>）暴露出对销售电话、或者交叉销售过程中的异议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52235"/>
                                        </p:tgtEl>
                                        <p:attrNameLst>
                                          <p:attrName>style.color</p:attrName>
                                        </p:attrNameLst>
                                      </p:cBhvr>
                                      <p:to>
                                        <a:schemeClr val="bg1"/>
                                      </p:to>
                                    </p:animClr>
                                    <p:animClr clrSpc="rgb" dir="cw">
                                      <p:cBhvr>
                                        <p:cTn id="7" dur="250" autoRev="1" fill="remove"/>
                                        <p:tgtEl>
                                          <p:spTgt spid="52235"/>
                                        </p:tgtEl>
                                        <p:attrNameLst>
                                          <p:attrName>fillcolor</p:attrName>
                                        </p:attrNameLst>
                                      </p:cBhvr>
                                      <p:to>
                                        <a:schemeClr val="bg1"/>
                                      </p:to>
                                    </p:animClr>
                                    <p:set>
                                      <p:cBhvr>
                                        <p:cTn id="8" dur="250" autoRev="1" fill="remove"/>
                                        <p:tgtEl>
                                          <p:spTgt spid="52235"/>
                                        </p:tgtEl>
                                        <p:attrNameLst>
                                          <p:attrName>fill.type</p:attrName>
                                        </p:attrNameLst>
                                      </p:cBhvr>
                                      <p:to>
                                        <p:strVal val="solid"/>
                                      </p:to>
                                    </p:set>
                                    <p:set>
                                      <p:cBhvr>
                                        <p:cTn id="9" dur="250" autoRev="1" fill="remove"/>
                                        <p:tgtEl>
                                          <p:spTgt spid="522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bldLvl="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222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222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222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223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223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223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223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5223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沟通注意点</a:t>
            </a:r>
          </a:p>
        </p:txBody>
      </p:sp>
      <p:sp>
        <p:nvSpPr>
          <p:cNvPr id="5325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52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9" name="Rectangle 15"/>
          <p:cNvSpPr>
            <a:spLocks noChangeArrowheads="1"/>
          </p:cNvSpPr>
          <p:nvPr/>
        </p:nvSpPr>
        <p:spPr bwMode="auto">
          <a:xfrm>
            <a:off x="2536825" y="938213"/>
            <a:ext cx="66071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b="1"/>
              <a:t>例如：</a:t>
            </a:r>
            <a:endParaRPr lang="zh-CN"/>
          </a:p>
          <a:p>
            <a:r>
              <a:rPr lang="zh-CN"/>
              <a:t>您认为是什么引起了这个问题？</a:t>
            </a:r>
          </a:p>
          <a:p>
            <a:r>
              <a:rPr lang="zh-CN"/>
              <a:t>对于解决这个问题，您有什么建议？</a:t>
            </a:r>
          </a:p>
          <a:p>
            <a:r>
              <a:rPr lang="zh-CN"/>
              <a:t>什么时候可以付款？</a:t>
            </a:r>
          </a:p>
          <a:p>
            <a:r>
              <a:rPr lang="zh-CN"/>
              <a:t>您认为什么时候联系您更合适？</a:t>
            </a:r>
          </a:p>
          <a:p>
            <a:r>
              <a:rPr lang="zh-CN"/>
              <a:t>我该怎么帮助您？</a:t>
            </a:r>
          </a:p>
          <a:p>
            <a:r>
              <a:rPr lang="zh-CN"/>
              <a:t>我们该怎么做才能更好地服务于您？</a:t>
            </a:r>
          </a:p>
          <a:p>
            <a:r>
              <a:rPr lang="zh-CN"/>
              <a:t>您为什么会相信那个喃？</a:t>
            </a:r>
          </a:p>
          <a:p>
            <a:r>
              <a:rPr lang="zh-CN"/>
              <a:t>您今天为什么会打电话？ </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53259"/>
                                        </p:tgtEl>
                                        <p:attrNameLst>
                                          <p:attrName>style.color</p:attrName>
                                        </p:attrNameLst>
                                      </p:cBhvr>
                                      <p:to>
                                        <a:schemeClr val="bg1"/>
                                      </p:to>
                                    </p:animClr>
                                    <p:animClr clrSpc="rgb" dir="cw">
                                      <p:cBhvr>
                                        <p:cTn id="7" dur="250" autoRev="1" fill="remove"/>
                                        <p:tgtEl>
                                          <p:spTgt spid="53259"/>
                                        </p:tgtEl>
                                        <p:attrNameLst>
                                          <p:attrName>fillcolor</p:attrName>
                                        </p:attrNameLst>
                                      </p:cBhvr>
                                      <p:to>
                                        <a:schemeClr val="bg1"/>
                                      </p:to>
                                    </p:animClr>
                                    <p:set>
                                      <p:cBhvr>
                                        <p:cTn id="8" dur="250" autoRev="1" fill="remove"/>
                                        <p:tgtEl>
                                          <p:spTgt spid="53259"/>
                                        </p:tgtEl>
                                        <p:attrNameLst>
                                          <p:attrName>fill.type</p:attrName>
                                        </p:attrNameLst>
                                      </p:cBhvr>
                                      <p:to>
                                        <p:strVal val="solid"/>
                                      </p:to>
                                    </p:set>
                                    <p:set>
                                      <p:cBhvr>
                                        <p:cTn id="9" dur="250" autoRev="1" fill="remove"/>
                                        <p:tgtEl>
                                          <p:spTgt spid="532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bldLvl="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325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325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325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325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325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325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325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5325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沟通注意点</a:t>
            </a:r>
          </a:p>
        </p:txBody>
      </p:sp>
      <p:sp>
        <p:nvSpPr>
          <p:cNvPr id="5428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53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Rectangle 15"/>
          <p:cNvSpPr>
            <a:spLocks noChangeArrowheads="1"/>
          </p:cNvSpPr>
          <p:nvPr/>
        </p:nvSpPr>
        <p:spPr bwMode="auto">
          <a:xfrm>
            <a:off x="2536825" y="938213"/>
            <a:ext cx="660717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a:t>        2.</a:t>
            </a:r>
            <a:r>
              <a:rPr lang="zh-CN"/>
              <a:t>封闭式提问。</a:t>
            </a:r>
          </a:p>
          <a:p>
            <a:r>
              <a:rPr lang="zh-CN" altLang="zh-CN"/>
              <a:t>       </a:t>
            </a:r>
            <a:r>
              <a:rPr lang="zh-CN"/>
              <a:t>和开放式提问不同，封闭式提问没有给予客户更多讲话的机会。事实上，当你使用封闭式提问时，整个沟通中主讲的人是你，客户只需要简单地用一个字或者简短的词来回应。（比如，“是的”，“不是”，“好”，“可以”）。如果过度使用封闭式提问，可能会使你无法真正了解客户的观点。封闭式问题的优点是：可以有效掌控电话的进程，特别是，当你和一个非常健谈的客户沟通时，封闭式提问可以帮助你快速得到反馈。</a:t>
            </a:r>
          </a:p>
          <a:p>
            <a:r>
              <a:rPr lang="zh-CN" altLang="zh-CN"/>
              <a:t>       </a:t>
            </a:r>
            <a:r>
              <a:rPr lang="zh-CN"/>
              <a:t>封闭式提问的运用场景有：</a:t>
            </a:r>
          </a:p>
          <a:p>
            <a:r>
              <a:rPr lang="zh-CN" altLang="zh-CN"/>
              <a:t>     </a:t>
            </a:r>
            <a:r>
              <a:rPr lang="zh-CN"/>
              <a:t>（</a:t>
            </a:r>
            <a:r>
              <a:rPr lang="zh-CN" altLang="zh-CN"/>
              <a:t>1</a:t>
            </a:r>
            <a:r>
              <a:rPr lang="zh-CN"/>
              <a:t>）核实听到的、认同的信息</a:t>
            </a:r>
          </a:p>
          <a:p>
            <a:r>
              <a:rPr lang="zh-CN" altLang="zh-CN"/>
              <a:t>     </a:t>
            </a:r>
            <a:r>
              <a:rPr lang="zh-CN"/>
              <a:t>（</a:t>
            </a:r>
            <a:r>
              <a:rPr lang="zh-CN" altLang="zh-CN"/>
              <a:t>2</a:t>
            </a:r>
            <a:r>
              <a:rPr lang="zh-CN"/>
              <a:t>）澄清观点</a:t>
            </a:r>
          </a:p>
          <a:p>
            <a:r>
              <a:rPr lang="zh-CN" altLang="zh-CN"/>
              <a:t>     </a:t>
            </a:r>
            <a:r>
              <a:rPr lang="zh-CN"/>
              <a:t>（</a:t>
            </a:r>
            <a:r>
              <a:rPr lang="zh-CN" altLang="zh-CN"/>
              <a:t>3</a:t>
            </a:r>
            <a:r>
              <a:rPr lang="zh-CN"/>
              <a:t>）获得快速的认同或者共识</a:t>
            </a:r>
          </a:p>
          <a:p>
            <a:r>
              <a:rPr lang="zh-CN" altLang="zh-CN"/>
              <a:t>     </a:t>
            </a:r>
            <a:r>
              <a:rPr lang="zh-CN"/>
              <a:t>（</a:t>
            </a:r>
            <a:r>
              <a:rPr lang="zh-CN" altLang="zh-CN"/>
              <a:t>4</a:t>
            </a:r>
            <a:r>
              <a:rPr lang="zh-CN"/>
              <a:t>）获得购买决定</a:t>
            </a:r>
          </a:p>
          <a:p>
            <a:r>
              <a:rPr lang="zh-CN" altLang="zh-CN"/>
              <a:t>     </a:t>
            </a:r>
            <a:r>
              <a:rPr lang="zh-CN"/>
              <a:t>（</a:t>
            </a:r>
            <a:r>
              <a:rPr lang="zh-CN" altLang="zh-CN"/>
              <a:t>5</a:t>
            </a:r>
            <a:r>
              <a:rPr lang="zh-CN"/>
              <a:t>）掌控交谈进程</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54283"/>
                                        </p:tgtEl>
                                        <p:attrNameLst>
                                          <p:attrName>style.color</p:attrName>
                                        </p:attrNameLst>
                                      </p:cBhvr>
                                      <p:to>
                                        <a:schemeClr val="bg1"/>
                                      </p:to>
                                    </p:animClr>
                                    <p:animClr clrSpc="rgb" dir="cw">
                                      <p:cBhvr>
                                        <p:cTn id="7" dur="250" autoRev="1" fill="remove"/>
                                        <p:tgtEl>
                                          <p:spTgt spid="54283"/>
                                        </p:tgtEl>
                                        <p:attrNameLst>
                                          <p:attrName>fillcolor</p:attrName>
                                        </p:attrNameLst>
                                      </p:cBhvr>
                                      <p:to>
                                        <a:schemeClr val="bg1"/>
                                      </p:to>
                                    </p:animClr>
                                    <p:set>
                                      <p:cBhvr>
                                        <p:cTn id="8" dur="250" autoRev="1" fill="remove"/>
                                        <p:tgtEl>
                                          <p:spTgt spid="54283"/>
                                        </p:tgtEl>
                                        <p:attrNameLst>
                                          <p:attrName>fill.type</p:attrName>
                                        </p:attrNameLst>
                                      </p:cBhvr>
                                      <p:to>
                                        <p:strVal val="solid"/>
                                      </p:to>
                                    </p:set>
                                    <p:set>
                                      <p:cBhvr>
                                        <p:cTn id="9" dur="250" autoRev="1" fill="remove"/>
                                        <p:tgtEl>
                                          <p:spTgt spid="5428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3" grpId="0" bldLvl="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427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427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427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427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427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428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428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5428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沟通注意点</a:t>
            </a:r>
          </a:p>
        </p:txBody>
      </p:sp>
      <p:sp>
        <p:nvSpPr>
          <p:cNvPr id="5530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54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7" name="Rectangle 15"/>
          <p:cNvSpPr>
            <a:spLocks noChangeArrowheads="1"/>
          </p:cNvSpPr>
          <p:nvPr/>
        </p:nvSpPr>
        <p:spPr bwMode="auto">
          <a:xfrm>
            <a:off x="2536825" y="938213"/>
            <a:ext cx="6607175"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b="1"/>
              <a:t>例如：</a:t>
            </a:r>
            <a:endParaRPr lang="zh-CN"/>
          </a:p>
          <a:p>
            <a:r>
              <a:rPr lang="zh-CN"/>
              <a:t>您手里是否有担保的复印件？</a:t>
            </a:r>
          </a:p>
          <a:p>
            <a:r>
              <a:rPr lang="zh-CN"/>
              <a:t>您是否已经有和谁谈论过此事？</a:t>
            </a:r>
          </a:p>
          <a:p>
            <a:r>
              <a:rPr lang="zh-CN"/>
              <a:t>您可以这周给出报价单吗？</a:t>
            </a:r>
          </a:p>
          <a:p>
            <a:r>
              <a:rPr lang="zh-CN"/>
              <a:t>我可以明早</a:t>
            </a:r>
            <a:r>
              <a:rPr lang="zh-CN" altLang="zh-CN"/>
              <a:t>10</a:t>
            </a:r>
            <a:r>
              <a:rPr lang="zh-CN"/>
              <a:t>点电话回访您吗？</a:t>
            </a:r>
          </a:p>
          <a:p>
            <a:r>
              <a:rPr lang="zh-CN"/>
              <a:t>可以告诉我您部门</a:t>
            </a:r>
            <a:r>
              <a:rPr lang="zh-CN" altLang="zh-CN"/>
              <a:t>XX</a:t>
            </a:r>
            <a:r>
              <a:rPr lang="zh-CN"/>
              <a:t>的电话吗</a:t>
            </a:r>
            <a:r>
              <a:rPr lang="zh-CN" altLang="zh-CN"/>
              <a:t>?</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55307"/>
                                        </p:tgtEl>
                                        <p:attrNameLst>
                                          <p:attrName>style.color</p:attrName>
                                        </p:attrNameLst>
                                      </p:cBhvr>
                                      <p:to>
                                        <a:schemeClr val="bg1"/>
                                      </p:to>
                                    </p:animClr>
                                    <p:animClr clrSpc="rgb" dir="cw">
                                      <p:cBhvr>
                                        <p:cTn id="7" dur="250" autoRev="1" fill="remove"/>
                                        <p:tgtEl>
                                          <p:spTgt spid="55307"/>
                                        </p:tgtEl>
                                        <p:attrNameLst>
                                          <p:attrName>fillcolor</p:attrName>
                                        </p:attrNameLst>
                                      </p:cBhvr>
                                      <p:to>
                                        <a:schemeClr val="bg1"/>
                                      </p:to>
                                    </p:animClr>
                                    <p:set>
                                      <p:cBhvr>
                                        <p:cTn id="8" dur="250" autoRev="1" fill="remove"/>
                                        <p:tgtEl>
                                          <p:spTgt spid="55307"/>
                                        </p:tgtEl>
                                        <p:attrNameLst>
                                          <p:attrName>fill.type</p:attrName>
                                        </p:attrNameLst>
                                      </p:cBhvr>
                                      <p:to>
                                        <p:strVal val="solid"/>
                                      </p:to>
                                    </p:set>
                                    <p:set>
                                      <p:cBhvr>
                                        <p:cTn id="9" dur="250" autoRev="1" fill="remove"/>
                                        <p:tgtEl>
                                          <p:spTgt spid="5530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bldLvl="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529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530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530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530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530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530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530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5530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沟通注意点</a:t>
            </a:r>
          </a:p>
        </p:txBody>
      </p:sp>
      <p:sp>
        <p:nvSpPr>
          <p:cNvPr id="5633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553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1" name="Rectangle 15"/>
          <p:cNvSpPr>
            <a:spLocks noChangeArrowheads="1"/>
          </p:cNvSpPr>
          <p:nvPr/>
        </p:nvSpPr>
        <p:spPr bwMode="auto">
          <a:xfrm>
            <a:off x="2536825" y="938213"/>
            <a:ext cx="660717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a:t>      </a:t>
            </a:r>
            <a:r>
              <a:rPr lang="zh-CN"/>
              <a:t>（三）言语</a:t>
            </a:r>
          </a:p>
          <a:p>
            <a:r>
              <a:rPr lang="zh-CN" altLang="zh-CN"/>
              <a:t>       </a:t>
            </a:r>
            <a:r>
              <a:rPr lang="zh-CN"/>
              <a:t>很多时候，言语既可以和客户建立关系，也可以破坏和客户之间的关系。当你使用负面的、消极的语言、问题时，就很可能使你和客户的关系中断。为了避免和客户产生冲突、中断联系，当你和客户沟通时，一定要谨慎使用你的措辞。禁用一些表明你不认同客户观点、贬低客户的言语。</a:t>
            </a:r>
          </a:p>
          <a:p>
            <a:r>
              <a:rPr lang="zh-CN" altLang="zh-CN"/>
              <a:t>       </a:t>
            </a:r>
            <a:r>
              <a:rPr lang="zh-CN"/>
              <a:t>消极性、负面性的问题可以激怒你的客户。以下是一些例子：</a:t>
            </a:r>
          </a:p>
          <a:p>
            <a:r>
              <a:rPr lang="zh-CN" altLang="zh-CN"/>
              <a:t>       </a:t>
            </a:r>
            <a:r>
              <a:rPr lang="zh-CN"/>
              <a:t>你不认为这是一个很好的交易吗？</a:t>
            </a:r>
          </a:p>
          <a:p>
            <a:r>
              <a:rPr lang="zh-CN" altLang="zh-CN"/>
              <a:t>       </a:t>
            </a:r>
            <a:r>
              <a:rPr lang="zh-CN"/>
              <a:t>你就不能像你已经询问的那样去做吗？</a:t>
            </a:r>
          </a:p>
          <a:p>
            <a:r>
              <a:rPr lang="zh-CN" altLang="zh-CN"/>
              <a:t>       </a:t>
            </a:r>
            <a:r>
              <a:rPr lang="zh-CN"/>
              <a:t>你难道不明白你真正使用我已经描述过的产品吗？</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56331"/>
                                        </p:tgtEl>
                                        <p:attrNameLst>
                                          <p:attrName>style.color</p:attrName>
                                        </p:attrNameLst>
                                      </p:cBhvr>
                                      <p:to>
                                        <a:schemeClr val="bg1"/>
                                      </p:to>
                                    </p:animClr>
                                    <p:animClr clrSpc="rgb" dir="cw">
                                      <p:cBhvr>
                                        <p:cTn id="7" dur="250" autoRev="1" fill="remove"/>
                                        <p:tgtEl>
                                          <p:spTgt spid="56331"/>
                                        </p:tgtEl>
                                        <p:attrNameLst>
                                          <p:attrName>fillcolor</p:attrName>
                                        </p:attrNameLst>
                                      </p:cBhvr>
                                      <p:to>
                                        <a:schemeClr val="bg1"/>
                                      </p:to>
                                    </p:animClr>
                                    <p:set>
                                      <p:cBhvr>
                                        <p:cTn id="8" dur="250" autoRev="1" fill="remove"/>
                                        <p:tgtEl>
                                          <p:spTgt spid="56331"/>
                                        </p:tgtEl>
                                        <p:attrNameLst>
                                          <p:attrName>fill.type</p:attrName>
                                        </p:attrNameLst>
                                      </p:cBhvr>
                                      <p:to>
                                        <p:strVal val="solid"/>
                                      </p:to>
                                    </p:set>
                                    <p:set>
                                      <p:cBhvr>
                                        <p:cTn id="9" dur="250" autoRev="1" fill="remove"/>
                                        <p:tgtEl>
                                          <p:spTgt spid="563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1"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1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12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1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12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12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12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12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5130"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一、用气发声</a:t>
            </a:r>
            <a:endParaRPr lang="zh-CN" altLang="en-US" sz="1600">
              <a:latin typeface="微软雅黑" pitchFamily="34" charset="-122"/>
              <a:ea typeface="微软雅黑" pitchFamily="34" charset="-122"/>
            </a:endParaRPr>
          </a:p>
        </p:txBody>
      </p:sp>
      <p:sp>
        <p:nvSpPr>
          <p:cNvPr id="6155" name="Text Box 44"/>
          <p:cNvSpPr>
            <a:spLocks noChangeArrowheads="1"/>
          </p:cNvSpPr>
          <p:nvPr/>
        </p:nvSpPr>
        <p:spPr bwMode="auto">
          <a:xfrm>
            <a:off x="2339975" y="936625"/>
            <a:ext cx="680402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latin typeface="Calibri" pitchFamily="34" charset="0"/>
              </a:rPr>
              <a:t>        吸气训练有下列三种方法：</a:t>
            </a:r>
          </a:p>
          <a:p>
            <a:pPr defTabSz="912813"/>
            <a:r>
              <a:rPr lang="zh-CN" altLang="en-US">
                <a:latin typeface="Calibri" pitchFamily="34" charset="0"/>
              </a:rPr>
              <a:t>        方法一：闻花香</a:t>
            </a:r>
          </a:p>
          <a:p>
            <a:pPr defTabSz="912813"/>
            <a:r>
              <a:rPr lang="zh-CN" altLang="en-US">
                <a:latin typeface="Calibri" pitchFamily="34" charset="0"/>
              </a:rPr>
              <a:t>        意念上面前有一盆香花，深吸一口气，将气吸到肺底，要求吸得深入、自然、柔和，体会横隔膜逐渐下降的感觉。</a:t>
            </a:r>
          </a:p>
          <a:p>
            <a:pPr defTabSz="912813"/>
            <a:r>
              <a:rPr lang="zh-CN" altLang="en-US">
                <a:latin typeface="Calibri" pitchFamily="34" charset="0"/>
              </a:rPr>
              <a:t>         方法二：半打哈欠</a:t>
            </a:r>
          </a:p>
          <a:p>
            <a:pPr defTabSz="912813"/>
            <a:r>
              <a:rPr lang="zh-CN" altLang="en-US">
                <a:latin typeface="Calibri" pitchFamily="34" charset="0"/>
              </a:rPr>
              <a:t>         不张大嘴地打哈欠，口鼻同时吸气，比闻花香吸气快，体会两肋展开的过程和感觉。</a:t>
            </a:r>
          </a:p>
          <a:p>
            <a:pPr defTabSz="912813"/>
            <a:r>
              <a:rPr lang="zh-CN" altLang="en-US">
                <a:latin typeface="Calibri" pitchFamily="34" charset="0"/>
              </a:rPr>
              <a:t>         方法三：抬重物</a:t>
            </a:r>
          </a:p>
          <a:p>
            <a:pPr defTabSz="912813"/>
            <a:r>
              <a:rPr lang="zh-CN" altLang="en-US">
                <a:latin typeface="Calibri" pitchFamily="34" charset="0"/>
              </a:rPr>
              <a:t>         意念上准备抬起一件重物，先深吸一口气，然后小腹内收憋劲。憋劲就是气息的保持，是控制呼气的前提。</a:t>
            </a:r>
          </a:p>
        </p:txBody>
      </p:sp>
      <p:pic>
        <p:nvPicPr>
          <p:cNvPr id="5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5"/>
                                        </p:tgtEl>
                                        <p:attrNameLst>
                                          <p:attrName>style.color</p:attrName>
                                        </p:attrNameLst>
                                      </p:cBhvr>
                                      <p:to>
                                        <a:schemeClr val="bg1"/>
                                      </p:to>
                                    </p:animClr>
                                    <p:animClr clrSpc="rgb" dir="cw">
                                      <p:cBhvr>
                                        <p:cTn id="7" dur="250" autoRev="1" fill="remove"/>
                                        <p:tgtEl>
                                          <p:spTgt spid="6155"/>
                                        </p:tgtEl>
                                        <p:attrNameLst>
                                          <p:attrName>fillcolor</p:attrName>
                                        </p:attrNameLst>
                                      </p:cBhvr>
                                      <p:to>
                                        <a:schemeClr val="bg1"/>
                                      </p:to>
                                    </p:animClr>
                                    <p:set>
                                      <p:cBhvr>
                                        <p:cTn id="8" dur="250" autoRev="1" fill="remove"/>
                                        <p:tgtEl>
                                          <p:spTgt spid="6155"/>
                                        </p:tgtEl>
                                        <p:attrNameLst>
                                          <p:attrName>fill.type</p:attrName>
                                        </p:attrNameLst>
                                      </p:cBhvr>
                                      <p:to>
                                        <p:strVal val="solid"/>
                                      </p:to>
                                    </p:set>
                                    <p:set>
                                      <p:cBhvr>
                                        <p:cTn id="9" dur="250" autoRev="1" fill="remove"/>
                                        <p:tgtEl>
                                          <p:spTgt spid="615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bldLvl="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63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632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63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632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632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632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632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5633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沟通注意点</a:t>
            </a:r>
          </a:p>
        </p:txBody>
      </p:sp>
      <p:sp>
        <p:nvSpPr>
          <p:cNvPr id="5735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563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5" name="Rectangle 15"/>
          <p:cNvSpPr>
            <a:spLocks noChangeArrowheads="1"/>
          </p:cNvSpPr>
          <p:nvPr/>
        </p:nvSpPr>
        <p:spPr bwMode="auto">
          <a:xfrm>
            <a:off x="2536824" y="817992"/>
            <a:ext cx="66071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1600" dirty="0"/>
              <a:t>      </a:t>
            </a:r>
            <a:r>
              <a:rPr lang="zh-CN" sz="1600" dirty="0"/>
              <a:t>（四）倾听在客服服务中的重要性</a:t>
            </a:r>
          </a:p>
          <a:p>
            <a:r>
              <a:rPr lang="zh-CN" altLang="zh-CN" sz="1600" dirty="0"/>
              <a:t>       </a:t>
            </a:r>
            <a:r>
              <a:rPr lang="zh-CN" sz="1600" dirty="0"/>
              <a:t>在和客户沟通中，倾听是收集客户信息的主要工具。倾听客户所说，让客户感觉你很专业，重视他们的问题并且非常尊重他们。同时，倾听非常重要的最基本原因是，专注地倾听于正在向你讲话的人，这是人际交往的基本礼仪。</a:t>
            </a:r>
          </a:p>
          <a:p>
            <a:r>
              <a:rPr lang="zh-CN" altLang="zh-CN" sz="1600" dirty="0"/>
              <a:t>       </a:t>
            </a:r>
            <a:r>
              <a:rPr lang="zh-CN" sz="1600" dirty="0"/>
              <a:t>有效倾听是需要学习的一种行为。不幸地是，大多数人都没有很好地学会如何倾听。很多人会将小时候所学到的行为和技巧，重复地使用在成年之后。如果我们小时候没有学会有效地倾听，当我们长大后也无法在这方面表现出色。想想很多成年人在教育小孩子要注意听时，他们所使用的言语：</a:t>
            </a:r>
          </a:p>
          <a:p>
            <a:r>
              <a:rPr lang="zh-CN" altLang="zh-CN" sz="1600" dirty="0"/>
              <a:t>        “</a:t>
            </a:r>
            <a:r>
              <a:rPr lang="zh-CN" sz="1600" dirty="0"/>
              <a:t>当我在和你说话时，你必须看着我的眼睛。”“你在听我吗？”“我当讲话时，注意听”“听我说”</a:t>
            </a:r>
          </a:p>
          <a:p>
            <a:r>
              <a:rPr lang="zh-CN" altLang="zh-CN" sz="1600" dirty="0"/>
              <a:t>       </a:t>
            </a:r>
            <a:r>
              <a:rPr lang="zh-CN" sz="1600" dirty="0"/>
              <a:t>使用这些语言时，也不难发现小孩子会很巧妙反叛，也不会留心听，即使你传递的信息很重要。如果你不花时间学习新的倾听技巧，练习正确的倾听行为，就有可能和客户的互动很不顺畅，使你的客户失望。</a:t>
            </a:r>
          </a:p>
          <a:p>
            <a:r>
              <a:rPr lang="zh-CN" altLang="zh-CN" sz="1600" dirty="0"/>
              <a:t>      </a:t>
            </a:r>
            <a:r>
              <a:rPr lang="zh-CN" sz="1600" dirty="0"/>
              <a:t>消极的听，会在如今的工作场合造成很多问题。当客户服务人员听到客户说出以下言语时，就可以判断出和客户的互动很不顺利。比如：你听到我刚才说什么了吗？ 你在听我说吗？ 你能理解我为什么很着急吗？</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57355"/>
                                        </p:tgtEl>
                                        <p:attrNameLst>
                                          <p:attrName>style.color</p:attrName>
                                        </p:attrNameLst>
                                      </p:cBhvr>
                                      <p:to>
                                        <a:schemeClr val="bg1"/>
                                      </p:to>
                                    </p:animClr>
                                    <p:animClr clrSpc="rgb" dir="cw">
                                      <p:cBhvr>
                                        <p:cTn id="7" dur="250" autoRev="1" fill="remove"/>
                                        <p:tgtEl>
                                          <p:spTgt spid="57355"/>
                                        </p:tgtEl>
                                        <p:attrNameLst>
                                          <p:attrName>fillcolor</p:attrName>
                                        </p:attrNameLst>
                                      </p:cBhvr>
                                      <p:to>
                                        <a:schemeClr val="bg1"/>
                                      </p:to>
                                    </p:animClr>
                                    <p:set>
                                      <p:cBhvr>
                                        <p:cTn id="8" dur="250" autoRev="1" fill="remove"/>
                                        <p:tgtEl>
                                          <p:spTgt spid="57355"/>
                                        </p:tgtEl>
                                        <p:attrNameLst>
                                          <p:attrName>fill.type</p:attrName>
                                        </p:attrNameLst>
                                      </p:cBhvr>
                                      <p:to>
                                        <p:strVal val="solid"/>
                                      </p:to>
                                    </p:set>
                                    <p:set>
                                      <p:cBhvr>
                                        <p:cTn id="9" dur="250" autoRev="1" fill="remove"/>
                                        <p:tgtEl>
                                          <p:spTgt spid="5735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bldLvl="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734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734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734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735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735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735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735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5735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沟通注意点</a:t>
            </a:r>
          </a:p>
        </p:txBody>
      </p:sp>
      <p:sp>
        <p:nvSpPr>
          <p:cNvPr id="5837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57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Rectangle 15"/>
          <p:cNvSpPr>
            <a:spLocks noChangeArrowheads="1"/>
          </p:cNvSpPr>
          <p:nvPr/>
        </p:nvSpPr>
        <p:spPr bwMode="auto">
          <a:xfrm>
            <a:off x="2536825" y="847569"/>
            <a:ext cx="66071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sz="1600" dirty="0"/>
              <a:t>（五）常用客服服务用语</a:t>
            </a:r>
          </a:p>
          <a:p>
            <a:r>
              <a:rPr lang="zh-CN" sz="1600" b="1" dirty="0"/>
              <a:t>练习：</a:t>
            </a:r>
            <a:endParaRPr lang="zh-CN" sz="1600" dirty="0"/>
          </a:p>
          <a:p>
            <a:r>
              <a:rPr lang="zh-CN" altLang="zh-CN" sz="1600" dirty="0"/>
              <a:t>1</a:t>
            </a:r>
            <a:r>
              <a:rPr lang="zh-CN" sz="1600" dirty="0"/>
              <a:t>．形式：小组活动</a:t>
            </a:r>
          </a:p>
          <a:p>
            <a:r>
              <a:rPr lang="zh-CN" altLang="zh-CN" sz="1600" dirty="0"/>
              <a:t>2</a:t>
            </a:r>
            <a:r>
              <a:rPr lang="zh-CN" sz="1600" dirty="0"/>
              <a:t>．类型：能力练习</a:t>
            </a:r>
          </a:p>
          <a:p>
            <a:r>
              <a:rPr lang="zh-CN" altLang="zh-CN" sz="1600" dirty="0"/>
              <a:t>3</a:t>
            </a:r>
            <a:r>
              <a:rPr lang="zh-CN" sz="1600" dirty="0"/>
              <a:t>．时间：</a:t>
            </a:r>
            <a:r>
              <a:rPr lang="zh-CN" altLang="zh-CN" sz="1600" dirty="0"/>
              <a:t>15</a:t>
            </a:r>
            <a:r>
              <a:rPr lang="zh-CN" sz="1600" dirty="0"/>
              <a:t>分钟</a:t>
            </a:r>
          </a:p>
          <a:p>
            <a:r>
              <a:rPr lang="zh-CN" altLang="zh-CN" sz="1600" dirty="0"/>
              <a:t>4</a:t>
            </a:r>
            <a:r>
              <a:rPr lang="zh-CN" sz="1600" dirty="0"/>
              <a:t>．材料：无</a:t>
            </a:r>
          </a:p>
          <a:p>
            <a:r>
              <a:rPr lang="zh-CN" altLang="zh-CN" sz="1600" dirty="0"/>
              <a:t>5. </a:t>
            </a:r>
            <a:r>
              <a:rPr lang="zh-CN" sz="1600" dirty="0"/>
              <a:t>场地：教室</a:t>
            </a:r>
          </a:p>
          <a:p>
            <a:r>
              <a:rPr lang="zh-CN" altLang="zh-CN" sz="1600" dirty="0"/>
              <a:t>6. </a:t>
            </a:r>
            <a:r>
              <a:rPr lang="zh-CN" sz="1600" dirty="0"/>
              <a:t>活动目的：练习电话礼仪能力。</a:t>
            </a:r>
          </a:p>
          <a:p>
            <a:r>
              <a:rPr lang="zh-CN" altLang="zh-CN" sz="1600" dirty="0"/>
              <a:t>7. </a:t>
            </a:r>
            <a:r>
              <a:rPr lang="zh-CN" sz="1600" dirty="0"/>
              <a:t>操作步骤：通过评估下列案例中行为的对错，来测试自己电话礼仪方面的知识。</a:t>
            </a:r>
            <a:endParaRPr lang="zh-CN" sz="1600" b="1" dirty="0"/>
          </a:p>
          <a:p>
            <a:r>
              <a:rPr lang="zh-CN" sz="1600" b="1" dirty="0"/>
              <a:t>案例一：</a:t>
            </a:r>
            <a:endParaRPr lang="zh-CN" sz="1600" dirty="0"/>
          </a:p>
          <a:p>
            <a:r>
              <a:rPr lang="zh-CN" sz="1600" dirty="0"/>
              <a:t>这时的时间为</a:t>
            </a:r>
            <a:r>
              <a:rPr lang="zh-CN" altLang="zh-CN" sz="1600" dirty="0"/>
              <a:t>11</a:t>
            </a:r>
            <a:r>
              <a:rPr lang="zh-CN" sz="1600" dirty="0"/>
              <a:t>点</a:t>
            </a:r>
            <a:r>
              <a:rPr lang="zh-CN" altLang="zh-CN" sz="1600" dirty="0"/>
              <a:t>45</a:t>
            </a:r>
            <a:r>
              <a:rPr lang="zh-CN" sz="1600" dirty="0"/>
              <a:t>分，诗文在办公桌旁利用最后的</a:t>
            </a:r>
            <a:r>
              <a:rPr lang="zh-CN" altLang="zh-CN" sz="1600" dirty="0"/>
              <a:t>15</a:t>
            </a:r>
            <a:r>
              <a:rPr lang="zh-CN" sz="1600" dirty="0"/>
              <a:t>分钟时间对她关于销售数字的报告作最后的修改。这份报告要在中午交给她的经理，当她正在修改报告的最后一页时，电话铃响了。诗文任由电话响了一会儿没做理会，但是电话铃继续响。最后，她拿起了电话，微笑着说：“我是诗文，我能为您做些什么？”</a:t>
            </a:r>
          </a:p>
          <a:p>
            <a:r>
              <a:rPr lang="zh-CN" sz="1600" dirty="0"/>
              <a:t>诗文表现出很好的电话礼仪：     </a:t>
            </a:r>
            <a:endParaRPr lang="zh-CN" sz="1600" u="sng" dirty="0"/>
          </a:p>
          <a:p>
            <a:r>
              <a:rPr lang="zh-CN" sz="1600" u="sng" dirty="0"/>
              <a:t>           </a:t>
            </a:r>
            <a:r>
              <a:rPr lang="zh-CN" sz="1600" dirty="0"/>
              <a:t>正确 </a:t>
            </a:r>
            <a:r>
              <a:rPr lang="zh-CN" sz="1600" u="sng" dirty="0"/>
              <a:t>           </a:t>
            </a:r>
            <a:r>
              <a:rPr lang="zh-CN" sz="1600" dirty="0"/>
              <a:t>错误</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58379"/>
                                        </p:tgtEl>
                                        <p:attrNameLst>
                                          <p:attrName>style.color</p:attrName>
                                        </p:attrNameLst>
                                      </p:cBhvr>
                                      <p:to>
                                        <a:schemeClr val="bg1"/>
                                      </p:to>
                                    </p:animClr>
                                    <p:animClr clrSpc="rgb" dir="cw">
                                      <p:cBhvr>
                                        <p:cTn id="7" dur="250" autoRev="1" fill="remove"/>
                                        <p:tgtEl>
                                          <p:spTgt spid="58379"/>
                                        </p:tgtEl>
                                        <p:attrNameLst>
                                          <p:attrName>fillcolor</p:attrName>
                                        </p:attrNameLst>
                                      </p:cBhvr>
                                      <p:to>
                                        <a:schemeClr val="bg1"/>
                                      </p:to>
                                    </p:animClr>
                                    <p:set>
                                      <p:cBhvr>
                                        <p:cTn id="8" dur="250" autoRev="1" fill="remove"/>
                                        <p:tgtEl>
                                          <p:spTgt spid="58379"/>
                                        </p:tgtEl>
                                        <p:attrNameLst>
                                          <p:attrName>fill.type</p:attrName>
                                        </p:attrNameLst>
                                      </p:cBhvr>
                                      <p:to>
                                        <p:strVal val="solid"/>
                                      </p:to>
                                    </p:set>
                                    <p:set>
                                      <p:cBhvr>
                                        <p:cTn id="9" dur="250" autoRev="1" fill="remove"/>
                                        <p:tgtEl>
                                          <p:spTgt spid="5837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bldLvl="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83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5837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837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837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837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837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5837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第二节 客户沟通礼节</a:t>
            </a:r>
            <a:endParaRPr lang="zh-CN">
              <a:latin typeface="Calibri" pitchFamily="34" charset="0"/>
            </a:endParaRPr>
          </a:p>
        </p:txBody>
      </p:sp>
      <p:sp>
        <p:nvSpPr>
          <p:cNvPr id="5837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五、</a:t>
            </a:r>
            <a:r>
              <a:rPr lang="zh-CN" altLang="en-US" b="1">
                <a:latin typeface="Calibri" pitchFamily="34" charset="0"/>
              </a:rPr>
              <a:t>沟通注意点</a:t>
            </a:r>
          </a:p>
        </p:txBody>
      </p:sp>
      <p:sp>
        <p:nvSpPr>
          <p:cNvPr id="5940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583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3" name="Rectangle 15"/>
          <p:cNvSpPr>
            <a:spLocks noChangeArrowheads="1"/>
          </p:cNvSpPr>
          <p:nvPr/>
        </p:nvSpPr>
        <p:spPr bwMode="auto">
          <a:xfrm>
            <a:off x="2536825" y="569913"/>
            <a:ext cx="6607175" cy="472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sz="1600" b="1" dirty="0"/>
              <a:t>案例二：</a:t>
            </a:r>
            <a:endParaRPr lang="zh-CN" sz="1600" dirty="0"/>
          </a:p>
          <a:p>
            <a:r>
              <a:rPr lang="zh-CN" sz="1600" dirty="0"/>
              <a:t>小李是药房的配药员。她的上司主任医生打算见她，同她简短地谈谈有关刚到的一批药的情况。这时，小李的电话响了起来，她立刻接起电话，问候了电话另一端的客户，然后有礼貌地说：“请您稍等一会儿！”</a:t>
            </a:r>
          </a:p>
          <a:p>
            <a:r>
              <a:rPr lang="zh-CN" sz="1600" dirty="0"/>
              <a:t>小李表现出很好的电话礼仪：</a:t>
            </a:r>
            <a:endParaRPr lang="zh-CN" sz="1600" u="sng" dirty="0"/>
          </a:p>
          <a:p>
            <a:r>
              <a:rPr lang="zh-CN" sz="1600" u="sng" dirty="0"/>
              <a:t>            </a:t>
            </a:r>
            <a:r>
              <a:rPr lang="zh-CN" sz="1600" dirty="0"/>
              <a:t>正确 </a:t>
            </a:r>
            <a:r>
              <a:rPr lang="zh-CN" sz="1600" u="sng" dirty="0"/>
              <a:t>            </a:t>
            </a:r>
            <a:r>
              <a:rPr lang="zh-CN" sz="1600" dirty="0"/>
              <a:t>错误</a:t>
            </a:r>
          </a:p>
          <a:p>
            <a:r>
              <a:rPr lang="zh-CN" sz="1600" dirty="0"/>
              <a:t>    </a:t>
            </a:r>
            <a:r>
              <a:rPr lang="zh-CN" sz="1600" b="1" dirty="0"/>
              <a:t>案例三：</a:t>
            </a:r>
            <a:endParaRPr lang="zh-CN" sz="1600" dirty="0"/>
          </a:p>
          <a:p>
            <a:r>
              <a:rPr lang="zh-CN" sz="1600" dirty="0"/>
              <a:t>    文杰是一位销售代表，他主要负责武昌区的客户。他的电话响了，一位客户打来电话说是从汉阳过来的。文杰向这位客户解释他不负责汉阳区，他说：“对不起，你应该和李斯联系。请稍等一会儿，我帮您转过去。”</a:t>
            </a:r>
          </a:p>
          <a:p>
            <a:r>
              <a:rPr lang="zh-CN" sz="1600" dirty="0"/>
              <a:t>    文杰表现出很好的电话礼仪：</a:t>
            </a:r>
          </a:p>
          <a:p>
            <a:r>
              <a:rPr lang="zh-CN" sz="1600" dirty="0"/>
              <a:t>    </a:t>
            </a:r>
            <a:r>
              <a:rPr lang="zh-CN" sz="1600" u="sng" dirty="0"/>
              <a:t>            </a:t>
            </a:r>
            <a:r>
              <a:rPr lang="zh-CN" sz="1600" dirty="0"/>
              <a:t>正确 </a:t>
            </a:r>
            <a:r>
              <a:rPr lang="zh-CN" sz="1600" u="sng" dirty="0"/>
              <a:t>            </a:t>
            </a:r>
            <a:r>
              <a:rPr lang="zh-CN" sz="1600" dirty="0"/>
              <a:t> 错误</a:t>
            </a:r>
          </a:p>
          <a:p>
            <a:r>
              <a:rPr lang="zh-CN" sz="1600" dirty="0"/>
              <a:t>    </a:t>
            </a:r>
            <a:r>
              <a:rPr lang="zh-CN" sz="1600" b="1" dirty="0"/>
              <a:t>案例四：</a:t>
            </a:r>
            <a:endParaRPr lang="zh-CN" sz="1600" dirty="0"/>
          </a:p>
          <a:p>
            <a:r>
              <a:rPr lang="zh-CN" sz="1600" dirty="0"/>
              <a:t>    一天，志强接到一个找她经理的电话，她听不出打来电话的人的声音，于是说：“我可以问一下是哪位打来的电话吗？”电话另一端的客户告诉她自己的姓名，志强回答说：“对不起，他不在，您要留言吗？”</a:t>
            </a:r>
          </a:p>
          <a:p>
            <a:r>
              <a:rPr lang="zh-CN" sz="1600" dirty="0"/>
              <a:t>志强表现出很好的电话礼仪：</a:t>
            </a:r>
            <a:endParaRPr lang="zh-CN" sz="1600" u="sng" dirty="0"/>
          </a:p>
          <a:p>
            <a:r>
              <a:rPr lang="zh-CN" sz="1600" u="sng" dirty="0"/>
              <a:t>            </a:t>
            </a:r>
            <a:r>
              <a:rPr lang="zh-CN" sz="1600" dirty="0"/>
              <a:t>正确 </a:t>
            </a:r>
            <a:r>
              <a:rPr lang="zh-CN" sz="1600" u="sng" dirty="0"/>
              <a:t>            </a:t>
            </a:r>
            <a:r>
              <a:rPr lang="zh-CN" sz="1600" dirty="0"/>
              <a:t>错误</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59403"/>
                                        </p:tgtEl>
                                        <p:attrNameLst>
                                          <p:attrName>style.color</p:attrName>
                                        </p:attrNameLst>
                                      </p:cBhvr>
                                      <p:to>
                                        <a:schemeClr val="bg1"/>
                                      </p:to>
                                    </p:animClr>
                                    <p:animClr clrSpc="rgb" dir="cw">
                                      <p:cBhvr>
                                        <p:cTn id="7" dur="250" autoRev="1" fill="remove"/>
                                        <p:tgtEl>
                                          <p:spTgt spid="59403"/>
                                        </p:tgtEl>
                                        <p:attrNameLst>
                                          <p:attrName>fillcolor</p:attrName>
                                        </p:attrNameLst>
                                      </p:cBhvr>
                                      <p:to>
                                        <a:schemeClr val="bg1"/>
                                      </p:to>
                                    </p:animClr>
                                    <p:set>
                                      <p:cBhvr>
                                        <p:cTn id="8" dur="250" autoRev="1" fill="remove"/>
                                        <p:tgtEl>
                                          <p:spTgt spid="59403"/>
                                        </p:tgtEl>
                                        <p:attrNameLst>
                                          <p:attrName>fill.type</p:attrName>
                                        </p:attrNameLst>
                                      </p:cBhvr>
                                      <p:to>
                                        <p:strVal val="solid"/>
                                      </p:to>
                                    </p:set>
                                    <p:set>
                                      <p:cBhvr>
                                        <p:cTn id="9" dur="250" autoRev="1" fill="remove"/>
                                        <p:tgtEl>
                                          <p:spTgt spid="5940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3" grpId="0" bldLvl="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031325"/>
          </a:xfrm>
          <a:prstGeom prst="rect">
            <a:avLst/>
          </a:prstGeom>
          <a:noFill/>
        </p:spPr>
        <p:txBody>
          <a:bodyPr wrap="square" rtlCol="0">
            <a:spAutoFit/>
          </a:bodyPr>
          <a:lstStyle/>
          <a:p>
            <a:r>
              <a:rPr lang="en-US" altLang="zh-CN" b="1" dirty="0">
                <a:latin typeface="+mn-ea"/>
                <a:ea typeface="+mn-ea"/>
              </a:rPr>
              <a:t>1.</a:t>
            </a:r>
            <a:r>
              <a:rPr lang="zh-CN" altLang="zh-CN" b="1" dirty="0">
                <a:latin typeface="+mn-ea"/>
                <a:ea typeface="+mn-ea"/>
              </a:rPr>
              <a:t>当客户有失误时，应该</a:t>
            </a:r>
            <a:r>
              <a:rPr lang="zh-CN" altLang="zh-CN" b="1" dirty="0" smtClean="0">
                <a:latin typeface="+mn-ea"/>
                <a:ea typeface="+mn-ea"/>
              </a:rPr>
              <a:t>：</a:t>
            </a:r>
            <a:endParaRPr lang="zh-CN" altLang="zh-CN" dirty="0">
              <a:latin typeface="+mn-ea"/>
              <a:ea typeface="+mn-ea"/>
            </a:endParaRPr>
          </a:p>
          <a:p>
            <a:endParaRPr lang="en-US" altLang="zh-CN" b="1" dirty="0" smtClean="0">
              <a:latin typeface="+mn-ea"/>
              <a:ea typeface="+mn-ea"/>
            </a:endParaRPr>
          </a:p>
          <a:p>
            <a:r>
              <a:rPr lang="en-US" altLang="zh-CN" b="1" dirty="0" smtClean="0">
                <a:latin typeface="+mn-ea"/>
                <a:ea typeface="+mn-ea"/>
              </a:rPr>
              <a:t>A</a:t>
            </a:r>
            <a:r>
              <a:rPr lang="en-US" altLang="zh-CN" b="1" dirty="0">
                <a:latin typeface="+mn-ea"/>
                <a:ea typeface="+mn-ea"/>
              </a:rPr>
              <a:t>.</a:t>
            </a:r>
            <a:r>
              <a:rPr lang="zh-CN" altLang="zh-CN" b="1" dirty="0">
                <a:latin typeface="+mn-ea"/>
                <a:ea typeface="+mn-ea"/>
              </a:rPr>
              <a:t>直接对客户说：“你搞错了。”</a:t>
            </a:r>
            <a:endParaRPr lang="zh-CN" altLang="zh-CN" dirty="0">
              <a:latin typeface="+mn-ea"/>
              <a:ea typeface="+mn-ea"/>
            </a:endParaRPr>
          </a:p>
          <a:p>
            <a:r>
              <a:rPr lang="en-US" altLang="zh-CN" b="1" dirty="0">
                <a:latin typeface="+mn-ea"/>
                <a:ea typeface="+mn-ea"/>
              </a:rPr>
              <a:t>B.</a:t>
            </a:r>
            <a:r>
              <a:rPr lang="zh-CN" altLang="zh-CN" b="1" dirty="0">
                <a:latin typeface="+mn-ea"/>
                <a:ea typeface="+mn-ea"/>
              </a:rPr>
              <a:t>用“我觉得这里存在误解”来间接的说明客户的错误。</a:t>
            </a:r>
            <a:endParaRPr lang="zh-CN" altLang="zh-CN" dirty="0">
              <a:latin typeface="+mn-ea"/>
              <a:ea typeface="+mn-ea"/>
            </a:endParaRPr>
          </a:p>
          <a:p>
            <a:r>
              <a:rPr lang="en-US" altLang="zh-CN" b="1" dirty="0">
                <a:latin typeface="+mn-ea"/>
                <a:ea typeface="+mn-ea"/>
              </a:rPr>
              <a:t>C.</a:t>
            </a:r>
            <a:r>
              <a:rPr lang="zh-CN" altLang="zh-CN" b="1" dirty="0">
                <a:latin typeface="+mn-ea"/>
                <a:ea typeface="+mn-ea"/>
              </a:rPr>
              <a:t>直接对客户说：“这不是我的错。”</a:t>
            </a:r>
            <a:endParaRPr lang="zh-CN" altLang="zh-CN" dirty="0">
              <a:latin typeface="+mn-ea"/>
              <a:ea typeface="+mn-ea"/>
            </a:endParaRPr>
          </a:p>
          <a:p>
            <a:r>
              <a:rPr lang="en-US" altLang="zh-CN" b="1" dirty="0">
                <a:latin typeface="+mn-ea"/>
                <a:ea typeface="+mn-ea"/>
              </a:rPr>
              <a:t>D.</a:t>
            </a:r>
            <a:r>
              <a:rPr lang="zh-CN" altLang="zh-CN" b="1" dirty="0">
                <a:latin typeface="+mn-ea"/>
                <a:ea typeface="+mn-ea"/>
              </a:rPr>
              <a:t>对客户说：“怎么搞的，重新填。”</a:t>
            </a:r>
            <a:endParaRPr lang="zh-CN" altLang="zh-CN" dirty="0">
              <a:latin typeface="+mn-ea"/>
              <a:ea typeface="+mn-ea"/>
            </a:endParaRPr>
          </a:p>
        </p:txBody>
      </p:sp>
      <p:sp>
        <p:nvSpPr>
          <p:cNvPr id="4" name="菱形 3">
            <a:hlinkClick r:id="rId4" action="ppaction://hlinksldjump"/>
          </p:cNvPr>
          <p:cNvSpPr/>
          <p:nvPr/>
        </p:nvSpPr>
        <p:spPr>
          <a:xfrm>
            <a:off x="3163069"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5" action="ppaction://hlinksldjump"/>
          </p:cNvPr>
          <p:cNvSpPr/>
          <p:nvPr/>
        </p:nvSpPr>
        <p:spPr>
          <a:xfrm>
            <a:off x="4171181"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4" action="ppaction://hlinksldjump"/>
          </p:cNvPr>
          <p:cNvSpPr/>
          <p:nvPr/>
        </p:nvSpPr>
        <p:spPr>
          <a:xfrm>
            <a:off x="5179293"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87405"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308313142"/>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006806343"/>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056565994"/>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308324"/>
          </a:xfrm>
          <a:prstGeom prst="rect">
            <a:avLst/>
          </a:prstGeom>
          <a:noFill/>
        </p:spPr>
        <p:txBody>
          <a:bodyPr wrap="square" rtlCol="0">
            <a:spAutoFit/>
          </a:bodyPr>
          <a:lstStyle/>
          <a:p>
            <a:r>
              <a:rPr lang="en-US" altLang="zh-CN" b="1" dirty="0" smtClean="0">
                <a:latin typeface="+mn-ea"/>
                <a:ea typeface="+mn-ea"/>
              </a:rPr>
              <a:t>2</a:t>
            </a:r>
            <a:r>
              <a:rPr lang="en-US" altLang="zh-CN" b="1" dirty="0">
                <a:latin typeface="+mn-ea"/>
                <a:ea typeface="+mn-ea"/>
              </a:rPr>
              <a:t>.</a:t>
            </a:r>
            <a:r>
              <a:rPr lang="zh-CN" altLang="zh-CN" b="1" dirty="0">
                <a:latin typeface="+mn-ea"/>
                <a:ea typeface="+mn-ea"/>
              </a:rPr>
              <a:t>以下哪些属于良好的沟通习惯</a:t>
            </a:r>
            <a:r>
              <a:rPr lang="zh-CN" altLang="zh-CN" b="1" dirty="0" smtClean="0">
                <a:latin typeface="+mn-ea"/>
                <a:ea typeface="+mn-ea"/>
              </a:rPr>
              <a:t>？</a:t>
            </a:r>
            <a:endParaRPr lang="zh-CN" altLang="zh-CN" dirty="0">
              <a:latin typeface="+mn-ea"/>
              <a:ea typeface="+mn-ea"/>
            </a:endParaRPr>
          </a:p>
          <a:p>
            <a:endParaRPr lang="en-US" altLang="zh-CN" b="1" dirty="0" smtClean="0">
              <a:latin typeface="+mn-ea"/>
              <a:ea typeface="+mn-ea"/>
            </a:endParaRPr>
          </a:p>
          <a:p>
            <a:r>
              <a:rPr lang="en-US" altLang="zh-CN" b="1" dirty="0" smtClean="0">
                <a:latin typeface="+mn-ea"/>
                <a:ea typeface="+mn-ea"/>
              </a:rPr>
              <a:t>A</a:t>
            </a:r>
            <a:r>
              <a:rPr lang="en-US" altLang="zh-CN" b="1" dirty="0">
                <a:latin typeface="+mn-ea"/>
                <a:ea typeface="+mn-ea"/>
              </a:rPr>
              <a:t>.</a:t>
            </a:r>
            <a:r>
              <a:rPr lang="zh-CN" altLang="zh-CN" b="1" dirty="0">
                <a:latin typeface="+mn-ea"/>
                <a:ea typeface="+mn-ea"/>
              </a:rPr>
              <a:t>在于客户沟通时，非常严肃，从不笑。</a:t>
            </a:r>
            <a:endParaRPr lang="zh-CN" altLang="zh-CN" dirty="0">
              <a:latin typeface="+mn-ea"/>
              <a:ea typeface="+mn-ea"/>
            </a:endParaRPr>
          </a:p>
          <a:p>
            <a:r>
              <a:rPr lang="en-US" altLang="zh-CN" b="1" dirty="0">
                <a:latin typeface="+mn-ea"/>
                <a:ea typeface="+mn-ea"/>
              </a:rPr>
              <a:t>B.</a:t>
            </a:r>
            <a:r>
              <a:rPr lang="zh-CN" altLang="zh-CN" b="1" dirty="0">
                <a:latin typeface="+mn-ea"/>
                <a:ea typeface="+mn-ea"/>
              </a:rPr>
              <a:t>注意客户的旋外之音</a:t>
            </a:r>
            <a:r>
              <a:rPr lang="en-US" altLang="zh-CN" b="1" dirty="0">
                <a:latin typeface="+mn-ea"/>
                <a:ea typeface="+mn-ea"/>
              </a:rPr>
              <a:t>.</a:t>
            </a:r>
            <a:endParaRPr lang="zh-CN" altLang="zh-CN" dirty="0">
              <a:latin typeface="+mn-ea"/>
              <a:ea typeface="+mn-ea"/>
            </a:endParaRPr>
          </a:p>
          <a:p>
            <a:r>
              <a:rPr lang="en-US" altLang="zh-CN" b="1" dirty="0">
                <a:latin typeface="+mn-ea"/>
                <a:ea typeface="+mn-ea"/>
              </a:rPr>
              <a:t>C.</a:t>
            </a:r>
            <a:r>
              <a:rPr lang="zh-CN" altLang="zh-CN" b="1" dirty="0">
                <a:latin typeface="+mn-ea"/>
                <a:ea typeface="+mn-ea"/>
              </a:rPr>
              <a:t>控制自己的谈话时间。</a:t>
            </a:r>
            <a:endParaRPr lang="zh-CN" altLang="zh-CN" dirty="0">
              <a:latin typeface="+mn-ea"/>
              <a:ea typeface="+mn-ea"/>
            </a:endParaRPr>
          </a:p>
          <a:p>
            <a:r>
              <a:rPr lang="en-US" altLang="zh-CN" b="1" dirty="0">
                <a:latin typeface="+mn-ea"/>
                <a:ea typeface="+mn-ea"/>
              </a:rPr>
              <a:t>D.</a:t>
            </a:r>
            <a:r>
              <a:rPr lang="zh-CN" altLang="zh-CN" b="1" dirty="0">
                <a:latin typeface="+mn-ea"/>
                <a:ea typeface="+mn-ea"/>
              </a:rPr>
              <a:t>适当做笔记</a:t>
            </a:r>
            <a:r>
              <a:rPr lang="zh-CN" altLang="zh-CN" b="1" dirty="0" smtClean="0">
                <a:latin typeface="+mn-ea"/>
                <a:ea typeface="+mn-ea"/>
              </a:rPr>
              <a:t>。</a:t>
            </a:r>
            <a:endParaRPr lang="en-US" altLang="zh-CN" b="1" dirty="0" smtClean="0">
              <a:latin typeface="+mn-ea"/>
              <a:ea typeface="+mn-ea"/>
            </a:endParaRPr>
          </a:p>
          <a:p>
            <a:endParaRPr lang="en-US" altLang="zh-CN" b="1" dirty="0">
              <a:latin typeface="+mn-ea"/>
              <a:ea typeface="+mn-ea"/>
            </a:endParaRPr>
          </a:p>
          <a:p>
            <a:r>
              <a:rPr lang="en-US" altLang="zh-CN" b="1" dirty="0" smtClean="0">
                <a:latin typeface="宋体" pitchFamily="2" charset="-122"/>
              </a:rPr>
              <a:t>A.ABC  B.ABD  C.BCD  D.BD</a:t>
            </a:r>
            <a:endParaRPr lang="zh-CN" altLang="en-US" b="1" dirty="0">
              <a:latin typeface="宋体" pitchFamily="2" charset="-122"/>
            </a:endParaRPr>
          </a:p>
        </p:txBody>
      </p:sp>
      <p:sp>
        <p:nvSpPr>
          <p:cNvPr id="4" name="菱形 3">
            <a:hlinkClick r:id="rId4" action="ppaction://hlinksldjump"/>
          </p:cNvPr>
          <p:cNvSpPr/>
          <p:nvPr/>
        </p:nvSpPr>
        <p:spPr>
          <a:xfrm>
            <a:off x="3163069"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171181"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79293"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87405"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3432865411"/>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560544200"/>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673255055"/>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2308324"/>
          </a:xfrm>
          <a:prstGeom prst="rect">
            <a:avLst/>
          </a:prstGeom>
          <a:noFill/>
        </p:spPr>
        <p:txBody>
          <a:bodyPr wrap="square" rtlCol="0">
            <a:spAutoFit/>
          </a:bodyPr>
          <a:lstStyle/>
          <a:p>
            <a:r>
              <a:rPr lang="en-US" altLang="zh-CN" b="1" dirty="0">
                <a:latin typeface="+mn-ea"/>
                <a:ea typeface="+mn-ea"/>
              </a:rPr>
              <a:t>3.</a:t>
            </a:r>
            <a:r>
              <a:rPr lang="zh-CN" altLang="zh-CN" b="1" dirty="0">
                <a:latin typeface="+mn-ea"/>
                <a:ea typeface="+mn-ea"/>
              </a:rPr>
              <a:t>拨打电话时，可以用哪个选项作为结束语。</a:t>
            </a:r>
            <a:endParaRPr lang="zh-CN" altLang="zh-CN" dirty="0">
              <a:latin typeface="+mn-ea"/>
              <a:ea typeface="+mn-ea"/>
            </a:endParaRPr>
          </a:p>
          <a:p>
            <a:endParaRPr lang="en-US" altLang="zh-CN" b="1" dirty="0" smtClean="0">
              <a:latin typeface="+mn-ea"/>
              <a:ea typeface="+mn-ea"/>
            </a:endParaRPr>
          </a:p>
          <a:p>
            <a:r>
              <a:rPr lang="en-US" altLang="zh-CN" b="1" dirty="0" smtClean="0">
                <a:latin typeface="+mn-ea"/>
                <a:ea typeface="+mn-ea"/>
              </a:rPr>
              <a:t>A</a:t>
            </a:r>
            <a:r>
              <a:rPr lang="en-US" altLang="zh-CN" b="1" dirty="0">
                <a:latin typeface="+mn-ea"/>
                <a:ea typeface="+mn-ea"/>
              </a:rPr>
              <a:t>.</a:t>
            </a:r>
            <a:r>
              <a:rPr lang="zh-CN" altLang="zh-CN" b="1" dirty="0">
                <a:latin typeface="+mn-ea"/>
                <a:ea typeface="+mn-ea"/>
              </a:rPr>
              <a:t>“谢谢”</a:t>
            </a:r>
            <a:r>
              <a:rPr lang="en-US" altLang="zh-CN" b="1" dirty="0">
                <a:latin typeface="+mn-ea"/>
                <a:ea typeface="+mn-ea"/>
              </a:rPr>
              <a:t>     </a:t>
            </a:r>
            <a:endParaRPr lang="en-US" altLang="zh-CN" b="1" dirty="0" smtClean="0">
              <a:latin typeface="+mn-ea"/>
              <a:ea typeface="+mn-ea"/>
            </a:endParaRPr>
          </a:p>
          <a:p>
            <a:r>
              <a:rPr lang="en-US" altLang="zh-CN" b="1" dirty="0" smtClean="0">
                <a:latin typeface="+mn-ea"/>
                <a:ea typeface="+mn-ea"/>
              </a:rPr>
              <a:t>B</a:t>
            </a:r>
            <a:r>
              <a:rPr lang="en-US" altLang="zh-CN" b="1" dirty="0">
                <a:latin typeface="+mn-ea"/>
                <a:ea typeface="+mn-ea"/>
              </a:rPr>
              <a:t>.</a:t>
            </a:r>
            <a:r>
              <a:rPr lang="zh-CN" altLang="zh-CN" b="1" dirty="0">
                <a:latin typeface="+mn-ea"/>
                <a:ea typeface="+mn-ea"/>
              </a:rPr>
              <a:t>“麻烦您了”</a:t>
            </a:r>
            <a:r>
              <a:rPr lang="en-US" altLang="zh-CN" b="1" dirty="0">
                <a:latin typeface="+mn-ea"/>
                <a:ea typeface="+mn-ea"/>
              </a:rPr>
              <a:t>  </a:t>
            </a:r>
            <a:endParaRPr lang="en-US" altLang="zh-CN" b="1" dirty="0" smtClean="0">
              <a:latin typeface="+mn-ea"/>
              <a:ea typeface="+mn-ea"/>
            </a:endParaRPr>
          </a:p>
          <a:p>
            <a:r>
              <a:rPr lang="en-US" altLang="zh-CN" b="1" dirty="0" smtClean="0">
                <a:latin typeface="+mn-ea"/>
                <a:ea typeface="+mn-ea"/>
              </a:rPr>
              <a:t>C</a:t>
            </a:r>
            <a:r>
              <a:rPr lang="en-US" altLang="zh-CN" b="1" dirty="0">
                <a:latin typeface="+mn-ea"/>
                <a:ea typeface="+mn-ea"/>
              </a:rPr>
              <a:t>.</a:t>
            </a:r>
            <a:r>
              <a:rPr lang="zh-CN" altLang="zh-CN" b="1" dirty="0">
                <a:latin typeface="+mn-ea"/>
                <a:ea typeface="+mn-ea"/>
              </a:rPr>
              <a:t>“那就拜托您了</a:t>
            </a:r>
            <a:r>
              <a:rPr lang="zh-CN" altLang="zh-CN" b="1" dirty="0" smtClean="0">
                <a:latin typeface="+mn-ea"/>
                <a:ea typeface="+mn-ea"/>
              </a:rPr>
              <a:t>”</a:t>
            </a:r>
            <a:endParaRPr lang="en-US" altLang="zh-CN" b="1" dirty="0" smtClean="0">
              <a:latin typeface="+mn-ea"/>
              <a:ea typeface="+mn-ea"/>
            </a:endParaRPr>
          </a:p>
          <a:p>
            <a:r>
              <a:rPr lang="en-US" altLang="zh-CN" b="1" dirty="0" smtClean="0">
                <a:latin typeface="+mn-ea"/>
                <a:ea typeface="+mn-ea"/>
              </a:rPr>
              <a:t>D</a:t>
            </a:r>
            <a:r>
              <a:rPr lang="en-US" altLang="zh-CN" b="1" dirty="0">
                <a:latin typeface="+mn-ea"/>
                <a:ea typeface="+mn-ea"/>
              </a:rPr>
              <a:t>.</a:t>
            </a:r>
            <a:r>
              <a:rPr lang="zh-CN" altLang="zh-CN" b="1" dirty="0">
                <a:latin typeface="+mn-ea"/>
                <a:ea typeface="+mn-ea"/>
              </a:rPr>
              <a:t>“请您再说一边，好吗？”</a:t>
            </a:r>
            <a:endParaRPr lang="zh-CN" altLang="zh-CN" dirty="0">
              <a:latin typeface="+mn-ea"/>
              <a:ea typeface="+mn-ea"/>
            </a:endParaRPr>
          </a:p>
          <a:p>
            <a:endParaRPr lang="en-US" altLang="zh-CN" b="1" dirty="0">
              <a:latin typeface="+mn-ea"/>
              <a:ea typeface="+mn-ea"/>
            </a:endParaRPr>
          </a:p>
          <a:p>
            <a:r>
              <a:rPr lang="en-US" altLang="zh-CN" b="1" dirty="0" smtClean="0">
                <a:latin typeface="+mn-ea"/>
                <a:ea typeface="+mn-ea"/>
              </a:rPr>
              <a:t>A.ABC  B.ABD  C.BCD  D.BD</a:t>
            </a:r>
            <a:endParaRPr lang="zh-CN" altLang="en-US" b="1" dirty="0">
              <a:latin typeface="+mn-ea"/>
              <a:ea typeface="+mn-ea"/>
            </a:endParaRPr>
          </a:p>
        </p:txBody>
      </p:sp>
      <p:sp>
        <p:nvSpPr>
          <p:cNvPr id="4" name="菱形 3">
            <a:hlinkClick r:id="rId4" action="ppaction://hlinksldjump"/>
          </p:cNvPr>
          <p:cNvSpPr/>
          <p:nvPr/>
        </p:nvSpPr>
        <p:spPr>
          <a:xfrm>
            <a:off x="3163069"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5" action="ppaction://hlinksldjump"/>
          </p:cNvPr>
          <p:cNvSpPr/>
          <p:nvPr/>
        </p:nvSpPr>
        <p:spPr>
          <a:xfrm>
            <a:off x="4171181"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79293"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5" action="ppaction://hlinksldjump"/>
          </p:cNvPr>
          <p:cNvSpPr/>
          <p:nvPr/>
        </p:nvSpPr>
        <p:spPr>
          <a:xfrm>
            <a:off x="6187405" y="3840875"/>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293091098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14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14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14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15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15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15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15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6154"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一、用气发声</a:t>
            </a:r>
            <a:endParaRPr lang="zh-CN" altLang="en-US" sz="1600">
              <a:latin typeface="微软雅黑" pitchFamily="34" charset="-122"/>
              <a:ea typeface="微软雅黑" pitchFamily="34" charset="-122"/>
            </a:endParaRPr>
          </a:p>
        </p:txBody>
      </p:sp>
      <p:sp>
        <p:nvSpPr>
          <p:cNvPr id="7179" name="Text Box 44"/>
          <p:cNvSpPr>
            <a:spLocks noChangeArrowheads="1"/>
          </p:cNvSpPr>
          <p:nvPr/>
        </p:nvSpPr>
        <p:spPr bwMode="auto">
          <a:xfrm>
            <a:off x="2339975" y="936625"/>
            <a:ext cx="680402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latin typeface="Calibri" pitchFamily="34" charset="0"/>
              </a:rPr>
              <a:t>      （3）呼气训练：要求有控制地均匀、平稳地呼气。</a:t>
            </a:r>
          </a:p>
          <a:p>
            <a:pPr defTabSz="912813"/>
            <a:r>
              <a:rPr lang="zh-CN" altLang="en-US">
                <a:latin typeface="Calibri" pitchFamily="34" charset="0"/>
              </a:rPr>
              <a:t>        方法一：模拟生活中的用气，让气息缓慢而均匀地呼出，尽量拉长呼气的时间。如：</a:t>
            </a:r>
          </a:p>
          <a:p>
            <a:pPr defTabSz="912813"/>
            <a:r>
              <a:rPr lang="zh-CN" altLang="en-US">
                <a:latin typeface="Calibri" pitchFamily="34" charset="0"/>
              </a:rPr>
              <a:t>         吹气：撮起双唇吹响空瓶或吹掉桌面上的灰尘。</a:t>
            </a:r>
          </a:p>
          <a:p>
            <a:pPr defTabSz="912813"/>
            <a:r>
              <a:rPr lang="zh-CN" altLang="en-US">
                <a:latin typeface="Calibri" pitchFamily="34" charset="0"/>
              </a:rPr>
              <a:t>        发声：大笑“哈哈哈……”，或吆喝牲口“吁……”。</a:t>
            </a:r>
          </a:p>
          <a:p>
            <a:pPr defTabSz="912813"/>
            <a:r>
              <a:rPr lang="zh-CN" altLang="en-US">
                <a:latin typeface="Calibri" pitchFamily="34" charset="0"/>
              </a:rPr>
              <a:t>        方法二：以发音响亮的音节组成人名，由近及远地喊。如：</a:t>
            </a:r>
          </a:p>
          <a:p>
            <a:pPr defTabSz="912813"/>
            <a:r>
              <a:rPr lang="zh-CN" altLang="en-US">
                <a:latin typeface="Calibri" pitchFamily="34" charset="0"/>
              </a:rPr>
              <a:t>                王　刚――　　　田　华――　　刘　小　兰――</a:t>
            </a:r>
          </a:p>
          <a:p>
            <a:pPr defTabSz="912813"/>
            <a:r>
              <a:rPr lang="zh-CN" altLang="en-US">
                <a:latin typeface="Calibri" pitchFamily="34" charset="0"/>
              </a:rPr>
              <a:t>        （4）综合训练：</a:t>
            </a:r>
          </a:p>
          <a:p>
            <a:pPr defTabSz="912813"/>
            <a:r>
              <a:rPr lang="zh-CN" altLang="en-US">
                <a:latin typeface="Calibri" pitchFamily="34" charset="0"/>
              </a:rPr>
              <a:t>         将吸气和呼气紧密结合起来，掌握“两肋开、横膈降、腹内收、均匀、平稳”等控制呼吸的能力。</a:t>
            </a:r>
          </a:p>
          <a:p>
            <a:pPr defTabSz="912813"/>
            <a:r>
              <a:rPr lang="zh-CN" altLang="en-US">
                <a:latin typeface="Calibri" pitchFamily="34" charset="0"/>
              </a:rPr>
              <a:t>         方法一：读喜爱或熟悉的古诗。因为古诗都讲究声韵和平仄对仗，有意识地把每个词的音拉长，能起到很好的练气、练声的效果。如： </a:t>
            </a:r>
          </a:p>
        </p:txBody>
      </p:sp>
      <p:pic>
        <p:nvPicPr>
          <p:cNvPr id="6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7179"/>
                                        </p:tgtEl>
                                        <p:attrNameLst>
                                          <p:attrName>style.color</p:attrName>
                                        </p:attrNameLst>
                                      </p:cBhvr>
                                      <p:to>
                                        <a:schemeClr val="bg1"/>
                                      </p:to>
                                    </p:animClr>
                                    <p:animClr clrSpc="rgb" dir="cw">
                                      <p:cBhvr>
                                        <p:cTn id="7" dur="250" autoRev="1" fill="remove"/>
                                        <p:tgtEl>
                                          <p:spTgt spid="7179"/>
                                        </p:tgtEl>
                                        <p:attrNameLst>
                                          <p:attrName>fillcolor</p:attrName>
                                        </p:attrNameLst>
                                      </p:cBhvr>
                                      <p:to>
                                        <a:schemeClr val="bg1"/>
                                      </p:to>
                                    </p:animClr>
                                    <p:set>
                                      <p:cBhvr>
                                        <p:cTn id="8" dur="250" autoRev="1" fill="remove"/>
                                        <p:tgtEl>
                                          <p:spTgt spid="7179"/>
                                        </p:tgtEl>
                                        <p:attrNameLst>
                                          <p:attrName>fill.type</p:attrName>
                                        </p:attrNameLst>
                                      </p:cBhvr>
                                      <p:to>
                                        <p:strVal val="solid"/>
                                      </p:to>
                                    </p:set>
                                    <p:set>
                                      <p:cBhvr>
                                        <p:cTn id="9" dur="250" autoRev="1" fill="remove"/>
                                        <p:tgtEl>
                                          <p:spTgt spid="717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bldLvl="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422381248"/>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537533502"/>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a:latin typeface="黑体" pitchFamily="49" charset="-122"/>
                <a:ea typeface="黑体" pitchFamily="49" charset="-122"/>
              </a:rPr>
              <a:t>判断题</a:t>
            </a: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latin typeface="+mn-ea"/>
                <a:ea typeface="+mn-ea"/>
              </a:rPr>
              <a:t>4.</a:t>
            </a:r>
            <a:r>
              <a:rPr lang="zh-CN" altLang="zh-CN" b="1" dirty="0">
                <a:latin typeface="+mn-ea"/>
                <a:ea typeface="+mn-ea"/>
              </a:rPr>
              <a:t>在和客户沟通时，应注意不要有意打断客户，在不打断客户的前提下，适时的表达自己的意见。</a:t>
            </a:r>
            <a:endParaRPr lang="zh-CN" altLang="zh-CN" dirty="0">
              <a:latin typeface="+mn-ea"/>
              <a:ea typeface="+mn-ea"/>
            </a:endParaRPr>
          </a:p>
        </p:txBody>
      </p:sp>
      <p:sp>
        <p:nvSpPr>
          <p:cNvPr id="4" name="菱形 3">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7" name="菱形 16">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1424397202"/>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629273211"/>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122631379"/>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直角三角形 20"/>
          <p:cNvSpPr>
            <a:spLocks noChangeArrowheads="1"/>
          </p:cNvSpPr>
          <p:nvPr/>
        </p:nvSpPr>
        <p:spPr bwMode="auto">
          <a:xfrm flipH="1">
            <a:off x="7704138" y="1657350"/>
            <a:ext cx="190500" cy="179388"/>
          </a:xfrm>
          <a:prstGeom prst="rtTriangle">
            <a:avLst/>
          </a:prstGeom>
          <a:solidFill>
            <a:srgbClr val="FF5050">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59395" name="矩形 21"/>
          <p:cNvSpPr>
            <a:spLocks noChangeArrowheads="1"/>
          </p:cNvSpPr>
          <p:nvPr/>
        </p:nvSpPr>
        <p:spPr bwMode="auto">
          <a:xfrm>
            <a:off x="0" y="1836738"/>
            <a:ext cx="9144000" cy="2347912"/>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59396" name="矩形 23"/>
          <p:cNvSpPr>
            <a:spLocks noChangeArrowheads="1"/>
          </p:cNvSpPr>
          <p:nvPr/>
        </p:nvSpPr>
        <p:spPr bwMode="auto">
          <a:xfrm>
            <a:off x="7894638" y="1657350"/>
            <a:ext cx="673100" cy="2701925"/>
          </a:xfrm>
          <a:prstGeom prst="rect">
            <a:avLst/>
          </a:prstGeom>
          <a:solidFill>
            <a:srgbClr val="CC00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558ED5"/>
              </a:solidFill>
              <a:latin typeface="Calibri" pitchFamily="34" charset="0"/>
              <a:sym typeface="Calibri" pitchFamily="34" charset="0"/>
            </a:endParaRPr>
          </a:p>
        </p:txBody>
      </p:sp>
      <p:sp>
        <p:nvSpPr>
          <p:cNvPr id="59397" name="直角三角形 26"/>
          <p:cNvSpPr>
            <a:spLocks noChangeArrowheads="1"/>
          </p:cNvSpPr>
          <p:nvPr/>
        </p:nvSpPr>
        <p:spPr bwMode="auto">
          <a:xfrm flipH="1" flipV="1">
            <a:off x="7704138" y="4184650"/>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59398" name="TextBox 2"/>
          <p:cNvSpPr txBox="1">
            <a:spLocks noChangeArrowheads="1"/>
          </p:cNvSpPr>
          <p:nvPr/>
        </p:nvSpPr>
        <p:spPr bwMode="auto">
          <a:xfrm>
            <a:off x="250825" y="457200"/>
            <a:ext cx="864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4800" b="1">
                <a:solidFill>
                  <a:srgbClr val="953735"/>
                </a:solidFill>
                <a:latin typeface="Calibri" pitchFamily="34" charset="0"/>
              </a:rPr>
              <a:t>第二章</a:t>
            </a:r>
            <a:r>
              <a:rPr lang="zh-CN" altLang="en-US" sz="4800" b="1">
                <a:solidFill>
                  <a:srgbClr val="C00000"/>
                </a:solidFill>
                <a:latin typeface="Calibri" pitchFamily="34" charset="0"/>
              </a:rPr>
              <a:t>  </a:t>
            </a:r>
            <a:r>
              <a:rPr lang="zh-CN" altLang="en-US" sz="4800" b="1">
                <a:solidFill>
                  <a:srgbClr val="558ED5"/>
                </a:solidFill>
                <a:latin typeface="Calibri" pitchFamily="34" charset="0"/>
              </a:rPr>
              <a:t>客户沟通能力</a:t>
            </a:r>
            <a:endParaRPr lang="zh-CN" altLang="en-US" sz="4800">
              <a:solidFill>
                <a:srgbClr val="558ED5"/>
              </a:solidFill>
              <a:latin typeface="Calibri" pitchFamily="34" charset="0"/>
            </a:endParaRPr>
          </a:p>
        </p:txBody>
      </p:sp>
      <p:sp>
        <p:nvSpPr>
          <p:cNvPr id="59399" name="TextBox 3"/>
          <p:cNvSpPr txBox="1">
            <a:spLocks noChangeArrowheads="1"/>
          </p:cNvSpPr>
          <p:nvPr/>
        </p:nvSpPr>
        <p:spPr bwMode="auto">
          <a:xfrm>
            <a:off x="323850" y="2654299"/>
            <a:ext cx="7272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ea typeface="宋体" pitchFamily="2" charset="-122"/>
              </a:defRPr>
            </a:lvl1pPr>
            <a:lvl2pPr marL="742950" indent="-285750" defTabSz="912813" eaLnBrk="0" hangingPunct="0">
              <a:defRPr>
                <a:solidFill>
                  <a:schemeClr val="tx1"/>
                </a:solidFill>
                <a:latin typeface="Arial" charset="0"/>
                <a:ea typeface="宋体" pitchFamily="2" charset="-122"/>
              </a:defRPr>
            </a:lvl2pPr>
            <a:lvl3pPr marL="1143000" indent="-228600" defTabSz="912813" eaLnBrk="0" hangingPunct="0">
              <a:defRPr>
                <a:solidFill>
                  <a:schemeClr val="tx1"/>
                </a:solidFill>
                <a:latin typeface="Arial" charset="0"/>
                <a:ea typeface="宋体" pitchFamily="2" charset="-122"/>
              </a:defRPr>
            </a:lvl3pPr>
            <a:lvl4pPr marL="1600200" indent="-228600" defTabSz="912813" eaLnBrk="0" hangingPunct="0">
              <a:defRPr>
                <a:solidFill>
                  <a:schemeClr val="tx1"/>
                </a:solidFill>
                <a:latin typeface="Arial" charset="0"/>
                <a:ea typeface="宋体" pitchFamily="2" charset="-122"/>
              </a:defRPr>
            </a:lvl4pPr>
            <a:lvl5pPr marL="2057400" indent="-228600" defTabSz="912813" eaLnBrk="0" hangingPunct="0">
              <a:defRPr>
                <a:solidFill>
                  <a:schemeClr val="tx1"/>
                </a:solidFill>
                <a:latin typeface="Arial" charset="0"/>
                <a:ea typeface="宋体" pitchFamily="2" charset="-122"/>
              </a:defRPr>
            </a:lvl5pPr>
            <a:lvl6pPr marL="2514600" indent="-228600" defTabSz="912813" eaLnBrk="0" fontAlgn="base" hangingPunct="0">
              <a:spcBef>
                <a:spcPct val="0"/>
              </a:spcBef>
              <a:spcAft>
                <a:spcPct val="0"/>
              </a:spcAft>
              <a:defRPr>
                <a:solidFill>
                  <a:schemeClr val="tx1"/>
                </a:solidFill>
                <a:latin typeface="Arial" charset="0"/>
                <a:ea typeface="宋体" pitchFamily="2" charset="-122"/>
              </a:defRPr>
            </a:lvl6pPr>
            <a:lvl7pPr marL="2971800" indent="-228600" defTabSz="912813" eaLnBrk="0" fontAlgn="base" hangingPunct="0">
              <a:spcBef>
                <a:spcPct val="0"/>
              </a:spcBef>
              <a:spcAft>
                <a:spcPct val="0"/>
              </a:spcAft>
              <a:defRPr>
                <a:solidFill>
                  <a:schemeClr val="tx1"/>
                </a:solidFill>
                <a:latin typeface="Arial" charset="0"/>
                <a:ea typeface="宋体" pitchFamily="2" charset="-122"/>
              </a:defRPr>
            </a:lvl7pPr>
            <a:lvl8pPr marL="3429000" indent="-228600" defTabSz="912813" eaLnBrk="0" fontAlgn="base" hangingPunct="0">
              <a:spcBef>
                <a:spcPct val="0"/>
              </a:spcBef>
              <a:spcAft>
                <a:spcPct val="0"/>
              </a:spcAft>
              <a:defRPr>
                <a:solidFill>
                  <a:schemeClr val="tx1"/>
                </a:solidFill>
                <a:latin typeface="Arial" charset="0"/>
                <a:ea typeface="宋体" pitchFamily="2" charset="-122"/>
              </a:defRPr>
            </a:lvl8pPr>
            <a:lvl9pPr marL="3886200" indent="-228600" defTabSz="912813"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4000" b="1" dirty="0">
                <a:solidFill>
                  <a:schemeClr val="bg1"/>
                </a:solidFill>
                <a:latin typeface="Calibri" pitchFamily="34" charset="0"/>
              </a:rPr>
              <a:t>第三节  客户沟通技巧</a:t>
            </a:r>
            <a:endParaRPr lang="zh-CN" altLang="en-US" sz="4000" dirty="0">
              <a:solidFill>
                <a:schemeClr val="bg1"/>
              </a:solidFill>
              <a:latin typeface="Calibri" pitchFamily="34" charset="0"/>
            </a:endParaRPr>
          </a:p>
        </p:txBody>
      </p:sp>
      <p:pic>
        <p:nvPicPr>
          <p:cNvPr id="5940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7700"/>
            <a:ext cx="44656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sp>
        <p:nvSpPr>
          <p:cNvPr id="71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endParaRPr lang="zh-CN" altLang="en-US">
              <a:solidFill>
                <a:srgbClr val="FFFFFF"/>
              </a:solidFill>
              <a:sym typeface="Calibri" pitchFamily="34" charset="0"/>
            </a:endParaRP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338"/>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Box 7177"/>
          <p:cNvSpPr>
            <a:spLocks noChangeArrowheads="1"/>
          </p:cNvSpPr>
          <p:nvPr/>
        </p:nvSpPr>
        <p:spPr bwMode="auto">
          <a:xfrm>
            <a:off x="3652267" y="3169791"/>
            <a:ext cx="885766"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200" b="1" dirty="0" smtClean="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4</a:t>
            </a:r>
            <a:endParaRPr lang="zh-CN" altLang="en-US" dirty="0"/>
          </a:p>
        </p:txBody>
      </p:sp>
      <p:sp>
        <p:nvSpPr>
          <p:cNvPr id="7185" name="TextBox 7177"/>
          <p:cNvSpPr>
            <a:spLocks noChangeArrowheads="1"/>
          </p:cNvSpPr>
          <p:nvPr/>
        </p:nvSpPr>
        <p:spPr bwMode="auto">
          <a:xfrm>
            <a:off x="3643420" y="3596946"/>
            <a:ext cx="90500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5</a:t>
            </a:r>
            <a:endParaRPr lang="zh-CN" altLang="en-US" dirty="0"/>
          </a:p>
        </p:txBody>
      </p:sp>
      <p:sp>
        <p:nvSpPr>
          <p:cNvPr id="7192" name="TextBox 2"/>
          <p:cNvSpPr txBox="1">
            <a:spLocks noChangeArrowheads="1"/>
          </p:cNvSpPr>
          <p:nvPr/>
        </p:nvSpPr>
        <p:spPr bwMode="auto">
          <a:xfrm>
            <a:off x="2339975" y="84138"/>
            <a:ext cx="669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000" b="1">
                <a:solidFill>
                  <a:srgbClr val="FFFF00"/>
                </a:solidFill>
              </a:rPr>
              <a:t>本节要点</a:t>
            </a:r>
            <a:endParaRPr lang="zh-CN" altLang="en-US" sz="4000">
              <a:solidFill>
                <a:srgbClr val="FFFF00"/>
              </a:solidFill>
            </a:endParaRPr>
          </a:p>
        </p:txBody>
      </p:sp>
      <p:pic>
        <p:nvPicPr>
          <p:cNvPr id="719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7177"/>
          <p:cNvSpPr>
            <a:spLocks noChangeArrowheads="1"/>
          </p:cNvSpPr>
          <p:nvPr/>
        </p:nvSpPr>
        <p:spPr bwMode="auto">
          <a:xfrm>
            <a:off x="3671888" y="1780307"/>
            <a:ext cx="847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2700" b="1" dirty="0">
                <a:solidFill>
                  <a:srgbClr val="7F7F7F"/>
                </a:solidFill>
                <a:latin typeface="Broadway" pitchFamily="82" charset="0"/>
                <a:ea typeface="黑体" pitchFamily="2" charset="-122"/>
                <a:sym typeface="Arial" pitchFamily="34" charset="0"/>
              </a:rPr>
              <a:t>1</a:t>
            </a:r>
            <a:endParaRPr lang="zh-CN" altLang="en-US" dirty="0"/>
          </a:p>
        </p:txBody>
      </p:sp>
      <p:sp>
        <p:nvSpPr>
          <p:cNvPr id="27" name="TextBox 7177"/>
          <p:cNvSpPr>
            <a:spLocks noChangeArrowheads="1"/>
          </p:cNvSpPr>
          <p:nvPr/>
        </p:nvSpPr>
        <p:spPr bwMode="auto">
          <a:xfrm>
            <a:off x="3655474" y="2237904"/>
            <a:ext cx="87294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000" b="1" dirty="0">
                <a:solidFill>
                  <a:srgbClr val="7F7F7F"/>
                </a:solidFill>
                <a:latin typeface="Broadway" pitchFamily="82" charset="0"/>
                <a:ea typeface="黑体" pitchFamily="2" charset="-122"/>
                <a:sym typeface="Arial" pitchFamily="34" charset="0"/>
              </a:rPr>
              <a:t>  </a:t>
            </a:r>
            <a:r>
              <a:rPr lang="en-US" sz="10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2</a:t>
            </a:r>
            <a:endParaRPr lang="zh-CN" altLang="en-US" dirty="0"/>
          </a:p>
        </p:txBody>
      </p:sp>
      <p:sp>
        <p:nvSpPr>
          <p:cNvPr id="28" name="TextBox 7177"/>
          <p:cNvSpPr>
            <a:spLocks noChangeArrowheads="1"/>
          </p:cNvSpPr>
          <p:nvPr/>
        </p:nvSpPr>
        <p:spPr bwMode="auto">
          <a:xfrm>
            <a:off x="3656120" y="2672054"/>
            <a:ext cx="882560"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r>
              <a:rPr lang="en-US" sz="1200" b="1" dirty="0">
                <a:solidFill>
                  <a:srgbClr val="7F7F7F"/>
                </a:solidFill>
                <a:latin typeface="Broadway" pitchFamily="82" charset="0"/>
                <a:ea typeface="黑体" pitchFamily="2" charset="-122"/>
                <a:sym typeface="Arial" pitchFamily="34" charset="0"/>
              </a:rPr>
              <a:t>Part </a:t>
            </a:r>
            <a:r>
              <a:rPr lang="en-US" sz="1100" b="1" dirty="0">
                <a:solidFill>
                  <a:srgbClr val="7F7F7F"/>
                </a:solidFill>
                <a:latin typeface="Broadway" pitchFamily="82" charset="0"/>
                <a:ea typeface="黑体" pitchFamily="2" charset="-122"/>
                <a:sym typeface="Arial" pitchFamily="34" charset="0"/>
              </a:rPr>
              <a:t> </a:t>
            </a:r>
            <a:r>
              <a:rPr lang="en-US" sz="1100" b="1" dirty="0" smtClean="0">
                <a:solidFill>
                  <a:srgbClr val="7F7F7F"/>
                </a:solidFill>
                <a:latin typeface="Broadway" pitchFamily="82" charset="0"/>
                <a:ea typeface="黑体" pitchFamily="2" charset="-122"/>
                <a:sym typeface="Arial" pitchFamily="34" charset="0"/>
              </a:rPr>
              <a:t>  </a:t>
            </a:r>
            <a:r>
              <a:rPr lang="en-US" sz="2700" b="1" dirty="0" smtClean="0">
                <a:solidFill>
                  <a:srgbClr val="7F7F7F"/>
                </a:solidFill>
                <a:latin typeface="Broadway" pitchFamily="82" charset="0"/>
                <a:ea typeface="黑体" pitchFamily="2" charset="-122"/>
                <a:sym typeface="Arial" pitchFamily="34" charset="0"/>
              </a:rPr>
              <a:t>3</a:t>
            </a:r>
            <a:endParaRPr lang="zh-CN" altLang="en-US" dirty="0"/>
          </a:p>
        </p:txBody>
      </p:sp>
      <p:sp>
        <p:nvSpPr>
          <p:cNvPr id="13" name="圆角矩形 12">
            <a:hlinkClick r:id="rId4" action="ppaction://hlinksldjump"/>
          </p:cNvPr>
          <p:cNvSpPr/>
          <p:nvPr/>
        </p:nvSpPr>
        <p:spPr>
          <a:xfrm>
            <a:off x="4716780" y="1850584"/>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了解有效沟通</a:t>
            </a:r>
            <a:endParaRPr lang="zh-CN" altLang="en-US" b="1" dirty="0">
              <a:latin typeface="黑体" pitchFamily="49" charset="-122"/>
              <a:ea typeface="黑体" pitchFamily="49" charset="-122"/>
            </a:endParaRPr>
          </a:p>
        </p:txBody>
      </p:sp>
      <p:sp>
        <p:nvSpPr>
          <p:cNvPr id="44" name="圆角矩形 43">
            <a:hlinkClick r:id="rId5" action="ppaction://hlinksldjump"/>
          </p:cNvPr>
          <p:cNvSpPr/>
          <p:nvPr/>
        </p:nvSpPr>
        <p:spPr>
          <a:xfrm>
            <a:off x="4716780" y="2298140"/>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掌握倾听技巧</a:t>
            </a:r>
            <a:endParaRPr lang="zh-CN" altLang="en-US" b="1" dirty="0">
              <a:latin typeface="黑体" pitchFamily="49" charset="-122"/>
              <a:ea typeface="黑体" pitchFamily="49" charset="-122"/>
            </a:endParaRPr>
          </a:p>
        </p:txBody>
      </p:sp>
      <p:sp>
        <p:nvSpPr>
          <p:cNvPr id="45" name="圆角矩形 44">
            <a:hlinkClick r:id="rId6" action="ppaction://hlinksldjump"/>
          </p:cNvPr>
          <p:cNvSpPr/>
          <p:nvPr/>
        </p:nvSpPr>
        <p:spPr>
          <a:xfrm>
            <a:off x="4716780" y="2754197"/>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进行有效提问</a:t>
            </a:r>
            <a:endParaRPr lang="zh-CN" altLang="en-US" b="1" dirty="0">
              <a:latin typeface="黑体" pitchFamily="49" charset="-122"/>
              <a:ea typeface="黑体" pitchFamily="49" charset="-122"/>
            </a:endParaRPr>
          </a:p>
        </p:txBody>
      </p:sp>
      <p:sp>
        <p:nvSpPr>
          <p:cNvPr id="46" name="圆角矩形 45">
            <a:hlinkClick r:id="rId7" action="ppaction://hlinksldjump"/>
          </p:cNvPr>
          <p:cNvSpPr/>
          <p:nvPr/>
        </p:nvSpPr>
        <p:spPr>
          <a:xfrm>
            <a:off x="4716780" y="3209939"/>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锻炼总结与重复的能力</a:t>
            </a:r>
            <a:endParaRPr lang="zh-CN" altLang="en-US" b="1" dirty="0">
              <a:latin typeface="黑体" pitchFamily="49" charset="-122"/>
              <a:ea typeface="黑体" pitchFamily="49" charset="-122"/>
            </a:endParaRPr>
          </a:p>
        </p:txBody>
      </p:sp>
      <p:sp>
        <p:nvSpPr>
          <p:cNvPr id="47" name="圆角矩形 46">
            <a:hlinkClick r:id="rId8" action="ppaction://hlinksldjump"/>
          </p:cNvPr>
          <p:cNvSpPr/>
          <p:nvPr/>
        </p:nvSpPr>
        <p:spPr>
          <a:xfrm>
            <a:off x="4716780" y="3668075"/>
            <a:ext cx="2773530" cy="3693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黑体" pitchFamily="49" charset="-122"/>
                <a:ea typeface="黑体" pitchFamily="49" charset="-122"/>
              </a:rPr>
              <a:t>运用同理心</a:t>
            </a:r>
            <a:endParaRPr lang="zh-CN" altLang="en-US" b="1" dirty="0">
              <a:latin typeface="黑体" pitchFamily="49" charset="-122"/>
              <a:ea typeface="黑体" pitchFamily="49" charset="-122"/>
            </a:endParaRPr>
          </a:p>
        </p:txBody>
      </p:sp>
    </p:spTree>
    <p:extLst>
      <p:ext uri="{BB962C8B-B14F-4D97-AF65-F5344CB8AC3E}">
        <p14:creationId xmlns:p14="http://schemas.microsoft.com/office/powerpoint/2010/main" val="189055107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7184"/>
                                        </p:tgtEl>
                                        <p:attrNameLst>
                                          <p:attrName>style.visibility</p:attrName>
                                        </p:attrNameLst>
                                      </p:cBhvr>
                                      <p:to>
                                        <p:strVal val="visible"/>
                                      </p:to>
                                    </p:set>
                                    <p:anim calcmode="lin" valueType="num">
                                      <p:cBhvr>
                                        <p:cTn id="7" dur="500" fill="hold"/>
                                        <p:tgtEl>
                                          <p:spTgt spid="7184"/>
                                        </p:tgtEl>
                                        <p:attrNameLst>
                                          <p:attrName>ppt_x</p:attrName>
                                        </p:attrNameLst>
                                      </p:cBhvr>
                                      <p:tavLst>
                                        <p:tav tm="0">
                                          <p:val>
                                            <p:strVal val="1+#ppt_w/2"/>
                                          </p:val>
                                        </p:tav>
                                        <p:tav tm="100000">
                                          <p:val>
                                            <p:strVal val="#ppt_x"/>
                                          </p:val>
                                        </p:tav>
                                      </p:tavLst>
                                    </p:anim>
                                    <p:anim calcmode="lin" valueType="num">
                                      <p:cBhvr>
                                        <p:cTn id="8" dur="500" fill="hold"/>
                                        <p:tgtEl>
                                          <p:spTgt spid="718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7185"/>
                                        </p:tgtEl>
                                        <p:attrNameLst>
                                          <p:attrName>style.visibility</p:attrName>
                                        </p:attrNameLst>
                                      </p:cBhvr>
                                      <p:to>
                                        <p:strVal val="visible"/>
                                      </p:to>
                                    </p:set>
                                    <p:anim calcmode="lin" valueType="num">
                                      <p:cBhvr>
                                        <p:cTn id="11" dur="500" fill="hold"/>
                                        <p:tgtEl>
                                          <p:spTgt spid="7185"/>
                                        </p:tgtEl>
                                        <p:attrNameLst>
                                          <p:attrName>ppt_x</p:attrName>
                                        </p:attrNameLst>
                                      </p:cBhvr>
                                      <p:tavLst>
                                        <p:tav tm="0">
                                          <p:val>
                                            <p:strVal val="1+#ppt_w/2"/>
                                          </p:val>
                                        </p:tav>
                                        <p:tav tm="100000">
                                          <p:val>
                                            <p:strVal val="#ppt_x"/>
                                          </p:val>
                                        </p:tav>
                                      </p:tavLst>
                                    </p:anim>
                                    <p:anim calcmode="lin" valueType="num">
                                      <p:cBhvr>
                                        <p:cTn id="12" dur="500" fill="hold"/>
                                        <p:tgtEl>
                                          <p:spTgt spid="7185"/>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2" fill="hold" grpId="0" nodeType="afterEffect">
                                  <p:stCondLst>
                                    <p:cond delay="2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1+#ppt_w/2"/>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ppt_x</p:attrName>
                                        </p:attrNameLst>
                                      </p:cBhvr>
                                      <p:tavLst>
                                        <p:tav tm="0">
                                          <p:val>
                                            <p:strVal val="1+#ppt_w/2"/>
                                          </p:val>
                                        </p:tav>
                                        <p:tav tm="100000">
                                          <p:val>
                                            <p:strVal val="#ppt_x"/>
                                          </p:val>
                                        </p:tav>
                                      </p:tavLst>
                                    </p:anim>
                                    <p:anim calcmode="lin" valueType="num">
                                      <p:cBhvr>
                                        <p:cTn id="21" dur="5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6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ppt_x</p:attrName>
                                        </p:attrNameLst>
                                      </p:cBhvr>
                                      <p:tavLst>
                                        <p:tav tm="0">
                                          <p:val>
                                            <p:strVal val="1+#ppt_w/2"/>
                                          </p:val>
                                        </p:tav>
                                        <p:tav tm="100000">
                                          <p:val>
                                            <p:strVal val="#ppt_x"/>
                                          </p:val>
                                        </p:tav>
                                      </p:tavLst>
                                    </p:anim>
                                    <p:anim calcmode="lin" valueType="num">
                                      <p:cBhvr>
                                        <p:cTn id="2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bldLvl="0" autoUpdateAnimBg="0"/>
      <p:bldP spid="7185" grpId="0" bldLvl="0" autoUpdateAnimBg="0"/>
      <p:bldP spid="26" grpId="0" bldLvl="0" autoUpdateAnimBg="0"/>
      <p:bldP spid="27" grpId="0" bldLvl="0" autoUpdateAnimBg="0"/>
      <p:bldP spid="28" grpId="0" bldLvl="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041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042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042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042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042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042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042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6042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en-US" b="1">
                <a:latin typeface="Calibri" pitchFamily="34" charset="0"/>
              </a:rPr>
              <a:t>了解有效沟通</a:t>
            </a:r>
          </a:p>
        </p:txBody>
      </p:sp>
      <p:sp>
        <p:nvSpPr>
          <p:cNvPr id="6145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604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1" name="Rectangle 15"/>
          <p:cNvSpPr>
            <a:spLocks noChangeArrowheads="1"/>
          </p:cNvSpPr>
          <p:nvPr/>
        </p:nvSpPr>
        <p:spPr bwMode="auto">
          <a:xfrm>
            <a:off x="2536825" y="938213"/>
            <a:ext cx="660717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a:t>       </a:t>
            </a:r>
            <a:r>
              <a:rPr lang="zh-CN"/>
              <a:t>呼叫中心的主要使命就是沟通，通过沟通完成信息的收集、整理、发布等过程。坐席代表在整个呼叫中心应该是最具有沟通能力的一个岗位。坐席代表通过电话、传真、</a:t>
            </a:r>
            <a:r>
              <a:rPr lang="zh-CN" altLang="zh-CN"/>
              <a:t>E-mail</a:t>
            </a:r>
            <a:r>
              <a:rPr lang="zh-CN"/>
              <a:t>、短信、</a:t>
            </a:r>
            <a:r>
              <a:rPr lang="zh-CN" altLang="zh-CN"/>
              <a:t>Web</a:t>
            </a:r>
            <a:r>
              <a:rPr lang="zh-CN"/>
              <a:t>等工具与公司的每位客户进行大量的沟通，其中电话沟通是坐席代表最常用的方式，客户通过拨打特定客服电话开展办理、咨询、查询、预订等业务。坐席代表的沟通能力直接决定了客户对公司服务质量和个人工作效率，所以具备高效沟通能力是一名坐席代表最基本的素质，甚至可以说，是否具备良好的沟通能力决定着个人绩效，甚至职业生涯发展。</a:t>
            </a:r>
          </a:p>
          <a:p>
            <a:r>
              <a:rPr lang="zh-CN" altLang="zh-CN"/>
              <a:t>       </a:t>
            </a:r>
            <a:r>
              <a:rPr lang="zh-CN"/>
              <a:t>在呼叫中心企业中，人力资源部门在招聘新员工时对新员工有一个非常重要的要求，那就是新员工必须具备良好的沟通技巧。一名坐席代表在工作中取得的成绩，主要取决于他的人际关系和他所掌握的专业技能，而这两个关键因素都是需要通过有效沟通实现的，可见沟通能力是坐席代表取得成功的重要能力之一。</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61451"/>
                                        </p:tgtEl>
                                        <p:attrNameLst>
                                          <p:attrName>style.color</p:attrName>
                                        </p:attrNameLst>
                                      </p:cBhvr>
                                      <p:to>
                                        <a:schemeClr val="bg1"/>
                                      </p:to>
                                    </p:animClr>
                                    <p:animClr clrSpc="rgb" dir="cw">
                                      <p:cBhvr>
                                        <p:cTn id="7" dur="250" autoRev="1" fill="remove"/>
                                        <p:tgtEl>
                                          <p:spTgt spid="61451"/>
                                        </p:tgtEl>
                                        <p:attrNameLst>
                                          <p:attrName>fillcolor</p:attrName>
                                        </p:attrNameLst>
                                      </p:cBhvr>
                                      <p:to>
                                        <a:schemeClr val="bg1"/>
                                      </p:to>
                                    </p:animClr>
                                    <p:set>
                                      <p:cBhvr>
                                        <p:cTn id="8" dur="250" autoRev="1" fill="remove"/>
                                        <p:tgtEl>
                                          <p:spTgt spid="61451"/>
                                        </p:tgtEl>
                                        <p:attrNameLst>
                                          <p:attrName>fill.type</p:attrName>
                                        </p:attrNameLst>
                                      </p:cBhvr>
                                      <p:to>
                                        <p:strVal val="solid"/>
                                      </p:to>
                                    </p:set>
                                    <p:set>
                                      <p:cBhvr>
                                        <p:cTn id="9" dur="250" autoRev="1" fill="remove"/>
                                        <p:tgtEl>
                                          <p:spTgt spid="614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1" grpId="0" bldLvl="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144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144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144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144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144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144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144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6145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en-US" b="1">
                <a:latin typeface="Calibri" pitchFamily="34" charset="0"/>
              </a:rPr>
              <a:t>了解有效沟通</a:t>
            </a:r>
          </a:p>
        </p:txBody>
      </p:sp>
      <p:sp>
        <p:nvSpPr>
          <p:cNvPr id="6247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614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5" name="Rectangle 15"/>
          <p:cNvSpPr>
            <a:spLocks noChangeArrowheads="1"/>
          </p:cNvSpPr>
          <p:nvPr/>
        </p:nvSpPr>
        <p:spPr bwMode="auto">
          <a:xfrm>
            <a:off x="2536825" y="938213"/>
            <a:ext cx="660717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a:t>      </a:t>
            </a:r>
            <a:r>
              <a:rPr lang="zh-CN"/>
              <a:t>（一）有效沟通的定义</a:t>
            </a:r>
          </a:p>
          <a:p>
            <a:r>
              <a:rPr lang="zh-CN" altLang="zh-CN"/>
              <a:t>       </a:t>
            </a:r>
            <a:r>
              <a:rPr lang="zh-CN"/>
              <a:t>为了一个明确的目标，把信息、思想和情感在客户间传递，并且达成合意的过程，即为有效沟通。</a:t>
            </a:r>
          </a:p>
          <a:p>
            <a:r>
              <a:rPr lang="zh-CN" altLang="zh-CN"/>
              <a:t>      </a:t>
            </a:r>
            <a:r>
              <a:rPr lang="zh-CN"/>
              <a:t>（二）有效沟通三要素</a:t>
            </a:r>
          </a:p>
          <a:p>
            <a:r>
              <a:rPr lang="zh-CN" altLang="zh-CN"/>
              <a:t>       1.</a:t>
            </a:r>
            <a:r>
              <a:rPr lang="zh-CN"/>
              <a:t>明确沟通目标（目的）。</a:t>
            </a:r>
          </a:p>
          <a:p>
            <a:r>
              <a:rPr lang="zh-CN" altLang="zh-CN"/>
              <a:t>      </a:t>
            </a:r>
            <a:r>
              <a:rPr lang="zh-CN"/>
              <a:t>要沟通就要有一个明确的目标，这是有效沟通最重要的前提。呼叫中心的日常工作通常分为呼人和呼出两种类型。</a:t>
            </a:r>
          </a:p>
          <a:p>
            <a:r>
              <a:rPr lang="zh-CN" altLang="zh-CN"/>
              <a:t>       2.</a:t>
            </a:r>
            <a:r>
              <a:rPr lang="zh-CN"/>
              <a:t>达成协议。</a:t>
            </a:r>
          </a:p>
          <a:p>
            <a:r>
              <a:rPr lang="zh-CN" altLang="zh-CN"/>
              <a:t>       3</a:t>
            </a:r>
            <a:r>
              <a:rPr lang="zh-CN"/>
              <a:t>．沟通信息、思想、情感。</a:t>
            </a:r>
          </a:p>
          <a:p>
            <a:r>
              <a:rPr lang="zh-CN" altLang="zh-CN"/>
              <a:t>      </a:t>
            </a:r>
            <a:r>
              <a:rPr lang="zh-CN"/>
              <a:t>（三）有效沟通三原则</a:t>
            </a:r>
          </a:p>
          <a:p>
            <a:r>
              <a:rPr lang="zh-CN" altLang="zh-CN"/>
              <a:t>       1.</a:t>
            </a:r>
            <a:r>
              <a:rPr lang="zh-CN"/>
              <a:t>谈论行为不谈论个性。</a:t>
            </a:r>
          </a:p>
          <a:p>
            <a:r>
              <a:rPr lang="zh-CN" altLang="zh-CN"/>
              <a:t>       2.</a:t>
            </a:r>
            <a:r>
              <a:rPr lang="zh-CN"/>
              <a:t>要沟通明确。</a:t>
            </a:r>
          </a:p>
          <a:p>
            <a:r>
              <a:rPr lang="zh-CN" altLang="zh-CN"/>
              <a:t>       3.</a:t>
            </a:r>
            <a:r>
              <a:rPr lang="zh-CN"/>
              <a:t>要积极倾听。</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62475"/>
                                        </p:tgtEl>
                                        <p:attrNameLst>
                                          <p:attrName>style.color</p:attrName>
                                        </p:attrNameLst>
                                      </p:cBhvr>
                                      <p:to>
                                        <a:schemeClr val="bg1"/>
                                      </p:to>
                                    </p:animClr>
                                    <p:animClr clrSpc="rgb" dir="cw">
                                      <p:cBhvr>
                                        <p:cTn id="7" dur="250" autoRev="1" fill="remove"/>
                                        <p:tgtEl>
                                          <p:spTgt spid="62475"/>
                                        </p:tgtEl>
                                        <p:attrNameLst>
                                          <p:attrName>fillcolor</p:attrName>
                                        </p:attrNameLst>
                                      </p:cBhvr>
                                      <p:to>
                                        <a:schemeClr val="bg1"/>
                                      </p:to>
                                    </p:animClr>
                                    <p:set>
                                      <p:cBhvr>
                                        <p:cTn id="8" dur="250" autoRev="1" fill="remove"/>
                                        <p:tgtEl>
                                          <p:spTgt spid="62475"/>
                                        </p:tgtEl>
                                        <p:attrNameLst>
                                          <p:attrName>fill.type</p:attrName>
                                        </p:attrNameLst>
                                      </p:cBhvr>
                                      <p:to>
                                        <p:strVal val="solid"/>
                                      </p:to>
                                    </p:set>
                                    <p:set>
                                      <p:cBhvr>
                                        <p:cTn id="9" dur="250" autoRev="1" fill="remove"/>
                                        <p:tgtEl>
                                          <p:spTgt spid="6247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bldLvl="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246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246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246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247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247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247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247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6247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en-US" b="1">
                <a:latin typeface="Calibri" pitchFamily="34" charset="0"/>
              </a:rPr>
              <a:t>了解有效沟通</a:t>
            </a:r>
          </a:p>
        </p:txBody>
      </p:sp>
      <p:sp>
        <p:nvSpPr>
          <p:cNvPr id="6349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62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9" name="Rectangle 15"/>
          <p:cNvSpPr>
            <a:spLocks noChangeArrowheads="1"/>
          </p:cNvSpPr>
          <p:nvPr/>
        </p:nvSpPr>
        <p:spPr bwMode="auto">
          <a:xfrm>
            <a:off x="2536825" y="536650"/>
            <a:ext cx="6607175"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b="1" dirty="0"/>
              <a:t>小游戏：</a:t>
            </a:r>
            <a:endParaRPr lang="zh-CN" dirty="0"/>
          </a:p>
          <a:p>
            <a:r>
              <a:rPr lang="zh-CN" altLang="zh-CN" dirty="0"/>
              <a:t>1</a:t>
            </a:r>
            <a:r>
              <a:rPr lang="zh-CN" dirty="0"/>
              <a:t>．形式：以小组的形式进行互动。</a:t>
            </a:r>
          </a:p>
          <a:p>
            <a:r>
              <a:rPr lang="zh-CN" altLang="zh-CN" dirty="0"/>
              <a:t>2</a:t>
            </a:r>
            <a:r>
              <a:rPr lang="zh-CN" dirty="0"/>
              <a:t>．类型：沟通技巧。</a:t>
            </a:r>
          </a:p>
          <a:p>
            <a:r>
              <a:rPr lang="zh-CN" altLang="zh-CN" dirty="0"/>
              <a:t>3</a:t>
            </a:r>
            <a:r>
              <a:rPr lang="zh-CN" dirty="0"/>
              <a:t>．时间：</a:t>
            </a:r>
            <a:r>
              <a:rPr lang="zh-CN" altLang="zh-CN" dirty="0"/>
              <a:t>15</a:t>
            </a:r>
            <a:r>
              <a:rPr lang="zh-CN" dirty="0"/>
              <a:t>分钟。</a:t>
            </a:r>
          </a:p>
          <a:p>
            <a:r>
              <a:rPr lang="zh-CN" altLang="zh-CN" dirty="0"/>
              <a:t>4</a:t>
            </a:r>
            <a:r>
              <a:rPr lang="zh-CN" dirty="0"/>
              <a:t>．材料：纸、笔。</a:t>
            </a:r>
          </a:p>
          <a:p>
            <a:r>
              <a:rPr lang="zh-CN" altLang="zh-CN" dirty="0"/>
              <a:t>5</a:t>
            </a:r>
            <a:r>
              <a:rPr lang="zh-CN" dirty="0"/>
              <a:t>．场地：教室。</a:t>
            </a:r>
          </a:p>
          <a:p>
            <a:r>
              <a:rPr lang="zh-CN" altLang="zh-CN" dirty="0"/>
              <a:t>6</a:t>
            </a:r>
            <a:r>
              <a:rPr lang="zh-CN" dirty="0"/>
              <a:t>．活动目的：进一步理解沟通三要素和三原则。</a:t>
            </a:r>
          </a:p>
          <a:p>
            <a:r>
              <a:rPr lang="zh-CN" altLang="zh-CN" dirty="0"/>
              <a:t>7</a:t>
            </a:r>
            <a:r>
              <a:rPr lang="zh-CN" dirty="0"/>
              <a:t>．任务描述：制作小组展示牌。</a:t>
            </a:r>
          </a:p>
          <a:p>
            <a:r>
              <a:rPr lang="zh-CN" dirty="0"/>
              <a:t>（</a:t>
            </a:r>
            <a:r>
              <a:rPr lang="zh-CN" altLang="zh-CN" dirty="0"/>
              <a:t>1</a:t>
            </a:r>
            <a:r>
              <a:rPr lang="zh-CN" dirty="0"/>
              <a:t>）展示牌内容包括小组名字、口号、标志、组员姓名、其他图案等。</a:t>
            </a:r>
          </a:p>
          <a:p>
            <a:r>
              <a:rPr lang="zh-CN" dirty="0"/>
              <a:t>（</a:t>
            </a:r>
            <a:r>
              <a:rPr lang="zh-CN" altLang="zh-CN" dirty="0"/>
              <a:t>2</a:t>
            </a:r>
            <a:r>
              <a:rPr lang="zh-CN" dirty="0"/>
              <a:t>）互相讨论达成共识后开始制作。</a:t>
            </a:r>
          </a:p>
          <a:p>
            <a:r>
              <a:rPr lang="zh-CN" dirty="0"/>
              <a:t>（</a:t>
            </a:r>
            <a:r>
              <a:rPr lang="zh-CN" altLang="zh-CN" dirty="0"/>
              <a:t>3</a:t>
            </a:r>
            <a:r>
              <a:rPr lang="zh-CN" dirty="0"/>
              <a:t>）角色分配为：组长</a:t>
            </a:r>
            <a:r>
              <a:rPr lang="zh-CN" altLang="zh-CN" dirty="0"/>
              <a:t>——</a:t>
            </a:r>
            <a:r>
              <a:rPr lang="zh-CN" dirty="0"/>
              <a:t>起到整体协调作用；</a:t>
            </a:r>
          </a:p>
          <a:p>
            <a:r>
              <a:rPr lang="zh-CN" altLang="zh-CN" dirty="0"/>
              <a:t>                 </a:t>
            </a:r>
            <a:r>
              <a:rPr lang="zh-CN" dirty="0"/>
              <a:t>计时员</a:t>
            </a:r>
            <a:r>
              <a:rPr lang="zh-CN" altLang="zh-CN" dirty="0"/>
              <a:t>——</a:t>
            </a:r>
            <a:r>
              <a:rPr lang="zh-CN" dirty="0"/>
              <a:t>管理时间；</a:t>
            </a:r>
          </a:p>
          <a:p>
            <a:r>
              <a:rPr lang="zh-CN" altLang="zh-CN" dirty="0"/>
              <a:t>                 </a:t>
            </a:r>
            <a:r>
              <a:rPr lang="zh-CN" dirty="0"/>
              <a:t>记录员</a:t>
            </a:r>
            <a:r>
              <a:rPr lang="zh-CN" altLang="zh-CN" dirty="0"/>
              <a:t>——</a:t>
            </a:r>
            <a:r>
              <a:rPr lang="zh-CN" dirty="0"/>
              <a:t>记录组内成员意见和建议。</a:t>
            </a:r>
          </a:p>
          <a:p>
            <a:r>
              <a:rPr lang="zh-CN" altLang="zh-CN" dirty="0"/>
              <a:t>8</a:t>
            </a:r>
            <a:r>
              <a:rPr lang="zh-CN" dirty="0"/>
              <a:t>．制作结束后每个小组选派一名组员展示并说明展示牌的含义。</a:t>
            </a:r>
          </a:p>
          <a:p>
            <a:r>
              <a:rPr lang="zh-CN" altLang="zh-CN" dirty="0"/>
              <a:t>9</a:t>
            </a:r>
            <a:r>
              <a:rPr lang="zh-CN" dirty="0"/>
              <a:t>．相关讨论：在讨论过程中是否有争执或者不同意见出现？如果有，应如何解决？</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63499"/>
                                        </p:tgtEl>
                                        <p:attrNameLst>
                                          <p:attrName>style.color</p:attrName>
                                        </p:attrNameLst>
                                      </p:cBhvr>
                                      <p:to>
                                        <a:schemeClr val="bg1"/>
                                      </p:to>
                                    </p:animClr>
                                    <p:animClr clrSpc="rgb" dir="cw">
                                      <p:cBhvr>
                                        <p:cTn id="7" dur="250" autoRev="1" fill="remove"/>
                                        <p:tgtEl>
                                          <p:spTgt spid="63499"/>
                                        </p:tgtEl>
                                        <p:attrNameLst>
                                          <p:attrName>fillcolor</p:attrName>
                                        </p:attrNameLst>
                                      </p:cBhvr>
                                      <p:to>
                                        <a:schemeClr val="bg1"/>
                                      </p:to>
                                    </p:animClr>
                                    <p:set>
                                      <p:cBhvr>
                                        <p:cTn id="8" dur="250" autoRev="1" fill="remove"/>
                                        <p:tgtEl>
                                          <p:spTgt spid="63499"/>
                                        </p:tgtEl>
                                        <p:attrNameLst>
                                          <p:attrName>fill.type</p:attrName>
                                        </p:attrNameLst>
                                      </p:cBhvr>
                                      <p:to>
                                        <p:strVal val="solid"/>
                                      </p:to>
                                    </p:set>
                                    <p:set>
                                      <p:cBhvr>
                                        <p:cTn id="9" dur="250" autoRev="1" fill="remove"/>
                                        <p:tgtEl>
                                          <p:spTgt spid="6349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17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17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17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17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17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17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17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第一节 发声技巧与语音训练</a:t>
            </a:r>
            <a:endParaRPr lang="zh-CN">
              <a:latin typeface="Calibri" pitchFamily="34" charset="0"/>
            </a:endParaRPr>
          </a:p>
        </p:txBody>
      </p:sp>
      <p:sp>
        <p:nvSpPr>
          <p:cNvPr id="7178" name="TextBox 10"/>
          <p:cNvSpPr>
            <a:spLocks noChangeArrowheads="1"/>
          </p:cNvSpPr>
          <p:nvPr/>
        </p:nvSpPr>
        <p:spPr bwMode="auto">
          <a:xfrm>
            <a:off x="3319463" y="157163"/>
            <a:ext cx="56911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一、用气发声</a:t>
            </a:r>
            <a:endParaRPr lang="zh-CN" altLang="en-US" sz="1600">
              <a:latin typeface="微软雅黑" pitchFamily="34" charset="-122"/>
              <a:ea typeface="微软雅黑" pitchFamily="34" charset="-122"/>
            </a:endParaRPr>
          </a:p>
        </p:txBody>
      </p:sp>
      <p:sp>
        <p:nvSpPr>
          <p:cNvPr id="8203" name="Text Box 44"/>
          <p:cNvSpPr>
            <a:spLocks noChangeArrowheads="1"/>
          </p:cNvSpPr>
          <p:nvPr/>
        </p:nvSpPr>
        <p:spPr bwMode="auto">
          <a:xfrm>
            <a:off x="2339975" y="1176338"/>
            <a:ext cx="680402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latin typeface="Calibri" pitchFamily="34" charset="0"/>
              </a:rPr>
              <a:t>                                     </a:t>
            </a:r>
            <a:r>
              <a:rPr lang="zh-CN" altLang="en-US" b="1">
                <a:latin typeface="宋体" pitchFamily="2" charset="-122"/>
              </a:rPr>
              <a:t>《登鹳雀楼》</a:t>
            </a:r>
            <a:r>
              <a:rPr lang="zh-CN" altLang="en-US">
                <a:latin typeface="宋体" pitchFamily="2" charset="-122"/>
              </a:rPr>
              <a:t>（王之涣）</a:t>
            </a:r>
            <a:endParaRPr lang="zh-CN" altLang="en-US" i="1">
              <a:latin typeface="宋体" pitchFamily="2" charset="-122"/>
            </a:endParaRPr>
          </a:p>
          <a:p>
            <a:pPr defTabSz="912813"/>
            <a:r>
              <a:rPr lang="zh-CN" altLang="en-US" i="1">
                <a:latin typeface="宋体" pitchFamily="2" charset="-122"/>
              </a:rPr>
              <a:t>                 白日依山尽</a:t>
            </a:r>
            <a:r>
              <a:rPr lang="zh-CN" altLang="en-US">
                <a:latin typeface="宋体" pitchFamily="2" charset="-122"/>
              </a:rPr>
              <a:t>， 黄河入海流。 </a:t>
            </a:r>
          </a:p>
          <a:p>
            <a:pPr defTabSz="912813"/>
            <a:r>
              <a:rPr lang="zh-CN" altLang="en-US">
                <a:latin typeface="宋体" pitchFamily="2" charset="-122"/>
              </a:rPr>
              <a:t>                 欲穷千里目， 更上一层楼。</a:t>
            </a:r>
          </a:p>
          <a:p>
            <a:pPr defTabSz="912813"/>
            <a:r>
              <a:rPr lang="zh-CN" altLang="en-US">
                <a:latin typeface="Calibri" pitchFamily="34" charset="0"/>
              </a:rPr>
              <a:t>         先一口气读一句，再一口气读完全诗，要读得平稳、舒缓、流畅，同时注意以情运气、以气托声、以声传情的诵读原则，发挥感情在发声过程中的作用。</a:t>
            </a:r>
          </a:p>
        </p:txBody>
      </p:sp>
      <p:pic>
        <p:nvPicPr>
          <p:cNvPr id="7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229393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8203"/>
                                        </p:tgtEl>
                                        <p:attrNameLst>
                                          <p:attrName>style.color</p:attrName>
                                        </p:attrNameLst>
                                      </p:cBhvr>
                                      <p:to>
                                        <a:schemeClr val="bg1"/>
                                      </p:to>
                                    </p:animClr>
                                    <p:animClr clrSpc="rgb" dir="cw">
                                      <p:cBhvr>
                                        <p:cTn id="7" dur="250" autoRev="1" fill="remove"/>
                                        <p:tgtEl>
                                          <p:spTgt spid="8203"/>
                                        </p:tgtEl>
                                        <p:attrNameLst>
                                          <p:attrName>fillcolor</p:attrName>
                                        </p:attrNameLst>
                                      </p:cBhvr>
                                      <p:to>
                                        <a:schemeClr val="bg1"/>
                                      </p:to>
                                    </p:animClr>
                                    <p:set>
                                      <p:cBhvr>
                                        <p:cTn id="8" dur="250" autoRev="1" fill="remove"/>
                                        <p:tgtEl>
                                          <p:spTgt spid="8203"/>
                                        </p:tgtEl>
                                        <p:attrNameLst>
                                          <p:attrName>fill.type</p:attrName>
                                        </p:attrNameLst>
                                      </p:cBhvr>
                                      <p:to>
                                        <p:strVal val="solid"/>
                                      </p:to>
                                    </p:set>
                                    <p:set>
                                      <p:cBhvr>
                                        <p:cTn id="9" dur="250" autoRev="1" fill="remove"/>
                                        <p:tgtEl>
                                          <p:spTgt spid="820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bldLvl="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349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349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349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349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349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349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349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6349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en-US" b="1">
                <a:latin typeface="Calibri" pitchFamily="34" charset="0"/>
              </a:rPr>
              <a:t>了解有效沟通</a:t>
            </a:r>
          </a:p>
        </p:txBody>
      </p:sp>
      <p:sp>
        <p:nvSpPr>
          <p:cNvPr id="6452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635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3" name="Rectangle 15"/>
          <p:cNvSpPr>
            <a:spLocks noChangeArrowheads="1"/>
          </p:cNvSpPr>
          <p:nvPr/>
        </p:nvSpPr>
        <p:spPr bwMode="auto">
          <a:xfrm>
            <a:off x="2987675" y="1597025"/>
            <a:ext cx="66071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sz="2000"/>
              <a:t>（四）有效沟通六步骤</a:t>
            </a:r>
          </a:p>
          <a:p>
            <a:pPr marL="342900" indent="-342900"/>
            <a:r>
              <a:rPr lang="zh-CN" altLang="zh-CN" sz="2000"/>
              <a:t> 1.</a:t>
            </a:r>
            <a:r>
              <a:rPr lang="zh-CN" sz="2000"/>
              <a:t>事前准备</a:t>
            </a:r>
          </a:p>
          <a:p>
            <a:pPr marL="342900" indent="-342900"/>
            <a:r>
              <a:rPr lang="zh-CN" altLang="zh-CN" sz="2000"/>
              <a:t> 2.</a:t>
            </a:r>
            <a:r>
              <a:rPr lang="zh-CN" sz="2000"/>
              <a:t>确认需求</a:t>
            </a:r>
          </a:p>
          <a:p>
            <a:pPr marL="342900" indent="-342900"/>
            <a:r>
              <a:rPr lang="zh-CN" altLang="zh-CN" sz="2000"/>
              <a:t> 3.</a:t>
            </a:r>
            <a:r>
              <a:rPr lang="zh-CN" sz="2000"/>
              <a:t>阐述观点</a:t>
            </a:r>
          </a:p>
          <a:p>
            <a:pPr marL="342900" indent="-342900"/>
            <a:r>
              <a:rPr lang="zh-CN" altLang="zh-CN" sz="2000"/>
              <a:t> 4.</a:t>
            </a:r>
            <a:r>
              <a:rPr lang="zh-CN" sz="2000"/>
              <a:t>处理异议</a:t>
            </a:r>
          </a:p>
          <a:p>
            <a:pPr marL="342900" indent="-342900"/>
            <a:r>
              <a:rPr lang="zh-CN" altLang="zh-CN" sz="2000"/>
              <a:t> 5.</a:t>
            </a:r>
            <a:r>
              <a:rPr lang="zh-CN" sz="2000"/>
              <a:t>达成协议 </a:t>
            </a:r>
          </a:p>
          <a:p>
            <a:pPr marL="342900" indent="-342900"/>
            <a:r>
              <a:rPr lang="zh-CN" altLang="zh-CN" sz="2000"/>
              <a:t> 6.</a:t>
            </a:r>
            <a:r>
              <a:rPr lang="zh-CN" sz="2000"/>
              <a:t>共同实施。</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64523"/>
                                        </p:tgtEl>
                                        <p:attrNameLst>
                                          <p:attrName>style.color</p:attrName>
                                        </p:attrNameLst>
                                      </p:cBhvr>
                                      <p:to>
                                        <a:schemeClr val="bg1"/>
                                      </p:to>
                                    </p:animClr>
                                    <p:animClr clrSpc="rgb" dir="cw">
                                      <p:cBhvr>
                                        <p:cTn id="7" dur="250" autoRev="1" fill="remove"/>
                                        <p:tgtEl>
                                          <p:spTgt spid="64523"/>
                                        </p:tgtEl>
                                        <p:attrNameLst>
                                          <p:attrName>fillcolor</p:attrName>
                                        </p:attrNameLst>
                                      </p:cBhvr>
                                      <p:to>
                                        <a:schemeClr val="bg1"/>
                                      </p:to>
                                    </p:animClr>
                                    <p:set>
                                      <p:cBhvr>
                                        <p:cTn id="8" dur="250" autoRev="1" fill="remove"/>
                                        <p:tgtEl>
                                          <p:spTgt spid="64523"/>
                                        </p:tgtEl>
                                        <p:attrNameLst>
                                          <p:attrName>fill.type</p:attrName>
                                        </p:attrNameLst>
                                      </p:cBhvr>
                                      <p:to>
                                        <p:strVal val="solid"/>
                                      </p:to>
                                    </p:set>
                                    <p:set>
                                      <p:cBhvr>
                                        <p:cTn id="9" dur="250" autoRev="1" fill="remove"/>
                                        <p:tgtEl>
                                          <p:spTgt spid="645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3" grpId="0" bldLvl="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451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451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451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451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451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452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452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6452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掌握倾听技巧</a:t>
            </a:r>
          </a:p>
        </p:txBody>
      </p:sp>
      <p:sp>
        <p:nvSpPr>
          <p:cNvPr id="6554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64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Rectangle 15"/>
          <p:cNvSpPr>
            <a:spLocks noChangeArrowheads="1"/>
          </p:cNvSpPr>
          <p:nvPr/>
        </p:nvSpPr>
        <p:spPr bwMode="auto">
          <a:xfrm>
            <a:off x="2536825" y="938213"/>
            <a:ext cx="660717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a:t>       </a:t>
            </a:r>
            <a:r>
              <a:rPr lang="zh-CN"/>
              <a:t>倾听能力就是指一个人能够礼貌地听完他人讲话的能力。认</a:t>
            </a:r>
          </a:p>
          <a:p>
            <a:pPr marL="342900" indent="-342900"/>
            <a:r>
              <a:rPr lang="zh-CN"/>
              <a:t>真倾听，不仅要倾听客户讲什么，还要倾听客户是如何去讲的；</a:t>
            </a:r>
          </a:p>
          <a:p>
            <a:pPr marL="342900" indent="-342900"/>
            <a:r>
              <a:rPr lang="zh-CN"/>
              <a:t>不仅要听出客户讲的内容，更重要的是要听出客户的感情和内心</a:t>
            </a:r>
          </a:p>
          <a:p>
            <a:pPr marL="342900" indent="-342900"/>
            <a:r>
              <a:rPr lang="zh-CN"/>
              <a:t>中潜在的真实需求。</a:t>
            </a:r>
          </a:p>
          <a:p>
            <a:pPr marL="342900" indent="-342900"/>
            <a:r>
              <a:rPr lang="zh-CN" altLang="zh-CN"/>
              <a:t>      </a:t>
            </a:r>
            <a:r>
              <a:rPr lang="zh-CN"/>
              <a:t>（一）有效的倾听</a:t>
            </a:r>
          </a:p>
          <a:p>
            <a:pPr marL="342900" indent="-342900"/>
            <a:r>
              <a:rPr lang="zh-CN" altLang="zh-CN"/>
              <a:t>       </a:t>
            </a:r>
            <a:r>
              <a:rPr lang="zh-CN"/>
              <a:t>有效的倾听有以下四个步骤：</a:t>
            </a:r>
          </a:p>
          <a:p>
            <a:pPr marL="342900" indent="-342900"/>
            <a:r>
              <a:rPr lang="zh-CN" altLang="zh-CN"/>
              <a:t>       1.</a:t>
            </a:r>
            <a:r>
              <a:rPr lang="zh-CN"/>
              <a:t>准备倾听。</a:t>
            </a:r>
          </a:p>
          <a:p>
            <a:pPr marL="342900" indent="-342900"/>
            <a:r>
              <a:rPr lang="zh-CN" altLang="zh-CN"/>
              <a:t>       2.</a:t>
            </a:r>
            <a:r>
              <a:rPr lang="zh-CN"/>
              <a:t>发出准备倾听的信息。</a:t>
            </a:r>
          </a:p>
          <a:p>
            <a:pPr marL="342900" indent="-342900"/>
            <a:r>
              <a:rPr lang="zh-CN" altLang="zh-CN"/>
              <a:t>       3.</a:t>
            </a:r>
            <a:r>
              <a:rPr lang="zh-CN"/>
              <a:t>采取积极的行动 </a:t>
            </a:r>
          </a:p>
          <a:p>
            <a:pPr marL="342900" indent="-342900"/>
            <a:r>
              <a:rPr lang="zh-CN" altLang="zh-CN"/>
              <a:t>       4.</a:t>
            </a:r>
            <a:r>
              <a:rPr lang="zh-CN"/>
              <a:t>准确理解对方全部的信息。</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65547"/>
                                        </p:tgtEl>
                                        <p:attrNameLst>
                                          <p:attrName>style.color</p:attrName>
                                        </p:attrNameLst>
                                      </p:cBhvr>
                                      <p:to>
                                        <a:schemeClr val="bg1"/>
                                      </p:to>
                                    </p:animClr>
                                    <p:animClr clrSpc="rgb" dir="cw">
                                      <p:cBhvr>
                                        <p:cTn id="7" dur="250" autoRev="1" fill="remove"/>
                                        <p:tgtEl>
                                          <p:spTgt spid="65547"/>
                                        </p:tgtEl>
                                        <p:attrNameLst>
                                          <p:attrName>fillcolor</p:attrName>
                                        </p:attrNameLst>
                                      </p:cBhvr>
                                      <p:to>
                                        <a:schemeClr val="bg1"/>
                                      </p:to>
                                    </p:animClr>
                                    <p:set>
                                      <p:cBhvr>
                                        <p:cTn id="8" dur="250" autoRev="1" fill="remove"/>
                                        <p:tgtEl>
                                          <p:spTgt spid="65547"/>
                                        </p:tgtEl>
                                        <p:attrNameLst>
                                          <p:attrName>fill.type</p:attrName>
                                        </p:attrNameLst>
                                      </p:cBhvr>
                                      <p:to>
                                        <p:strVal val="solid"/>
                                      </p:to>
                                    </p:set>
                                    <p:set>
                                      <p:cBhvr>
                                        <p:cTn id="9" dur="250" autoRev="1" fill="remove"/>
                                        <p:tgtEl>
                                          <p:spTgt spid="655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7" grpId="0" bldLvl="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553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554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554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554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554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554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554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6554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掌握倾听技巧</a:t>
            </a:r>
          </a:p>
        </p:txBody>
      </p:sp>
      <p:sp>
        <p:nvSpPr>
          <p:cNvPr id="6657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655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1" name="Rectangle 15"/>
          <p:cNvSpPr>
            <a:spLocks noChangeArrowheads="1"/>
          </p:cNvSpPr>
          <p:nvPr/>
        </p:nvSpPr>
        <p:spPr bwMode="auto">
          <a:xfrm>
            <a:off x="2536825" y="938213"/>
            <a:ext cx="6607175" cy="228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b="1"/>
              <a:t>相关知识：</a:t>
            </a:r>
            <a:endParaRPr lang="zh-CN"/>
          </a:p>
          <a:p>
            <a:pPr marL="342900" indent="-342900"/>
            <a:r>
              <a:rPr lang="zh-CN"/>
              <a:t>       在沟通倾听的过程中，因为我们每个人的倾听技巧不一样，所以看似普通的倾听却又分为五种不同层次的倾听效果：</a:t>
            </a:r>
          </a:p>
          <a:p>
            <a:pPr marL="342900" indent="-342900"/>
            <a:r>
              <a:rPr lang="zh-CN"/>
              <a:t>        </a:t>
            </a:r>
            <a:r>
              <a:rPr lang="zh-CN" altLang="zh-CN"/>
              <a:t>1.</a:t>
            </a:r>
            <a:r>
              <a:rPr lang="zh-CN"/>
              <a:t>听而不闻。</a:t>
            </a:r>
          </a:p>
          <a:p>
            <a:pPr marL="342900" indent="-342900"/>
            <a:r>
              <a:rPr lang="zh-CN" altLang="zh-CN"/>
              <a:t>        2.</a:t>
            </a:r>
            <a:r>
              <a:rPr lang="zh-CN"/>
              <a:t>假装倾听。</a:t>
            </a:r>
          </a:p>
          <a:p>
            <a:pPr marL="342900" indent="-342900"/>
            <a:r>
              <a:rPr lang="zh-CN" altLang="zh-CN"/>
              <a:t>        3.</a:t>
            </a:r>
            <a:r>
              <a:rPr lang="zh-CN"/>
              <a:t>选择性的倾听。</a:t>
            </a:r>
          </a:p>
          <a:p>
            <a:pPr marL="342900" indent="-342900"/>
            <a:r>
              <a:rPr lang="zh-CN" altLang="zh-CN"/>
              <a:t>        4.</a:t>
            </a:r>
            <a:r>
              <a:rPr lang="zh-CN"/>
              <a:t>专注的倾听。</a:t>
            </a:r>
          </a:p>
          <a:p>
            <a:pPr marL="342900" indent="-342900"/>
            <a:r>
              <a:rPr lang="zh-CN" altLang="zh-CN"/>
              <a:t>        5.</a:t>
            </a:r>
            <a:r>
              <a:rPr lang="zh-CN"/>
              <a:t>设身处地的倾听。</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66571"/>
                                        </p:tgtEl>
                                        <p:attrNameLst>
                                          <p:attrName>style.color</p:attrName>
                                        </p:attrNameLst>
                                      </p:cBhvr>
                                      <p:to>
                                        <a:schemeClr val="bg1"/>
                                      </p:to>
                                    </p:animClr>
                                    <p:animClr clrSpc="rgb" dir="cw">
                                      <p:cBhvr>
                                        <p:cTn id="7" dur="250" autoRev="1" fill="remove"/>
                                        <p:tgtEl>
                                          <p:spTgt spid="66571"/>
                                        </p:tgtEl>
                                        <p:attrNameLst>
                                          <p:attrName>fillcolor</p:attrName>
                                        </p:attrNameLst>
                                      </p:cBhvr>
                                      <p:to>
                                        <a:schemeClr val="bg1"/>
                                      </p:to>
                                    </p:animClr>
                                    <p:set>
                                      <p:cBhvr>
                                        <p:cTn id="8" dur="250" autoRev="1" fill="remove"/>
                                        <p:tgtEl>
                                          <p:spTgt spid="66571"/>
                                        </p:tgtEl>
                                        <p:attrNameLst>
                                          <p:attrName>fill.type</p:attrName>
                                        </p:attrNameLst>
                                      </p:cBhvr>
                                      <p:to>
                                        <p:strVal val="solid"/>
                                      </p:to>
                                    </p:set>
                                    <p:set>
                                      <p:cBhvr>
                                        <p:cTn id="9" dur="250" autoRev="1" fill="remove"/>
                                        <p:tgtEl>
                                          <p:spTgt spid="665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bldLvl="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656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656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656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656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656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656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656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6657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掌握倾听技巧</a:t>
            </a:r>
          </a:p>
        </p:txBody>
      </p:sp>
      <p:sp>
        <p:nvSpPr>
          <p:cNvPr id="6759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665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5" name="Rectangle 15"/>
          <p:cNvSpPr>
            <a:spLocks noChangeArrowheads="1"/>
          </p:cNvSpPr>
          <p:nvPr/>
        </p:nvSpPr>
        <p:spPr bwMode="auto">
          <a:xfrm>
            <a:off x="2536824" y="793751"/>
            <a:ext cx="660717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dirty="0"/>
              <a:t>      </a:t>
            </a:r>
            <a:r>
              <a:rPr lang="zh-CN" dirty="0"/>
              <a:t>（二）倾听的作用</a:t>
            </a:r>
          </a:p>
          <a:p>
            <a:pPr marL="342900" indent="-342900"/>
            <a:r>
              <a:rPr lang="zh-CN" altLang="zh-CN" dirty="0"/>
              <a:t>       </a:t>
            </a:r>
            <a:r>
              <a:rPr lang="zh-CN" dirty="0"/>
              <a:t>在客户服务工作中，倾听起着非常重要的作用。</a:t>
            </a:r>
          </a:p>
          <a:p>
            <a:pPr marL="342900" indent="-342900"/>
            <a:r>
              <a:rPr lang="zh-CN" altLang="zh-CN" dirty="0"/>
              <a:t>        1.</a:t>
            </a:r>
            <a:r>
              <a:rPr lang="zh-CN" dirty="0"/>
              <a:t>调解心情。</a:t>
            </a:r>
          </a:p>
          <a:p>
            <a:pPr marL="342900" indent="-342900"/>
            <a:r>
              <a:rPr lang="zh-CN" altLang="zh-CN" dirty="0"/>
              <a:t>       </a:t>
            </a:r>
            <a:r>
              <a:rPr lang="zh-CN" dirty="0"/>
              <a:t>客户可能会因为坐席代表倾听的态度而感到心情舒畅，为进一步沟通打下坚实的基础。倾听无疑是对客户的一种无声的赞美，使客户感受到被尊重。</a:t>
            </a:r>
          </a:p>
          <a:p>
            <a:pPr marL="342900" indent="-342900"/>
            <a:r>
              <a:rPr lang="zh-CN" altLang="zh-CN" dirty="0"/>
              <a:t>        2.</a:t>
            </a:r>
            <a:r>
              <a:rPr lang="zh-CN" dirty="0"/>
              <a:t>帮助坐席代表理解客户的情绪和行为。</a:t>
            </a:r>
          </a:p>
          <a:p>
            <a:pPr marL="342900" indent="-342900"/>
            <a:r>
              <a:rPr lang="zh-CN" altLang="zh-CN" dirty="0"/>
              <a:t>       </a:t>
            </a:r>
            <a:r>
              <a:rPr lang="zh-CN" dirty="0"/>
              <a:t>倾听能将客户的信息进行加工理清，从而理解客户话语中的确切含义。</a:t>
            </a:r>
          </a:p>
          <a:p>
            <a:pPr marL="342900" indent="-342900"/>
            <a:r>
              <a:rPr lang="zh-CN" altLang="zh-CN" dirty="0"/>
              <a:t>        3.</a:t>
            </a:r>
            <a:r>
              <a:rPr lang="zh-CN" dirty="0"/>
              <a:t>增强客户对坐席代表的信任，拉近距离。</a:t>
            </a:r>
          </a:p>
          <a:p>
            <a:pPr marL="342900" indent="-342900"/>
            <a:r>
              <a:rPr lang="zh-CN" altLang="zh-CN" dirty="0"/>
              <a:t>       </a:t>
            </a:r>
            <a:r>
              <a:rPr lang="zh-CN" dirty="0"/>
              <a:t>认真地倾听客户的话语并适当做出反应，可以消除隔阂、不信任与敌对，使双方之间的沟通更加融洽。</a:t>
            </a:r>
          </a:p>
          <a:p>
            <a:pPr marL="342900" indent="-342900"/>
            <a:r>
              <a:rPr lang="zh-CN" altLang="zh-CN" dirty="0"/>
              <a:t>        4.</a:t>
            </a:r>
            <a:r>
              <a:rPr lang="zh-CN" dirty="0"/>
              <a:t>改善沟通气氛，有利于双方达成协议，使沟通成功。</a:t>
            </a:r>
          </a:p>
          <a:p>
            <a:pPr marL="342900" indent="-342900"/>
            <a:r>
              <a:rPr lang="zh-CN" altLang="zh-CN" dirty="0"/>
              <a:t>       </a:t>
            </a:r>
            <a:r>
              <a:rPr lang="zh-CN" dirty="0"/>
              <a:t>心理学家指出，善于倾听的人容易克制冲动，控制愤怒，营造一个平和的人际环境，而这对于成功与健康是有百益而无一害的。</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67595"/>
                                        </p:tgtEl>
                                        <p:attrNameLst>
                                          <p:attrName>style.color</p:attrName>
                                        </p:attrNameLst>
                                      </p:cBhvr>
                                      <p:to>
                                        <a:schemeClr val="bg1"/>
                                      </p:to>
                                    </p:animClr>
                                    <p:animClr clrSpc="rgb" dir="cw">
                                      <p:cBhvr>
                                        <p:cTn id="7" dur="250" autoRev="1" fill="remove"/>
                                        <p:tgtEl>
                                          <p:spTgt spid="67595"/>
                                        </p:tgtEl>
                                        <p:attrNameLst>
                                          <p:attrName>fillcolor</p:attrName>
                                        </p:attrNameLst>
                                      </p:cBhvr>
                                      <p:to>
                                        <a:schemeClr val="bg1"/>
                                      </p:to>
                                    </p:animClr>
                                    <p:set>
                                      <p:cBhvr>
                                        <p:cTn id="8" dur="250" autoRev="1" fill="remove"/>
                                        <p:tgtEl>
                                          <p:spTgt spid="67595"/>
                                        </p:tgtEl>
                                        <p:attrNameLst>
                                          <p:attrName>fill.type</p:attrName>
                                        </p:attrNameLst>
                                      </p:cBhvr>
                                      <p:to>
                                        <p:strVal val="solid"/>
                                      </p:to>
                                    </p:set>
                                    <p:set>
                                      <p:cBhvr>
                                        <p:cTn id="9" dur="250" autoRev="1" fill="remove"/>
                                        <p:tgtEl>
                                          <p:spTgt spid="6759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bldLvl="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758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758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758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759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759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759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759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6759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掌握倾听技巧</a:t>
            </a:r>
          </a:p>
        </p:txBody>
      </p:sp>
      <p:sp>
        <p:nvSpPr>
          <p:cNvPr id="6861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675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9" name="Rectangle 15"/>
          <p:cNvSpPr>
            <a:spLocks noChangeArrowheads="1"/>
          </p:cNvSpPr>
          <p:nvPr/>
        </p:nvSpPr>
        <p:spPr bwMode="auto">
          <a:xfrm>
            <a:off x="2536825" y="938213"/>
            <a:ext cx="660717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a:t>      </a:t>
            </a:r>
            <a:r>
              <a:rPr lang="zh-CN"/>
              <a:t>（三）倾听过程中的注意事项</a:t>
            </a:r>
          </a:p>
          <a:p>
            <a:pPr marL="342900" indent="-342900"/>
            <a:r>
              <a:rPr lang="zh-CN" altLang="zh-CN"/>
              <a:t>       </a:t>
            </a:r>
            <a:r>
              <a:rPr lang="zh-CN"/>
              <a:t>在倾听的过程中，需要注意以下几点：</a:t>
            </a:r>
          </a:p>
          <a:p>
            <a:pPr marL="342900" indent="-342900"/>
            <a:r>
              <a:rPr lang="zh-CN" altLang="zh-CN"/>
              <a:t>        1.</a:t>
            </a:r>
            <a:r>
              <a:rPr lang="zh-CN"/>
              <a:t>倾听者要适应讲话者的风格。每个人发送信息的时候，他说话的音量和语速是不一样的，你要尽可能适应他的风格，匹配他的说话习惯，尽可能接收他更多、更全面、更准确的信息。</a:t>
            </a:r>
          </a:p>
          <a:p>
            <a:pPr marL="342900" indent="-342900"/>
            <a:r>
              <a:rPr lang="zh-CN" altLang="zh-CN"/>
              <a:t>        2.</a:t>
            </a:r>
            <a:r>
              <a:rPr lang="zh-CN"/>
              <a:t>倾听不仅仅要用耳朵听，还应该用心去感受客户。</a:t>
            </a:r>
          </a:p>
          <a:p>
            <a:pPr marL="342900" indent="-342900"/>
            <a:r>
              <a:rPr lang="zh-CN" altLang="zh-CN"/>
              <a:t>        3.</a:t>
            </a:r>
            <a:r>
              <a:rPr lang="zh-CN"/>
              <a:t>首先要理解客户。听的过程中一定要注意，站在对方的角度去想问题。有些坐席代表容易犯的错误是，还没有听完客户的话就根据自己的理解打断对方，进行争论。这种粗暴的行为是不礼貌的，极易引起客户反感，造成矛盾。</a:t>
            </a:r>
          </a:p>
          <a:p>
            <a:pPr marL="342900" indent="-342900"/>
            <a:r>
              <a:rPr lang="zh-CN" altLang="zh-CN"/>
              <a:t>        4.</a:t>
            </a:r>
            <a:r>
              <a:rPr lang="zh-CN"/>
              <a:t>鼓励对方。在听的过程中适当给予客户回应，表示认同和鼓励，表现出有倾听的兴趣。</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68619"/>
                                        </p:tgtEl>
                                        <p:attrNameLst>
                                          <p:attrName>style.color</p:attrName>
                                        </p:attrNameLst>
                                      </p:cBhvr>
                                      <p:to>
                                        <a:schemeClr val="bg1"/>
                                      </p:to>
                                    </p:animClr>
                                    <p:animClr clrSpc="rgb" dir="cw">
                                      <p:cBhvr>
                                        <p:cTn id="7" dur="250" autoRev="1" fill="remove"/>
                                        <p:tgtEl>
                                          <p:spTgt spid="68619"/>
                                        </p:tgtEl>
                                        <p:attrNameLst>
                                          <p:attrName>fillcolor</p:attrName>
                                        </p:attrNameLst>
                                      </p:cBhvr>
                                      <p:to>
                                        <a:schemeClr val="bg1"/>
                                      </p:to>
                                    </p:animClr>
                                    <p:set>
                                      <p:cBhvr>
                                        <p:cTn id="8" dur="250" autoRev="1" fill="remove"/>
                                        <p:tgtEl>
                                          <p:spTgt spid="68619"/>
                                        </p:tgtEl>
                                        <p:attrNameLst>
                                          <p:attrName>fill.type</p:attrName>
                                        </p:attrNameLst>
                                      </p:cBhvr>
                                      <p:to>
                                        <p:strVal val="solid"/>
                                      </p:to>
                                    </p:set>
                                    <p:set>
                                      <p:cBhvr>
                                        <p:cTn id="9" dur="250" autoRev="1" fill="remove"/>
                                        <p:tgtEl>
                                          <p:spTgt spid="686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bldLvl="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8611"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8612"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8613"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8614"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8615"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8616"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8617"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68618"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掌握倾听技巧</a:t>
            </a:r>
          </a:p>
        </p:txBody>
      </p:sp>
      <p:sp>
        <p:nvSpPr>
          <p:cNvPr id="69643"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686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Rectangle 15"/>
          <p:cNvSpPr>
            <a:spLocks noChangeArrowheads="1"/>
          </p:cNvSpPr>
          <p:nvPr/>
        </p:nvSpPr>
        <p:spPr bwMode="auto">
          <a:xfrm>
            <a:off x="2536824" y="773509"/>
            <a:ext cx="66071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600" dirty="0"/>
              <a:t>      </a:t>
            </a:r>
            <a:r>
              <a:rPr lang="zh-CN" sz="1600" dirty="0"/>
              <a:t>（四）客户服务工作中的倾听技巧</a:t>
            </a:r>
          </a:p>
          <a:p>
            <a:pPr marL="342900" indent="-342900"/>
            <a:r>
              <a:rPr lang="zh-CN" altLang="zh-CN" sz="1600" dirty="0"/>
              <a:t>        1.</a:t>
            </a:r>
            <a:r>
              <a:rPr lang="zh-CN" sz="1600" dirty="0"/>
              <a:t>表现出愿意提供帮助的意愿。</a:t>
            </a:r>
          </a:p>
          <a:p>
            <a:pPr marL="342900" indent="-342900"/>
            <a:r>
              <a:rPr lang="zh-CN" altLang="zh-CN" sz="1600" dirty="0"/>
              <a:t>       </a:t>
            </a:r>
            <a:r>
              <a:rPr lang="zh-CN" sz="1600" dirty="0"/>
              <a:t>在沟通过程中，可以运用这些话术来表示愿意为客户提供帮助：“让我看一下该如何帮助您。”“我很愿意为您解决问题。”“很高兴为您服务。”</a:t>
            </a:r>
          </a:p>
          <a:p>
            <a:pPr marL="342900" indent="-342900"/>
            <a:r>
              <a:rPr lang="zh-CN" altLang="zh-CN" sz="1600" dirty="0"/>
              <a:t>       </a:t>
            </a:r>
            <a:r>
              <a:rPr lang="zh-CN" sz="1600" dirty="0"/>
              <a:t>当客户正在关心自己的问题是否能够得到解决的时候，坐席代表体贴地表现出愿意提供帮助，客户自然会感觉到安全、有保障、可信任，从而消除了疑虑，取而代之的是依赖感。接下来坐席代表要做的就是为客户提供解决方案。</a:t>
            </a:r>
          </a:p>
          <a:p>
            <a:pPr marL="342900" indent="-342900"/>
            <a:r>
              <a:rPr lang="zh-CN" altLang="zh-CN" sz="1600" dirty="0"/>
              <a:t>        2.</a:t>
            </a:r>
            <a:r>
              <a:rPr lang="zh-CN" sz="1600" dirty="0"/>
              <a:t>鼓励客户先开口。</a:t>
            </a:r>
          </a:p>
          <a:p>
            <a:pPr marL="342900" indent="-342900"/>
            <a:r>
              <a:rPr lang="zh-CN" altLang="zh-CN" sz="1600" dirty="0"/>
              <a:t>      </a:t>
            </a:r>
            <a:r>
              <a:rPr lang="zh-CN" sz="1600" dirty="0"/>
              <a:t>（</a:t>
            </a:r>
            <a:r>
              <a:rPr lang="zh-CN" altLang="zh-CN" sz="1600" dirty="0"/>
              <a:t>1</a:t>
            </a:r>
            <a:r>
              <a:rPr lang="zh-CN" sz="1600" dirty="0"/>
              <a:t>）倾听客户讲话本来就是一种礼貌行为。愿意听客户的诉求表示我们愿意客观地考虑客户的看法，这会让客户觉得我们很尊重他的意见，有助于建立融洽的关系，进行友好的沟通。</a:t>
            </a:r>
          </a:p>
          <a:p>
            <a:pPr marL="342900" indent="-342900"/>
            <a:r>
              <a:rPr lang="zh-CN" altLang="zh-CN" sz="1600" dirty="0"/>
              <a:t>      </a:t>
            </a:r>
            <a:r>
              <a:rPr lang="zh-CN" sz="1600" dirty="0"/>
              <a:t>（</a:t>
            </a:r>
            <a:r>
              <a:rPr lang="zh-CN" altLang="zh-CN" sz="1600" dirty="0"/>
              <a:t>2</a:t>
            </a:r>
            <a:r>
              <a:rPr lang="zh-CN" sz="1600" dirty="0"/>
              <a:t>）鼓励客户先开口，可以降低沟通过程中的竞争意味。坐席代表专注的倾听可以培养开放的气氛，有助于彼此交换意见。</a:t>
            </a:r>
          </a:p>
          <a:p>
            <a:pPr marL="342900" indent="-342900"/>
            <a:r>
              <a:rPr lang="zh-CN" altLang="zh-CN" sz="1600" dirty="0"/>
              <a:t>      </a:t>
            </a:r>
            <a:r>
              <a:rPr lang="zh-CN" sz="1600" dirty="0"/>
              <a:t>（</a:t>
            </a:r>
            <a:r>
              <a:rPr lang="zh-CN" altLang="zh-CN" sz="1600" dirty="0"/>
              <a:t>3</a:t>
            </a:r>
            <a:r>
              <a:rPr lang="zh-CN" sz="1600" dirty="0"/>
              <a:t>）客户首先提出他的看法，坐席代表就有机会在表达自己的意见之前掌握双方意见的一致之处。通过倾听可以使对方愿意采纳你的意见或处理结果。</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69643"/>
                                        </p:tgtEl>
                                        <p:attrNameLst>
                                          <p:attrName>style.color</p:attrName>
                                        </p:attrNameLst>
                                      </p:cBhvr>
                                      <p:to>
                                        <a:schemeClr val="bg1"/>
                                      </p:to>
                                    </p:animClr>
                                    <p:animClr clrSpc="rgb" dir="cw">
                                      <p:cBhvr>
                                        <p:cTn id="7" dur="250" autoRev="1" fill="remove"/>
                                        <p:tgtEl>
                                          <p:spTgt spid="69643"/>
                                        </p:tgtEl>
                                        <p:attrNameLst>
                                          <p:attrName>fillcolor</p:attrName>
                                        </p:attrNameLst>
                                      </p:cBhvr>
                                      <p:to>
                                        <a:schemeClr val="bg1"/>
                                      </p:to>
                                    </p:animClr>
                                    <p:set>
                                      <p:cBhvr>
                                        <p:cTn id="8" dur="250" autoRev="1" fill="remove"/>
                                        <p:tgtEl>
                                          <p:spTgt spid="69643"/>
                                        </p:tgtEl>
                                        <p:attrNameLst>
                                          <p:attrName>fill.type</p:attrName>
                                        </p:attrNameLst>
                                      </p:cBhvr>
                                      <p:to>
                                        <p:strVal val="solid"/>
                                      </p:to>
                                    </p:set>
                                    <p:set>
                                      <p:cBhvr>
                                        <p:cTn id="9" dur="250" autoRev="1" fill="remove"/>
                                        <p:tgtEl>
                                          <p:spTgt spid="696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bldLvl="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9635"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69636"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69637"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69638"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9639"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9640"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69641"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69642"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掌握倾听技巧</a:t>
            </a:r>
          </a:p>
        </p:txBody>
      </p:sp>
      <p:sp>
        <p:nvSpPr>
          <p:cNvPr id="70667"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696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7" name="Rectangle 15"/>
          <p:cNvSpPr>
            <a:spLocks noChangeArrowheads="1"/>
          </p:cNvSpPr>
          <p:nvPr/>
        </p:nvSpPr>
        <p:spPr bwMode="auto">
          <a:xfrm>
            <a:off x="2536825" y="938213"/>
            <a:ext cx="6607175" cy="36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a:t>        3.</a:t>
            </a:r>
            <a:r>
              <a:rPr lang="zh-CN"/>
              <a:t>接受客户的观点。</a:t>
            </a:r>
          </a:p>
          <a:p>
            <a:pPr marL="342900" indent="-342900"/>
            <a:r>
              <a:rPr lang="zh-CN" altLang="zh-CN"/>
              <a:t>       </a:t>
            </a:r>
            <a:r>
              <a:rPr lang="zh-CN"/>
              <a:t>如果坐席代表无法接受客户的观点，我们就有可能错过很多机会，而且无法建立起融洽的关系。尊重客户的观点，可以让对方了解我们一直在听，并且我们也听懂了他所说的想法。尽管我们可能不同意客户的观点，但我们还是很尊重他的想法。接受客户的观点能够帮助客户建立自信，从而使客户也愿意接受坐席代表的不同意见。</a:t>
            </a:r>
          </a:p>
          <a:p>
            <a:pPr marL="342900" indent="-342900"/>
            <a:r>
              <a:rPr lang="zh-CN" altLang="zh-CN"/>
              <a:t>        4.</a:t>
            </a:r>
            <a:r>
              <a:rPr lang="zh-CN"/>
              <a:t>总结重点，确认理解。</a:t>
            </a:r>
          </a:p>
          <a:p>
            <a:pPr marL="342900" indent="-342900"/>
            <a:r>
              <a:rPr lang="zh-CN" altLang="zh-CN"/>
              <a:t>       </a:t>
            </a:r>
            <a:r>
              <a:rPr lang="zh-CN"/>
              <a:t>当坐席代表与客户进行沟通的时候，需要一边倾听，一边从客户的谈话内容中整理出重点。所以，在倾听过程中，坐席代表必须要做到删除无关紧要的部分，把注意力集中在客户想说的重点和客户的主要想法上，并且熟记。之后，再针对重点内容向客户进行确认，做到真正理解客户所讲的内容。</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70667"/>
                                        </p:tgtEl>
                                        <p:attrNameLst>
                                          <p:attrName>style.color</p:attrName>
                                        </p:attrNameLst>
                                      </p:cBhvr>
                                      <p:to>
                                        <a:schemeClr val="bg1"/>
                                      </p:to>
                                    </p:animClr>
                                    <p:animClr clrSpc="rgb" dir="cw">
                                      <p:cBhvr>
                                        <p:cTn id="7" dur="250" autoRev="1" fill="remove"/>
                                        <p:tgtEl>
                                          <p:spTgt spid="70667"/>
                                        </p:tgtEl>
                                        <p:attrNameLst>
                                          <p:attrName>fillcolor</p:attrName>
                                        </p:attrNameLst>
                                      </p:cBhvr>
                                      <p:to>
                                        <a:schemeClr val="bg1"/>
                                      </p:to>
                                    </p:animClr>
                                    <p:set>
                                      <p:cBhvr>
                                        <p:cTn id="8" dur="250" autoRev="1" fill="remove"/>
                                        <p:tgtEl>
                                          <p:spTgt spid="70667"/>
                                        </p:tgtEl>
                                        <p:attrNameLst>
                                          <p:attrName>fill.type</p:attrName>
                                        </p:attrNameLst>
                                      </p:cBhvr>
                                      <p:to>
                                        <p:strVal val="solid"/>
                                      </p:to>
                                    </p:set>
                                    <p:set>
                                      <p:cBhvr>
                                        <p:cTn id="9" dur="250" autoRev="1" fill="remove"/>
                                        <p:tgtEl>
                                          <p:spTgt spid="706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bldLvl="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0659"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0660"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0661"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0662"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0663"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0664"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0665"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70666"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掌握倾听技巧</a:t>
            </a:r>
          </a:p>
        </p:txBody>
      </p:sp>
      <p:sp>
        <p:nvSpPr>
          <p:cNvPr id="71691"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706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1" name="Rectangle 15"/>
          <p:cNvSpPr>
            <a:spLocks noChangeArrowheads="1"/>
          </p:cNvSpPr>
          <p:nvPr/>
        </p:nvSpPr>
        <p:spPr bwMode="auto">
          <a:xfrm>
            <a:off x="2536825" y="938213"/>
            <a:ext cx="660717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400" dirty="0"/>
              <a:t>       5</a:t>
            </a:r>
            <a:r>
              <a:rPr lang="zh-CN" sz="1400" dirty="0"/>
              <a:t>．倾听过程中不打断客户。</a:t>
            </a:r>
          </a:p>
          <a:p>
            <a:pPr marL="342900" indent="-342900"/>
            <a:r>
              <a:rPr lang="zh-CN" altLang="zh-CN" sz="1400" dirty="0"/>
              <a:t>       </a:t>
            </a:r>
            <a:r>
              <a:rPr lang="zh-CN" sz="1400" dirty="0"/>
              <a:t>上帝赋予人们一张嘴、两只耳朵，就是为了让人们学会“多听、少打断、少插嘴”。</a:t>
            </a:r>
          </a:p>
          <a:p>
            <a:pPr marL="342900" indent="-342900"/>
            <a:r>
              <a:rPr lang="zh-CN" altLang="zh-CN" sz="1400" dirty="0"/>
              <a:t>       </a:t>
            </a:r>
            <a:r>
              <a:rPr lang="zh-CN" sz="1400" dirty="0"/>
              <a:t>客户在表达自己观点的时候，一些坐席代表经常会显得不耐烦，急于发表自己心中的想法，往往因此打断客户。打断客户，会让客户感觉沟通受到阻碍，甚至受到伤害，更重要的是，由于人们的说话习惯，往往重要的内容都要放在后面说，也就意味着你会失去客户将要讲的重要信息，通常这些重要信息就是客户真正的意图、需求。一旦客户被打断，客户就失去了吐露心声的兴趣，对解决问题造成了很大的阻碍。</a:t>
            </a:r>
          </a:p>
          <a:p>
            <a:pPr marL="342900" indent="-342900"/>
            <a:r>
              <a:rPr lang="zh-CN" altLang="zh-CN" sz="1400" dirty="0"/>
              <a:t>        6</a:t>
            </a:r>
            <a:r>
              <a:rPr lang="zh-CN" sz="1400" dirty="0"/>
              <a:t>．集中精力，适时回应。</a:t>
            </a:r>
          </a:p>
          <a:p>
            <a:pPr marL="342900" indent="-342900"/>
            <a:r>
              <a:rPr lang="zh-CN" sz="1400" dirty="0"/>
              <a:t>集中精力在客户身上，并让客户时刻感受到他正在备受尊重。</a:t>
            </a:r>
          </a:p>
          <a:p>
            <a:pPr marL="342900" indent="-342900"/>
            <a:r>
              <a:rPr lang="zh-CN" altLang="zh-CN" sz="1400" dirty="0"/>
              <a:t>       </a:t>
            </a:r>
            <a:r>
              <a:rPr lang="zh-CN" sz="1400" dirty="0"/>
              <a:t>很多坐席代表忽略了这一点的重要性。一方面他们在听客户讲的内容，实际上心里在不断想如何应对客户，结果还是忽略了客户要讲的重要信息。</a:t>
            </a:r>
          </a:p>
          <a:p>
            <a:pPr marL="342900" indent="-342900"/>
            <a:r>
              <a:rPr lang="zh-CN" altLang="zh-CN" sz="1400" dirty="0"/>
              <a:t>       </a:t>
            </a:r>
            <a:r>
              <a:rPr lang="zh-CN" sz="1400" dirty="0"/>
              <a:t>如何才能让客户感觉到你在听他的讲话并且还不至于打断客户呢？很简单的办法就是适时给予客户回应，也就是类似于附和的简单语言，诸如“嗯”“好的”“您请讲</a:t>
            </a:r>
            <a:r>
              <a:rPr lang="zh-CN" altLang="zh-CN" sz="1400" dirty="0"/>
              <a:t>…‘</a:t>
            </a:r>
            <a:r>
              <a:rPr lang="zh-CN" sz="1400" dirty="0"/>
              <a:t>我理解</a:t>
            </a:r>
            <a:r>
              <a:rPr lang="zh-CN" altLang="zh-CN" sz="1400" dirty="0"/>
              <a:t>…‘</a:t>
            </a:r>
            <a:r>
              <a:rPr lang="zh-CN" sz="1400" dirty="0"/>
              <a:t>然后呢”“原来是这样”等词语。这样不仅能让客户知道你在听他讲话，还能起到鼓励客户的作用，客户会认为找到一个很好的倾诉者，并且愿意把更多的信息传达给你。</a:t>
            </a:r>
          </a:p>
          <a:p>
            <a:pPr marL="342900" indent="-342900"/>
            <a:endParaRPr lang="zh-CN" altLang="zh-CN" sz="1400" dirty="0"/>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71691"/>
                                        </p:tgtEl>
                                        <p:attrNameLst>
                                          <p:attrName>style.color</p:attrName>
                                        </p:attrNameLst>
                                      </p:cBhvr>
                                      <p:to>
                                        <a:schemeClr val="bg1"/>
                                      </p:to>
                                    </p:animClr>
                                    <p:animClr clrSpc="rgb" dir="cw">
                                      <p:cBhvr>
                                        <p:cTn id="7" dur="250" autoRev="1" fill="remove"/>
                                        <p:tgtEl>
                                          <p:spTgt spid="71691"/>
                                        </p:tgtEl>
                                        <p:attrNameLst>
                                          <p:attrName>fillcolor</p:attrName>
                                        </p:attrNameLst>
                                      </p:cBhvr>
                                      <p:to>
                                        <a:schemeClr val="bg1"/>
                                      </p:to>
                                    </p:animClr>
                                    <p:set>
                                      <p:cBhvr>
                                        <p:cTn id="8" dur="250" autoRev="1" fill="remove"/>
                                        <p:tgtEl>
                                          <p:spTgt spid="71691"/>
                                        </p:tgtEl>
                                        <p:attrNameLst>
                                          <p:attrName>fill.type</p:attrName>
                                        </p:attrNameLst>
                                      </p:cBhvr>
                                      <p:to>
                                        <p:strVal val="solid"/>
                                      </p:to>
                                    </p:set>
                                    <p:set>
                                      <p:cBhvr>
                                        <p:cTn id="9" dur="250" autoRev="1" fill="remove"/>
                                        <p:tgtEl>
                                          <p:spTgt spid="7169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bldLvl="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16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1684"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168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1686"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1687"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1688"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1689"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71690"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en-US" b="1">
                <a:latin typeface="Calibri" pitchFamily="34" charset="0"/>
              </a:rPr>
              <a:t>掌握倾听技巧</a:t>
            </a:r>
          </a:p>
        </p:txBody>
      </p:sp>
      <p:sp>
        <p:nvSpPr>
          <p:cNvPr id="72715"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716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5" name="Rectangle 15"/>
          <p:cNvSpPr>
            <a:spLocks noChangeArrowheads="1"/>
          </p:cNvSpPr>
          <p:nvPr/>
        </p:nvSpPr>
        <p:spPr bwMode="auto">
          <a:xfrm>
            <a:off x="2536825" y="938213"/>
            <a:ext cx="66071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1400" dirty="0"/>
              <a:t>        7</a:t>
            </a:r>
            <a:r>
              <a:rPr lang="zh-CN" sz="1400" dirty="0"/>
              <a:t>．倾听关键词语。</a:t>
            </a:r>
          </a:p>
          <a:p>
            <a:pPr marL="342900" indent="-342900"/>
            <a:r>
              <a:rPr lang="zh-CN" altLang="zh-CN" sz="1400" dirty="0"/>
              <a:t>       </a:t>
            </a:r>
            <a:r>
              <a:rPr lang="zh-CN" sz="1400" dirty="0"/>
              <a:t>所谓关键词语，指的就是在与客户沟通过程中，客户描绘具体事实的字眼，并且透露出某些信息，同时也显示出客户的兴趣和关心。通过关键词语可以猜出客户喜欢的话题及内心的需求。</a:t>
            </a:r>
          </a:p>
          <a:p>
            <a:pPr marL="342900" indent="-342900"/>
            <a:r>
              <a:rPr lang="zh-CN" altLang="zh-CN" sz="1400" dirty="0"/>
              <a:t>       </a:t>
            </a:r>
            <a:r>
              <a:rPr lang="zh-CN" sz="1400" dirty="0"/>
              <a:t>找出客户的关键词语就有可能匹配客户的真实需求，将你的话题引入客户所说的关键内容，对方就可以感觉到你对他所说的话很关心。</a:t>
            </a:r>
          </a:p>
          <a:p>
            <a:pPr marL="342900" indent="-342900"/>
            <a:r>
              <a:rPr lang="zh-CN" altLang="zh-CN" sz="1400" dirty="0"/>
              <a:t>        8</a:t>
            </a:r>
            <a:r>
              <a:rPr lang="zh-CN" sz="1400" dirty="0"/>
              <a:t>．避免使用专业术语。</a:t>
            </a:r>
          </a:p>
          <a:p>
            <a:pPr marL="342900" indent="-342900"/>
            <a:r>
              <a:rPr lang="zh-CN" altLang="zh-CN" sz="1400" dirty="0"/>
              <a:t>       </a:t>
            </a:r>
            <a:r>
              <a:rPr lang="zh-CN" sz="1400" dirty="0"/>
              <a:t>在电话沟通的过程中，避免使用专业术语。不少坐席代表为了炫耀自己的专业水平，在电话中讲很多客户听不懂的专业术语，搞得客户迷迷糊糊的。这是客户服务中的一个禁忌。</a:t>
            </a:r>
          </a:p>
          <a:p>
            <a:pPr marL="342900" indent="-342900"/>
            <a:r>
              <a:rPr lang="zh-CN" altLang="zh-CN" sz="1400" dirty="0"/>
              <a:t>        9</a:t>
            </a:r>
            <a:r>
              <a:rPr lang="zh-CN" sz="1400" dirty="0"/>
              <a:t>．做沟通记录。</a:t>
            </a:r>
          </a:p>
          <a:p>
            <a:pPr marL="342900" indent="-342900"/>
            <a:r>
              <a:rPr lang="zh-CN" altLang="zh-CN" sz="1400" dirty="0"/>
              <a:t>       </a:t>
            </a:r>
            <a:r>
              <a:rPr lang="zh-CN" sz="1400" dirty="0"/>
              <a:t>俗话说：好记性不如烂笔头。一线服务人员每天要面对许多客户，每一位客户的要求都不尽相同。在通话中记录与客户谈话的重点是避免遗忘客户信息的最安全的方法。</a:t>
            </a:r>
          </a:p>
          <a:p>
            <a:pPr marL="342900" indent="-342900"/>
            <a:r>
              <a:rPr lang="zh-CN" altLang="zh-CN" sz="1400" dirty="0"/>
              <a:t>       </a:t>
            </a:r>
            <a:r>
              <a:rPr lang="zh-CN" sz="1400" dirty="0"/>
              <a:t>记录谈话内容除了防止遗忘以外，还具有核对作用，在重复确认客户谈话的时候核对你听到的与客户所要求的是否不同，并且在达成协议并实施的时候，可以根据记录检查是否完成了客户需求，可以避免由于遗忘造成的客户投诉。消除“已经交代了”“没有听到”之类的口角纷争。</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72715"/>
                                        </p:tgtEl>
                                        <p:attrNameLst>
                                          <p:attrName>style.color</p:attrName>
                                        </p:attrNameLst>
                                      </p:cBhvr>
                                      <p:to>
                                        <a:schemeClr val="bg1"/>
                                      </p:to>
                                    </p:animClr>
                                    <p:animClr clrSpc="rgb" dir="cw">
                                      <p:cBhvr>
                                        <p:cTn id="7" dur="250" autoRev="1" fill="remove"/>
                                        <p:tgtEl>
                                          <p:spTgt spid="72715"/>
                                        </p:tgtEl>
                                        <p:attrNameLst>
                                          <p:attrName>fillcolor</p:attrName>
                                        </p:attrNameLst>
                                      </p:cBhvr>
                                      <p:to>
                                        <a:schemeClr val="bg1"/>
                                      </p:to>
                                    </p:animClr>
                                    <p:set>
                                      <p:cBhvr>
                                        <p:cTn id="8" dur="250" autoRev="1" fill="remove"/>
                                        <p:tgtEl>
                                          <p:spTgt spid="72715"/>
                                        </p:tgtEl>
                                        <p:attrNameLst>
                                          <p:attrName>fill.type</p:attrName>
                                        </p:attrNameLst>
                                      </p:cBhvr>
                                      <p:to>
                                        <p:strVal val="solid"/>
                                      </p:to>
                                    </p:set>
                                    <p:set>
                                      <p:cBhvr>
                                        <p:cTn id="9" dur="250" autoRev="1" fill="remove"/>
                                        <p:tgtEl>
                                          <p:spTgt spid="727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bldLvl="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2707"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en-US">
              <a:solidFill>
                <a:srgbClr val="FFFFFF"/>
              </a:solidFill>
              <a:latin typeface="Calibri" pitchFamily="34" charset="0"/>
              <a:sym typeface="Calibri" pitchFamily="34" charset="0"/>
            </a:endParaRPr>
          </a:p>
        </p:txBody>
      </p:sp>
      <p:sp>
        <p:nvSpPr>
          <p:cNvPr id="72708" name="直接连接符 10"/>
          <p:cNvSpPr>
            <a:spLocks noChangeShapeType="1"/>
          </p:cNvSpPr>
          <p:nvPr/>
        </p:nvSpPr>
        <p:spPr bwMode="auto">
          <a:xfrm>
            <a:off x="198438" y="517525"/>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2709"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72710" name="椭圆 7"/>
          <p:cNvSpPr>
            <a:spLocks noChangeArrowheads="1"/>
          </p:cNvSpPr>
          <p:nvPr/>
        </p:nvSpPr>
        <p:spPr bwMode="auto">
          <a:xfrm>
            <a:off x="3490913" y="5435600"/>
            <a:ext cx="107950" cy="120650"/>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2711" name="椭圆 8"/>
          <p:cNvSpPr>
            <a:spLocks noChangeArrowheads="1"/>
          </p:cNvSpPr>
          <p:nvPr/>
        </p:nvSpPr>
        <p:spPr bwMode="auto">
          <a:xfrm>
            <a:off x="37068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2712" name="椭圆 9"/>
          <p:cNvSpPr>
            <a:spLocks noChangeArrowheads="1"/>
          </p:cNvSpPr>
          <p:nvPr/>
        </p:nvSpPr>
        <p:spPr bwMode="auto">
          <a:xfrm>
            <a:off x="3922713" y="5435600"/>
            <a:ext cx="107950" cy="120650"/>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en-US">
              <a:solidFill>
                <a:srgbClr val="FFFFFF"/>
              </a:solidFill>
              <a:latin typeface="宋体" pitchFamily="2" charset="-122"/>
              <a:sym typeface="宋体" pitchFamily="2" charset="-122"/>
            </a:endParaRPr>
          </a:p>
        </p:txBody>
      </p:sp>
      <p:sp>
        <p:nvSpPr>
          <p:cNvPr id="72713" name="TextBox 28"/>
          <p:cNvSpPr>
            <a:spLocks noChangeArrowheads="1"/>
          </p:cNvSpPr>
          <p:nvPr/>
        </p:nvSpPr>
        <p:spPr bwMode="auto">
          <a:xfrm>
            <a:off x="4140200" y="5329238"/>
            <a:ext cx="309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sz="1500" b="1">
                <a:solidFill>
                  <a:srgbClr val="F2F2F2"/>
                </a:solidFill>
                <a:latin typeface="微软雅黑" pitchFamily="34" charset="-122"/>
                <a:ea typeface="微软雅黑" pitchFamily="34" charset="-122"/>
                <a:sym typeface="微软雅黑" pitchFamily="34" charset="-122"/>
              </a:rPr>
              <a:t>第三节 客户沟通技巧</a:t>
            </a:r>
            <a:endParaRPr lang="zh-CN">
              <a:latin typeface="Calibri" pitchFamily="34" charset="0"/>
            </a:endParaRPr>
          </a:p>
        </p:txBody>
      </p:sp>
      <p:sp>
        <p:nvSpPr>
          <p:cNvPr id="72714" name="TextBox 10"/>
          <p:cNvSpPr>
            <a:spLocks noChangeArrowheads="1"/>
          </p:cNvSpPr>
          <p:nvPr/>
        </p:nvSpPr>
        <p:spPr bwMode="auto">
          <a:xfrm>
            <a:off x="3319463" y="157163"/>
            <a:ext cx="569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en-US" b="1">
                <a:latin typeface="Calibri" pitchFamily="34" charset="0"/>
              </a:rPr>
              <a:t>进行有效提问</a:t>
            </a:r>
          </a:p>
        </p:txBody>
      </p:sp>
      <p:sp>
        <p:nvSpPr>
          <p:cNvPr id="73739" name="Text Box 44"/>
          <p:cNvSpPr>
            <a:spLocks noChangeArrowheads="1"/>
          </p:cNvSpPr>
          <p:nvPr/>
        </p:nvSpPr>
        <p:spPr bwMode="auto">
          <a:xfrm>
            <a:off x="2555875" y="876300"/>
            <a:ext cx="64087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endParaRPr lang="zh-CN" altLang="zh-CN"/>
          </a:p>
        </p:txBody>
      </p:sp>
      <p:pic>
        <p:nvPicPr>
          <p:cNvPr id="727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7275"/>
            <a:ext cx="2293937"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9" name="Rectangle 15"/>
          <p:cNvSpPr>
            <a:spLocks noChangeArrowheads="1"/>
          </p:cNvSpPr>
          <p:nvPr/>
        </p:nvSpPr>
        <p:spPr bwMode="auto">
          <a:xfrm>
            <a:off x="2536825" y="938213"/>
            <a:ext cx="660717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a:t>      </a:t>
            </a:r>
            <a:r>
              <a:rPr lang="zh-CN"/>
              <a:t>（一）常见的提问技巧</a:t>
            </a:r>
          </a:p>
          <a:p>
            <a:pPr marL="342900" indent="-342900"/>
            <a:r>
              <a:rPr lang="zh-CN"/>
              <a:t>在确认需求的过程中，提问是最有效的一项技巧。常见的提问技巧有开放式问题和封闭式问题。</a:t>
            </a:r>
          </a:p>
          <a:p>
            <a:pPr marL="342900" indent="-342900"/>
            <a:r>
              <a:rPr lang="zh-CN" altLang="zh-CN"/>
              <a:t>        1</a:t>
            </a:r>
            <a:r>
              <a:rPr lang="zh-CN"/>
              <a:t>．开放式问题是为引导客户能够自由表达而选定的话题，如果需要多了解客户的需求，就要提出开放式的问题。开放式问题的疑问词通常有“什么”“哪里”“告诉”“为什么”“谈谈”“如何”等。通过开放式提问坐席代表可以得到一个全面的答案，而不是仅仅得到“是”“不是”之类简单地答案。这样，通过提出一系列问题，我们将能更好地了解对方打电话的需求，提供最具针对性的解决方案。</a:t>
            </a:r>
          </a:p>
          <a:p>
            <a:pPr marL="342900" indent="-342900"/>
            <a:r>
              <a:rPr lang="zh-CN" altLang="zh-CN"/>
              <a:t>       </a:t>
            </a:r>
            <a:r>
              <a:rPr lang="zh-CN" b="1"/>
              <a:t>案例：</a:t>
            </a:r>
            <a:endParaRPr lang="zh-CN"/>
          </a:p>
          <a:p>
            <a:pPr marL="342900" indent="-342900"/>
            <a:r>
              <a:rPr lang="zh-CN"/>
              <a:t>        “您希望我如何帮您呢？”</a:t>
            </a:r>
          </a:p>
          <a:p>
            <a:pPr marL="342900" indent="-342900"/>
            <a:r>
              <a:rPr lang="zh-CN"/>
              <a:t>        “昨天您和我的同事沟通的时候，他告诉了您哪些方面？”</a:t>
            </a:r>
          </a:p>
          <a:p>
            <a:pPr marL="342900" indent="-342900"/>
            <a:r>
              <a:rPr lang="zh-CN"/>
              <a:t>        “请告诉我是什么时间发生了什么事情呢？”</a:t>
            </a:r>
          </a:p>
        </p:txBody>
      </p:sp>
      <p:sp>
        <p:nvSpPr>
          <p:cNvPr id="15"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dirty="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nodePh="1">
                                  <p:stCondLst>
                                    <p:cond delay="0"/>
                                  </p:stCondLst>
                                  <p:endCondLst>
                                    <p:cond evt="begin" delay="0">
                                      <p:tn val="5"/>
                                    </p:cond>
                                  </p:endCondLst>
                                  <p:childTnLst>
                                    <p:animClr clrSpc="rgb" dir="cw">
                                      <p:cBhvr override="childStyle">
                                        <p:cTn id="6" dur="250" autoRev="1" fill="remove"/>
                                        <p:tgtEl>
                                          <p:spTgt spid="73739"/>
                                        </p:tgtEl>
                                        <p:attrNameLst>
                                          <p:attrName>style.color</p:attrName>
                                        </p:attrNameLst>
                                      </p:cBhvr>
                                      <p:to>
                                        <a:schemeClr val="bg1"/>
                                      </p:to>
                                    </p:animClr>
                                    <p:animClr clrSpc="rgb" dir="cw">
                                      <p:cBhvr>
                                        <p:cTn id="7" dur="250" autoRev="1" fill="remove"/>
                                        <p:tgtEl>
                                          <p:spTgt spid="73739"/>
                                        </p:tgtEl>
                                        <p:attrNameLst>
                                          <p:attrName>fillcolor</p:attrName>
                                        </p:attrNameLst>
                                      </p:cBhvr>
                                      <p:to>
                                        <a:schemeClr val="bg1"/>
                                      </p:to>
                                    </p:animClr>
                                    <p:set>
                                      <p:cBhvr>
                                        <p:cTn id="8" dur="250" autoRev="1" fill="remove"/>
                                        <p:tgtEl>
                                          <p:spTgt spid="73739"/>
                                        </p:tgtEl>
                                        <p:attrNameLst>
                                          <p:attrName>fill.type</p:attrName>
                                        </p:attrNameLst>
                                      </p:cBhvr>
                                      <p:to>
                                        <p:strVal val="solid"/>
                                      </p:to>
                                    </p:set>
                                    <p:set>
                                      <p:cBhvr>
                                        <p:cTn id="9" dur="250" autoRev="1" fill="remove"/>
                                        <p:tgtEl>
                                          <p:spTgt spid="737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9" grpId="0" bldLvl="0"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366</TotalTime>
  <Pages>0</Pages>
  <Words>21685</Words>
  <Characters>0</Characters>
  <Application>Microsoft Office PowerPoint</Application>
  <DocSecurity>0</DocSecurity>
  <PresentationFormat>全屏显示(16:10)</PresentationFormat>
  <Lines>0</Lines>
  <Paragraphs>1466</Paragraphs>
  <Slides>159</Slides>
  <Notes>0</Notes>
  <HiddenSlides>32</HiddenSlides>
  <MMClips>0</MMClips>
  <ScaleCrop>false</ScaleCrop>
  <HeadingPairs>
    <vt:vector size="4" baseType="variant">
      <vt:variant>
        <vt:lpstr>主题</vt:lpstr>
      </vt:variant>
      <vt:variant>
        <vt:i4>1</vt:i4>
      </vt:variant>
      <vt:variant>
        <vt:lpstr>幻灯片标题</vt:lpstr>
      </vt:variant>
      <vt:variant>
        <vt:i4>159</vt:i4>
      </vt:variant>
    </vt:vector>
  </HeadingPairs>
  <TitlesOfParts>
    <vt:vector size="160"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微软中国</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微软用户</dc:creator>
  <cp:keywords/>
  <dc:description/>
  <cp:lastModifiedBy>微软用户</cp:lastModifiedBy>
  <cp:revision>43</cp:revision>
  <cp:lastPrinted>1899-12-30T00:00:00Z</cp:lastPrinted>
  <dcterms:created xsi:type="dcterms:W3CDTF">2013-03-09T14:32:24Z</dcterms:created>
  <dcterms:modified xsi:type="dcterms:W3CDTF">2013-03-21T07:33:45Z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2052-8.1.0.2945</vt:lpwstr>
  </property>
</Properties>
</file>