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3" r:id="rId2"/>
    <p:sldId id="274" r:id="rId3"/>
    <p:sldId id="260" r:id="rId4"/>
    <p:sldId id="275" r:id="rId5"/>
    <p:sldId id="262" r:id="rId6"/>
    <p:sldId id="394" r:id="rId7"/>
    <p:sldId id="261" r:id="rId8"/>
    <p:sldId id="276" r:id="rId9"/>
    <p:sldId id="263" r:id="rId10"/>
    <p:sldId id="270" r:id="rId11"/>
    <p:sldId id="277" r:id="rId12"/>
    <p:sldId id="359" r:id="rId13"/>
    <p:sldId id="360" r:id="rId14"/>
    <p:sldId id="361" r:id="rId15"/>
    <p:sldId id="362" r:id="rId16"/>
    <p:sldId id="363" r:id="rId17"/>
    <p:sldId id="364" r:id="rId18"/>
    <p:sldId id="365" r:id="rId19"/>
    <p:sldId id="366" r:id="rId20"/>
    <p:sldId id="395" r:id="rId21"/>
    <p:sldId id="396" r:id="rId22"/>
    <p:sldId id="397" r:id="rId23"/>
    <p:sldId id="398" r:id="rId24"/>
    <p:sldId id="399" r:id="rId25"/>
    <p:sldId id="400" r:id="rId26"/>
    <p:sldId id="401" r:id="rId27"/>
    <p:sldId id="402" r:id="rId28"/>
    <p:sldId id="403" r:id="rId29"/>
    <p:sldId id="286" r:id="rId30"/>
    <p:sldId id="287" r:id="rId31"/>
    <p:sldId id="288" r:id="rId32"/>
    <p:sldId id="404" r:id="rId33"/>
    <p:sldId id="405" r:id="rId34"/>
    <p:sldId id="406" r:id="rId35"/>
    <p:sldId id="407" r:id="rId36"/>
    <p:sldId id="408" r:id="rId37"/>
    <p:sldId id="409" r:id="rId38"/>
    <p:sldId id="410" r:id="rId39"/>
    <p:sldId id="411" r:id="rId40"/>
    <p:sldId id="412" r:id="rId41"/>
    <p:sldId id="413" r:id="rId42"/>
    <p:sldId id="414" r:id="rId43"/>
    <p:sldId id="415" r:id="rId44"/>
    <p:sldId id="416" r:id="rId45"/>
    <p:sldId id="417" r:id="rId46"/>
    <p:sldId id="418" r:id="rId47"/>
    <p:sldId id="367" r:id="rId48"/>
    <p:sldId id="368" r:id="rId49"/>
    <p:sldId id="369" r:id="rId50"/>
    <p:sldId id="370" r:id="rId51"/>
    <p:sldId id="298" r:id="rId52"/>
    <p:sldId id="299" r:id="rId53"/>
    <p:sldId id="300" r:id="rId54"/>
    <p:sldId id="419" r:id="rId55"/>
    <p:sldId id="420" r:id="rId56"/>
    <p:sldId id="421" r:id="rId57"/>
    <p:sldId id="422" r:id="rId58"/>
    <p:sldId id="423" r:id="rId59"/>
    <p:sldId id="424" r:id="rId60"/>
    <p:sldId id="425" r:id="rId61"/>
    <p:sldId id="426" r:id="rId62"/>
    <p:sldId id="427" r:id="rId63"/>
    <p:sldId id="428" r:id="rId64"/>
    <p:sldId id="429" r:id="rId65"/>
    <p:sldId id="430" r:id="rId66"/>
    <p:sldId id="431" r:id="rId67"/>
    <p:sldId id="432" r:id="rId68"/>
    <p:sldId id="433" r:id="rId69"/>
    <p:sldId id="376" r:id="rId70"/>
    <p:sldId id="377" r:id="rId71"/>
    <p:sldId id="378" r:id="rId72"/>
    <p:sldId id="310" r:id="rId73"/>
    <p:sldId id="311" r:id="rId74"/>
    <p:sldId id="312" r:id="rId75"/>
    <p:sldId id="434" r:id="rId76"/>
    <p:sldId id="435" r:id="rId77"/>
    <p:sldId id="436" r:id="rId78"/>
    <p:sldId id="437" r:id="rId79"/>
    <p:sldId id="438" r:id="rId80"/>
    <p:sldId id="439" r:id="rId81"/>
    <p:sldId id="440" r:id="rId82"/>
    <p:sldId id="441" r:id="rId83"/>
    <p:sldId id="442" r:id="rId84"/>
    <p:sldId id="322" r:id="rId85"/>
    <p:sldId id="323" r:id="rId86"/>
    <p:sldId id="324" r:id="rId87"/>
    <p:sldId id="443" r:id="rId88"/>
    <p:sldId id="444" r:id="rId89"/>
    <p:sldId id="445" r:id="rId90"/>
    <p:sldId id="446" r:id="rId91"/>
    <p:sldId id="447" r:id="rId92"/>
    <p:sldId id="448" r:id="rId93"/>
    <p:sldId id="449" r:id="rId94"/>
    <p:sldId id="450" r:id="rId95"/>
    <p:sldId id="451" r:id="rId96"/>
    <p:sldId id="452" r:id="rId97"/>
    <p:sldId id="325" r:id="rId98"/>
    <p:sldId id="326" r:id="rId99"/>
    <p:sldId id="327" r:id="rId100"/>
    <p:sldId id="328" r:id="rId101"/>
    <p:sldId id="329" r:id="rId102"/>
    <p:sldId id="330" r:id="rId103"/>
    <p:sldId id="331" r:id="rId104"/>
    <p:sldId id="332" r:id="rId105"/>
    <p:sldId id="453" r:id="rId106"/>
    <p:sldId id="454" r:id="rId107"/>
    <p:sldId id="456" r:id="rId108"/>
    <p:sldId id="457" r:id="rId109"/>
    <p:sldId id="458" r:id="rId110"/>
    <p:sldId id="459" r:id="rId111"/>
    <p:sldId id="460" r:id="rId112"/>
    <p:sldId id="333" r:id="rId113"/>
    <p:sldId id="334" r:id="rId114"/>
    <p:sldId id="335" r:id="rId115"/>
    <p:sldId id="336" r:id="rId116"/>
    <p:sldId id="337" r:id="rId117"/>
    <p:sldId id="338" r:id="rId118"/>
    <p:sldId id="339" r:id="rId119"/>
    <p:sldId id="340" r:id="rId120"/>
    <p:sldId id="341" r:id="rId121"/>
    <p:sldId id="342" r:id="rId122"/>
    <p:sldId id="343" r:id="rId123"/>
    <p:sldId id="344" r:id="rId124"/>
    <p:sldId id="461" r:id="rId125"/>
    <p:sldId id="462" r:id="rId126"/>
    <p:sldId id="463" r:id="rId127"/>
    <p:sldId id="464" r:id="rId128"/>
    <p:sldId id="465" r:id="rId129"/>
    <p:sldId id="466" r:id="rId130"/>
    <p:sldId id="467" r:id="rId131"/>
    <p:sldId id="468" r:id="rId132"/>
    <p:sldId id="469" r:id="rId133"/>
    <p:sldId id="470" r:id="rId134"/>
    <p:sldId id="471" r:id="rId135"/>
    <p:sldId id="472" r:id="rId136"/>
    <p:sldId id="473" r:id="rId137"/>
    <p:sldId id="347" r:id="rId138"/>
    <p:sldId id="348" r:id="rId139"/>
    <p:sldId id="474" r:id="rId140"/>
    <p:sldId id="475" r:id="rId141"/>
    <p:sldId id="476" r:id="rId142"/>
    <p:sldId id="477" r:id="rId143"/>
    <p:sldId id="478" r:id="rId144"/>
    <p:sldId id="479" r:id="rId145"/>
    <p:sldId id="480" r:id="rId146"/>
    <p:sldId id="481" r:id="rId147"/>
    <p:sldId id="482" r:id="rId148"/>
    <p:sldId id="483" r:id="rId149"/>
    <p:sldId id="484" r:id="rId150"/>
    <p:sldId id="485" r:id="rId151"/>
    <p:sldId id="486" r:id="rId152"/>
    <p:sldId id="487" r:id="rId153"/>
    <p:sldId id="488" r:id="rId154"/>
    <p:sldId id="489" r:id="rId155"/>
    <p:sldId id="490" r:id="rId156"/>
    <p:sldId id="491" r:id="rId157"/>
    <p:sldId id="492" r:id="rId158"/>
  </p:sldIdLst>
  <p:sldSz cx="9144000" cy="5715000" type="screen16x1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90" autoAdjust="0"/>
    <p:restoredTop sz="94714" autoAdjust="0"/>
  </p:normalViewPr>
  <p:slideViewPr>
    <p:cSldViewPr>
      <p:cViewPr>
        <p:scale>
          <a:sx n="100" d="100"/>
          <a:sy n="100" d="100"/>
        </p:scale>
        <p:origin x="-294" y="-468"/>
      </p:cViewPr>
      <p:guideLst>
        <p:guide orient="horz" pos="180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presProps" Target="pres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viewProps" Target="view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53" Type="http://schemas.openxmlformats.org/officeDocument/2006/relationships/slide" Target="slides/slide152.xml"/><Relationship Id="rId16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tableStyles" Target="tableStyle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5"/>
            <a:ext cx="7772400" cy="122502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B6C94DA-FE8B-4C62-8B45-39EF9299D5AA}" type="datetimeFigureOut">
              <a:rPr lang="zh-CN" altLang="en-US" smtClean="0"/>
              <a:t>2013/5/20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FE93BD-0163-4CD2-891F-06A1FD4A5977}" type="slidenum">
              <a:rPr lang="zh-CN" altLang="en-US" smtClean="0"/>
              <a:t>‹#›</a:t>
            </a:fld>
            <a:endParaRPr lang="zh-CN" altLang="en-US"/>
          </a:p>
        </p:txBody>
      </p:sp>
    </p:spTree>
    <p:extLst>
      <p:ext uri="{BB962C8B-B14F-4D97-AF65-F5344CB8AC3E}">
        <p14:creationId xmlns:p14="http://schemas.microsoft.com/office/powerpoint/2010/main" val="25935757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B6C94DA-FE8B-4C62-8B45-39EF9299D5AA}" type="datetimeFigureOut">
              <a:rPr lang="zh-CN" altLang="en-US" smtClean="0"/>
              <a:t>2013/5/20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FE93BD-0163-4CD2-891F-06A1FD4A5977}" type="slidenum">
              <a:rPr lang="zh-CN" altLang="en-US" smtClean="0"/>
              <a:t>‹#›</a:t>
            </a:fld>
            <a:endParaRPr lang="zh-CN" altLang="en-US"/>
          </a:p>
        </p:txBody>
      </p:sp>
    </p:spTree>
    <p:extLst>
      <p:ext uri="{BB962C8B-B14F-4D97-AF65-F5344CB8AC3E}">
        <p14:creationId xmlns:p14="http://schemas.microsoft.com/office/powerpoint/2010/main" val="41098977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90500"/>
            <a:ext cx="2057400" cy="4064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90500"/>
            <a:ext cx="6019800" cy="4064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B6C94DA-FE8B-4C62-8B45-39EF9299D5AA}" type="datetimeFigureOut">
              <a:rPr lang="zh-CN" altLang="en-US" smtClean="0"/>
              <a:t>2013/5/20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FE93BD-0163-4CD2-891F-06A1FD4A5977}" type="slidenum">
              <a:rPr lang="zh-CN" altLang="en-US" smtClean="0"/>
              <a:t>‹#›</a:t>
            </a:fld>
            <a:endParaRPr lang="zh-CN" altLang="en-US"/>
          </a:p>
        </p:txBody>
      </p:sp>
    </p:spTree>
    <p:extLst>
      <p:ext uri="{BB962C8B-B14F-4D97-AF65-F5344CB8AC3E}">
        <p14:creationId xmlns:p14="http://schemas.microsoft.com/office/powerpoint/2010/main" val="20992388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B6C94DA-FE8B-4C62-8B45-39EF9299D5AA}" type="datetimeFigureOut">
              <a:rPr lang="zh-CN" altLang="en-US" smtClean="0"/>
              <a:t>2013/5/20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FE93BD-0163-4CD2-891F-06A1FD4A5977}" type="slidenum">
              <a:rPr lang="zh-CN" altLang="en-US" smtClean="0"/>
              <a:t>‹#›</a:t>
            </a:fld>
            <a:endParaRPr lang="zh-CN" altLang="en-US"/>
          </a:p>
        </p:txBody>
      </p:sp>
    </p:spTree>
    <p:extLst>
      <p:ext uri="{BB962C8B-B14F-4D97-AF65-F5344CB8AC3E}">
        <p14:creationId xmlns:p14="http://schemas.microsoft.com/office/powerpoint/2010/main" val="39545492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B6C94DA-FE8B-4C62-8B45-39EF9299D5AA}" type="datetimeFigureOut">
              <a:rPr lang="zh-CN" altLang="en-US" smtClean="0"/>
              <a:t>2013/5/20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FE93BD-0163-4CD2-891F-06A1FD4A5977}" type="slidenum">
              <a:rPr lang="zh-CN" altLang="en-US" smtClean="0"/>
              <a:t>‹#›</a:t>
            </a:fld>
            <a:endParaRPr lang="zh-CN" altLang="en-US"/>
          </a:p>
        </p:txBody>
      </p:sp>
    </p:spTree>
    <p:extLst>
      <p:ext uri="{BB962C8B-B14F-4D97-AF65-F5344CB8AC3E}">
        <p14:creationId xmlns:p14="http://schemas.microsoft.com/office/powerpoint/2010/main" val="2502951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B6C94DA-FE8B-4C62-8B45-39EF9299D5AA}" type="datetimeFigureOut">
              <a:rPr lang="zh-CN" altLang="en-US" smtClean="0"/>
              <a:t>2013/5/20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4FE93BD-0163-4CD2-891F-06A1FD4A5977}" type="slidenum">
              <a:rPr lang="zh-CN" altLang="en-US" smtClean="0"/>
              <a:t>‹#›</a:t>
            </a:fld>
            <a:endParaRPr lang="zh-CN" altLang="en-US"/>
          </a:p>
        </p:txBody>
      </p:sp>
    </p:spTree>
    <p:extLst>
      <p:ext uri="{BB962C8B-B14F-4D97-AF65-F5344CB8AC3E}">
        <p14:creationId xmlns:p14="http://schemas.microsoft.com/office/powerpoint/2010/main" val="11008079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B6C94DA-FE8B-4C62-8B45-39EF9299D5AA}" type="datetimeFigureOut">
              <a:rPr lang="zh-CN" altLang="en-US" smtClean="0"/>
              <a:t>2013/5/20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4FE93BD-0163-4CD2-891F-06A1FD4A5977}" type="slidenum">
              <a:rPr lang="zh-CN" altLang="en-US" smtClean="0"/>
              <a:t>‹#›</a:t>
            </a:fld>
            <a:endParaRPr lang="zh-CN" altLang="en-US"/>
          </a:p>
        </p:txBody>
      </p:sp>
    </p:spTree>
    <p:extLst>
      <p:ext uri="{BB962C8B-B14F-4D97-AF65-F5344CB8AC3E}">
        <p14:creationId xmlns:p14="http://schemas.microsoft.com/office/powerpoint/2010/main" val="12448352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B6C94DA-FE8B-4C62-8B45-39EF9299D5AA}" type="datetimeFigureOut">
              <a:rPr lang="zh-CN" altLang="en-US" smtClean="0"/>
              <a:t>2013/5/20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4FE93BD-0163-4CD2-891F-06A1FD4A5977}" type="slidenum">
              <a:rPr lang="zh-CN" altLang="en-US" smtClean="0"/>
              <a:t>‹#›</a:t>
            </a:fld>
            <a:endParaRPr lang="zh-CN" altLang="en-US"/>
          </a:p>
        </p:txBody>
      </p:sp>
    </p:spTree>
    <p:extLst>
      <p:ext uri="{BB962C8B-B14F-4D97-AF65-F5344CB8AC3E}">
        <p14:creationId xmlns:p14="http://schemas.microsoft.com/office/powerpoint/2010/main" val="20546908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B6C94DA-FE8B-4C62-8B45-39EF9299D5AA}" type="datetimeFigureOut">
              <a:rPr lang="zh-CN" altLang="en-US" smtClean="0"/>
              <a:t>2013/5/20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4FE93BD-0163-4CD2-891F-06A1FD4A5977}" type="slidenum">
              <a:rPr lang="zh-CN" altLang="en-US" smtClean="0"/>
              <a:t>‹#›</a:t>
            </a:fld>
            <a:endParaRPr lang="zh-CN" altLang="en-US"/>
          </a:p>
        </p:txBody>
      </p:sp>
    </p:spTree>
    <p:extLst>
      <p:ext uri="{BB962C8B-B14F-4D97-AF65-F5344CB8AC3E}">
        <p14:creationId xmlns:p14="http://schemas.microsoft.com/office/powerpoint/2010/main" val="33267703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27542"/>
            <a:ext cx="3008313" cy="96837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195917"/>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B6C94DA-FE8B-4C62-8B45-39EF9299D5AA}" type="datetimeFigureOut">
              <a:rPr lang="zh-CN" altLang="en-US" smtClean="0"/>
              <a:t>2013/5/20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4FE93BD-0163-4CD2-891F-06A1FD4A5977}" type="slidenum">
              <a:rPr lang="zh-CN" altLang="en-US" smtClean="0"/>
              <a:t>‹#›</a:t>
            </a:fld>
            <a:endParaRPr lang="zh-CN" altLang="en-US"/>
          </a:p>
        </p:txBody>
      </p:sp>
    </p:spTree>
    <p:extLst>
      <p:ext uri="{BB962C8B-B14F-4D97-AF65-F5344CB8AC3E}">
        <p14:creationId xmlns:p14="http://schemas.microsoft.com/office/powerpoint/2010/main" val="42316072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B6C94DA-FE8B-4C62-8B45-39EF9299D5AA}" type="datetimeFigureOut">
              <a:rPr lang="zh-CN" altLang="en-US" smtClean="0"/>
              <a:t>2013/5/20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4FE93BD-0163-4CD2-891F-06A1FD4A5977}" type="slidenum">
              <a:rPr lang="zh-CN" altLang="en-US" smtClean="0"/>
              <a:t>‹#›</a:t>
            </a:fld>
            <a:endParaRPr lang="zh-CN" altLang="en-US"/>
          </a:p>
        </p:txBody>
      </p:sp>
    </p:spTree>
    <p:extLst>
      <p:ext uri="{BB962C8B-B14F-4D97-AF65-F5344CB8AC3E}">
        <p14:creationId xmlns:p14="http://schemas.microsoft.com/office/powerpoint/2010/main" val="32266780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0B6C94DA-FE8B-4C62-8B45-39EF9299D5AA}" type="datetimeFigureOut">
              <a:rPr lang="zh-CN" altLang="en-US" smtClean="0"/>
              <a:t>2013/5/20</a:t>
            </a:fld>
            <a:endParaRPr lang="zh-CN" altLang="en-US"/>
          </a:p>
        </p:txBody>
      </p:sp>
      <p:sp>
        <p:nvSpPr>
          <p:cNvPr id="5" name="页脚占位符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54FE93BD-0163-4CD2-891F-06A1FD4A5977}" type="slidenum">
              <a:rPr lang="zh-CN" altLang="en-US" smtClean="0"/>
              <a:t>‹#›</a:t>
            </a:fld>
            <a:endParaRPr lang="zh-CN" altLang="en-US"/>
          </a:p>
        </p:txBody>
      </p:sp>
    </p:spTree>
    <p:extLst>
      <p:ext uri="{BB962C8B-B14F-4D97-AF65-F5344CB8AC3E}">
        <p14:creationId xmlns:p14="http://schemas.microsoft.com/office/powerpoint/2010/main" val="96232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8.xml"/></Relationships>
</file>

<file path=ppt/slides/_rels/slide10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84.xml"/></Relationships>
</file>

<file path=ppt/slides/_rels/slide10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84.xml"/></Relationships>
</file>

<file path=ppt/slides/_rels/slide10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84.xml"/></Relationships>
</file>

<file path=ppt/slides/_rels/slide10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84.xml"/></Relationships>
</file>

<file path=ppt/slides/_rels/slide10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84.xml"/></Relationships>
</file>

<file path=ppt/slides/_rels/slide10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84.xml"/></Relationships>
</file>

<file path=ppt/slides/_rels/slide10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84.xml"/></Relationships>
</file>

<file path=ppt/slides/_rels/slide10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slide" Target="slide84.xml"/><Relationship Id="rId4" Type="http://schemas.openxmlformats.org/officeDocument/2006/relationships/image" Target="../media/image9.jpg"/></Relationships>
</file>

<file path=ppt/slides/_rels/slide10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84.xml"/></Relationships>
</file>

<file path=ppt/slides/_rels/slide10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84.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8.xml"/></Relationships>
</file>

<file path=ppt/slides/_rels/slide1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84.xml"/></Relationships>
</file>

<file path=ppt/slides/_rels/slide1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84.xml"/></Relationships>
</file>

<file path=ppt/slides/_rels/slide1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84.xml"/></Relationships>
</file>

<file path=ppt/slides/_rels/slide1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slide" Target="slide4.xml"/></Relationships>
</file>

<file path=ppt/slides/_rels/slide1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slide" Target="slide4.xml"/></Relationships>
</file>

<file path=ppt/slides/_rels/slide115.xml.rels><?xml version="1.0" encoding="UTF-8" standalone="yes"?>
<Relationships xmlns="http://schemas.openxmlformats.org/package/2006/relationships"><Relationship Id="rId3" Type="http://schemas.openxmlformats.org/officeDocument/2006/relationships/slide" Target="slide116.xml"/><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 Target="slide114.xml"/><Relationship Id="rId5" Type="http://schemas.openxmlformats.org/officeDocument/2006/relationships/image" Target="../media/image4.jpeg"/><Relationship Id="rId4" Type="http://schemas.openxmlformats.org/officeDocument/2006/relationships/slide" Target="slide118.xml"/></Relationships>
</file>

<file path=ppt/slides/_rels/slide1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114.xml"/></Relationships>
</file>

<file path=ppt/slides/_rels/slide1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114.xml"/></Relationships>
</file>

<file path=ppt/slides/_rels/slide1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114.xml"/></Relationships>
</file>

<file path=ppt/slides/_rels/slide1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slide" Target="slide114.xml"/><Relationship Id="rId4" Type="http://schemas.openxmlformats.org/officeDocument/2006/relationships/image" Target="../media/image10.jpg"/></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8.xml"/></Relationships>
</file>

<file path=ppt/slides/_rels/slide12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114.xml"/></Relationships>
</file>

<file path=ppt/slides/_rels/slide1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slide" Target="slide114.xml"/><Relationship Id="rId4" Type="http://schemas.openxmlformats.org/officeDocument/2006/relationships/image" Target="../media/image11.jpg"/></Relationships>
</file>

<file path=ppt/slides/_rels/slide1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slide" Target="slide114.xml"/><Relationship Id="rId4" Type="http://schemas.openxmlformats.org/officeDocument/2006/relationships/image" Target="../media/image12.jpg"/></Relationships>
</file>

<file path=ppt/slides/_rels/slide12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114.xml"/></Relationships>
</file>

<file path=ppt/slides/_rels/slide1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slide" Target="slide114.xml"/><Relationship Id="rId4" Type="http://schemas.openxmlformats.org/officeDocument/2006/relationships/image" Target="../media/image13.jpg"/></Relationships>
</file>

<file path=ppt/slides/_rels/slide12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slide" Target="slide114.xml"/><Relationship Id="rId4" Type="http://schemas.openxmlformats.org/officeDocument/2006/relationships/image" Target="../media/image14.jpg"/></Relationships>
</file>

<file path=ppt/slides/_rels/slide12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114.xml"/></Relationships>
</file>

<file path=ppt/slides/_rels/slide12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slide" Target="slide114.xml"/><Relationship Id="rId4" Type="http://schemas.openxmlformats.org/officeDocument/2006/relationships/image" Target="../media/image15.jpg"/></Relationships>
</file>

<file path=ppt/slides/_rels/slide12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114.xml"/></Relationships>
</file>

<file path=ppt/slides/_rels/slide12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114.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8.xml"/></Relationships>
</file>

<file path=ppt/slides/_rels/slide13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114.xml"/></Relationships>
</file>

<file path=ppt/slides/_rels/slide13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114.xml"/></Relationships>
</file>

<file path=ppt/slides/_rels/slide13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114.xml"/></Relationships>
</file>

<file path=ppt/slides/_rels/slide13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114.xml"/></Relationships>
</file>

<file path=ppt/slides/_rels/slide13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114.xml"/></Relationships>
</file>

<file path=ppt/slides/_rels/slide13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114.xml"/></Relationships>
</file>

<file path=ppt/slides/_rels/slide13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114.xml"/></Relationships>
</file>

<file path=ppt/slides/_rels/slide1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slide" Target="slide4.xml"/></Relationships>
</file>

<file path=ppt/slides/_rels/slide138.xml.rels><?xml version="1.0" encoding="UTF-8" standalone="yes"?>
<Relationships xmlns="http://schemas.openxmlformats.org/package/2006/relationships"><Relationship Id="rId3" Type="http://schemas.openxmlformats.org/officeDocument/2006/relationships/slide" Target="slide139.xml"/><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 Target="slide137.xml"/><Relationship Id="rId5" Type="http://schemas.openxmlformats.org/officeDocument/2006/relationships/image" Target="../media/image4.jpeg"/><Relationship Id="rId4" Type="http://schemas.openxmlformats.org/officeDocument/2006/relationships/slide" Target="slide141.xml"/></Relationships>
</file>

<file path=ppt/slides/_rels/slide13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137.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8.xml"/></Relationships>
</file>

<file path=ppt/slides/_rels/slide14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137.xml"/></Relationships>
</file>

<file path=ppt/slides/_rels/slide14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137.xml"/></Relationships>
</file>

<file path=ppt/slides/_rels/slide14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slide" Target="slide137.xml"/><Relationship Id="rId4" Type="http://schemas.openxmlformats.org/officeDocument/2006/relationships/image" Target="../media/image16.jpg"/></Relationships>
</file>

<file path=ppt/slides/_rels/slide14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137.xml"/></Relationships>
</file>

<file path=ppt/slides/_rels/slide14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slide" Target="slide137.xml"/><Relationship Id="rId4" Type="http://schemas.openxmlformats.org/officeDocument/2006/relationships/image" Target="../media/image17.jpg"/></Relationships>
</file>

<file path=ppt/slides/_rels/slide14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slide" Target="slide137.xml"/><Relationship Id="rId4" Type="http://schemas.openxmlformats.org/officeDocument/2006/relationships/image" Target="../media/image18.jpg"/></Relationships>
</file>

<file path=ppt/slides/_rels/slide14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137.xml"/></Relationships>
</file>

<file path=ppt/slides/_rels/slide14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slide" Target="slide137.xml"/><Relationship Id="rId4" Type="http://schemas.openxmlformats.org/officeDocument/2006/relationships/image" Target="../media/image19.jpg"/></Relationships>
</file>

<file path=ppt/slides/_rels/slide14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137.xml"/></Relationships>
</file>

<file path=ppt/slides/_rels/slide14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137.xml"/></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8.xml"/></Relationships>
</file>

<file path=ppt/slides/_rels/slide15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137.xml"/></Relationships>
</file>

<file path=ppt/slides/_rels/slide15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137.xml"/></Relationships>
</file>

<file path=ppt/slides/_rels/slide15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137.xml"/></Relationships>
</file>

<file path=ppt/slides/_rels/slide15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137.xml"/></Relationships>
</file>

<file path=ppt/slides/_rels/slide15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137.xml"/></Relationships>
</file>

<file path=ppt/slides/_rels/slide15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137.xml"/></Relationships>
</file>

<file path=ppt/slides/_rels/slide15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137.xml"/></Relationships>
</file>

<file path=ppt/slides/_rels/slide15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 Target="slide3.xml"/><Relationship Id="rId5" Type="http://schemas.openxmlformats.org/officeDocument/2006/relationships/image" Target="../media/image20.jpg"/><Relationship Id="rId4" Type="http://schemas.openxmlformats.org/officeDocument/2006/relationships/hyperlink" Target="http://wpa.qq.com/msgrd?V=1&amp;Uin=452850016&amp;Exe=QQ&amp;Site=im.qq.com&amp;Menu=No"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8.xml"/></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8.xml"/></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8.xml"/></Relationships>
</file>

<file path=ppt/slides/_rels/slide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8.xml"/></Relationships>
</file>

<file path=ppt/slides/_rels/slide2.xml.rels><?xml version="1.0" encoding="UTF-8" standalone="yes"?>
<Relationships xmlns="http://schemas.openxmlformats.org/package/2006/relationships"><Relationship Id="rId8" Type="http://schemas.openxmlformats.org/officeDocument/2006/relationships/hyperlink" Target="&#23458;&#25143;&#27807;&#36890;&#33021;&#21147;&#25945;&#31243;&#27169;&#22359;&#19968;.pps" TargetMode="External"/><Relationship Id="rId3" Type="http://schemas.microsoft.com/office/2007/relationships/hdphoto" Target="../media/hdphoto1.wdp"/><Relationship Id="rId7" Type="http://schemas.openxmlformats.org/officeDocument/2006/relationships/hyperlink" Target="&#23458;&#25143;&#27807;&#36890;&#33021;&#21147;&#25945;&#31243;&#27169;&#22359;&#19977;.pps" TargetMode="External"/><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hyperlink" Target="&#23458;&#25143;&#27807;&#36890;&#33021;&#21147;&#25945;&#31243;&#27169;&#22359;&#20108;.pps" TargetMode="External"/><Relationship Id="rId5" Type="http://schemas.openxmlformats.org/officeDocument/2006/relationships/hyperlink" Target="&#23458;&#25143;&#27807;&#36890;&#33021;&#21147;&#25945;&#31243;&#27169;&#22359;&#22235;.pps" TargetMode="Externa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8.xml"/></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8.xml"/></Relationships>
</file>

<file path=ppt/slides/_rels/slide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8.xml"/></Relationships>
</file>

<file path=ppt/slides/_rels/slide2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8.xml"/></Relationships>
</file>

<file path=ppt/slides/_rels/slide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8.xml"/></Relationships>
</file>

<file path=ppt/slides/_rels/slide2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8.xml"/></Relationships>
</file>

<file path=ppt/slides/_rels/slide2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slide" Target="slide8.xml"/><Relationship Id="rId4" Type="http://schemas.openxmlformats.org/officeDocument/2006/relationships/image" Target="../media/image5.jpg"/></Relationships>
</file>

<file path=ppt/slides/_rels/slide2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8.xml"/></Relationships>
</file>

<file path=ppt/slides/_rels/slide2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8.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slide" Target="slide3.xml"/></Relationships>
</file>

<file path=ppt/slides/_rels/slide3.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slide" Target="slide8.xml"/><Relationship Id="rId7" Type="http://schemas.openxmlformats.org/officeDocument/2006/relationships/slide" Target="slide7.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slide" Target="slide84.xml"/><Relationship Id="rId5" Type="http://schemas.openxmlformats.org/officeDocument/2006/relationships/slide" Target="slide72.xml"/><Relationship Id="rId10" Type="http://schemas.openxmlformats.org/officeDocument/2006/relationships/image" Target="../media/image2.png"/><Relationship Id="rId4" Type="http://schemas.openxmlformats.org/officeDocument/2006/relationships/slide" Target="slide29.xml"/><Relationship Id="rId9" Type="http://schemas.openxmlformats.org/officeDocument/2006/relationships/slide" Target="slide51.xml"/></Relationships>
</file>

<file path=ppt/slides/_rels/slide30.xml.rels><?xml version="1.0" encoding="UTF-8" standalone="yes"?>
<Relationships xmlns="http://schemas.openxmlformats.org/package/2006/relationships"><Relationship Id="rId8" Type="http://schemas.openxmlformats.org/officeDocument/2006/relationships/slide" Target="slide45.xml"/><Relationship Id="rId3" Type="http://schemas.openxmlformats.org/officeDocument/2006/relationships/image" Target="../media/image4.jpeg"/><Relationship Id="rId7" Type="http://schemas.openxmlformats.org/officeDocument/2006/relationships/slide" Target="slide44.xml"/><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 Target="slide33.xml"/><Relationship Id="rId5" Type="http://schemas.openxmlformats.org/officeDocument/2006/relationships/slide" Target="slide32.xml"/><Relationship Id="rId4" Type="http://schemas.openxmlformats.org/officeDocument/2006/relationships/slide" Target="slide31.xml"/><Relationship Id="rId9" Type="http://schemas.openxmlformats.org/officeDocument/2006/relationships/slide" Target="slide29.xml"/></Relationships>
</file>

<file path=ppt/slides/_rels/slide3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29.xml"/></Relationships>
</file>

<file path=ppt/slides/_rels/slide3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29.xml"/></Relationships>
</file>

<file path=ppt/slides/_rels/slide3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29.xml"/></Relationships>
</file>

<file path=ppt/slides/_rels/slide34.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29.xml"/></Relationships>
</file>

<file path=ppt/slides/_rels/slide3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29.xml"/></Relationships>
</file>

<file path=ppt/slides/_rels/slide3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29.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slide" Target="slide114.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slide" Target="slide137.xml"/><Relationship Id="rId5" Type="http://schemas.openxmlformats.org/officeDocument/2006/relationships/slide" Target="slide113.xml"/><Relationship Id="rId4" Type="http://schemas.openxmlformats.org/officeDocument/2006/relationships/image" Target="../media/image2.png"/></Relationships>
</file>

<file path=ppt/slides/_rels/slide4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29.xml"/></Relationships>
</file>

<file path=ppt/slides/_rels/slide4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29.xml"/></Relationships>
</file>

<file path=ppt/slides/_rels/slide4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29.xml"/></Relationships>
</file>

<file path=ppt/slides/_rels/slide4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29.xml"/></Relationships>
</file>

<file path=ppt/slides/_rels/slide4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29.xml"/></Relationships>
</file>

<file path=ppt/slides/_rels/slide4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29.xml"/></Relationships>
</file>

<file path=ppt/slides/_rels/slide4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29.xml"/></Relationships>
</file>

<file path=ppt/slides/_rels/slide4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29.xml"/></Relationships>
</file>

<file path=ppt/slides/_rels/slide4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29.xml"/></Relationships>
</file>

<file path=ppt/slides/_rels/slide4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slide" Target="slide29.xml"/><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5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29.xml"/></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slide" Target="slide3.xml"/></Relationships>
</file>

<file path=ppt/slides/_rels/slide52.xml.rels><?xml version="1.0" encoding="UTF-8" standalone="yes"?>
<Relationships xmlns="http://schemas.openxmlformats.org/package/2006/relationships"><Relationship Id="rId8" Type="http://schemas.openxmlformats.org/officeDocument/2006/relationships/slide" Target="slide66.xml"/><Relationship Id="rId3" Type="http://schemas.openxmlformats.org/officeDocument/2006/relationships/image" Target="../media/image4.jpeg"/><Relationship Id="rId7" Type="http://schemas.openxmlformats.org/officeDocument/2006/relationships/slide" Target="slide65.xml"/><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 Target="slide55.xml"/><Relationship Id="rId5" Type="http://schemas.openxmlformats.org/officeDocument/2006/relationships/slide" Target="slide54.xml"/><Relationship Id="rId4" Type="http://schemas.openxmlformats.org/officeDocument/2006/relationships/slide" Target="slide53.xml"/><Relationship Id="rId9" Type="http://schemas.openxmlformats.org/officeDocument/2006/relationships/slide" Target="slide51.xml"/></Relationships>
</file>

<file path=ppt/slides/_rels/slide5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51.xml"/></Relationships>
</file>

<file path=ppt/slides/_rels/slide5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51.xml"/></Relationships>
</file>

<file path=ppt/slides/_rels/slide5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51.xml"/></Relationships>
</file>

<file path=ppt/slides/_rels/slide5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51.xml"/></Relationships>
</file>

<file path=ppt/slides/_rels/slide5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51.xml"/></Relationships>
</file>

<file path=ppt/slides/_rels/slide5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51.xml"/></Relationships>
</file>

<file path=ppt/slides/_rels/slide5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51.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6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51.xml"/></Relationships>
</file>

<file path=ppt/slides/_rels/slide6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51.xml"/></Relationships>
</file>

<file path=ppt/slides/_rels/slide6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51.xml"/></Relationships>
</file>

<file path=ppt/slides/_rels/slide6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51.xml"/></Relationships>
</file>

<file path=ppt/slides/_rels/slide6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51.xml"/></Relationships>
</file>

<file path=ppt/slides/_rels/slide6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51.xml"/></Relationships>
</file>

<file path=ppt/slides/_rels/slide6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51.xml"/></Relationships>
</file>

<file path=ppt/slides/_rels/slide6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51.xml"/></Relationships>
</file>

<file path=ppt/slides/_rels/slide6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51.xml"/></Relationships>
</file>

<file path=ppt/slides/_rels/slide6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slide" Target="slide51.xml"/><Relationship Id="rId4" Type="http://schemas.openxmlformats.org/officeDocument/2006/relationships/image" Target="../media/image7.jp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slide" Target="slide3.xml"/></Relationships>
</file>

<file path=ppt/slides/_rels/slide7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51.xml"/></Relationships>
</file>

<file path=ppt/slides/_rels/slide7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51.xml"/></Relationships>
</file>

<file path=ppt/slides/_rels/slide7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slide" Target="slide3.xml"/></Relationships>
</file>

<file path=ppt/slides/_rels/slide73.xml.rels><?xml version="1.0" encoding="UTF-8" standalone="yes"?>
<Relationships xmlns="http://schemas.openxmlformats.org/package/2006/relationships"><Relationship Id="rId8" Type="http://schemas.openxmlformats.org/officeDocument/2006/relationships/slide" Target="slide78.xml"/><Relationship Id="rId3" Type="http://schemas.openxmlformats.org/officeDocument/2006/relationships/image" Target="../media/image4.jpeg"/><Relationship Id="rId7" Type="http://schemas.openxmlformats.org/officeDocument/2006/relationships/slide" Target="slide77.xml"/><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 Target="slide76.xml"/><Relationship Id="rId5" Type="http://schemas.openxmlformats.org/officeDocument/2006/relationships/slide" Target="slide75.xml"/><Relationship Id="rId4" Type="http://schemas.openxmlformats.org/officeDocument/2006/relationships/slide" Target="slide74.xml"/><Relationship Id="rId9" Type="http://schemas.openxmlformats.org/officeDocument/2006/relationships/slide" Target="slide72.xml"/></Relationships>
</file>

<file path=ppt/slides/_rels/slide7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72.xml"/></Relationships>
</file>

<file path=ppt/slides/_rels/slide7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72.xml"/></Relationships>
</file>

<file path=ppt/slides/_rels/slide7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72.xml"/></Relationships>
</file>

<file path=ppt/slides/_rels/slide7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72.xml"/></Relationships>
</file>

<file path=ppt/slides/_rels/slide7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72.xml"/></Relationships>
</file>

<file path=ppt/slides/_rels/slide7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7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slide" Target="slide3.xml"/></Relationships>
</file>

<file path=ppt/slides/_rels/slide8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72.xml"/></Relationships>
</file>

<file path=ppt/slides/_rels/slide8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72.xml"/></Relationships>
</file>

<file path=ppt/slides/_rels/slide8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slide" Target="slide72.xml"/><Relationship Id="rId4" Type="http://schemas.openxmlformats.org/officeDocument/2006/relationships/image" Target="../media/image8.jpg"/></Relationships>
</file>

<file path=ppt/slides/_rels/slide8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72.xml"/></Relationships>
</file>

<file path=ppt/slides/_rels/slide8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slide" Target="slide3.xml"/></Relationships>
</file>

<file path=ppt/slides/_rels/slide85.xml.rels><?xml version="1.0" encoding="UTF-8" standalone="yes"?>
<Relationships xmlns="http://schemas.openxmlformats.org/package/2006/relationships"><Relationship Id="rId8" Type="http://schemas.openxmlformats.org/officeDocument/2006/relationships/slide" Target="slide95.xml"/><Relationship Id="rId3" Type="http://schemas.openxmlformats.org/officeDocument/2006/relationships/image" Target="../media/image4.jpeg"/><Relationship Id="rId7" Type="http://schemas.openxmlformats.org/officeDocument/2006/relationships/slide" Target="slide93.xml"/><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 Target="slide90.xml"/><Relationship Id="rId5" Type="http://schemas.openxmlformats.org/officeDocument/2006/relationships/slide" Target="slide87.xml"/><Relationship Id="rId10" Type="http://schemas.openxmlformats.org/officeDocument/2006/relationships/slide" Target="slide84.xml"/><Relationship Id="rId4" Type="http://schemas.openxmlformats.org/officeDocument/2006/relationships/slide" Target="slide86.xml"/><Relationship Id="rId9" Type="http://schemas.openxmlformats.org/officeDocument/2006/relationships/slide" Target="slide103.xml"/></Relationships>
</file>

<file path=ppt/slides/_rels/slide8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84.xml"/></Relationships>
</file>

<file path=ppt/slides/_rels/slide8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84.xml"/></Relationships>
</file>

<file path=ppt/slides/_rels/slide8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84.xml"/></Relationships>
</file>

<file path=ppt/slides/_rels/slide8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84.xml"/></Relationships>
</file>

<file path=ppt/slides/_rels/slide9.xml.rels><?xml version="1.0" encoding="UTF-8" standalone="yes"?>
<Relationships xmlns="http://schemas.openxmlformats.org/package/2006/relationships"><Relationship Id="rId8" Type="http://schemas.openxmlformats.org/officeDocument/2006/relationships/slide" Target="slide23.xml"/><Relationship Id="rId3" Type="http://schemas.openxmlformats.org/officeDocument/2006/relationships/image" Target="../media/image4.jpeg"/><Relationship Id="rId7" Type="http://schemas.openxmlformats.org/officeDocument/2006/relationships/slide" Target="slide17.xml"/><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 Target="slide12.xml"/><Relationship Id="rId5" Type="http://schemas.openxmlformats.org/officeDocument/2006/relationships/slide" Target="slide11.xml"/><Relationship Id="rId4" Type="http://schemas.openxmlformats.org/officeDocument/2006/relationships/slide" Target="slide10.xml"/><Relationship Id="rId9" Type="http://schemas.openxmlformats.org/officeDocument/2006/relationships/slide" Target="slide8.xml"/></Relationships>
</file>

<file path=ppt/slides/_rels/slide9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84.xml"/></Relationships>
</file>

<file path=ppt/slides/_rels/slide9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84.xml"/></Relationships>
</file>

<file path=ppt/slides/_rels/slide9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84.xml"/></Relationships>
</file>

<file path=ppt/slides/_rels/slide9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84.xml"/></Relationships>
</file>

<file path=ppt/slides/_rels/slide9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84.xml"/></Relationships>
</file>

<file path=ppt/slides/_rels/slide9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84.xml"/></Relationships>
</file>

<file path=ppt/slides/_rels/slide9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84.xml"/></Relationships>
</file>

<file path=ppt/slides/_rels/slide9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84.xml"/></Relationships>
</file>

<file path=ppt/slides/_rels/slide9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84.xml"/></Relationships>
</file>

<file path=ppt/slides/_rels/slide9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slide" Target="slide8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0"/>
            <a:ext cx="9144000" cy="5715000"/>
          </a:xfrm>
          <a:prstGeom prst="rect">
            <a:avLst/>
          </a:prstGeom>
          <a:scene3d>
            <a:camera prst="orthographicFront"/>
            <a:lightRig rig="threePt" dir="t"/>
          </a:scene3d>
          <a:sp3d extrusionH="76200" prstMaterial="matte">
            <a:bevelT w="254000" h="254000" prst="slope"/>
            <a:extrusionClr>
              <a:schemeClr val="bg1"/>
            </a:extrusionClr>
          </a:sp3d>
        </p:spPr>
      </p:pic>
      <p:sp>
        <p:nvSpPr>
          <p:cNvPr id="8" name="TextBox 7"/>
          <p:cNvSpPr txBox="1"/>
          <p:nvPr/>
        </p:nvSpPr>
        <p:spPr>
          <a:xfrm>
            <a:off x="1094124" y="769268"/>
            <a:ext cx="6955750" cy="2800767"/>
          </a:xfrm>
          <a:prstGeom prst="rect">
            <a:avLst/>
          </a:prstGeom>
          <a:noFill/>
          <a:effectLst>
            <a:glow>
              <a:schemeClr val="accent1"/>
            </a:glow>
            <a:outerShdw blurRad="50800" dist="38100" dir="5400000" algn="t" rotWithShape="0">
              <a:prstClr val="black">
                <a:alpha val="58000"/>
              </a:prstClr>
            </a:outerShdw>
            <a:reflection blurRad="6350" stA="50000" endPos="55500" dist="50800" dir="5400000" sy="-100000" algn="bl" rotWithShape="0"/>
            <a:softEdge rad="0"/>
          </a:effectLst>
        </p:spPr>
        <p:txBody>
          <a:bodyPr wrap="none" rtlCol="0">
            <a:spAutoFit/>
          </a:bodyPr>
          <a:lstStyle/>
          <a:p>
            <a:pPr algn="ctr"/>
            <a:r>
              <a:rPr lang="zh-CN" altLang="en-US" sz="8800" dirty="0">
                <a:solidFill>
                  <a:schemeClr val="tx1">
                    <a:alpha val="60000"/>
                  </a:schemeClr>
                </a:solidFill>
                <a:effectLst>
                  <a:outerShdw blurRad="38100" dist="38100" dir="2700000" algn="tl">
                    <a:srgbClr val="0070C0">
                      <a:alpha val="92000"/>
                    </a:srgbClr>
                  </a:outerShdw>
                </a:effectLst>
                <a:latin typeface="黑体" pitchFamily="2" charset="-122"/>
                <a:ea typeface="黑体" pitchFamily="2" charset="-122"/>
              </a:rPr>
              <a:t>客户</a:t>
            </a:r>
            <a:r>
              <a:rPr lang="zh-CN" altLang="en-US" sz="8800" dirty="0" smtClean="0">
                <a:solidFill>
                  <a:schemeClr val="tx1">
                    <a:alpha val="60000"/>
                  </a:schemeClr>
                </a:solidFill>
                <a:effectLst>
                  <a:outerShdw blurRad="38100" dist="38100" dir="2700000" algn="tl">
                    <a:srgbClr val="0070C0">
                      <a:alpha val="92000"/>
                    </a:srgbClr>
                  </a:outerShdw>
                </a:effectLst>
                <a:latin typeface="黑体" pitchFamily="2" charset="-122"/>
                <a:ea typeface="黑体" pitchFamily="2" charset="-122"/>
              </a:rPr>
              <a:t>沟通能力</a:t>
            </a:r>
            <a:endParaRPr lang="en-US" altLang="zh-CN" sz="8800" dirty="0" smtClean="0">
              <a:solidFill>
                <a:schemeClr val="tx1">
                  <a:alpha val="60000"/>
                </a:schemeClr>
              </a:solidFill>
              <a:effectLst>
                <a:outerShdw blurRad="38100" dist="38100" dir="2700000" algn="tl">
                  <a:srgbClr val="0070C0">
                    <a:alpha val="92000"/>
                  </a:srgbClr>
                </a:outerShdw>
              </a:effectLst>
              <a:latin typeface="黑体" pitchFamily="2" charset="-122"/>
              <a:ea typeface="黑体" pitchFamily="2" charset="-122"/>
            </a:endParaRPr>
          </a:p>
          <a:p>
            <a:pPr algn="ctr"/>
            <a:r>
              <a:rPr lang="zh-CN" altLang="en-US" sz="8800" dirty="0">
                <a:solidFill>
                  <a:schemeClr val="tx1">
                    <a:alpha val="60000"/>
                  </a:schemeClr>
                </a:solidFill>
                <a:effectLst>
                  <a:outerShdw blurRad="38100" dist="38100" dir="2700000" algn="tl">
                    <a:srgbClr val="0070C0">
                      <a:alpha val="92000"/>
                    </a:srgbClr>
                  </a:outerShdw>
                </a:effectLst>
                <a:latin typeface="黑体" pitchFamily="2" charset="-122"/>
                <a:ea typeface="黑体" pitchFamily="2" charset="-122"/>
              </a:rPr>
              <a:t>教程</a:t>
            </a:r>
          </a:p>
        </p:txBody>
      </p:sp>
      <p:sp>
        <p:nvSpPr>
          <p:cNvPr id="10" name="矩形 9"/>
          <p:cNvSpPr/>
          <p:nvPr/>
        </p:nvSpPr>
        <p:spPr>
          <a:xfrm>
            <a:off x="4479635" y="2395835"/>
            <a:ext cx="184730" cy="923330"/>
          </a:xfrm>
          <a:prstGeom prst="rect">
            <a:avLst/>
          </a:prstGeom>
          <a:noFill/>
        </p:spPr>
        <p:txBody>
          <a:bodyPr wrap="none" lIns="91440" tIns="45720" rIns="91440" bIns="45720">
            <a:spAutoFit/>
          </a:bodyPr>
          <a:lstStyle/>
          <a:p>
            <a:pPr algn="ctr"/>
            <a:endParaRPr lang="zh-CN" alt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11" name="TextBox 10"/>
          <p:cNvSpPr txBox="1"/>
          <p:nvPr/>
        </p:nvSpPr>
        <p:spPr>
          <a:xfrm>
            <a:off x="1043608" y="4081636"/>
            <a:ext cx="7056784" cy="584775"/>
          </a:xfrm>
          <a:prstGeom prst="rect">
            <a:avLst/>
          </a:prstGeom>
          <a:noFill/>
        </p:spPr>
        <p:txBody>
          <a:bodyPr wrap="square" rtlCol="0">
            <a:spAutoFit/>
          </a:bodyPr>
          <a:lstStyle/>
          <a:p>
            <a:pPr algn="ctr"/>
            <a:r>
              <a:rPr lang="en-US" altLang="zh-CN" sz="3200" dirty="0" smtClean="0">
                <a:latin typeface="黑体" pitchFamily="2" charset="-122"/>
                <a:ea typeface="黑体" pitchFamily="2" charset="-122"/>
              </a:rPr>
              <a:t>KEHU GOUTONG NENGLI JIAOCHENG</a:t>
            </a:r>
            <a:endParaRPr lang="zh-CN" altLang="en-US" sz="3200" dirty="0">
              <a:latin typeface="黑体" pitchFamily="2" charset="-122"/>
              <a:ea typeface="黑体" pitchFamily="2" charset="-122"/>
            </a:endParaRPr>
          </a:p>
        </p:txBody>
      </p:sp>
      <p:pic>
        <p:nvPicPr>
          <p:cNvPr id="7" name="图片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848" y="259421"/>
            <a:ext cx="2952000" cy="65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0800605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4031873"/>
          </a:xfrm>
          <a:prstGeom prst="rect">
            <a:avLst/>
          </a:prstGeom>
          <a:noFill/>
        </p:spPr>
        <p:txBody>
          <a:bodyPr wrap="square" rtlCol="0">
            <a:spAutoFit/>
          </a:bodyPr>
          <a:lstStyle/>
          <a:p>
            <a:pPr indent="457200"/>
            <a:r>
              <a:rPr lang="zh-CN" altLang="zh-CN" sz="1600" b="1" dirty="0"/>
              <a:t>能力综述</a:t>
            </a:r>
            <a:endParaRPr lang="zh-CN" altLang="zh-CN" sz="1600" dirty="0"/>
          </a:p>
          <a:p>
            <a:pPr indent="457200"/>
            <a:r>
              <a:rPr lang="en-US" altLang="zh-CN" sz="1600" dirty="0"/>
              <a:t> </a:t>
            </a:r>
            <a:endParaRPr lang="zh-CN" altLang="zh-CN" sz="1600" dirty="0"/>
          </a:p>
          <a:p>
            <a:pPr indent="457200"/>
            <a:r>
              <a:rPr lang="zh-CN" altLang="zh-CN" sz="1600" dirty="0"/>
              <a:t>呼叫中心的主要使命就是沟通，通过沟通完成信息的收集、整理、发布等过程。坐席代表在整个呼叫中心应该是最具有沟通能力的一个岗位。坐席代表通过电话、传真、</a:t>
            </a:r>
            <a:r>
              <a:rPr lang="en-US" altLang="zh-CN" sz="1600" dirty="0"/>
              <a:t>E-mail</a:t>
            </a:r>
            <a:r>
              <a:rPr lang="zh-CN" altLang="zh-CN" sz="1600" dirty="0"/>
              <a:t>、短信、</a:t>
            </a:r>
            <a:r>
              <a:rPr lang="en-US" altLang="zh-CN" sz="1600" dirty="0"/>
              <a:t>Web</a:t>
            </a:r>
            <a:r>
              <a:rPr lang="zh-CN" altLang="zh-CN" sz="1600" dirty="0"/>
              <a:t>等工具与公司的每位客户进行大量的沟通，其中电话沟通是坐席代表最常用的方式，客户通过拨打特定客服电话开展办理、咨询、查询、预订等业务。坐席代表的沟通能力直接决定了客户对公司服务质量和个人工作效率，所以具备高效沟通能力是一名坐席代表最基本的素质，甚至可以说，是否具备良好的沟通能力决定着个人绩效，甚至职业生涯发展。</a:t>
            </a:r>
          </a:p>
          <a:p>
            <a:pPr indent="457200"/>
            <a:r>
              <a:rPr lang="zh-CN" altLang="zh-CN" sz="1600" dirty="0"/>
              <a:t>在呼叫中心企业中，人力资源部门在招聘新员工时对新员工有一个非常重要的要求，那就是新员工必须具备良好的沟通技巧。一名坐席代表在工作中取得的成绩，主要取决于他的人际关系和他所掌握的专业技能，而这两个关键因素都是需要通过有效沟通实现的，可见沟通能力是坐席代表取得成功的重要能力之一。</a:t>
            </a:r>
          </a:p>
          <a:p>
            <a:pPr indent="457200"/>
            <a:r>
              <a:rPr lang="zh-CN" altLang="zh-CN" sz="1600" dirty="0"/>
              <a:t>本次实训课题主要针对这一能力点进行实训。</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4"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1</a:t>
            </a:r>
            <a:r>
              <a:rPr lang="zh-CN" altLang="en-US" sz="1600" b="1" dirty="0" smtClean="0">
                <a:solidFill>
                  <a:schemeClr val="accent3">
                    <a:lumMod val="50000"/>
                  </a:schemeClr>
                </a:solidFill>
                <a:latin typeface="黑体" pitchFamily="2" charset="-122"/>
                <a:ea typeface="黑体" pitchFamily="2" charset="-122"/>
              </a:rPr>
              <a:t>  了解有效沟通</a:t>
            </a:r>
            <a:endParaRPr lang="zh-CN" altLang="en-US" sz="1600" b="1" dirty="0">
              <a:solidFill>
                <a:schemeClr val="accent3">
                  <a:lumMod val="50000"/>
                </a:schemeClr>
              </a:solidFill>
              <a:latin typeface="黑体" pitchFamily="2" charset="-122"/>
              <a:ea typeface="黑体" pitchFamily="2" charset="-122"/>
            </a:endParaRPr>
          </a:p>
        </p:txBody>
      </p:sp>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24906878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3693319"/>
          </a:xfrm>
          <a:prstGeom prst="rect">
            <a:avLst/>
          </a:prstGeom>
          <a:noFill/>
        </p:spPr>
        <p:txBody>
          <a:bodyPr wrap="square" rtlCol="0">
            <a:spAutoFit/>
          </a:bodyPr>
          <a:lstStyle/>
          <a:p>
            <a:pPr indent="457200"/>
            <a:r>
              <a:rPr lang="zh-CN" altLang="zh-CN" dirty="0"/>
              <a:t>游戏</a:t>
            </a:r>
            <a:r>
              <a:rPr lang="en-US" altLang="zh-CN" dirty="0"/>
              <a:t>3</a:t>
            </a:r>
            <a:r>
              <a:rPr lang="zh-CN" altLang="zh-CN" dirty="0"/>
              <a:t>：</a:t>
            </a:r>
          </a:p>
          <a:p>
            <a:pPr indent="457200"/>
            <a:r>
              <a:rPr lang="en-US" altLang="zh-CN" dirty="0"/>
              <a:t>1</a:t>
            </a:r>
            <a:r>
              <a:rPr lang="zh-CN" altLang="zh-CN" dirty="0"/>
              <a:t>．形式：以小组形式进行互动。</a:t>
            </a:r>
          </a:p>
          <a:p>
            <a:pPr indent="457200"/>
            <a:r>
              <a:rPr lang="en-US" altLang="zh-CN" dirty="0"/>
              <a:t>2</a:t>
            </a:r>
            <a:r>
              <a:rPr lang="zh-CN" altLang="zh-CN" dirty="0"/>
              <a:t>．类型：沟通同理心。</a:t>
            </a:r>
          </a:p>
          <a:p>
            <a:pPr indent="457200"/>
            <a:r>
              <a:rPr lang="en-US" altLang="zh-CN" dirty="0"/>
              <a:t>3</a:t>
            </a:r>
            <a:r>
              <a:rPr lang="zh-CN" altLang="zh-CN" dirty="0"/>
              <a:t>．时间：</a:t>
            </a:r>
            <a:r>
              <a:rPr lang="en-US" altLang="zh-CN" dirty="0"/>
              <a:t>15</a:t>
            </a:r>
            <a:r>
              <a:rPr lang="zh-CN" altLang="zh-CN" dirty="0"/>
              <a:t>分钟。</a:t>
            </a:r>
          </a:p>
          <a:p>
            <a:pPr indent="457200"/>
            <a:r>
              <a:rPr lang="en-US" altLang="zh-CN" dirty="0"/>
              <a:t>4</a:t>
            </a:r>
            <a:r>
              <a:rPr lang="zh-CN" altLang="zh-CN" dirty="0"/>
              <a:t>．材料：无。</a:t>
            </a:r>
          </a:p>
          <a:p>
            <a:pPr indent="457200"/>
            <a:r>
              <a:rPr lang="en-US" altLang="zh-CN" dirty="0"/>
              <a:t>5</a:t>
            </a:r>
            <a:r>
              <a:rPr lang="zh-CN" altLang="zh-CN" dirty="0"/>
              <a:t>．场地：教室。</a:t>
            </a:r>
          </a:p>
          <a:p>
            <a:pPr indent="457200"/>
            <a:r>
              <a:rPr lang="en-US" altLang="zh-CN" dirty="0"/>
              <a:t>6</a:t>
            </a:r>
            <a:r>
              <a:rPr lang="zh-CN" altLang="zh-CN" dirty="0"/>
              <a:t>．活动目的：同理心技巧训练。</a:t>
            </a:r>
          </a:p>
          <a:p>
            <a:pPr indent="457200"/>
            <a:r>
              <a:rPr lang="en-US" altLang="zh-CN" dirty="0"/>
              <a:t>7</a:t>
            </a:r>
            <a:r>
              <a:rPr lang="zh-CN" altLang="zh-CN" dirty="0"/>
              <a:t>．背景：</a:t>
            </a:r>
          </a:p>
          <a:p>
            <a:pPr indent="457200"/>
            <a:r>
              <a:rPr lang="zh-CN" altLang="zh-CN" dirty="0"/>
              <a:t>一位客人对酒店的服务员说：“我习惯用沙宣洗发水，你们酒店有吗？”</a:t>
            </a:r>
          </a:p>
          <a:p>
            <a:pPr indent="457200"/>
            <a:r>
              <a:rPr lang="en-US" altLang="zh-CN" dirty="0"/>
              <a:t>8</a:t>
            </a:r>
            <a:r>
              <a:rPr lang="zh-CN" altLang="zh-CN" dirty="0"/>
              <a:t>．步骤与任务：根据上面情境每位同学给出自己的同理心反馈，之后每个小组进行讨论，对比同理心的四个分段，来衡量每位同学昀同理心处于哪个分段，并选出最具同理心的一位同学。</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3" name="TextBox 28"/>
          <p:cNvSpPr>
            <a:spLocks noChangeArrowheads="1"/>
          </p:cNvSpPr>
          <p:nvPr/>
        </p:nvSpPr>
        <p:spPr bwMode="auto">
          <a:xfrm>
            <a:off x="5595138" y="84605"/>
            <a:ext cx="3441360"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5</a:t>
            </a:r>
            <a:r>
              <a:rPr lang="zh-CN" altLang="en-US" sz="1600" b="1" dirty="0" smtClean="0">
                <a:solidFill>
                  <a:schemeClr val="accent3">
                    <a:lumMod val="50000"/>
                  </a:schemeClr>
                </a:solidFill>
                <a:latin typeface="黑体" pitchFamily="2" charset="-122"/>
                <a:ea typeface="黑体" pitchFamily="2" charset="-122"/>
              </a:rPr>
              <a:t>  同理心的运用</a:t>
            </a:r>
            <a:endParaRPr lang="zh-CN" altLang="en-US" sz="1600" b="1" dirty="0">
              <a:solidFill>
                <a:schemeClr val="accent3">
                  <a:lumMod val="50000"/>
                </a:schemeClr>
              </a:solidFill>
              <a:latin typeface="黑体" pitchFamily="2" charset="-122"/>
              <a:ea typeface="黑体" pitchFamily="2" charset="-122"/>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194199884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4247317"/>
          </a:xfrm>
          <a:prstGeom prst="rect">
            <a:avLst/>
          </a:prstGeom>
          <a:noFill/>
        </p:spPr>
        <p:txBody>
          <a:bodyPr wrap="square" rtlCol="0">
            <a:spAutoFit/>
          </a:bodyPr>
          <a:lstStyle/>
          <a:p>
            <a:pPr indent="457200"/>
            <a:r>
              <a:rPr lang="zh-CN" altLang="zh-CN" dirty="0"/>
              <a:t>游戏</a:t>
            </a:r>
            <a:r>
              <a:rPr lang="en-US" altLang="zh-CN" dirty="0"/>
              <a:t>4</a:t>
            </a:r>
            <a:r>
              <a:rPr lang="zh-CN" altLang="zh-CN" dirty="0"/>
              <a:t>：</a:t>
            </a:r>
          </a:p>
          <a:p>
            <a:pPr indent="457200"/>
            <a:r>
              <a:rPr lang="en-US" altLang="zh-CN" dirty="0"/>
              <a:t>1</a:t>
            </a:r>
            <a:r>
              <a:rPr lang="zh-CN" altLang="zh-CN" dirty="0"/>
              <a:t>．形式：小组</a:t>
            </a:r>
          </a:p>
          <a:p>
            <a:pPr indent="457200"/>
            <a:r>
              <a:rPr lang="en-US" altLang="zh-CN" dirty="0"/>
              <a:t>2</a:t>
            </a:r>
            <a:r>
              <a:rPr lang="zh-CN" altLang="zh-CN" dirty="0"/>
              <a:t>．类型：沟通同理心</a:t>
            </a:r>
          </a:p>
          <a:p>
            <a:pPr indent="457200"/>
            <a:r>
              <a:rPr lang="en-US" altLang="zh-CN" dirty="0"/>
              <a:t>3</a:t>
            </a:r>
            <a:r>
              <a:rPr lang="zh-CN" altLang="zh-CN" dirty="0"/>
              <a:t>．时间：</a:t>
            </a:r>
            <a:r>
              <a:rPr lang="en-US" altLang="zh-CN" dirty="0"/>
              <a:t>15</a:t>
            </a:r>
            <a:r>
              <a:rPr lang="zh-CN" altLang="zh-CN" dirty="0"/>
              <a:t>分钟</a:t>
            </a:r>
          </a:p>
          <a:p>
            <a:pPr indent="457200"/>
            <a:r>
              <a:rPr lang="en-US" altLang="zh-CN" dirty="0"/>
              <a:t>4</a:t>
            </a:r>
            <a:r>
              <a:rPr lang="zh-CN" altLang="zh-CN" dirty="0"/>
              <a:t>．材料：无</a:t>
            </a:r>
          </a:p>
          <a:p>
            <a:pPr indent="457200"/>
            <a:r>
              <a:rPr lang="en-US" altLang="zh-CN" dirty="0"/>
              <a:t>5</a:t>
            </a:r>
            <a:r>
              <a:rPr lang="zh-CN" altLang="zh-CN" dirty="0"/>
              <a:t>．场地：教室</a:t>
            </a:r>
          </a:p>
          <a:p>
            <a:pPr indent="457200"/>
            <a:r>
              <a:rPr lang="en-US" altLang="zh-CN" dirty="0"/>
              <a:t>6</a:t>
            </a:r>
            <a:r>
              <a:rPr lang="zh-CN" altLang="zh-CN" dirty="0"/>
              <a:t>．活动目的：同理心技巧训练</a:t>
            </a:r>
          </a:p>
          <a:p>
            <a:pPr indent="457200"/>
            <a:r>
              <a:rPr lang="en-US" altLang="zh-CN" dirty="0"/>
              <a:t>7</a:t>
            </a:r>
            <a:r>
              <a:rPr lang="zh-CN" altLang="zh-CN" dirty="0"/>
              <a:t>．背景：</a:t>
            </a:r>
          </a:p>
          <a:p>
            <a:pPr indent="457200"/>
            <a:r>
              <a:rPr lang="zh-CN" altLang="zh-CN" dirty="0"/>
              <a:t>子：“上学真是无聊透了！”</a:t>
            </a:r>
          </a:p>
          <a:p>
            <a:pPr indent="457200"/>
            <a:r>
              <a:rPr lang="zh-CN" altLang="zh-CN" dirty="0"/>
              <a:t>父：“怎么回事？”</a:t>
            </a:r>
          </a:p>
          <a:p>
            <a:pPr indent="457200"/>
            <a:r>
              <a:rPr lang="zh-CN" altLang="zh-CN" dirty="0"/>
              <a:t>子：“学的都是些不实用的东西。”</a:t>
            </a:r>
          </a:p>
          <a:p>
            <a:pPr indent="457200"/>
            <a:r>
              <a:rPr lang="zh-CN" altLang="zh-CN" dirty="0"/>
              <a:t>父：“现在的确看不出好处来，我当年也有同样的想法，可是现在觉得那些知识还是蛮有用的，你就忍耐一下吧！”</a:t>
            </a:r>
          </a:p>
          <a:p>
            <a:pPr indent="457200"/>
            <a:r>
              <a:rPr lang="zh-CN" altLang="zh-CN" dirty="0"/>
              <a:t>子：“我已经耗了</a:t>
            </a:r>
            <a:r>
              <a:rPr lang="en-US" altLang="zh-CN" dirty="0"/>
              <a:t>10</a:t>
            </a:r>
            <a:r>
              <a:rPr lang="zh-CN" altLang="zh-CN" dirty="0"/>
              <a:t>年了，难道那些</a:t>
            </a:r>
            <a:r>
              <a:rPr lang="en-US" altLang="zh-CN" dirty="0"/>
              <a:t>X</a:t>
            </a:r>
            <a:r>
              <a:rPr lang="zh-CN" altLang="zh-CN" dirty="0"/>
              <a:t>加</a:t>
            </a:r>
            <a:r>
              <a:rPr lang="en-US" altLang="zh-CN" dirty="0"/>
              <a:t>Y</a:t>
            </a:r>
            <a:r>
              <a:rPr lang="zh-CN" altLang="zh-CN" dirty="0"/>
              <a:t>能让我学会修车吗？”</a:t>
            </a:r>
          </a:p>
          <a:p>
            <a:pPr indent="457200"/>
            <a:r>
              <a:rPr lang="zh-CN" altLang="zh-CN" dirty="0"/>
              <a:t>父：“修车？别开玩笑了。”</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3" name="TextBox 28"/>
          <p:cNvSpPr>
            <a:spLocks noChangeArrowheads="1"/>
          </p:cNvSpPr>
          <p:nvPr/>
        </p:nvSpPr>
        <p:spPr bwMode="auto">
          <a:xfrm>
            <a:off x="5595138" y="84605"/>
            <a:ext cx="3441360"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5</a:t>
            </a:r>
            <a:r>
              <a:rPr lang="zh-CN" altLang="en-US" sz="1600" b="1" dirty="0" smtClean="0">
                <a:solidFill>
                  <a:schemeClr val="accent3">
                    <a:lumMod val="50000"/>
                  </a:schemeClr>
                </a:solidFill>
                <a:latin typeface="黑体" pitchFamily="2" charset="-122"/>
                <a:ea typeface="黑体" pitchFamily="2" charset="-122"/>
              </a:rPr>
              <a:t>  同理心的运用</a:t>
            </a:r>
            <a:endParaRPr lang="zh-CN" altLang="en-US" sz="1600" b="1" dirty="0">
              <a:solidFill>
                <a:schemeClr val="accent3">
                  <a:lumMod val="50000"/>
                </a:schemeClr>
              </a:solidFill>
              <a:latin typeface="黑体" pitchFamily="2" charset="-122"/>
              <a:ea typeface="黑体" pitchFamily="2" charset="-122"/>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194199884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36506"/>
            <a:ext cx="6836222" cy="3785652"/>
          </a:xfrm>
          <a:prstGeom prst="rect">
            <a:avLst/>
          </a:prstGeom>
          <a:noFill/>
        </p:spPr>
        <p:txBody>
          <a:bodyPr wrap="square" rtlCol="0">
            <a:spAutoFit/>
          </a:bodyPr>
          <a:lstStyle/>
          <a:p>
            <a:pPr indent="457200"/>
            <a:r>
              <a:rPr lang="zh-CN" altLang="zh-CN" sz="1600" dirty="0"/>
              <a:t>子：“我不是开玩笑，我的同学王×学修车，现在月收入不少，这才有用啊！”</a:t>
            </a:r>
          </a:p>
          <a:p>
            <a:pPr indent="457200"/>
            <a:r>
              <a:rPr lang="zh-CN" altLang="zh-CN" sz="1600" dirty="0"/>
              <a:t>父：“现在或许如此，以后他后悔也来不及了。你不会喜欢修车的。好好念书，将来不怕找不到更好的工作。”</a:t>
            </a:r>
          </a:p>
          <a:p>
            <a:pPr indent="457200"/>
            <a:r>
              <a:rPr lang="zh-CN" altLang="zh-CN" sz="1600" dirty="0"/>
              <a:t>子：“我不知道，可是王×现在很成功。”</a:t>
            </a:r>
          </a:p>
          <a:p>
            <a:pPr indent="457200"/>
            <a:r>
              <a:rPr lang="zh-CN" altLang="zh-CN" sz="1600" dirty="0"/>
              <a:t>父：“你已尽了全力了吗？这所高中是名校，应该差不到哪儿去。”</a:t>
            </a:r>
          </a:p>
          <a:p>
            <a:pPr indent="457200"/>
            <a:r>
              <a:rPr lang="zh-CN" altLang="zh-CN" sz="1600" dirty="0"/>
              <a:t>子：“可是同学们都有同感。”</a:t>
            </a:r>
          </a:p>
          <a:p>
            <a:pPr indent="457200"/>
            <a:r>
              <a:rPr lang="zh-CN" altLang="zh-CN" sz="1600" dirty="0"/>
              <a:t>父：“你知道不知道，把你养到这么大，妈妈和我牺牲了多少？已经读到高二了，不许你半途而废。”</a:t>
            </a:r>
          </a:p>
          <a:p>
            <a:pPr indent="457200"/>
            <a:r>
              <a:rPr lang="zh-CN" altLang="zh-CN" sz="1600" dirty="0"/>
              <a:t>子：“我知道你们牺牲很大，可是不值得。”</a:t>
            </a:r>
          </a:p>
          <a:p>
            <a:pPr indent="457200"/>
            <a:r>
              <a:rPr lang="zh-CN" altLang="zh-CN" sz="1600" dirty="0"/>
              <a:t>父：“你应该多读书，少看电视！”</a:t>
            </a:r>
          </a:p>
          <a:p>
            <a:pPr indent="457200"/>
            <a:r>
              <a:rPr lang="zh-CN" altLang="zh-CN" sz="1600" dirty="0"/>
              <a:t>子：“爸，哎，算了，多说也没用……”</a:t>
            </a:r>
          </a:p>
          <a:p>
            <a:pPr indent="457200"/>
            <a:r>
              <a:rPr lang="en-US" altLang="zh-CN" sz="1600" dirty="0"/>
              <a:t>8</a:t>
            </a:r>
            <a:r>
              <a:rPr lang="zh-CN" altLang="zh-CN" sz="1600" dirty="0"/>
              <a:t>．步骤与任务：</a:t>
            </a:r>
          </a:p>
          <a:p>
            <a:pPr indent="457200"/>
            <a:r>
              <a:rPr lang="zh-CN" altLang="zh-CN" sz="1600" dirty="0"/>
              <a:t>父子的对话为什么会进行不下去了？各小组讨论后，运用同理心再将对话重新进行设计，然后老师再将应用同理心的对话展示出来。</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3" name="TextBox 28"/>
          <p:cNvSpPr>
            <a:spLocks noChangeArrowheads="1"/>
          </p:cNvSpPr>
          <p:nvPr/>
        </p:nvSpPr>
        <p:spPr bwMode="auto">
          <a:xfrm>
            <a:off x="5595138" y="84605"/>
            <a:ext cx="3441360"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5</a:t>
            </a:r>
            <a:r>
              <a:rPr lang="zh-CN" altLang="en-US" sz="1600" b="1" dirty="0" smtClean="0">
                <a:solidFill>
                  <a:schemeClr val="accent3">
                    <a:lumMod val="50000"/>
                  </a:schemeClr>
                </a:solidFill>
                <a:latin typeface="黑体" pitchFamily="2" charset="-122"/>
                <a:ea typeface="黑体" pitchFamily="2" charset="-122"/>
              </a:rPr>
              <a:t>  同理心的运用</a:t>
            </a:r>
            <a:endParaRPr lang="zh-CN" altLang="en-US" sz="1600" b="1" dirty="0">
              <a:solidFill>
                <a:schemeClr val="accent3">
                  <a:lumMod val="50000"/>
                </a:schemeClr>
              </a:solidFill>
              <a:latin typeface="黑体" pitchFamily="2" charset="-122"/>
              <a:ea typeface="黑体" pitchFamily="2" charset="-122"/>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194199884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3416320"/>
          </a:xfrm>
          <a:prstGeom prst="rect">
            <a:avLst/>
          </a:prstGeom>
          <a:noFill/>
        </p:spPr>
        <p:txBody>
          <a:bodyPr wrap="square" rtlCol="0">
            <a:spAutoFit/>
          </a:bodyPr>
          <a:lstStyle/>
          <a:p>
            <a:pPr indent="457200"/>
            <a:r>
              <a:rPr lang="zh-CN" altLang="zh-CN" b="1" dirty="0"/>
              <a:t>实训练</a:t>
            </a:r>
            <a:r>
              <a:rPr lang="zh-CN" altLang="zh-CN" b="1" dirty="0" smtClean="0"/>
              <a:t>习</a:t>
            </a:r>
            <a:endParaRPr lang="en-US" altLang="zh-CN" b="1" dirty="0" smtClean="0"/>
          </a:p>
          <a:p>
            <a:pPr indent="457200"/>
            <a:endParaRPr lang="zh-CN" altLang="zh-CN" dirty="0"/>
          </a:p>
          <a:p>
            <a:pPr indent="457200"/>
            <a:r>
              <a:rPr lang="zh-CN" altLang="zh-CN" dirty="0"/>
              <a:t>在实训课题</a:t>
            </a:r>
            <a:r>
              <a:rPr lang="en-US" altLang="zh-CN" dirty="0"/>
              <a:t>5</a:t>
            </a:r>
            <a:r>
              <a:rPr lang="zh-CN" altLang="zh-CN" dirty="0"/>
              <a:t>中，本书已经对同理心进行了理论讲解与课堂练习，在获得了体会的同时，同学们还需要进～步练习，来巩固这些能力。</a:t>
            </a:r>
          </a:p>
          <a:p>
            <a:pPr indent="457200"/>
            <a:r>
              <a:rPr lang="zh-CN" altLang="zh-CN" dirty="0"/>
              <a:t>客服人员要有换位思想，把顾客当成自己，如果自己遇到这样的事情会怎么想，怎样做，然后以这样的心态与顾客沟通，只有这样才能够满足顾客的期望，服务效果也能达到最好。站在顾客的立场思考问题，处处为顾客着想，这是赢得顾客信任的最佳方式，也是客服人员需要遵循的基本原则之一。</a:t>
            </a:r>
          </a:p>
          <a:p>
            <a:pPr indent="457200"/>
            <a:r>
              <a:rPr lang="zh-CN" altLang="zh-CN" dirty="0"/>
              <a:t>人机实训课程是对所学能力点的一种最佳的锻炼方法，它通过真实的互动．训练，帮助同学们迅速掌握这些技巧。</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3" name="TextBox 28"/>
          <p:cNvSpPr>
            <a:spLocks noChangeArrowheads="1"/>
          </p:cNvSpPr>
          <p:nvPr/>
        </p:nvSpPr>
        <p:spPr bwMode="auto">
          <a:xfrm>
            <a:off x="5595138" y="84605"/>
            <a:ext cx="3441360"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5</a:t>
            </a:r>
            <a:r>
              <a:rPr lang="zh-CN" altLang="en-US" sz="1600" b="1" dirty="0" smtClean="0">
                <a:solidFill>
                  <a:schemeClr val="accent3">
                    <a:lumMod val="50000"/>
                  </a:schemeClr>
                </a:solidFill>
                <a:latin typeface="黑体" pitchFamily="2" charset="-122"/>
                <a:ea typeface="黑体" pitchFamily="2" charset="-122"/>
              </a:rPr>
              <a:t>  同理心的运用</a:t>
            </a:r>
            <a:endParaRPr lang="zh-CN" altLang="en-US" sz="1600" b="1" dirty="0">
              <a:solidFill>
                <a:schemeClr val="accent3">
                  <a:lumMod val="50000"/>
                </a:schemeClr>
              </a:solidFill>
              <a:latin typeface="黑体" pitchFamily="2" charset="-122"/>
              <a:ea typeface="黑体" pitchFamily="2" charset="-122"/>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194199884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2031325"/>
          </a:xfrm>
          <a:prstGeom prst="rect">
            <a:avLst/>
          </a:prstGeom>
          <a:noFill/>
        </p:spPr>
        <p:txBody>
          <a:bodyPr wrap="square" rtlCol="0">
            <a:spAutoFit/>
          </a:bodyPr>
          <a:lstStyle/>
          <a:p>
            <a:pPr indent="457200"/>
            <a:r>
              <a:rPr lang="en-US" altLang="zh-CN" dirty="0"/>
              <a:t>1</a:t>
            </a:r>
            <a:r>
              <a:rPr lang="zh-CN" altLang="zh-CN" dirty="0"/>
              <a:t>．实训指南</a:t>
            </a:r>
          </a:p>
          <a:p>
            <a:pPr indent="457200"/>
            <a:r>
              <a:rPr lang="en-US" altLang="zh-CN" dirty="0"/>
              <a:t>(1)</a:t>
            </a:r>
            <a:r>
              <a:rPr lang="zh-CN" altLang="zh-CN" dirty="0"/>
              <a:t>实训地点：呼叫中心模拟实训平台。</a:t>
            </a:r>
          </a:p>
          <a:p>
            <a:pPr indent="457200"/>
            <a:r>
              <a:rPr lang="en-US" altLang="zh-CN" dirty="0"/>
              <a:t>(2)</a:t>
            </a:r>
            <a:r>
              <a:rPr lang="zh-CN" altLang="zh-CN" dirty="0"/>
              <a:t>实训课时：</a:t>
            </a:r>
            <a:r>
              <a:rPr lang="en-US" altLang="zh-CN" dirty="0"/>
              <a:t>l</a:t>
            </a:r>
            <a:r>
              <a:rPr lang="zh-CN" altLang="zh-CN" dirty="0"/>
              <a:t>课时。</a:t>
            </a:r>
          </a:p>
          <a:p>
            <a:pPr indent="457200"/>
            <a:r>
              <a:rPr lang="en-US" altLang="zh-CN" dirty="0"/>
              <a:t>(3)</a:t>
            </a:r>
            <a:r>
              <a:rPr lang="zh-CN" altLang="zh-CN" dirty="0"/>
              <a:t>实训工具：呼叫中心模拟实训系统。</a:t>
            </a:r>
          </a:p>
          <a:p>
            <a:pPr indent="457200"/>
            <a:r>
              <a:rPr lang="en-US" altLang="zh-CN" dirty="0"/>
              <a:t>(4)</a:t>
            </a:r>
            <a:r>
              <a:rPr lang="zh-CN" altLang="zh-CN" dirty="0"/>
              <a:t>实训范围：实训范围如表</a:t>
            </a:r>
            <a:r>
              <a:rPr lang="en-US" altLang="zh-CN" dirty="0"/>
              <a:t>3-5</a:t>
            </a:r>
            <a:r>
              <a:rPr lang="zh-CN" altLang="zh-CN" dirty="0"/>
              <a:t>所示</a:t>
            </a:r>
            <a:r>
              <a:rPr lang="zh-CN" altLang="zh-CN" dirty="0" smtClean="0"/>
              <a:t>。</a:t>
            </a:r>
            <a:endParaRPr lang="en-US" altLang="zh-CN" dirty="0" smtClean="0"/>
          </a:p>
          <a:p>
            <a:pPr indent="457200"/>
            <a:endParaRPr lang="zh-CN" altLang="zh-CN" dirty="0"/>
          </a:p>
          <a:p>
            <a:pPr indent="457200" algn="ctr"/>
            <a:r>
              <a:rPr lang="zh-CN" altLang="zh-CN" dirty="0"/>
              <a:t>表</a:t>
            </a:r>
            <a:r>
              <a:rPr lang="en-US" altLang="zh-CN" dirty="0"/>
              <a:t>3-5</a:t>
            </a:r>
            <a:r>
              <a:rPr lang="zh-CN" altLang="zh-CN" dirty="0"/>
              <a:t>同理心的运用</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3" name="TextBox 28"/>
          <p:cNvSpPr>
            <a:spLocks noChangeArrowheads="1"/>
          </p:cNvSpPr>
          <p:nvPr/>
        </p:nvSpPr>
        <p:spPr bwMode="auto">
          <a:xfrm>
            <a:off x="5595138" y="84605"/>
            <a:ext cx="3441360"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5</a:t>
            </a:r>
            <a:r>
              <a:rPr lang="zh-CN" altLang="en-US" sz="1600" b="1" dirty="0" smtClean="0">
                <a:solidFill>
                  <a:schemeClr val="accent3">
                    <a:lumMod val="50000"/>
                  </a:schemeClr>
                </a:solidFill>
                <a:latin typeface="黑体" pitchFamily="2" charset="-122"/>
                <a:ea typeface="黑体" pitchFamily="2" charset="-122"/>
              </a:rPr>
              <a:t>  同理心的运用</a:t>
            </a:r>
            <a:endParaRPr lang="zh-CN" altLang="en-US" sz="1600" b="1" dirty="0">
              <a:solidFill>
                <a:schemeClr val="accent3">
                  <a:lumMod val="50000"/>
                </a:schemeClr>
              </a:solidFill>
              <a:latin typeface="黑体" pitchFamily="2" charset="-122"/>
              <a:ea typeface="黑体" pitchFamily="2"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683014548"/>
              </p:ext>
            </p:extLst>
          </p:nvPr>
        </p:nvGraphicFramePr>
        <p:xfrm>
          <a:off x="2904946" y="3449940"/>
          <a:ext cx="5411470" cy="487680"/>
        </p:xfrm>
        <a:graphic>
          <a:graphicData uri="http://schemas.openxmlformats.org/drawingml/2006/table">
            <a:tbl>
              <a:tblPr firstRow="1" firstCol="1" lastRow="1" lastCol="1" bandRow="1" bandCol="1">
                <a:tableStyleId>{5C22544A-7EE6-4342-B048-85BDC9FD1C3A}</a:tableStyleId>
              </a:tblPr>
              <a:tblGrid>
                <a:gridCol w="1803400"/>
                <a:gridCol w="1804035"/>
                <a:gridCol w="1804035"/>
              </a:tblGrid>
              <a:tr h="0">
                <a:tc>
                  <a:txBody>
                    <a:bodyPr/>
                    <a:lstStyle/>
                    <a:p>
                      <a:pPr algn="just">
                        <a:spcAft>
                          <a:spcPts val="0"/>
                        </a:spcAft>
                      </a:pPr>
                      <a:r>
                        <a:rPr lang="zh-CN" sz="1600" kern="100">
                          <a:effectLst/>
                        </a:rPr>
                        <a:t>能力点</a:t>
                      </a:r>
                      <a:endParaRPr lang="zh-CN" sz="1600" kern="100">
                        <a:effectLst/>
                        <a:latin typeface="Calibri"/>
                        <a:ea typeface="宋体"/>
                        <a:cs typeface="Times New Roman"/>
                      </a:endParaRPr>
                    </a:p>
                  </a:txBody>
                  <a:tcPr marL="68580" marR="68580" marT="0" marB="0"/>
                </a:tc>
                <a:tc>
                  <a:txBody>
                    <a:bodyPr/>
                    <a:lstStyle/>
                    <a:p>
                      <a:pPr algn="just">
                        <a:spcAft>
                          <a:spcPts val="0"/>
                        </a:spcAft>
                      </a:pPr>
                      <a:r>
                        <a:rPr lang="zh-CN" sz="1600" kern="100">
                          <a:effectLst/>
                        </a:rPr>
                        <a:t>能力编号</a:t>
                      </a:r>
                      <a:endParaRPr lang="zh-CN" sz="1600" kern="100">
                        <a:effectLst/>
                        <a:latin typeface="Calibri"/>
                        <a:ea typeface="宋体"/>
                        <a:cs typeface="Times New Roman"/>
                      </a:endParaRPr>
                    </a:p>
                  </a:txBody>
                  <a:tcPr marL="68580" marR="68580" marT="0" marB="0"/>
                </a:tc>
                <a:tc>
                  <a:txBody>
                    <a:bodyPr/>
                    <a:lstStyle/>
                    <a:p>
                      <a:pPr algn="just">
                        <a:spcAft>
                          <a:spcPts val="0"/>
                        </a:spcAft>
                      </a:pPr>
                      <a:r>
                        <a:rPr lang="zh-CN" sz="1600" kern="100">
                          <a:effectLst/>
                        </a:rPr>
                        <a:t>子能力点</a:t>
                      </a:r>
                      <a:endParaRPr lang="zh-CN" sz="1600" kern="100">
                        <a:effectLst/>
                        <a:latin typeface="Calibri"/>
                        <a:ea typeface="宋体"/>
                        <a:cs typeface="Times New Roman"/>
                      </a:endParaRPr>
                    </a:p>
                  </a:txBody>
                  <a:tcPr marL="68580" marR="68580" marT="0" marB="0"/>
                </a:tc>
              </a:tr>
              <a:tr h="0">
                <a:tc>
                  <a:txBody>
                    <a:bodyPr/>
                    <a:lstStyle/>
                    <a:p>
                      <a:pPr algn="just">
                        <a:spcAft>
                          <a:spcPts val="0"/>
                        </a:spcAft>
                      </a:pPr>
                      <a:r>
                        <a:rPr lang="zh-CN" sz="1600" kern="100">
                          <a:effectLst/>
                        </a:rPr>
                        <a:t>客户沟通技巧</a:t>
                      </a:r>
                      <a:endParaRPr lang="zh-CN" sz="1600" kern="100">
                        <a:effectLst/>
                        <a:latin typeface="Calibri"/>
                        <a:ea typeface="宋体"/>
                        <a:cs typeface="Times New Roman"/>
                      </a:endParaRPr>
                    </a:p>
                  </a:txBody>
                  <a:tcPr marL="68580" marR="68580" marT="0" marB="0"/>
                </a:tc>
                <a:tc>
                  <a:txBody>
                    <a:bodyPr/>
                    <a:lstStyle/>
                    <a:p>
                      <a:pPr algn="just">
                        <a:spcAft>
                          <a:spcPts val="0"/>
                        </a:spcAft>
                      </a:pPr>
                      <a:r>
                        <a:rPr lang="en-US" sz="1600" kern="100">
                          <a:effectLst/>
                        </a:rPr>
                        <a:t>N0102</a:t>
                      </a:r>
                      <a:endParaRPr lang="zh-CN" sz="1600" kern="100">
                        <a:effectLst/>
                        <a:latin typeface="Calibri"/>
                        <a:ea typeface="宋体"/>
                        <a:cs typeface="Times New Roman"/>
                      </a:endParaRPr>
                    </a:p>
                  </a:txBody>
                  <a:tcPr marL="68580" marR="68580" marT="0" marB="0"/>
                </a:tc>
                <a:tc>
                  <a:txBody>
                    <a:bodyPr/>
                    <a:lstStyle/>
                    <a:p>
                      <a:pPr algn="just">
                        <a:spcAft>
                          <a:spcPts val="0"/>
                        </a:spcAft>
                      </a:pPr>
                      <a:r>
                        <a:rPr lang="zh-CN" sz="1600" kern="100" dirty="0">
                          <a:effectLst/>
                        </a:rPr>
                        <a:t>同理心的运用</a:t>
                      </a:r>
                      <a:endParaRPr lang="zh-CN" sz="1600" kern="100" dirty="0">
                        <a:effectLst/>
                        <a:latin typeface="Calibri"/>
                        <a:ea typeface="宋体"/>
                        <a:cs typeface="Times New Roman"/>
                      </a:endParaRPr>
                    </a:p>
                  </a:txBody>
                  <a:tcPr marL="68580" marR="68580" marT="0" marB="0"/>
                </a:tc>
              </a:tr>
            </a:tbl>
          </a:graphicData>
        </a:graphic>
      </p:graphicFrame>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194199884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769268"/>
            <a:ext cx="6836222" cy="4616648"/>
          </a:xfrm>
          <a:prstGeom prst="rect">
            <a:avLst/>
          </a:prstGeom>
          <a:noFill/>
        </p:spPr>
        <p:txBody>
          <a:bodyPr wrap="square" rtlCol="0">
            <a:spAutoFit/>
          </a:bodyPr>
          <a:lstStyle/>
          <a:p>
            <a:pPr indent="457200"/>
            <a:r>
              <a:rPr lang="en-US" altLang="zh-CN" sz="1400" dirty="0"/>
              <a:t>2</a:t>
            </a:r>
            <a:r>
              <a:rPr lang="zh-CN" altLang="zh-CN" sz="1400" dirty="0"/>
              <a:t>．实训题</a:t>
            </a:r>
          </a:p>
          <a:p>
            <a:pPr indent="457200"/>
            <a:r>
              <a:rPr lang="en-US" altLang="zh-CN" sz="1400" dirty="0"/>
              <a:t>(1)</a:t>
            </a:r>
            <a:r>
              <a:rPr lang="zh-CN" altLang="zh-CN" sz="1400" dirty="0"/>
              <a:t>实训题示例一</a:t>
            </a:r>
          </a:p>
          <a:p>
            <a:pPr indent="457200"/>
            <a:r>
              <a:rPr lang="en-US" altLang="zh-CN" sz="1400" dirty="0"/>
              <a:t>A:</a:t>
            </a:r>
            <a:r>
              <a:rPr lang="zh-CN" altLang="zh-CN" sz="1400" dirty="0"/>
              <a:t>您好，中国××网，请问有什么可以帮您？</a:t>
            </a:r>
          </a:p>
          <a:p>
            <a:pPr indent="457200"/>
            <a:r>
              <a:rPr lang="en-US" altLang="zh-CN" sz="1400" dirty="0"/>
              <a:t>C:</a:t>
            </a:r>
            <a:r>
              <a:rPr lang="zh-CN" altLang="zh-CN" sz="1400" dirty="0"/>
              <a:t>你们怎么回事？刚不是留了电话了吗？不是说了要给我回电话了吗？怎么也不给我回呀？咋搞的嘛。</a:t>
            </a:r>
          </a:p>
          <a:p>
            <a:pPr indent="457200"/>
            <a:r>
              <a:rPr lang="zh-CN" altLang="zh-CN" sz="1400" dirty="0"/>
              <a:t>①选择一种合适的客服语言</a:t>
            </a:r>
            <a:r>
              <a:rPr lang="en-US" altLang="zh-CN" sz="1400" dirty="0"/>
              <a:t>()</a:t>
            </a:r>
            <a:endParaRPr lang="zh-CN" altLang="zh-CN" sz="1400" dirty="0"/>
          </a:p>
          <a:p>
            <a:pPr indent="457200"/>
            <a:r>
              <a:rPr lang="en-US" altLang="zh-CN" sz="1400" dirty="0"/>
              <a:t>a</a:t>
            </a:r>
            <a:r>
              <a:rPr lang="zh-CN" altLang="zh-CN" sz="1400" dirty="0"/>
              <a:t>．很抱歉，先生，由于目前系统在维护，暂时无法为您查询任何相关信息，故未给您回复，请您谅解！</a:t>
            </a:r>
          </a:p>
          <a:p>
            <a:pPr indent="457200"/>
            <a:r>
              <a:rPr lang="en-US" altLang="zh-CN" sz="1400" dirty="0"/>
              <a:t>b</a:t>
            </a:r>
            <a:r>
              <a:rPr lang="zh-CN" altLang="zh-CN" sz="1400" dirty="0"/>
              <a:t>．很抱歉，先生，我们系统在维护呢，故未给您回复，请您谅解！</a:t>
            </a:r>
          </a:p>
          <a:p>
            <a:pPr indent="457200"/>
            <a:r>
              <a:rPr lang="en-US" altLang="zh-CN" sz="1400" dirty="0"/>
              <a:t>c</a:t>
            </a:r>
            <a:r>
              <a:rPr lang="zh-CN" altLang="zh-CN" sz="1400" dirty="0"/>
              <a:t>．很抱歉，先生，我们系统在维护，到现在还无法为您查询任何信息，所以一直没有给您回复，请您谅解！</a:t>
            </a:r>
          </a:p>
          <a:p>
            <a:pPr indent="457200"/>
            <a:r>
              <a:rPr lang="en-US" altLang="zh-CN" sz="1400" dirty="0"/>
              <a:t>d</a:t>
            </a:r>
            <a:r>
              <a:rPr lang="zh-CN" altLang="zh-CN" sz="1400" dirty="0"/>
              <a:t>．很抱歉，先生，未给您回复的原因是我们系统在维护，暂时查询不到信息，请您谅解！</a:t>
            </a:r>
          </a:p>
          <a:p>
            <a:pPr indent="457200"/>
            <a:r>
              <a:rPr lang="en-US" altLang="zh-CN" sz="1400" dirty="0"/>
              <a:t>C:</a:t>
            </a:r>
            <a:r>
              <a:rPr lang="zh-CN" altLang="zh-CN" sz="1400" dirty="0"/>
              <a:t>哎，那你也告诉我一下呀，我不白等嘛。真是的。</a:t>
            </a:r>
          </a:p>
          <a:p>
            <a:pPr indent="457200"/>
            <a:r>
              <a:rPr lang="en-US" altLang="zh-CN" sz="1400" dirty="0"/>
              <a:t>A</a:t>
            </a:r>
            <a:r>
              <a:rPr lang="zh-CN" altLang="zh-CN" sz="1400" dirty="0"/>
              <a:t>：实在抱歉，让您久等了，我们以后一定会加强这方面工作的，确保以后能更好地为您服务。</a:t>
            </a:r>
          </a:p>
          <a:p>
            <a:pPr indent="457200"/>
            <a:r>
              <a:rPr lang="en-US" altLang="zh-CN" sz="1400" dirty="0"/>
              <a:t>C:</a:t>
            </a:r>
            <a:r>
              <a:rPr lang="zh-CN" altLang="zh-CN" sz="1400" dirty="0"/>
              <a:t>那你现在帮我查一下我那个参会申请的信息，我想改两个地方，你帮我改一下。</a:t>
            </a:r>
          </a:p>
          <a:p>
            <a:pPr indent="457200"/>
            <a:r>
              <a:rPr lang="en-US" altLang="zh-CN" sz="1400" dirty="0"/>
              <a:t>A:</a:t>
            </a:r>
            <a:r>
              <a:rPr lang="zh-CN" altLang="zh-CN" sz="1400" dirty="0"/>
              <a:t>很抱歉，我们系统暂时还无法查询相关信息，您看稍后系统维护完毕后我骂上给您回复，好吗？</a:t>
            </a:r>
          </a:p>
          <a:p>
            <a:pPr indent="457200"/>
            <a:r>
              <a:rPr lang="en-US" altLang="zh-CN" sz="1400" dirty="0"/>
              <a:t>C.</a:t>
            </a:r>
            <a:r>
              <a:rPr lang="zh-CN" altLang="zh-CN" sz="1400" dirty="0"/>
              <a:t>还不能查啊？那啥时候才能给我回啊？刚才就骗我来的，我都等了半天了，待会我还有事要出去呢，急死人啊。你们系统干吗不晚上维护，非要白天维护呀？</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3" name="TextBox 28"/>
          <p:cNvSpPr>
            <a:spLocks noChangeArrowheads="1"/>
          </p:cNvSpPr>
          <p:nvPr/>
        </p:nvSpPr>
        <p:spPr bwMode="auto">
          <a:xfrm>
            <a:off x="5595138" y="84605"/>
            <a:ext cx="3441360"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5</a:t>
            </a:r>
            <a:r>
              <a:rPr lang="zh-CN" altLang="en-US" sz="1600" b="1" dirty="0" smtClean="0">
                <a:solidFill>
                  <a:schemeClr val="accent3">
                    <a:lumMod val="50000"/>
                  </a:schemeClr>
                </a:solidFill>
                <a:latin typeface="黑体" pitchFamily="2" charset="-122"/>
                <a:ea typeface="黑体" pitchFamily="2" charset="-122"/>
              </a:rPr>
              <a:t>  同理心的运用</a:t>
            </a:r>
            <a:endParaRPr lang="zh-CN" altLang="en-US" sz="1600" b="1" dirty="0">
              <a:solidFill>
                <a:schemeClr val="accent3">
                  <a:lumMod val="50000"/>
                </a:schemeClr>
              </a:solidFill>
              <a:latin typeface="黑体" pitchFamily="2" charset="-122"/>
              <a:ea typeface="黑体" pitchFamily="2" charset="-122"/>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416131920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841276"/>
            <a:ext cx="6836222" cy="4555093"/>
          </a:xfrm>
          <a:prstGeom prst="rect">
            <a:avLst/>
          </a:prstGeom>
          <a:noFill/>
        </p:spPr>
        <p:txBody>
          <a:bodyPr wrap="square" rtlCol="0">
            <a:spAutoFit/>
          </a:bodyPr>
          <a:lstStyle/>
          <a:p>
            <a:pPr indent="457200"/>
            <a:r>
              <a:rPr lang="zh-CN" altLang="zh-CN" sz="1600" dirty="0"/>
              <a:t>②选择一种合适的客服语言</a:t>
            </a:r>
            <a:r>
              <a:rPr lang="en-US" altLang="zh-CN" sz="1600" dirty="0"/>
              <a:t>()</a:t>
            </a:r>
            <a:endParaRPr lang="zh-CN" altLang="zh-CN" sz="1600" dirty="0"/>
          </a:p>
          <a:p>
            <a:pPr indent="457200"/>
            <a:r>
              <a:rPr lang="en-US" altLang="zh-CN" sz="1600" dirty="0"/>
              <a:t>a</a:t>
            </a:r>
            <a:r>
              <a:rPr lang="zh-CN" altLang="zh-CN" sz="1600" dirty="0"/>
              <a:t>．先生，我很理解您现在的心情，您的建议我会向相关部门反馈的，耽误您的宝贵时间，我深表歉意，那您看</a:t>
            </a:r>
            <a:r>
              <a:rPr lang="en-US" altLang="zh-CN" sz="1600" dirty="0"/>
              <a:t>10</a:t>
            </a:r>
            <a:r>
              <a:rPr lang="zh-CN" altLang="zh-CN" sz="1600" dirty="0"/>
              <a:t>分钟后我肯定给您回复，好吗？</a:t>
            </a:r>
          </a:p>
          <a:p>
            <a:pPr indent="457200"/>
            <a:r>
              <a:rPr lang="en-US" altLang="zh-CN" sz="1600" dirty="0"/>
              <a:t>b</a:t>
            </a:r>
            <a:r>
              <a:rPr lang="zh-CN" altLang="zh-CN" sz="1600" dirty="0"/>
              <a:t>．先生，您的建议我会向相关部门反馈的，耽误您的宝贵时间，请您谅解，那您看</a:t>
            </a:r>
            <a:r>
              <a:rPr lang="en-US" altLang="zh-CN" sz="1600" dirty="0"/>
              <a:t>10</a:t>
            </a:r>
            <a:r>
              <a:rPr lang="zh-CN" altLang="zh-CN" sz="1600" dirty="0"/>
              <a:t>分钟后我肯定给您回复，好吗？</a:t>
            </a:r>
          </a:p>
          <a:p>
            <a:pPr indent="457200"/>
            <a:r>
              <a:rPr lang="en-US" altLang="zh-CN" sz="1600" dirty="0"/>
              <a:t>c</a:t>
            </a:r>
            <a:r>
              <a:rPr lang="zh-CN" altLang="zh-CN" sz="1600" dirty="0"/>
              <a:t>．先生，您的建议我会向相关部门反馈的，那您看</a:t>
            </a:r>
            <a:r>
              <a:rPr lang="en-US" altLang="zh-CN" sz="1600" dirty="0"/>
              <a:t>10</a:t>
            </a:r>
            <a:r>
              <a:rPr lang="zh-CN" altLang="zh-CN" sz="1600" dirty="0"/>
              <a:t>分钟后我肯定给您回复，好吗？</a:t>
            </a:r>
          </a:p>
          <a:p>
            <a:pPr indent="457200"/>
            <a:r>
              <a:rPr lang="en-US" altLang="zh-CN" sz="1600" dirty="0"/>
              <a:t>d</a:t>
            </a:r>
            <a:r>
              <a:rPr lang="zh-CN" altLang="zh-CN" sz="1600" dirty="0"/>
              <a:t>．先生，我很理解您现在的心情，您的建议我会向相关部门反馈的，耽误您的宝贵时间，我深表歉意，请您谅解！</a:t>
            </a:r>
          </a:p>
          <a:p>
            <a:pPr indent="457200"/>
            <a:r>
              <a:rPr lang="en-US" altLang="zh-CN" sz="1600" dirty="0"/>
              <a:t>C:</a:t>
            </a:r>
            <a:r>
              <a:rPr lang="zh-CN" altLang="zh-CN" sz="1600" dirty="0"/>
              <a:t>哎，行吧，那你记得给我回啊？知道我的电话吗？</a:t>
            </a:r>
          </a:p>
          <a:p>
            <a:pPr indent="457200"/>
            <a:r>
              <a:rPr lang="en-US" altLang="zh-CN" sz="1600" dirty="0"/>
              <a:t>A:</a:t>
            </a:r>
            <a:r>
              <a:rPr lang="zh-CN" altLang="zh-CN" sz="1600" dirty="0"/>
              <a:t>请问是</a:t>
            </a:r>
            <a:r>
              <a:rPr lang="en-US" altLang="zh-CN" sz="1600" dirty="0"/>
              <a:t>1500103</a:t>
            </a:r>
            <a:r>
              <a:rPr lang="zh-CN" altLang="zh-CN" sz="1600" dirty="0"/>
              <a:t>××××吗？</a:t>
            </a:r>
          </a:p>
          <a:p>
            <a:pPr indent="457200"/>
            <a:r>
              <a:rPr lang="en-US" altLang="zh-CN" sz="1600" dirty="0"/>
              <a:t>C:</a:t>
            </a:r>
            <a:r>
              <a:rPr lang="zh-CN" altLang="zh-CN" sz="1600" dirty="0"/>
              <a:t>嗯，对了。</a:t>
            </a:r>
          </a:p>
          <a:p>
            <a:pPr indent="457200"/>
            <a:r>
              <a:rPr lang="en-US" altLang="zh-CN" sz="1600" dirty="0"/>
              <a:t>A:</a:t>
            </a:r>
            <a:r>
              <a:rPr lang="zh-CN" altLang="zh-CN" sz="1600" dirty="0"/>
              <a:t>好的，请问您贵姓？</a:t>
            </a:r>
          </a:p>
          <a:p>
            <a:pPr indent="457200"/>
            <a:r>
              <a:rPr lang="en-US" altLang="zh-CN" sz="1600" dirty="0"/>
              <a:t>C:</a:t>
            </a:r>
            <a:r>
              <a:rPr lang="zh-CN" altLang="zh-CN" sz="1600" dirty="0"/>
              <a:t>我姓宓。</a:t>
            </a:r>
          </a:p>
          <a:p>
            <a:pPr indent="457200"/>
            <a:r>
              <a:rPr lang="en-US" altLang="zh-CN" sz="1600" dirty="0"/>
              <a:t>A:</a:t>
            </a:r>
            <a:r>
              <a:rPr lang="zh-CN" altLang="zh-CN" sz="1600" dirty="0"/>
              <a:t>请问宓是宝盖头，下面一个必须的必，对吗？</a:t>
            </a:r>
          </a:p>
          <a:p>
            <a:pPr indent="457200"/>
            <a:r>
              <a:rPr lang="en-US" altLang="zh-CN" sz="1600" dirty="0"/>
              <a:t>C:</a:t>
            </a:r>
            <a:r>
              <a:rPr lang="zh-CN" altLang="zh-CN" sz="1600" dirty="0"/>
              <a:t>嗯，快点回吧。</a:t>
            </a:r>
          </a:p>
          <a:p>
            <a:pPr indent="457200"/>
            <a:r>
              <a:rPr lang="en-US" altLang="zh-CN" sz="1600" dirty="0"/>
              <a:t>A</a:t>
            </a:r>
            <a:r>
              <a:rPr lang="zh-CN" altLang="zh-CN" sz="1600" dirty="0"/>
              <a:t>：好的，宓先生，实在抱歉，稍后给您回复，感谢致电中国××网！</a:t>
            </a:r>
          </a:p>
          <a:p>
            <a:pPr indent="457200"/>
            <a:r>
              <a:rPr lang="zh-CN" altLang="zh-CN" sz="1600" dirty="0"/>
              <a:t>实训题示例一的实训软件图如图</a:t>
            </a:r>
            <a:r>
              <a:rPr lang="en-US" altLang="zh-CN" sz="1600" dirty="0"/>
              <a:t>3-7</a:t>
            </a:r>
            <a:r>
              <a:rPr lang="zh-CN" altLang="zh-CN" sz="1600" dirty="0"/>
              <a:t>所示</a:t>
            </a:r>
            <a:r>
              <a:rPr lang="zh-CN" altLang="zh-CN" sz="1600" dirty="0" smtClean="0"/>
              <a:t>。</a:t>
            </a:r>
            <a:endParaRPr lang="zh-CN" altLang="zh-CN" sz="1600" dirty="0"/>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3" name="TextBox 28"/>
          <p:cNvSpPr>
            <a:spLocks noChangeArrowheads="1"/>
          </p:cNvSpPr>
          <p:nvPr/>
        </p:nvSpPr>
        <p:spPr bwMode="auto">
          <a:xfrm>
            <a:off x="5595138" y="84605"/>
            <a:ext cx="3441360"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5</a:t>
            </a:r>
            <a:r>
              <a:rPr lang="zh-CN" altLang="en-US" sz="1600" b="1" dirty="0" smtClean="0">
                <a:solidFill>
                  <a:schemeClr val="accent3">
                    <a:lumMod val="50000"/>
                  </a:schemeClr>
                </a:solidFill>
                <a:latin typeface="黑体" pitchFamily="2" charset="-122"/>
                <a:ea typeface="黑体" pitchFamily="2" charset="-122"/>
              </a:rPr>
              <a:t>  同理心的运用</a:t>
            </a:r>
            <a:endParaRPr lang="zh-CN" altLang="en-US" sz="1600" b="1" dirty="0">
              <a:solidFill>
                <a:schemeClr val="accent3">
                  <a:lumMod val="50000"/>
                </a:schemeClr>
              </a:solidFill>
              <a:latin typeface="黑体" pitchFamily="2" charset="-122"/>
              <a:ea typeface="黑体" pitchFamily="2" charset="-122"/>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416131920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4936440"/>
            <a:ext cx="6836222" cy="369332"/>
          </a:xfrm>
          <a:prstGeom prst="rect">
            <a:avLst/>
          </a:prstGeom>
          <a:noFill/>
        </p:spPr>
        <p:txBody>
          <a:bodyPr wrap="square" rtlCol="0">
            <a:spAutoFit/>
          </a:bodyPr>
          <a:lstStyle/>
          <a:p>
            <a:pPr algn="ctr"/>
            <a:r>
              <a:rPr lang="zh-CN" altLang="zh-CN" dirty="0"/>
              <a:t>图</a:t>
            </a:r>
            <a:r>
              <a:rPr lang="en-US" altLang="zh-CN" dirty="0"/>
              <a:t>3-7</a:t>
            </a:r>
            <a:r>
              <a:rPr lang="zh-CN" altLang="zh-CN" dirty="0"/>
              <a:t>同理心的运用实训软件图</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3" name="TextBox 28"/>
          <p:cNvSpPr>
            <a:spLocks noChangeArrowheads="1"/>
          </p:cNvSpPr>
          <p:nvPr/>
        </p:nvSpPr>
        <p:spPr bwMode="auto">
          <a:xfrm>
            <a:off x="5595138" y="84605"/>
            <a:ext cx="3441360"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5</a:t>
            </a:r>
            <a:r>
              <a:rPr lang="zh-CN" altLang="en-US" sz="1600" b="1" dirty="0" smtClean="0">
                <a:solidFill>
                  <a:schemeClr val="accent3">
                    <a:lumMod val="50000"/>
                  </a:schemeClr>
                </a:solidFill>
                <a:latin typeface="黑体" pitchFamily="2" charset="-122"/>
                <a:ea typeface="黑体" pitchFamily="2" charset="-122"/>
              </a:rPr>
              <a:t>  同理心的运用</a:t>
            </a:r>
            <a:endParaRPr lang="zh-CN" altLang="en-US" sz="1600" b="1" dirty="0">
              <a:solidFill>
                <a:schemeClr val="accent3">
                  <a:lumMod val="50000"/>
                </a:schemeClr>
              </a:solidFill>
              <a:latin typeface="黑体" pitchFamily="2" charset="-122"/>
              <a:ea typeface="黑体" pitchFamily="2" charset="-122"/>
            </a:endParaRP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72440" y="1417340"/>
            <a:ext cx="5760000" cy="2984000"/>
          </a:xfrm>
          <a:prstGeom prst="rect">
            <a:avLst/>
          </a:prstGeom>
        </p:spPr>
      </p:pic>
      <p:sp>
        <p:nvSpPr>
          <p:cNvPr id="12" name="圆角矩形 11">
            <a:hlinkClick r:id="rId5"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416131920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4124206"/>
          </a:xfrm>
          <a:prstGeom prst="rect">
            <a:avLst/>
          </a:prstGeom>
          <a:noFill/>
        </p:spPr>
        <p:txBody>
          <a:bodyPr wrap="square" rtlCol="0">
            <a:spAutoFit/>
          </a:bodyPr>
          <a:lstStyle/>
          <a:p>
            <a:pPr indent="457200"/>
            <a:r>
              <a:rPr lang="en-US" altLang="zh-CN" sz="1600" dirty="0"/>
              <a:t>(2)</a:t>
            </a:r>
            <a:r>
              <a:rPr lang="zh-CN" altLang="zh-CN" sz="1600" dirty="0"/>
              <a:t>实训题示例二</a:t>
            </a:r>
          </a:p>
          <a:p>
            <a:pPr indent="457200"/>
            <a:r>
              <a:rPr lang="en-US" altLang="zh-CN" sz="1600" dirty="0"/>
              <a:t>A:</a:t>
            </a:r>
            <a:r>
              <a:rPr lang="zh-CN" altLang="zh-CN" sz="1600" dirty="0"/>
              <a:t>您好，</a:t>
            </a:r>
            <a:r>
              <a:rPr lang="en-US" altLang="zh-CN" sz="1600" dirty="0"/>
              <a:t>322</a:t>
            </a:r>
            <a:r>
              <a:rPr lang="zh-CN" altLang="zh-CN" sz="1600" dirty="0"/>
              <a:t>号很高兴为您服务，请问有什么可以帮您？</a:t>
            </a:r>
          </a:p>
          <a:p>
            <a:pPr indent="457200"/>
            <a:r>
              <a:rPr lang="en-US" altLang="zh-CN" sz="1600" dirty="0"/>
              <a:t>C.</a:t>
            </a:r>
            <a:r>
              <a:rPr lang="zh-CN" altLang="zh-CN" sz="1600" dirty="0"/>
              <a:t>我要投诉，你们怎么回事呀？我的货到现在也没有到呢？打你们的客户服务电话又打不通，查不了我的货物到哪里了，你们赶紧帮我看一下，是不是东西丢了，我的东西很贵的，你们可得赔给我，知道吗？</a:t>
            </a:r>
          </a:p>
          <a:p>
            <a:pPr indent="457200"/>
            <a:r>
              <a:rPr lang="zh-CN" altLang="zh-CN" sz="1600" dirty="0"/>
              <a:t>①选择一种合适的客服语言</a:t>
            </a:r>
            <a:r>
              <a:rPr lang="en-US" altLang="zh-CN" sz="1600" dirty="0"/>
              <a:t>()</a:t>
            </a:r>
            <a:endParaRPr lang="zh-CN" altLang="zh-CN" sz="1600" dirty="0"/>
          </a:p>
          <a:p>
            <a:pPr indent="457200"/>
            <a:r>
              <a:rPr lang="en-US" altLang="zh-CN" sz="1600" dirty="0"/>
              <a:t>a</a:t>
            </a:r>
            <a:r>
              <a:rPr lang="zh-CN" altLang="zh-CN" sz="1600" dirty="0"/>
              <a:t>．先生，由于我们的客户服务电话线路较忙，耽误您的时间，实在抱歉，我现在查询您的订单信息马上为您处理，好吗？</a:t>
            </a:r>
          </a:p>
          <a:p>
            <a:pPr indent="457200"/>
            <a:r>
              <a:rPr lang="en-US" altLang="zh-CN" sz="1600" dirty="0"/>
              <a:t>b</a:t>
            </a:r>
            <a:r>
              <a:rPr lang="zh-CN" altLang="zh-CN" sz="1600" dirty="0"/>
              <a:t>．先生，我现在帮您查询吧，实在抱歉，我们的客户服务电话线路较忙故未及时接听您的来电，请谅解！</a:t>
            </a:r>
          </a:p>
          <a:p>
            <a:pPr indent="457200"/>
            <a:r>
              <a:rPr lang="en-US" altLang="zh-CN" sz="1600" dirty="0"/>
              <a:t>c</a:t>
            </a:r>
            <a:r>
              <a:rPr lang="zh-CN" altLang="zh-CN" sz="1600" dirty="0"/>
              <a:t>．抱歉，先生，请您先不要着急，我明白这事现在是非常紧急的，由于我们的客户服务电话线路较忙，故未能及时接听您的来电，我现在查询您的订单信息马上处理，好吗？</a:t>
            </a:r>
          </a:p>
          <a:p>
            <a:pPr indent="457200"/>
            <a:r>
              <a:rPr lang="en-US" altLang="zh-CN" sz="1600" dirty="0"/>
              <a:t>d</a:t>
            </a:r>
            <a:r>
              <a:rPr lang="zh-CN" altLang="zh-CN" sz="1600" dirty="0"/>
              <a:t>．先生，请您谅解，由于我们的客户服务电话线路较忙才导致未能及时接听您的来电的。</a:t>
            </a:r>
          </a:p>
          <a:p>
            <a:pPr indent="457200"/>
            <a:r>
              <a:rPr lang="en-US" altLang="zh-CN" sz="1600" dirty="0"/>
              <a:t>C:</a:t>
            </a:r>
            <a:r>
              <a:rPr lang="zh-CN" altLang="zh-CN" sz="1600" dirty="0"/>
              <a:t>那好吧，帮我看一下吧，我会员号是</a:t>
            </a:r>
            <a:r>
              <a:rPr lang="en-US" altLang="zh-CN" sz="1600" dirty="0"/>
              <a:t>T25089X</a:t>
            </a:r>
            <a:r>
              <a:rPr lang="zh-CN" altLang="zh-CN" sz="1600" dirty="0"/>
              <a:t>。</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3" name="TextBox 28"/>
          <p:cNvSpPr>
            <a:spLocks noChangeArrowheads="1"/>
          </p:cNvSpPr>
          <p:nvPr/>
        </p:nvSpPr>
        <p:spPr bwMode="auto">
          <a:xfrm>
            <a:off x="5595138" y="84605"/>
            <a:ext cx="3441360"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5</a:t>
            </a:r>
            <a:r>
              <a:rPr lang="zh-CN" altLang="en-US" sz="1600" b="1" dirty="0" smtClean="0">
                <a:solidFill>
                  <a:schemeClr val="accent3">
                    <a:lumMod val="50000"/>
                  </a:schemeClr>
                </a:solidFill>
                <a:latin typeface="黑体" pitchFamily="2" charset="-122"/>
                <a:ea typeface="黑体" pitchFamily="2" charset="-122"/>
              </a:rPr>
              <a:t>  同理心的运用</a:t>
            </a:r>
            <a:endParaRPr lang="zh-CN" altLang="en-US" sz="1600" b="1" dirty="0">
              <a:solidFill>
                <a:schemeClr val="accent3">
                  <a:lumMod val="50000"/>
                </a:schemeClr>
              </a:solidFill>
              <a:latin typeface="黑体" pitchFamily="2" charset="-122"/>
              <a:ea typeface="黑体" pitchFamily="2" charset="-122"/>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416131920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841276"/>
            <a:ext cx="6836222" cy="4524315"/>
          </a:xfrm>
          <a:prstGeom prst="rect">
            <a:avLst/>
          </a:prstGeom>
          <a:noFill/>
        </p:spPr>
        <p:txBody>
          <a:bodyPr wrap="square" rtlCol="0">
            <a:spAutoFit/>
          </a:bodyPr>
          <a:lstStyle/>
          <a:p>
            <a:pPr indent="457200"/>
            <a:r>
              <a:rPr lang="en-US" altLang="zh-CN" dirty="0"/>
              <a:t>A:</a:t>
            </a:r>
            <a:r>
              <a:rPr lang="zh-CN" altLang="zh-CN" dirty="0"/>
              <a:t>请问第一个英文是横竖</a:t>
            </a:r>
            <a:r>
              <a:rPr lang="en-US" altLang="zh-CN" dirty="0"/>
              <a:t>T</a:t>
            </a:r>
            <a:r>
              <a:rPr lang="zh-CN" altLang="zh-CN" dirty="0"/>
              <a:t>，最后一个是打叉的</a:t>
            </a:r>
            <a:r>
              <a:rPr lang="en-US" altLang="zh-CN" dirty="0"/>
              <a:t>X</a:t>
            </a:r>
            <a:r>
              <a:rPr lang="zh-CN" altLang="zh-CN" dirty="0"/>
              <a:t>，对吗？</a:t>
            </a:r>
          </a:p>
          <a:p>
            <a:pPr indent="457200"/>
            <a:r>
              <a:rPr lang="en-US" altLang="zh-CN" dirty="0"/>
              <a:t>C.</a:t>
            </a:r>
            <a:r>
              <a:rPr lang="zh-CN" altLang="zh-CN" dirty="0"/>
              <a:t>是的，看到了吗？</a:t>
            </a:r>
          </a:p>
          <a:p>
            <a:pPr indent="457200"/>
            <a:r>
              <a:rPr lang="en-US" altLang="zh-CN" dirty="0"/>
              <a:t>A:</a:t>
            </a:r>
            <a:r>
              <a:rPr lang="zh-CN" altLang="zh-CN" dirty="0"/>
              <a:t>看到了，请问您的收货地址是北京中关村科贸电子城国美电器旁边五层</a:t>
            </a:r>
            <a:r>
              <a:rPr lang="en-US" altLang="zh-CN" dirty="0"/>
              <a:t>SA</a:t>
            </a:r>
            <a:r>
              <a:rPr lang="zh-CN" altLang="zh-CN" dirty="0"/>
              <a:t>×××，收货人是赵×，联系电话是</a:t>
            </a:r>
            <a:r>
              <a:rPr lang="en-US" altLang="zh-CN" dirty="0"/>
              <a:t>1328907</a:t>
            </a:r>
            <a:r>
              <a:rPr lang="zh-CN" altLang="zh-CN" dirty="0"/>
              <a:t>××××，对吗？</a:t>
            </a:r>
          </a:p>
          <a:p>
            <a:pPr indent="457200"/>
            <a:r>
              <a:rPr lang="en-US" altLang="zh-CN" dirty="0"/>
              <a:t>C</a:t>
            </a:r>
            <a:r>
              <a:rPr lang="zh-CN" altLang="zh-CN" dirty="0"/>
              <a:t>：嗯。</a:t>
            </a:r>
          </a:p>
          <a:p>
            <a:pPr indent="457200"/>
            <a:r>
              <a:rPr lang="en-US" altLang="zh-CN" dirty="0"/>
              <a:t>A:</a:t>
            </a:r>
            <a:r>
              <a:rPr lang="zh-CN" altLang="zh-CN" dirty="0"/>
              <a:t>赵先生，您的货物已经进行派送了，今天就会送到您手中，请您再耐心等待一下，好吗？</a:t>
            </a:r>
          </a:p>
          <a:p>
            <a:pPr indent="457200"/>
            <a:r>
              <a:rPr lang="en-US" altLang="zh-CN" dirty="0"/>
              <a:t>C:</a:t>
            </a:r>
            <a:r>
              <a:rPr lang="zh-CN" altLang="zh-CN" dirty="0"/>
              <a:t>哦，那就行，今天能到就行了。</a:t>
            </a:r>
          </a:p>
          <a:p>
            <a:pPr indent="457200"/>
            <a:r>
              <a:rPr lang="en-US" altLang="zh-CN" dirty="0"/>
              <a:t>A:</a:t>
            </a:r>
            <a:r>
              <a:rPr lang="zh-CN" altLang="zh-CN" dirty="0"/>
              <a:t>感谢您的谅解，请问还有什么可以帮您的吗？</a:t>
            </a:r>
          </a:p>
          <a:p>
            <a:pPr indent="457200"/>
            <a:r>
              <a:rPr lang="en-US" altLang="zh-CN" dirty="0"/>
              <a:t>C.</a:t>
            </a:r>
            <a:r>
              <a:rPr lang="zh-CN" altLang="zh-CN" dirty="0"/>
              <a:t>没有了，谢谢！</a:t>
            </a:r>
          </a:p>
          <a:p>
            <a:pPr indent="457200"/>
            <a:r>
              <a:rPr lang="zh-CN" altLang="zh-CN" dirty="0"/>
              <a:t>②选择一种合适的客服语言</a:t>
            </a:r>
            <a:r>
              <a:rPr lang="en-US" altLang="zh-CN" dirty="0"/>
              <a:t>()</a:t>
            </a:r>
            <a:endParaRPr lang="zh-CN" altLang="zh-CN" dirty="0"/>
          </a:p>
          <a:p>
            <a:pPr indent="457200"/>
            <a:r>
              <a:rPr lang="en-US" altLang="zh-CN" dirty="0"/>
              <a:t>a</a:t>
            </a:r>
            <a:r>
              <a:rPr lang="zh-CN" altLang="zh-CN" dirty="0"/>
              <a:t>．没事，再见！</a:t>
            </a:r>
          </a:p>
          <a:p>
            <a:pPr indent="457200"/>
            <a:r>
              <a:rPr lang="en-US" altLang="zh-CN" dirty="0"/>
              <a:t>b</a:t>
            </a:r>
            <a:r>
              <a:rPr lang="zh-CN" altLang="zh-CN" dirty="0"/>
              <a:t>．那就这样，再见！</a:t>
            </a:r>
          </a:p>
          <a:p>
            <a:pPr indent="457200"/>
            <a:r>
              <a:rPr lang="en-US" altLang="zh-CN" dirty="0"/>
              <a:t>c</a:t>
            </a:r>
            <a:r>
              <a:rPr lang="zh-CN" altLang="zh-CN" dirty="0"/>
              <a:t>．不客气，感谢致电××，再见！</a:t>
            </a:r>
          </a:p>
          <a:p>
            <a:pPr indent="457200"/>
            <a:r>
              <a:rPr lang="en-US" altLang="zh-CN" dirty="0"/>
              <a:t>d</a:t>
            </a:r>
            <a:r>
              <a:rPr lang="zh-CN" altLang="zh-CN" dirty="0"/>
              <a:t>．不客气，没其他事了那就这样吧，再见！</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3" name="TextBox 28"/>
          <p:cNvSpPr>
            <a:spLocks noChangeArrowheads="1"/>
          </p:cNvSpPr>
          <p:nvPr/>
        </p:nvSpPr>
        <p:spPr bwMode="auto">
          <a:xfrm>
            <a:off x="5595138" y="84605"/>
            <a:ext cx="3441360"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5</a:t>
            </a:r>
            <a:r>
              <a:rPr lang="zh-CN" altLang="en-US" sz="1600" b="1" dirty="0" smtClean="0">
                <a:solidFill>
                  <a:schemeClr val="accent3">
                    <a:lumMod val="50000"/>
                  </a:schemeClr>
                </a:solidFill>
                <a:latin typeface="黑体" pitchFamily="2" charset="-122"/>
                <a:ea typeface="黑体" pitchFamily="2" charset="-122"/>
              </a:rPr>
              <a:t>  同理心的运用</a:t>
            </a:r>
            <a:endParaRPr lang="zh-CN" altLang="en-US" sz="1600" b="1" dirty="0">
              <a:solidFill>
                <a:schemeClr val="accent3">
                  <a:lumMod val="50000"/>
                </a:schemeClr>
              </a:solidFill>
              <a:latin typeface="黑体" pitchFamily="2" charset="-122"/>
              <a:ea typeface="黑体" pitchFamily="2" charset="-122"/>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416131920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841276"/>
            <a:ext cx="6836222" cy="4524315"/>
          </a:xfrm>
          <a:prstGeom prst="rect">
            <a:avLst/>
          </a:prstGeom>
          <a:noFill/>
        </p:spPr>
        <p:txBody>
          <a:bodyPr wrap="square" rtlCol="0">
            <a:spAutoFit/>
          </a:bodyPr>
          <a:lstStyle/>
          <a:p>
            <a:pPr indent="457200"/>
            <a:r>
              <a:rPr lang="zh-CN" altLang="zh-CN" b="1" dirty="0"/>
              <a:t>互动游戏</a:t>
            </a:r>
            <a:endParaRPr lang="zh-CN" altLang="zh-CN" dirty="0"/>
          </a:p>
          <a:p>
            <a:pPr indent="457200"/>
            <a:r>
              <a:rPr lang="en-US" altLang="zh-CN" dirty="0"/>
              <a:t> </a:t>
            </a:r>
            <a:endParaRPr lang="zh-CN" altLang="zh-CN" dirty="0"/>
          </a:p>
          <a:p>
            <a:pPr indent="457200"/>
            <a:r>
              <a:rPr lang="en-US" altLang="zh-CN" dirty="0"/>
              <a:t>1</a:t>
            </a:r>
            <a:r>
              <a:rPr lang="zh-CN" altLang="zh-CN" dirty="0"/>
              <a:t>．形式：以小组的形式进行互动。</a:t>
            </a:r>
          </a:p>
          <a:p>
            <a:pPr indent="457200"/>
            <a:r>
              <a:rPr lang="en-US" altLang="zh-CN" dirty="0"/>
              <a:t>2</a:t>
            </a:r>
            <a:r>
              <a:rPr lang="zh-CN" altLang="zh-CN" dirty="0"/>
              <a:t>．类型：沟通认识。</a:t>
            </a:r>
          </a:p>
          <a:p>
            <a:pPr indent="457200"/>
            <a:r>
              <a:rPr lang="en-US" altLang="zh-CN" dirty="0"/>
              <a:t>3</a:t>
            </a:r>
            <a:r>
              <a:rPr lang="zh-CN" altLang="zh-CN" dirty="0"/>
              <a:t>．时间：</a:t>
            </a:r>
            <a:r>
              <a:rPr lang="en-US" altLang="zh-CN" dirty="0"/>
              <a:t>5</a:t>
            </a:r>
            <a:r>
              <a:rPr lang="zh-CN" altLang="zh-CN" dirty="0"/>
              <a:t>～</a:t>
            </a:r>
            <a:r>
              <a:rPr lang="en-US" altLang="zh-CN" dirty="0"/>
              <a:t>10</a:t>
            </a:r>
            <a:r>
              <a:rPr lang="zh-CN" altLang="zh-CN" dirty="0"/>
              <a:t>分钟。</a:t>
            </a:r>
          </a:p>
          <a:p>
            <a:pPr indent="457200"/>
            <a:r>
              <a:rPr lang="en-US" altLang="zh-CN" dirty="0"/>
              <a:t>4</a:t>
            </a:r>
            <a:r>
              <a:rPr lang="zh-CN" altLang="zh-CN" dirty="0"/>
              <a:t>．材料：投影仪。</a:t>
            </a:r>
          </a:p>
          <a:p>
            <a:pPr indent="457200"/>
            <a:r>
              <a:rPr lang="en-US" altLang="zh-CN" dirty="0"/>
              <a:t>5</a:t>
            </a:r>
            <a:r>
              <a:rPr lang="zh-CN" altLang="zh-CN" dirty="0"/>
              <a:t>．场地：教室。</a:t>
            </a:r>
          </a:p>
          <a:p>
            <a:pPr indent="457200"/>
            <a:r>
              <a:rPr lang="en-US" altLang="zh-CN" dirty="0"/>
              <a:t>6</a:t>
            </a:r>
            <a:r>
              <a:rPr lang="zh-CN" altLang="zh-CN" dirty="0"/>
              <a:t>．活动目的：了解沟通的上传和下达过程中表达与倾听的重要性。</a:t>
            </a:r>
          </a:p>
          <a:p>
            <a:pPr indent="457200"/>
            <a:r>
              <a:rPr lang="en-US" altLang="zh-CN" dirty="0"/>
              <a:t>7</a:t>
            </a:r>
            <a:r>
              <a:rPr lang="zh-CN" altLang="zh-CN" dirty="0"/>
              <a:t>．操作程序：</a:t>
            </a:r>
          </a:p>
          <a:p>
            <a:pPr indent="457200"/>
            <a:r>
              <a:rPr lang="en-US" altLang="zh-CN" dirty="0"/>
              <a:t>(1)</a:t>
            </a:r>
            <a:r>
              <a:rPr lang="zh-CN" altLang="zh-CN" dirty="0"/>
              <a:t>快速并且独立完成图</a:t>
            </a:r>
            <a:r>
              <a:rPr lang="en-US" altLang="zh-CN" dirty="0"/>
              <a:t>3-1</a:t>
            </a:r>
            <a:r>
              <a:rPr lang="zh-CN" altLang="zh-CN" dirty="0"/>
              <a:t>中的任务。</a:t>
            </a:r>
          </a:p>
          <a:p>
            <a:pPr indent="457200"/>
            <a:r>
              <a:rPr lang="en-US" altLang="zh-CN" dirty="0"/>
              <a:t>(2)</a:t>
            </a:r>
            <a:r>
              <a:rPr lang="zh-CN" altLang="zh-CN" dirty="0"/>
              <a:t>教师公布答案。</a:t>
            </a:r>
          </a:p>
          <a:p>
            <a:pPr indent="457200"/>
            <a:r>
              <a:rPr lang="en-US" altLang="zh-CN" dirty="0"/>
              <a:t>(3)</a:t>
            </a:r>
            <a:r>
              <a:rPr lang="zh-CN" altLang="zh-CN" dirty="0"/>
              <a:t>小组完成以下问题的讨论并将讨论结果分享给其他同学</a:t>
            </a:r>
            <a:r>
              <a:rPr lang="zh-CN" altLang="zh-CN" dirty="0" smtClean="0"/>
              <a:t>。</a:t>
            </a:r>
            <a:endParaRPr lang="zh-CN" altLang="zh-CN" dirty="0"/>
          </a:p>
          <a:p>
            <a:pPr indent="457200"/>
            <a:r>
              <a:rPr lang="en-US" altLang="zh-CN" dirty="0"/>
              <a:t>8</a:t>
            </a:r>
            <a:r>
              <a:rPr lang="zh-CN" altLang="zh-CN" dirty="0"/>
              <a:t>．有关讨论：</a:t>
            </a:r>
          </a:p>
          <a:p>
            <a:pPr indent="457200"/>
            <a:r>
              <a:rPr lang="en-US" altLang="zh-CN" dirty="0"/>
              <a:t>(1)</a:t>
            </a:r>
            <a:r>
              <a:rPr lang="zh-CN" altLang="zh-CN" dirty="0"/>
              <a:t>为什么我们会有不同的答案？</a:t>
            </a:r>
          </a:p>
          <a:p>
            <a:pPr indent="457200"/>
            <a:r>
              <a:rPr lang="en-US" altLang="zh-CN" dirty="0"/>
              <a:t>(2)</a:t>
            </a:r>
            <a:r>
              <a:rPr lang="zh-CN" altLang="zh-CN" dirty="0"/>
              <a:t>这个游戏对我们有什么启发？</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4"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1</a:t>
            </a:r>
            <a:r>
              <a:rPr lang="zh-CN" altLang="en-US" sz="1600" b="1" dirty="0" smtClean="0">
                <a:solidFill>
                  <a:schemeClr val="accent3">
                    <a:lumMod val="50000"/>
                  </a:schemeClr>
                </a:solidFill>
                <a:latin typeface="黑体" pitchFamily="2" charset="-122"/>
                <a:ea typeface="黑体" pitchFamily="2" charset="-122"/>
              </a:rPr>
              <a:t>  了解有效沟通</a:t>
            </a:r>
            <a:endParaRPr lang="zh-CN" altLang="en-US" sz="1600" b="1" dirty="0">
              <a:solidFill>
                <a:schemeClr val="accent3">
                  <a:lumMod val="50000"/>
                </a:schemeClr>
              </a:solidFill>
              <a:latin typeface="黑体" pitchFamily="2" charset="-122"/>
              <a:ea typeface="黑体" pitchFamily="2" charset="-122"/>
            </a:endParaRPr>
          </a:p>
        </p:txBody>
      </p:sp>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117939265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4278094"/>
          </a:xfrm>
          <a:prstGeom prst="rect">
            <a:avLst/>
          </a:prstGeom>
          <a:noFill/>
        </p:spPr>
        <p:txBody>
          <a:bodyPr wrap="square" rtlCol="0">
            <a:spAutoFit/>
          </a:bodyPr>
          <a:lstStyle/>
          <a:p>
            <a:pPr indent="457200"/>
            <a:r>
              <a:rPr lang="en-US" altLang="zh-CN" sz="1600" dirty="0"/>
              <a:t>(3)</a:t>
            </a:r>
            <a:r>
              <a:rPr lang="zh-CN" altLang="zh-CN" sz="1600" dirty="0"/>
              <a:t>实训题示例三</a:t>
            </a:r>
          </a:p>
          <a:p>
            <a:pPr indent="457200"/>
            <a:r>
              <a:rPr lang="en-US" altLang="zh-CN" sz="1600" dirty="0"/>
              <a:t>A</a:t>
            </a:r>
            <a:r>
              <a:rPr lang="zh-CN" altLang="zh-CN" sz="1600" dirty="0"/>
              <a:t>：您好，</a:t>
            </a:r>
            <a:r>
              <a:rPr lang="en-US" altLang="zh-CN" sz="1600" dirty="0"/>
              <a:t>5608</a:t>
            </a:r>
            <a:r>
              <a:rPr lang="zh-CN" altLang="zh-CN" sz="1600" dirty="0"/>
              <a:t>号很高兴为您服务，请问是任女士吗？</a:t>
            </a:r>
          </a:p>
          <a:p>
            <a:pPr indent="457200"/>
            <a:r>
              <a:rPr lang="en-US" altLang="zh-CN" sz="1600" dirty="0"/>
              <a:t>C:</a:t>
            </a:r>
            <a:r>
              <a:rPr lang="zh-CN" altLang="zh-CN" sz="1600" dirty="0"/>
              <a:t>是呀，我房间订好了吗？</a:t>
            </a:r>
          </a:p>
          <a:p>
            <a:pPr indent="457200"/>
            <a:r>
              <a:rPr lang="en-US" altLang="zh-CN" sz="1600" dirty="0"/>
              <a:t>A</a:t>
            </a:r>
            <a:r>
              <a:rPr lang="zh-CN" altLang="zh-CN" sz="1600" dirty="0"/>
              <a:t>：任女士，请问您预订的电话号码是多少？</a:t>
            </a:r>
          </a:p>
          <a:p>
            <a:pPr indent="457200"/>
            <a:r>
              <a:rPr lang="en-US" altLang="zh-CN" sz="1600" dirty="0"/>
              <a:t>C.</a:t>
            </a:r>
            <a:r>
              <a:rPr lang="zh-CN" altLang="zh-CN" sz="1600" dirty="0"/>
              <a:t>好像是</a:t>
            </a:r>
            <a:r>
              <a:rPr lang="en-US" altLang="zh-CN" sz="1600" dirty="0"/>
              <a:t>1356767</a:t>
            </a:r>
            <a:r>
              <a:rPr lang="zh-CN" altLang="zh-CN" sz="1600" dirty="0"/>
              <a:t>××××。</a:t>
            </a:r>
          </a:p>
          <a:p>
            <a:pPr indent="457200"/>
            <a:r>
              <a:rPr lang="en-US" altLang="zh-CN" sz="1600" dirty="0"/>
              <a:t>A:</a:t>
            </a:r>
            <a:r>
              <a:rPr lang="zh-CN" altLang="zh-CN" sz="1600" dirty="0"/>
              <a:t>任女士，请问您预订的是哪间酒店，几号入住几号离店的呢？</a:t>
            </a:r>
          </a:p>
          <a:p>
            <a:pPr indent="457200"/>
            <a:r>
              <a:rPr lang="en-US" altLang="zh-CN" sz="1600" dirty="0"/>
              <a:t>C:</a:t>
            </a:r>
            <a:r>
              <a:rPr lang="zh-CN" altLang="zh-CN" sz="1600" dirty="0"/>
              <a:t>北京××中心大酒店，</a:t>
            </a:r>
            <a:r>
              <a:rPr lang="en-US" altLang="zh-CN" sz="1600" dirty="0"/>
              <a:t>28</a:t>
            </a:r>
            <a:r>
              <a:rPr lang="zh-CN" altLang="zh-CN" sz="1600" dirty="0"/>
              <a:t>号住的，住</a:t>
            </a:r>
            <a:r>
              <a:rPr lang="en-US" altLang="zh-CN" sz="1600" dirty="0"/>
              <a:t>2</a:t>
            </a:r>
            <a:r>
              <a:rPr lang="zh-CN" altLang="zh-CN" sz="1600" dirty="0"/>
              <a:t>晚的。</a:t>
            </a:r>
          </a:p>
          <a:p>
            <a:pPr indent="457200"/>
            <a:r>
              <a:rPr lang="en-US" altLang="zh-CN" sz="1600" dirty="0"/>
              <a:t>A</a:t>
            </a:r>
            <a:r>
              <a:rPr lang="zh-CN" altLang="zh-CN" sz="1600" dirty="0"/>
              <a:t>：任女士，请您稍等，我查询一下您的预订信息，请问您订的入住客人是您本人任秀杰女士吗？</a:t>
            </a:r>
          </a:p>
          <a:p>
            <a:pPr indent="457200"/>
            <a:r>
              <a:rPr lang="en-US" altLang="zh-CN" sz="1600" dirty="0"/>
              <a:t>C</a:t>
            </a:r>
            <a:r>
              <a:rPr lang="zh-CN" altLang="zh-CN" sz="1600" dirty="0"/>
              <a:t>：是的。</a:t>
            </a:r>
          </a:p>
          <a:p>
            <a:pPr indent="457200"/>
            <a:r>
              <a:rPr lang="en-US" altLang="zh-CN" sz="1600" dirty="0"/>
              <a:t>A:</a:t>
            </a:r>
            <a:r>
              <a:rPr lang="zh-CN" altLang="zh-CN" sz="1600" dirty="0"/>
              <a:t>任女士，非常抱歉，您预订的房间酒店刚通知我们满房了，您看我帮您改订其他酒店，可以吗？</a:t>
            </a:r>
          </a:p>
          <a:p>
            <a:pPr indent="457200"/>
            <a:r>
              <a:rPr lang="en-US" altLang="zh-CN" sz="1600" dirty="0"/>
              <a:t>C.</a:t>
            </a:r>
            <a:r>
              <a:rPr lang="zh-CN" altLang="zh-CN" sz="1600" dirty="0"/>
              <a:t>可以你的头呀，怎么不早通知我满房？订的时候不是告诉我已经帮我预订好了吗？这是怎么回事呀？</a:t>
            </a:r>
          </a:p>
          <a:p>
            <a:pPr indent="457200"/>
            <a:r>
              <a:rPr lang="zh-CN" altLang="zh-CN" sz="1600" dirty="0"/>
              <a:t>①请选择一种合适的客服语言</a:t>
            </a:r>
            <a:r>
              <a:rPr lang="en-US" altLang="zh-CN" sz="1600" dirty="0"/>
              <a:t>()</a:t>
            </a:r>
            <a:endParaRPr lang="zh-CN" altLang="zh-CN" sz="1600" dirty="0"/>
          </a:p>
          <a:p>
            <a:pPr indent="457200"/>
            <a:r>
              <a:rPr lang="en-US" altLang="zh-CN" sz="1600" dirty="0"/>
              <a:t>a</a:t>
            </a:r>
            <a:r>
              <a:rPr lang="zh-CN" altLang="zh-CN" sz="1600" dirty="0"/>
              <a:t>．任女士，实在很抱歉，我能体会到您着急的心情，请您谅解，但房间需要酒店确认是否有房的，在这附近的其他酒店，可以吗？</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3" name="TextBox 28"/>
          <p:cNvSpPr>
            <a:spLocks noChangeArrowheads="1"/>
          </p:cNvSpPr>
          <p:nvPr/>
        </p:nvSpPr>
        <p:spPr bwMode="auto">
          <a:xfrm>
            <a:off x="5595138" y="84605"/>
            <a:ext cx="3441360"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5</a:t>
            </a:r>
            <a:r>
              <a:rPr lang="zh-CN" altLang="en-US" sz="1600" b="1" dirty="0" smtClean="0">
                <a:solidFill>
                  <a:schemeClr val="accent3">
                    <a:lumMod val="50000"/>
                  </a:schemeClr>
                </a:solidFill>
                <a:latin typeface="黑体" pitchFamily="2" charset="-122"/>
                <a:ea typeface="黑体" pitchFamily="2" charset="-122"/>
              </a:rPr>
              <a:t>  同理心的运用</a:t>
            </a:r>
            <a:endParaRPr lang="zh-CN" altLang="en-US" sz="1600" b="1" dirty="0">
              <a:solidFill>
                <a:schemeClr val="accent3">
                  <a:lumMod val="50000"/>
                </a:schemeClr>
              </a:solidFill>
              <a:latin typeface="黑体" pitchFamily="2" charset="-122"/>
              <a:ea typeface="黑体" pitchFamily="2" charset="-122"/>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416131920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841276"/>
            <a:ext cx="6836222" cy="4647426"/>
          </a:xfrm>
          <a:prstGeom prst="rect">
            <a:avLst/>
          </a:prstGeom>
          <a:noFill/>
        </p:spPr>
        <p:txBody>
          <a:bodyPr wrap="square" rtlCol="0">
            <a:spAutoFit/>
          </a:bodyPr>
          <a:lstStyle/>
          <a:p>
            <a:pPr indent="457200"/>
            <a:r>
              <a:rPr lang="en-US" altLang="zh-CN" sz="1600" dirty="0"/>
              <a:t>b</a:t>
            </a:r>
            <a:r>
              <a:rPr lang="zh-CN" altLang="zh-CN" sz="1600" dirty="0"/>
              <a:t>．任女士，很抱歉，酒店回传确实没有房间了，您看给您改订其他酒店，可以吗？</a:t>
            </a:r>
          </a:p>
          <a:p>
            <a:pPr indent="457200"/>
            <a:r>
              <a:rPr lang="en-US" altLang="zh-CN" sz="1600" dirty="0"/>
              <a:t>c</a:t>
            </a:r>
            <a:r>
              <a:rPr lang="zh-CN" altLang="zh-CN" sz="1600" dirty="0"/>
              <a:t>．任女士，很抱歉，酒店回传没有房间了，我在这附近给您找一家，可以吗？</a:t>
            </a:r>
          </a:p>
          <a:p>
            <a:pPr indent="457200"/>
            <a:r>
              <a:rPr lang="en-US" altLang="zh-CN" sz="1600" dirty="0"/>
              <a:t>d</a:t>
            </a:r>
            <a:r>
              <a:rPr lang="zh-CN" altLang="zh-CN" sz="1600" dirty="0"/>
              <a:t>．很抱歉，酒店已经没房了，请您改订其他酒店，好吗？</a:t>
            </a:r>
          </a:p>
          <a:p>
            <a:pPr indent="457200"/>
            <a:r>
              <a:rPr lang="en-US" altLang="zh-CN" sz="1600" dirty="0"/>
              <a:t>C:</a:t>
            </a:r>
            <a:r>
              <a:rPr lang="zh-CN" altLang="zh-CN" sz="1600" dirty="0"/>
              <a:t>哎，真是服你们了，我看看再说，对了，你们机票的电话怎么打不进去呀。</a:t>
            </a:r>
          </a:p>
          <a:p>
            <a:pPr indent="457200"/>
            <a:r>
              <a:rPr lang="zh-CN" altLang="zh-CN" sz="1600" dirty="0"/>
              <a:t>②请选择一种合适的客服语言</a:t>
            </a:r>
            <a:r>
              <a:rPr lang="en-US" altLang="zh-CN" sz="1600" dirty="0"/>
              <a:t>()</a:t>
            </a:r>
            <a:endParaRPr lang="zh-CN" altLang="zh-CN" sz="1600" dirty="0"/>
          </a:p>
          <a:p>
            <a:pPr indent="457200"/>
            <a:r>
              <a:rPr lang="en-US" altLang="zh-CN" sz="1600" dirty="0"/>
              <a:t>a</a:t>
            </a:r>
            <a:r>
              <a:rPr lang="zh-CN" altLang="zh-CN" sz="1600" dirty="0"/>
              <a:t>．任女士，很抱歉，由于查询机票的客户较多，客服人员全在通话中，您看您方便稍后再拨吗？</a:t>
            </a:r>
          </a:p>
          <a:p>
            <a:pPr indent="457200"/>
            <a:r>
              <a:rPr lang="en-US" altLang="zh-CN" sz="1600" dirty="0"/>
              <a:t>b</a:t>
            </a:r>
            <a:r>
              <a:rPr lang="zh-CN" altLang="zh-CN" sz="1600" dirty="0"/>
              <a:t>．任女士，查询机票的客户较多，客服在接听电话，您稍后再打，可以吗？</a:t>
            </a:r>
          </a:p>
          <a:p>
            <a:pPr indent="457200"/>
            <a:r>
              <a:rPr lang="en-US" altLang="zh-CN" sz="1600" dirty="0"/>
              <a:t>c</a:t>
            </a:r>
            <a:r>
              <a:rPr lang="zh-CN" altLang="zh-CN" sz="1600" dirty="0"/>
              <a:t>．抱歉，任女士，您稍后再拨吧，他们在通话呢。</a:t>
            </a:r>
          </a:p>
          <a:p>
            <a:pPr indent="457200"/>
            <a:r>
              <a:rPr lang="en-US" altLang="zh-CN" sz="1600" dirty="0"/>
              <a:t>d</a:t>
            </a:r>
            <a:r>
              <a:rPr lang="zh-CN" altLang="zh-CN" sz="1600" dirty="0"/>
              <a:t>．抱歉，您稍后重新拨打吧。</a:t>
            </a:r>
          </a:p>
          <a:p>
            <a:pPr indent="457200"/>
            <a:r>
              <a:rPr lang="en-US" altLang="zh-CN" sz="1600" dirty="0"/>
              <a:t>C</a:t>
            </a:r>
            <a:r>
              <a:rPr lang="zh-CN" altLang="zh-CN" sz="1600" dirty="0"/>
              <a:t>：那好吧，我等会再打好了。</a:t>
            </a:r>
          </a:p>
          <a:p>
            <a:pPr indent="457200"/>
            <a:r>
              <a:rPr lang="en-US" altLang="zh-CN" sz="1600" dirty="0"/>
              <a:t>A</a:t>
            </a:r>
            <a:r>
              <a:rPr lang="zh-CN" altLang="zh-CN" sz="1600" dirty="0"/>
              <a:t>：好的，请问还有什么可以帮您的吗？</a:t>
            </a:r>
          </a:p>
          <a:p>
            <a:pPr indent="457200"/>
            <a:r>
              <a:rPr lang="en-US" altLang="zh-CN" sz="1600" dirty="0"/>
              <a:t>C</a:t>
            </a:r>
            <a:r>
              <a:rPr lang="zh-CN" altLang="zh-CN" sz="1600" dirty="0"/>
              <a:t>：不用了，我看好再说吧。</a:t>
            </a:r>
          </a:p>
          <a:p>
            <a:pPr indent="457200"/>
            <a:r>
              <a:rPr lang="en-US" altLang="zh-CN" sz="1600" dirty="0"/>
              <a:t>A:</a:t>
            </a:r>
            <a:r>
              <a:rPr lang="zh-CN" altLang="zh-CN" sz="1600" dirty="0"/>
              <a:t>感谢您使用</a:t>
            </a:r>
            <a:r>
              <a:rPr lang="en-US" altLang="zh-CN" sz="1600" dirty="0"/>
              <a:t>125</a:t>
            </a:r>
            <a:r>
              <a:rPr lang="zh-CN" altLang="zh-CN" sz="1600" dirty="0"/>
              <a:t>××服务，</a:t>
            </a:r>
            <a:r>
              <a:rPr lang="zh-CN" altLang="zh-CN" sz="1600" dirty="0" smtClean="0"/>
              <a:t>再见</a:t>
            </a:r>
            <a:r>
              <a:rPr lang="zh-CN" altLang="en-US" sz="1600" dirty="0" smtClean="0"/>
              <a:t>！</a:t>
            </a:r>
            <a:endParaRPr lang="zh-CN" altLang="zh-CN" sz="1600" dirty="0"/>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3" name="TextBox 28"/>
          <p:cNvSpPr>
            <a:spLocks noChangeArrowheads="1"/>
          </p:cNvSpPr>
          <p:nvPr/>
        </p:nvSpPr>
        <p:spPr bwMode="auto">
          <a:xfrm>
            <a:off x="5595138" y="84605"/>
            <a:ext cx="3441360"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5</a:t>
            </a:r>
            <a:r>
              <a:rPr lang="zh-CN" altLang="en-US" sz="1600" b="1" dirty="0" smtClean="0">
                <a:solidFill>
                  <a:schemeClr val="accent3">
                    <a:lumMod val="50000"/>
                  </a:schemeClr>
                </a:solidFill>
                <a:latin typeface="黑体" pitchFamily="2" charset="-122"/>
                <a:ea typeface="黑体" pitchFamily="2" charset="-122"/>
              </a:rPr>
              <a:t>  同理心的运用</a:t>
            </a:r>
            <a:endParaRPr lang="zh-CN" altLang="en-US" sz="1600" b="1" dirty="0">
              <a:solidFill>
                <a:schemeClr val="accent3">
                  <a:lumMod val="50000"/>
                </a:schemeClr>
              </a:solidFill>
              <a:latin typeface="黑体" pitchFamily="2" charset="-122"/>
              <a:ea typeface="黑体" pitchFamily="2" charset="-122"/>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416131920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2862322"/>
          </a:xfrm>
          <a:prstGeom prst="rect">
            <a:avLst/>
          </a:prstGeom>
          <a:noFill/>
        </p:spPr>
        <p:txBody>
          <a:bodyPr wrap="square" rtlCol="0">
            <a:spAutoFit/>
          </a:bodyPr>
          <a:lstStyle/>
          <a:p>
            <a:pPr indent="457200"/>
            <a:r>
              <a:rPr lang="en-US" altLang="zh-CN" dirty="0"/>
              <a:t>3</a:t>
            </a:r>
            <a:r>
              <a:rPr lang="zh-CN" altLang="zh-CN" dirty="0"/>
              <a:t>．话术分析</a:t>
            </a:r>
          </a:p>
          <a:p>
            <a:pPr indent="457200"/>
            <a:r>
              <a:rPr lang="zh-CN" altLang="zh-CN" dirty="0"/>
              <a:t>客服人员站在顾客的立场上想问题，向顾客表示“我很能体会您的感受”。这种做法，一方面可以马上拉近与顾客的距离，提升沟通效果；另一方面，只有这样做，才可以真正感受到“顾客的痛苦”，表现得更加真诚。</a:t>
            </a:r>
          </a:p>
          <a:p>
            <a:pPr indent="457200"/>
            <a:r>
              <a:rPr lang="en-US" altLang="zh-CN" dirty="0"/>
              <a:t>4</a:t>
            </a:r>
            <a:r>
              <a:rPr lang="zh-CN" altLang="zh-CN" dirty="0"/>
              <a:t>．分析总结</a:t>
            </a:r>
          </a:p>
          <a:p>
            <a:pPr indent="457200"/>
            <a:r>
              <a:rPr lang="zh-CN" altLang="zh-CN" dirty="0"/>
              <a:t>一句“我很能理解您的心情，换成我也会很郁闷的”“十分抱歉发生这样的事情”，充分显示了客服人员站在顾客的角度上想问题、办事情的态度，不，但解决了问题，还使顾客能够继续消费，这就是有效沟通的力量。</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3" name="TextBox 28"/>
          <p:cNvSpPr>
            <a:spLocks noChangeArrowheads="1"/>
          </p:cNvSpPr>
          <p:nvPr/>
        </p:nvSpPr>
        <p:spPr bwMode="auto">
          <a:xfrm>
            <a:off x="5595138" y="84605"/>
            <a:ext cx="3441360"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5</a:t>
            </a:r>
            <a:r>
              <a:rPr lang="zh-CN" altLang="en-US" sz="1600" b="1" dirty="0" smtClean="0">
                <a:solidFill>
                  <a:schemeClr val="accent3">
                    <a:lumMod val="50000"/>
                  </a:schemeClr>
                </a:solidFill>
                <a:latin typeface="黑体" pitchFamily="2" charset="-122"/>
                <a:ea typeface="黑体" pitchFamily="2" charset="-122"/>
              </a:rPr>
              <a:t>  同理心的运用</a:t>
            </a:r>
            <a:endParaRPr lang="zh-CN" altLang="en-US" sz="1600" b="1" dirty="0">
              <a:solidFill>
                <a:schemeClr val="accent3">
                  <a:lumMod val="50000"/>
                </a:schemeClr>
              </a:solidFill>
              <a:latin typeface="黑体" pitchFamily="2" charset="-122"/>
              <a:ea typeface="黑体" pitchFamily="2" charset="-122"/>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194199884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1"/>
          <p:cNvSpPr>
            <a:spLocks noChangeArrowheads="1"/>
          </p:cNvSpPr>
          <p:nvPr/>
        </p:nvSpPr>
        <p:spPr bwMode="auto">
          <a:xfrm>
            <a:off x="1" y="1705310"/>
            <a:ext cx="9144000" cy="2304380"/>
          </a:xfrm>
          <a:prstGeom prst="rect">
            <a:avLst/>
          </a:prstGeom>
          <a:solidFill>
            <a:srgbClr val="000000">
              <a:alpha val="5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dirty="0">
              <a:solidFill>
                <a:srgbClr val="FFFFFF"/>
              </a:solidFill>
              <a:latin typeface="Calibri" pitchFamily="34" charset="0"/>
              <a:sym typeface="Calibri" pitchFamily="34" charset="0"/>
            </a:endParaRPr>
          </a:p>
        </p:txBody>
      </p:sp>
      <p:sp>
        <p:nvSpPr>
          <p:cNvPr id="5" name="矩形 23"/>
          <p:cNvSpPr>
            <a:spLocks noChangeArrowheads="1"/>
          </p:cNvSpPr>
          <p:nvPr/>
        </p:nvSpPr>
        <p:spPr bwMode="auto">
          <a:xfrm>
            <a:off x="625475" y="1531897"/>
            <a:ext cx="671338" cy="2651206"/>
          </a:xfrm>
          <a:prstGeom prst="rect">
            <a:avLst/>
          </a:prstGeom>
          <a:solidFill>
            <a:srgbClr val="00B0F0">
              <a:alpha val="64999"/>
            </a:srgbClr>
          </a:solidFill>
          <a:ln>
            <a:noFill/>
          </a:ln>
        </p:spPr>
        <p:txBody>
          <a:bodyPr anchor="ctr"/>
          <a:lstStyle/>
          <a:p>
            <a:endParaRPr lang="zh-CN" altLang="en-US">
              <a:solidFill>
                <a:srgbClr val="FFFFFF"/>
              </a:solidFill>
              <a:latin typeface="Calibri" pitchFamily="34" charset="0"/>
              <a:sym typeface="Calibri" pitchFamily="34" charset="0"/>
            </a:endParaRPr>
          </a:p>
        </p:txBody>
      </p:sp>
      <p:sp>
        <p:nvSpPr>
          <p:cNvPr id="6" name="直角三角形 20"/>
          <p:cNvSpPr>
            <a:spLocks noChangeArrowheads="1"/>
          </p:cNvSpPr>
          <p:nvPr/>
        </p:nvSpPr>
        <p:spPr bwMode="auto">
          <a:xfrm>
            <a:off x="1296813" y="1531897"/>
            <a:ext cx="195212" cy="173413"/>
          </a:xfrm>
          <a:prstGeom prst="rtTriangle">
            <a:avLst/>
          </a:prstGeom>
          <a:solidFill>
            <a:srgbClr val="00B0F0">
              <a:alpha val="62999"/>
            </a:srgbClr>
          </a:solidFill>
          <a:ln>
            <a:noFill/>
          </a:ln>
        </p:spPr>
        <p:txBody>
          <a:bodyPr anchor="ctr"/>
          <a:lstStyle/>
          <a:p>
            <a:endParaRPr lang="zh-CN" altLang="en-US">
              <a:solidFill>
                <a:srgbClr val="FFFFFF"/>
              </a:solidFill>
              <a:latin typeface="Calibri" pitchFamily="34" charset="0"/>
              <a:sym typeface="Calibri" pitchFamily="34" charset="0"/>
            </a:endParaRPr>
          </a:p>
        </p:txBody>
      </p:sp>
      <p:sp>
        <p:nvSpPr>
          <p:cNvPr id="7" name="直角三角形 26"/>
          <p:cNvSpPr>
            <a:spLocks noChangeArrowheads="1"/>
          </p:cNvSpPr>
          <p:nvPr/>
        </p:nvSpPr>
        <p:spPr bwMode="auto">
          <a:xfrm flipV="1">
            <a:off x="1296813" y="4009689"/>
            <a:ext cx="195212" cy="173413"/>
          </a:xfrm>
          <a:prstGeom prst="rtTriangle">
            <a:avLst/>
          </a:prstGeom>
          <a:solidFill>
            <a:srgbClr val="00B0F0">
              <a:alpha val="62999"/>
            </a:srgbClr>
          </a:solidFill>
          <a:ln>
            <a:noFill/>
          </a:ln>
        </p:spPr>
        <p:txBody>
          <a:bodyPr anchor="ctr"/>
          <a:lstStyle/>
          <a:p>
            <a:endParaRPr lang="zh-CN" altLang="en-US">
              <a:solidFill>
                <a:srgbClr val="FFFFFF"/>
              </a:solidFill>
              <a:latin typeface="Calibri" pitchFamily="34" charset="0"/>
              <a:sym typeface="Calibri" pitchFamily="34" charset="0"/>
            </a:endParaRPr>
          </a:p>
        </p:txBody>
      </p:sp>
      <p:pic>
        <p:nvPicPr>
          <p:cNvPr id="8"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06808" y="876932"/>
            <a:ext cx="3181759" cy="3961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4867933"/>
            <a:ext cx="2952000" cy="65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p:cNvSpPr txBox="1"/>
          <p:nvPr/>
        </p:nvSpPr>
        <p:spPr>
          <a:xfrm>
            <a:off x="1475656" y="1849388"/>
            <a:ext cx="4215128" cy="1077218"/>
          </a:xfrm>
          <a:prstGeom prst="rect">
            <a:avLst/>
          </a:prstGeom>
          <a:noFill/>
        </p:spPr>
        <p:txBody>
          <a:bodyPr wrap="square" rtlCol="0">
            <a:spAutoFit/>
          </a:bodyPr>
          <a:lstStyle/>
          <a:p>
            <a:pPr algn="r"/>
            <a:r>
              <a:rPr lang="zh-CN" altLang="en-US" sz="3200" b="1" i="1" dirty="0" smtClean="0">
                <a:solidFill>
                  <a:schemeClr val="bg1"/>
                </a:solidFill>
                <a:latin typeface="华文新魏" pitchFamily="2" charset="-122"/>
                <a:ea typeface="华文新魏" pitchFamily="2" charset="-122"/>
              </a:rPr>
              <a:t>项目二  </a:t>
            </a:r>
            <a:r>
              <a:rPr lang="en-US" altLang="zh-CN" sz="3200" b="1" i="1" dirty="0" smtClean="0">
                <a:solidFill>
                  <a:schemeClr val="bg1"/>
                </a:solidFill>
                <a:latin typeface="华文新魏" pitchFamily="2" charset="-122"/>
                <a:ea typeface="华文新魏" pitchFamily="2" charset="-122"/>
              </a:rPr>
              <a:t>CCSS</a:t>
            </a:r>
            <a:r>
              <a:rPr lang="zh-CN" altLang="en-US" sz="3200" b="1" i="1" dirty="0" smtClean="0">
                <a:solidFill>
                  <a:schemeClr val="bg1"/>
                </a:solidFill>
                <a:latin typeface="华文新魏" pitchFamily="2" charset="-122"/>
                <a:ea typeface="华文新魏" pitchFamily="2" charset="-122"/>
              </a:rPr>
              <a:t>情境任务能力实训</a:t>
            </a:r>
            <a:endParaRPr lang="zh-CN" altLang="en-US" sz="3200" b="1" i="1" dirty="0">
              <a:solidFill>
                <a:schemeClr val="bg1"/>
              </a:solidFill>
              <a:latin typeface="华文新魏" pitchFamily="2" charset="-122"/>
              <a:ea typeface="华文新魏" pitchFamily="2" charset="-122"/>
            </a:endParaRPr>
          </a:p>
        </p:txBody>
      </p:sp>
      <p:sp>
        <p:nvSpPr>
          <p:cNvPr id="11" name="TextBox 4"/>
          <p:cNvSpPr>
            <a:spLocks noChangeArrowheads="1"/>
          </p:cNvSpPr>
          <p:nvPr/>
        </p:nvSpPr>
        <p:spPr bwMode="auto">
          <a:xfrm>
            <a:off x="143508" y="266953"/>
            <a:ext cx="885698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3600" b="1" dirty="0" smtClean="0">
                <a:solidFill>
                  <a:srgbClr val="FF0000"/>
                </a:solidFill>
                <a:latin typeface="黑体" pitchFamily="2" charset="-122"/>
                <a:ea typeface="黑体" pitchFamily="2" charset="-122"/>
              </a:rPr>
              <a:t>模块三</a:t>
            </a:r>
            <a:r>
              <a:rPr lang="zh-CN" altLang="en-US" sz="3600" b="1" dirty="0" smtClean="0">
                <a:latin typeface="黑体" pitchFamily="2" charset="-122"/>
                <a:ea typeface="黑体" pitchFamily="2" charset="-122"/>
              </a:rPr>
              <a:t>  客户沟通技巧</a:t>
            </a:r>
            <a:endParaRPr lang="zh-CN" altLang="en-US" sz="3600" b="1" dirty="0">
              <a:solidFill>
                <a:schemeClr val="accent1">
                  <a:lumMod val="75000"/>
                </a:schemeClr>
              </a:solidFill>
              <a:latin typeface="黑体" pitchFamily="2" charset="-122"/>
              <a:ea typeface="黑体" pitchFamily="2" charset="-122"/>
            </a:endParaRPr>
          </a:p>
        </p:txBody>
      </p:sp>
      <p:sp>
        <p:nvSpPr>
          <p:cNvPr id="10" name="圆角矩形 18">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3352691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25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1+#ppt_w/2"/>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utoUpdateAnimBg="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1"/>
          <p:cNvSpPr>
            <a:spLocks noChangeArrowheads="1"/>
          </p:cNvSpPr>
          <p:nvPr/>
        </p:nvSpPr>
        <p:spPr bwMode="auto">
          <a:xfrm>
            <a:off x="1" y="1705310"/>
            <a:ext cx="9144000" cy="2304380"/>
          </a:xfrm>
          <a:prstGeom prst="rect">
            <a:avLst/>
          </a:prstGeom>
          <a:solidFill>
            <a:srgbClr val="000000">
              <a:alpha val="5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dirty="0">
              <a:solidFill>
                <a:srgbClr val="FFFFFF"/>
              </a:solidFill>
              <a:latin typeface="Calibri" pitchFamily="34" charset="0"/>
              <a:sym typeface="Calibri" pitchFamily="34" charset="0"/>
            </a:endParaRPr>
          </a:p>
        </p:txBody>
      </p:sp>
      <p:sp>
        <p:nvSpPr>
          <p:cNvPr id="5" name="矩形 23"/>
          <p:cNvSpPr>
            <a:spLocks noChangeArrowheads="1"/>
          </p:cNvSpPr>
          <p:nvPr/>
        </p:nvSpPr>
        <p:spPr bwMode="auto">
          <a:xfrm>
            <a:off x="625475" y="1531897"/>
            <a:ext cx="671338" cy="2651206"/>
          </a:xfrm>
          <a:prstGeom prst="rect">
            <a:avLst/>
          </a:prstGeom>
          <a:solidFill>
            <a:srgbClr val="00B0F0">
              <a:alpha val="64999"/>
            </a:srgbClr>
          </a:solidFill>
          <a:ln>
            <a:noFill/>
          </a:ln>
        </p:spPr>
        <p:txBody>
          <a:bodyPr anchor="ctr"/>
          <a:lstStyle/>
          <a:p>
            <a:endParaRPr lang="zh-CN" altLang="en-US">
              <a:solidFill>
                <a:srgbClr val="FFFFFF"/>
              </a:solidFill>
              <a:latin typeface="Calibri" pitchFamily="34" charset="0"/>
              <a:sym typeface="Calibri" pitchFamily="34" charset="0"/>
            </a:endParaRPr>
          </a:p>
        </p:txBody>
      </p:sp>
      <p:sp>
        <p:nvSpPr>
          <p:cNvPr id="6" name="直角三角形 20"/>
          <p:cNvSpPr>
            <a:spLocks noChangeArrowheads="1"/>
          </p:cNvSpPr>
          <p:nvPr/>
        </p:nvSpPr>
        <p:spPr bwMode="auto">
          <a:xfrm>
            <a:off x="1296813" y="1531897"/>
            <a:ext cx="195212" cy="173413"/>
          </a:xfrm>
          <a:prstGeom prst="rtTriangle">
            <a:avLst/>
          </a:prstGeom>
          <a:solidFill>
            <a:srgbClr val="00B0F0">
              <a:alpha val="62999"/>
            </a:srgbClr>
          </a:solidFill>
          <a:ln>
            <a:noFill/>
          </a:ln>
        </p:spPr>
        <p:txBody>
          <a:bodyPr anchor="ctr"/>
          <a:lstStyle/>
          <a:p>
            <a:endParaRPr lang="zh-CN" altLang="en-US">
              <a:solidFill>
                <a:srgbClr val="FFFFFF"/>
              </a:solidFill>
              <a:latin typeface="Calibri" pitchFamily="34" charset="0"/>
              <a:sym typeface="Calibri" pitchFamily="34" charset="0"/>
            </a:endParaRPr>
          </a:p>
        </p:txBody>
      </p:sp>
      <p:sp>
        <p:nvSpPr>
          <p:cNvPr id="7" name="直角三角形 26"/>
          <p:cNvSpPr>
            <a:spLocks noChangeArrowheads="1"/>
          </p:cNvSpPr>
          <p:nvPr/>
        </p:nvSpPr>
        <p:spPr bwMode="auto">
          <a:xfrm flipV="1">
            <a:off x="1296813" y="4009689"/>
            <a:ext cx="195212" cy="173413"/>
          </a:xfrm>
          <a:prstGeom prst="rtTriangle">
            <a:avLst/>
          </a:prstGeom>
          <a:solidFill>
            <a:srgbClr val="00B0F0">
              <a:alpha val="62999"/>
            </a:srgbClr>
          </a:solidFill>
          <a:ln>
            <a:noFill/>
          </a:ln>
        </p:spPr>
        <p:txBody>
          <a:bodyPr anchor="ctr"/>
          <a:lstStyle/>
          <a:p>
            <a:endParaRPr lang="zh-CN" altLang="en-US">
              <a:solidFill>
                <a:srgbClr val="FFFFFF"/>
              </a:solidFill>
              <a:latin typeface="Calibri" pitchFamily="34" charset="0"/>
              <a:sym typeface="Calibri" pitchFamily="34" charset="0"/>
            </a:endParaRPr>
          </a:p>
        </p:txBody>
      </p:sp>
      <p:pic>
        <p:nvPicPr>
          <p:cNvPr id="8"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06808" y="876932"/>
            <a:ext cx="3181759" cy="3961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p:cNvSpPr txBox="1"/>
          <p:nvPr/>
        </p:nvSpPr>
        <p:spPr>
          <a:xfrm>
            <a:off x="1691680" y="2565110"/>
            <a:ext cx="4104456" cy="1077218"/>
          </a:xfrm>
          <a:prstGeom prst="rect">
            <a:avLst/>
          </a:prstGeom>
          <a:noFill/>
        </p:spPr>
        <p:txBody>
          <a:bodyPr wrap="square" rtlCol="0">
            <a:spAutoFit/>
          </a:bodyPr>
          <a:lstStyle/>
          <a:p>
            <a:pPr algn="r"/>
            <a:r>
              <a:rPr lang="zh-CN" altLang="en-US" sz="3200" dirty="0" smtClean="0">
                <a:solidFill>
                  <a:schemeClr val="bg1">
                    <a:lumMod val="95000"/>
                  </a:schemeClr>
                </a:solidFill>
                <a:latin typeface="华文新魏" pitchFamily="2" charset="-122"/>
                <a:ea typeface="华文新魏" pitchFamily="2" charset="-122"/>
              </a:rPr>
              <a:t>模拟商旅行业客户</a:t>
            </a:r>
            <a:endParaRPr lang="en-US" altLang="zh-CN" sz="3200" dirty="0" smtClean="0">
              <a:solidFill>
                <a:schemeClr val="bg1">
                  <a:lumMod val="95000"/>
                </a:schemeClr>
              </a:solidFill>
              <a:latin typeface="华文新魏" pitchFamily="2" charset="-122"/>
              <a:ea typeface="华文新魏" pitchFamily="2" charset="-122"/>
            </a:endParaRPr>
          </a:p>
          <a:p>
            <a:pPr algn="r"/>
            <a:r>
              <a:rPr lang="zh-CN" altLang="en-US" sz="3200" dirty="0" smtClean="0">
                <a:solidFill>
                  <a:schemeClr val="bg1">
                    <a:lumMod val="95000"/>
                  </a:schemeClr>
                </a:solidFill>
                <a:latin typeface="华文新魏" pitchFamily="2" charset="-122"/>
                <a:ea typeface="华文新魏" pitchFamily="2" charset="-122"/>
              </a:rPr>
              <a:t>沟通技巧实训</a:t>
            </a:r>
            <a:endParaRPr lang="zh-CN" altLang="en-US" sz="3200" dirty="0">
              <a:solidFill>
                <a:schemeClr val="bg1">
                  <a:lumMod val="95000"/>
                </a:schemeClr>
              </a:solidFill>
              <a:latin typeface="华文新魏" pitchFamily="2" charset="-122"/>
              <a:ea typeface="华文新魏" pitchFamily="2" charset="-122"/>
            </a:endParaRPr>
          </a:p>
        </p:txBody>
      </p:sp>
      <p:pic>
        <p:nvPicPr>
          <p:cNvPr id="13"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4867933"/>
            <a:ext cx="2952000" cy="65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p:nvPr/>
        </p:nvSpPr>
        <p:spPr>
          <a:xfrm>
            <a:off x="1475656" y="1849388"/>
            <a:ext cx="4215128" cy="584775"/>
          </a:xfrm>
          <a:prstGeom prst="rect">
            <a:avLst/>
          </a:prstGeom>
          <a:noFill/>
        </p:spPr>
        <p:txBody>
          <a:bodyPr wrap="square" rtlCol="0">
            <a:spAutoFit/>
          </a:bodyPr>
          <a:lstStyle/>
          <a:p>
            <a:r>
              <a:rPr lang="en-US" altLang="zh-CN" sz="3200" b="1" i="1" dirty="0" smtClean="0">
                <a:solidFill>
                  <a:schemeClr val="bg1"/>
                </a:solidFill>
                <a:latin typeface="华文新魏" pitchFamily="2" charset="-122"/>
                <a:ea typeface="华文新魏" pitchFamily="2" charset="-122"/>
              </a:rPr>
              <a:t>CCSS</a:t>
            </a:r>
            <a:r>
              <a:rPr lang="zh-CN" altLang="en-US" sz="3200" b="1" i="1" dirty="0" smtClean="0">
                <a:solidFill>
                  <a:schemeClr val="bg1"/>
                </a:solidFill>
                <a:latin typeface="华文新魏" pitchFamily="2" charset="-122"/>
                <a:ea typeface="华文新魏" pitchFamily="2" charset="-122"/>
              </a:rPr>
              <a:t>情境任务实训  </a:t>
            </a:r>
            <a:r>
              <a:rPr lang="en-US" altLang="zh-CN" sz="3200" b="1" i="1" dirty="0" smtClean="0">
                <a:solidFill>
                  <a:schemeClr val="bg1"/>
                </a:solidFill>
                <a:latin typeface="华文新魏" pitchFamily="2" charset="-122"/>
                <a:ea typeface="华文新魏" pitchFamily="2" charset="-122"/>
              </a:rPr>
              <a:t>1</a:t>
            </a:r>
            <a:endParaRPr lang="zh-CN" altLang="en-US" sz="3200" b="1" i="1" dirty="0">
              <a:solidFill>
                <a:schemeClr val="bg1"/>
              </a:solidFill>
              <a:latin typeface="华文新魏" pitchFamily="2" charset="-122"/>
              <a:ea typeface="华文新魏" pitchFamily="2" charset="-122"/>
            </a:endParaRPr>
          </a:p>
        </p:txBody>
      </p:sp>
      <p:sp>
        <p:nvSpPr>
          <p:cNvPr id="11" name="TextBox 4"/>
          <p:cNvSpPr>
            <a:spLocks noChangeArrowheads="1"/>
          </p:cNvSpPr>
          <p:nvPr/>
        </p:nvSpPr>
        <p:spPr bwMode="auto">
          <a:xfrm>
            <a:off x="143508" y="266953"/>
            <a:ext cx="885698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3600" b="1" dirty="0" smtClean="0">
                <a:solidFill>
                  <a:srgbClr val="FF0000"/>
                </a:solidFill>
                <a:latin typeface="黑体" pitchFamily="2" charset="-122"/>
                <a:ea typeface="黑体" pitchFamily="2" charset="-122"/>
              </a:rPr>
              <a:t>模块三</a:t>
            </a:r>
            <a:r>
              <a:rPr lang="zh-CN" altLang="en-US" sz="3600" b="1" dirty="0" smtClean="0">
                <a:latin typeface="黑体" pitchFamily="2" charset="-122"/>
                <a:ea typeface="黑体" pitchFamily="2" charset="-122"/>
              </a:rPr>
              <a:t>  客户沟通技巧</a:t>
            </a:r>
            <a:endParaRPr lang="zh-CN" altLang="en-US" sz="3600" b="1" dirty="0">
              <a:solidFill>
                <a:schemeClr val="accent1">
                  <a:lumMod val="75000"/>
                </a:schemeClr>
              </a:solidFill>
              <a:latin typeface="黑体" pitchFamily="2" charset="-122"/>
              <a:ea typeface="黑体" pitchFamily="2" charset="-122"/>
            </a:endParaRPr>
          </a:p>
        </p:txBody>
      </p:sp>
      <p:sp>
        <p:nvSpPr>
          <p:cNvPr id="15" name="圆角矩形 18">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949192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25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1+#ppt_w/2"/>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utoUpdateAnimBg="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sp>
        <p:nvSpPr>
          <p:cNvPr id="8" name="矩形 7"/>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13" name="TextBox 28"/>
          <p:cNvSpPr>
            <a:spLocks noChangeArrowheads="1"/>
          </p:cNvSpPr>
          <p:nvPr/>
        </p:nvSpPr>
        <p:spPr bwMode="auto">
          <a:xfrm>
            <a:off x="3944400" y="84605"/>
            <a:ext cx="5092098"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en-US" altLang="zh-CN" sz="1600" b="1" dirty="0">
                <a:solidFill>
                  <a:schemeClr val="accent3">
                    <a:lumMod val="50000"/>
                  </a:schemeClr>
                </a:solidFill>
                <a:latin typeface="黑体" pitchFamily="2" charset="-122"/>
                <a:ea typeface="黑体" pitchFamily="2" charset="-122"/>
              </a:rPr>
              <a:t>CCSS</a:t>
            </a:r>
            <a:r>
              <a:rPr lang="zh-CN" altLang="en-US" sz="1600" b="1" dirty="0">
                <a:solidFill>
                  <a:schemeClr val="accent3">
                    <a:lumMod val="50000"/>
                  </a:schemeClr>
                </a:solidFill>
                <a:latin typeface="黑体" pitchFamily="2" charset="-122"/>
                <a:ea typeface="黑体" pitchFamily="2" charset="-122"/>
              </a:rPr>
              <a:t>情境任务实</a:t>
            </a:r>
            <a:r>
              <a:rPr lang="zh-CN" altLang="en-US" sz="1600" b="1" dirty="0" smtClean="0">
                <a:solidFill>
                  <a:schemeClr val="accent3">
                    <a:lumMod val="50000"/>
                  </a:schemeClr>
                </a:solidFill>
                <a:latin typeface="黑体" pitchFamily="2" charset="-122"/>
                <a:ea typeface="黑体" pitchFamily="2" charset="-122"/>
              </a:rPr>
              <a:t>训</a:t>
            </a:r>
            <a:r>
              <a:rPr lang="en-US" altLang="zh-CN" sz="1600" b="1" dirty="0" smtClean="0">
                <a:solidFill>
                  <a:schemeClr val="accent3">
                    <a:lumMod val="50000"/>
                  </a:schemeClr>
                </a:solidFill>
                <a:latin typeface="黑体" pitchFamily="2" charset="-122"/>
                <a:ea typeface="黑体" pitchFamily="2" charset="-122"/>
              </a:rPr>
              <a:t>1</a:t>
            </a:r>
            <a:r>
              <a:rPr lang="zh-CN" altLang="en-US" sz="1600" b="1" dirty="0" smtClean="0">
                <a:solidFill>
                  <a:schemeClr val="accent3">
                    <a:lumMod val="50000"/>
                  </a:schemeClr>
                </a:solidFill>
                <a:latin typeface="黑体" pitchFamily="2" charset="-122"/>
                <a:ea typeface="黑体" pitchFamily="2" charset="-122"/>
              </a:rPr>
              <a:t>  模拟商旅行业客户沟通技巧实</a:t>
            </a:r>
            <a:r>
              <a:rPr lang="zh-CN" altLang="en-US" sz="1600" b="1" dirty="0">
                <a:solidFill>
                  <a:schemeClr val="accent3">
                    <a:lumMod val="50000"/>
                  </a:schemeClr>
                </a:solidFill>
                <a:latin typeface="黑体" pitchFamily="2" charset="-122"/>
                <a:ea typeface="黑体" pitchFamily="2" charset="-122"/>
              </a:rPr>
              <a:t>训</a:t>
            </a:r>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7177"/>
          <p:cNvSpPr>
            <a:spLocks noChangeArrowheads="1"/>
          </p:cNvSpPr>
          <p:nvPr/>
        </p:nvSpPr>
        <p:spPr bwMode="auto">
          <a:xfrm>
            <a:off x="3672058" y="2115096"/>
            <a:ext cx="879354" cy="484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22" tIns="34261" rIns="68522" bIns="34261">
            <a:spAutoFit/>
          </a:bodyPr>
          <a:lstStyle/>
          <a:p>
            <a:r>
              <a:rPr lang="en-US" sz="1200" b="1" dirty="0">
                <a:solidFill>
                  <a:srgbClr val="7F7F7F"/>
                </a:solidFill>
                <a:latin typeface="Broadway" pitchFamily="82" charset="0"/>
                <a:ea typeface="黑体" pitchFamily="2" charset="-122"/>
                <a:sym typeface="Arial" pitchFamily="34" charset="0"/>
              </a:rPr>
              <a:t>Part  </a:t>
            </a:r>
            <a:r>
              <a:rPr lang="en-US" sz="1000" b="1" dirty="0">
                <a:solidFill>
                  <a:srgbClr val="7F7F7F"/>
                </a:solidFill>
                <a:latin typeface="Broadway" pitchFamily="82" charset="0"/>
                <a:ea typeface="黑体" pitchFamily="2" charset="-122"/>
                <a:sym typeface="Arial" pitchFamily="34" charset="0"/>
              </a:rPr>
              <a:t> </a:t>
            </a:r>
            <a:r>
              <a:rPr lang="en-US" sz="1000" b="1" dirty="0" smtClean="0">
                <a:solidFill>
                  <a:srgbClr val="7F7F7F"/>
                </a:solidFill>
                <a:latin typeface="Broadway" pitchFamily="82" charset="0"/>
                <a:ea typeface="黑体" pitchFamily="2" charset="-122"/>
                <a:sym typeface="Arial" pitchFamily="34" charset="0"/>
              </a:rPr>
              <a:t> </a:t>
            </a:r>
            <a:r>
              <a:rPr lang="en-US" sz="2700" b="1" dirty="0" smtClean="0">
                <a:solidFill>
                  <a:srgbClr val="7F7F7F"/>
                </a:solidFill>
                <a:latin typeface="Broadway" pitchFamily="82" charset="0"/>
                <a:ea typeface="黑体" pitchFamily="2" charset="-122"/>
                <a:sym typeface="Arial" pitchFamily="34" charset="0"/>
              </a:rPr>
              <a:t>1</a:t>
            </a:r>
            <a:endParaRPr lang="zh-CN" altLang="en-US" dirty="0"/>
          </a:p>
        </p:txBody>
      </p:sp>
      <p:sp>
        <p:nvSpPr>
          <p:cNvPr id="23" name="TextBox 7177"/>
          <p:cNvSpPr>
            <a:spLocks noChangeArrowheads="1"/>
          </p:cNvSpPr>
          <p:nvPr/>
        </p:nvSpPr>
        <p:spPr bwMode="auto">
          <a:xfrm>
            <a:off x="4562386" y="3380922"/>
            <a:ext cx="872942" cy="484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22" tIns="34261" rIns="68522" bIns="34261">
            <a:spAutoFit/>
          </a:bodyPr>
          <a:lstStyle/>
          <a:p>
            <a:r>
              <a:rPr lang="en-US" sz="1200" b="1" dirty="0">
                <a:solidFill>
                  <a:srgbClr val="7F7F7F"/>
                </a:solidFill>
                <a:latin typeface="Broadway" pitchFamily="82" charset="0"/>
                <a:ea typeface="黑体" pitchFamily="2" charset="-122"/>
                <a:sym typeface="Arial" pitchFamily="34" charset="0"/>
              </a:rPr>
              <a:t>Part </a:t>
            </a:r>
            <a:r>
              <a:rPr lang="en-US" sz="1000" b="1" dirty="0">
                <a:solidFill>
                  <a:srgbClr val="7F7F7F"/>
                </a:solidFill>
                <a:latin typeface="Broadway" pitchFamily="82" charset="0"/>
                <a:ea typeface="黑体" pitchFamily="2" charset="-122"/>
                <a:sym typeface="Arial" pitchFamily="34" charset="0"/>
              </a:rPr>
              <a:t>  </a:t>
            </a:r>
            <a:r>
              <a:rPr lang="en-US" sz="1000" b="1" dirty="0" smtClean="0">
                <a:solidFill>
                  <a:srgbClr val="7F7F7F"/>
                </a:solidFill>
                <a:latin typeface="Broadway" pitchFamily="82" charset="0"/>
                <a:ea typeface="黑体" pitchFamily="2" charset="-122"/>
                <a:sym typeface="Arial" pitchFamily="34" charset="0"/>
              </a:rPr>
              <a:t> </a:t>
            </a:r>
            <a:r>
              <a:rPr lang="en-US" sz="2700" b="1" dirty="0" smtClean="0">
                <a:solidFill>
                  <a:srgbClr val="7F7F7F"/>
                </a:solidFill>
                <a:latin typeface="Broadway" pitchFamily="82" charset="0"/>
                <a:ea typeface="黑体" pitchFamily="2" charset="-122"/>
                <a:sym typeface="Arial" pitchFamily="34" charset="0"/>
              </a:rPr>
              <a:t>2</a:t>
            </a:r>
            <a:endParaRPr lang="zh-CN" altLang="en-US" dirty="0"/>
          </a:p>
        </p:txBody>
      </p:sp>
      <p:sp>
        <p:nvSpPr>
          <p:cNvPr id="28" name="圆角矩形 27">
            <a:hlinkClick r:id="rId3" action="ppaction://hlinksldjump"/>
          </p:cNvPr>
          <p:cNvSpPr/>
          <p:nvPr/>
        </p:nvSpPr>
        <p:spPr>
          <a:xfrm>
            <a:off x="4716398" y="2172524"/>
            <a:ext cx="2773530" cy="369332"/>
          </a:xfrm>
          <a:prstGeom prst="roundRect">
            <a:avLst/>
          </a:prstGeom>
          <a:solidFill>
            <a:schemeClr val="accent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r>
              <a:rPr lang="zh-CN" altLang="en-US" b="1" dirty="0" smtClean="0">
                <a:latin typeface="黑体" pitchFamily="49" charset="-122"/>
                <a:ea typeface="黑体" pitchFamily="49" charset="-122"/>
              </a:rPr>
              <a:t>背景资料</a:t>
            </a:r>
            <a:endParaRPr lang="zh-CN" altLang="en-US" b="1" dirty="0">
              <a:latin typeface="黑体" pitchFamily="49" charset="-122"/>
              <a:ea typeface="黑体" pitchFamily="49" charset="-122"/>
            </a:endParaRPr>
          </a:p>
        </p:txBody>
      </p:sp>
      <p:sp>
        <p:nvSpPr>
          <p:cNvPr id="29" name="圆角矩形 28">
            <a:hlinkClick r:id="rId4" action="ppaction://hlinksldjump"/>
          </p:cNvPr>
          <p:cNvSpPr/>
          <p:nvPr/>
        </p:nvSpPr>
        <p:spPr>
          <a:xfrm>
            <a:off x="5614894" y="3438381"/>
            <a:ext cx="2773530" cy="369332"/>
          </a:xfrm>
          <a:prstGeom prst="roundRect">
            <a:avLst/>
          </a:prstGeom>
          <a:solidFill>
            <a:schemeClr val="accent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r>
              <a:rPr lang="zh-CN" altLang="en-US" b="1" dirty="0" smtClean="0">
                <a:latin typeface="黑体" pitchFamily="49" charset="-122"/>
                <a:ea typeface="黑体" pitchFamily="49" charset="-122"/>
              </a:rPr>
              <a:t>任务安排</a:t>
            </a:r>
            <a:endParaRPr lang="zh-CN" altLang="en-US" b="1" dirty="0">
              <a:latin typeface="黑体" pitchFamily="49" charset="-122"/>
              <a:ea typeface="黑体" pitchFamily="49" charset="-122"/>
            </a:endParaRPr>
          </a:p>
        </p:txBody>
      </p:sp>
      <p:pic>
        <p:nvPicPr>
          <p:cNvPr id="17" name="Picture 10"/>
          <p:cNvPicPr>
            <a:picLocks noChangeAspect="1" noChangeArrowheads="1"/>
          </p:cNvPicPr>
          <p:nvPr/>
        </p:nvPicPr>
        <p:blipFill>
          <a:blip r:embed="rId5"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8"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4" name="圆角矩形 13">
            <a:hlinkClick r:id="rId6"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34224225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20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ppt_x</p:attrName>
                                        </p:attrNameLst>
                                      </p:cBhvr>
                                      <p:tavLst>
                                        <p:tav tm="0">
                                          <p:val>
                                            <p:strVal val="1+#ppt_w/2"/>
                                          </p:val>
                                        </p:tav>
                                        <p:tav tm="100000">
                                          <p:val>
                                            <p:strVal val="#ppt_x"/>
                                          </p:val>
                                        </p:tav>
                                      </p:tavLst>
                                    </p:anim>
                                    <p:anim calcmode="lin" valueType="num">
                                      <p:cBhvr>
                                        <p:cTn id="8" dur="5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400"/>
                                  </p:stCondLst>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ppt_x</p:attrName>
                                        </p:attrNameLst>
                                      </p:cBhvr>
                                      <p:tavLst>
                                        <p:tav tm="0">
                                          <p:val>
                                            <p:strVal val="1+#ppt_w/2"/>
                                          </p:val>
                                        </p:tav>
                                        <p:tav tm="100000">
                                          <p:val>
                                            <p:strVal val="#ppt_x"/>
                                          </p:val>
                                        </p:tav>
                                      </p:tavLst>
                                    </p:anim>
                                    <p:anim calcmode="lin" valueType="num">
                                      <p:cBhvr>
                                        <p:cTn id="12" dur="500" fill="hold"/>
                                        <p:tgtEl>
                                          <p:spTgt spid="23"/>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1000"/>
                                        <p:tgtEl>
                                          <p:spTgt spid="28"/>
                                        </p:tgtEl>
                                      </p:cBhvr>
                                    </p:animEffect>
                                    <p:anim calcmode="lin" valueType="num">
                                      <p:cBhvr>
                                        <p:cTn id="16" dur="1000" fill="hold"/>
                                        <p:tgtEl>
                                          <p:spTgt spid="28"/>
                                        </p:tgtEl>
                                        <p:attrNameLst>
                                          <p:attrName>ppt_x</p:attrName>
                                        </p:attrNameLst>
                                      </p:cBhvr>
                                      <p:tavLst>
                                        <p:tav tm="0">
                                          <p:val>
                                            <p:strVal val="#ppt_x"/>
                                          </p:val>
                                        </p:tav>
                                        <p:tav tm="100000">
                                          <p:val>
                                            <p:strVal val="#ppt_x"/>
                                          </p:val>
                                        </p:tav>
                                      </p:tavLst>
                                    </p:anim>
                                    <p:anim calcmode="lin" valueType="num">
                                      <p:cBhvr>
                                        <p:cTn id="17" dur="1000" fill="hold"/>
                                        <p:tgtEl>
                                          <p:spTgt spid="28"/>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1000"/>
                                        <p:tgtEl>
                                          <p:spTgt spid="29"/>
                                        </p:tgtEl>
                                      </p:cBhvr>
                                    </p:animEffect>
                                    <p:anim calcmode="lin" valueType="num">
                                      <p:cBhvr>
                                        <p:cTn id="21" dur="1000" fill="hold"/>
                                        <p:tgtEl>
                                          <p:spTgt spid="29"/>
                                        </p:tgtEl>
                                        <p:attrNameLst>
                                          <p:attrName>ppt_x</p:attrName>
                                        </p:attrNameLst>
                                      </p:cBhvr>
                                      <p:tavLst>
                                        <p:tav tm="0">
                                          <p:val>
                                            <p:strVal val="#ppt_x"/>
                                          </p:val>
                                        </p:tav>
                                        <p:tav tm="100000">
                                          <p:val>
                                            <p:strVal val="#ppt_x"/>
                                          </p:val>
                                        </p:tav>
                                      </p:tavLst>
                                    </p:anim>
                                    <p:anim calcmode="lin" valueType="num">
                                      <p:cBhvr>
                                        <p:cTn id="22"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utoUpdateAnimBg="0"/>
      <p:bldP spid="23" grpId="0" bldLvl="0" autoUpdateAnimBg="0"/>
      <p:bldP spid="28" grpId="0" animBg="1"/>
      <p:bldP spid="29" grpId="0" animBg="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4185761"/>
          </a:xfrm>
          <a:prstGeom prst="rect">
            <a:avLst/>
          </a:prstGeom>
          <a:noFill/>
        </p:spPr>
        <p:txBody>
          <a:bodyPr wrap="square" rtlCol="0">
            <a:spAutoFit/>
          </a:bodyPr>
          <a:lstStyle/>
          <a:p>
            <a:pPr indent="457200"/>
            <a:r>
              <a:rPr lang="zh-CN" altLang="zh-CN" sz="1400" b="1" dirty="0"/>
              <a:t>背景资料</a:t>
            </a:r>
            <a:endParaRPr lang="zh-CN" altLang="zh-CN" sz="1400" dirty="0"/>
          </a:p>
          <a:p>
            <a:pPr indent="457200"/>
            <a:r>
              <a:rPr lang="en-US" altLang="zh-CN" sz="1400" dirty="0"/>
              <a:t> </a:t>
            </a:r>
            <a:endParaRPr lang="zh-CN" altLang="zh-CN" sz="1400" dirty="0"/>
          </a:p>
          <a:p>
            <a:pPr indent="457200"/>
            <a:r>
              <a:rPr lang="en-US" altLang="zh-CN" sz="1400" dirty="0"/>
              <a:t>1</a:t>
            </a:r>
            <a:r>
              <a:rPr lang="zh-CN" altLang="zh-CN" sz="1400" dirty="0"/>
              <a:t>．你的资料</a:t>
            </a:r>
          </a:p>
          <a:p>
            <a:pPr indent="457200"/>
            <a:r>
              <a:rPr lang="zh-CN" altLang="zh-CN" sz="1400" dirty="0"/>
              <a:t>你是××商旅网酒店预订中心的坐席代表，你的岗位职责是为公司会员及非会员提供酒店的预订和客服，包括咨询、查询、预订等，解答客户的问题，处理相关投诉等。</a:t>
            </a:r>
          </a:p>
          <a:p>
            <a:pPr indent="457200"/>
            <a:r>
              <a:rPr lang="en-US" altLang="zh-CN" sz="1400" dirty="0"/>
              <a:t>2</a:t>
            </a:r>
            <a:r>
              <a:rPr lang="zh-CN" altLang="zh-CN" sz="1400" dirty="0"/>
              <a:t>．你的公司</a:t>
            </a:r>
          </a:p>
          <a:p>
            <a:pPr indent="457200"/>
            <a:r>
              <a:rPr lang="zh-CN" altLang="zh-CN" sz="1400" dirty="0"/>
              <a:t>××商旅网是一家国内领先的，通过互联网、电话呼叫中心及无线技术开展航空旅游产品分销的网络服务商。公司于</a:t>
            </a:r>
            <a:r>
              <a:rPr lang="en-US" altLang="zh-CN" sz="1400" dirty="0"/>
              <a:t>2003</a:t>
            </a:r>
            <a:r>
              <a:rPr lang="zh-CN" altLang="zh-CN" sz="1400" dirty="0"/>
              <a:t>年投资创建，目前是国内最大的电子客票代理商，也是国内最好的机票查询预订网站。作为一家专业的商旅服务机构，××旅行网面向广大的客户群体，致力于包括机票预订、酒店预订、自由人度假旅游、行程管理等在内的全球航空旅行管家式服务，真正做到了快捷出行。</a:t>
            </a:r>
          </a:p>
          <a:p>
            <a:pPr indent="457200"/>
            <a:r>
              <a:rPr lang="en-US" altLang="zh-CN" sz="1400" dirty="0"/>
              <a:t>(1)</a:t>
            </a:r>
            <a:r>
              <a:rPr lang="zh-CN" altLang="zh-CN" sz="1400" dirty="0"/>
              <a:t>理念。通过在线预订等专业技术手段，提供诚信服务，为客户出行带来便捷，使客户节省时间、降低成本，一心一意为客户。</a:t>
            </a:r>
          </a:p>
          <a:p>
            <a:pPr indent="457200"/>
            <a:r>
              <a:rPr lang="zh-CN" altLang="zh-CN" sz="1400" dirty="0"/>
              <a:t>①新锐（蓬勃向上的心态吸引商务新锐）。</a:t>
            </a:r>
          </a:p>
          <a:p>
            <a:pPr indent="457200"/>
            <a:r>
              <a:rPr lang="zh-CN" altLang="zh-CN" sz="1400" dirty="0"/>
              <a:t>②坦诚（真诚开放的服务获得客户信任）。</a:t>
            </a:r>
          </a:p>
          <a:p>
            <a:pPr indent="457200"/>
            <a:r>
              <a:rPr lang="zh-CN" altLang="zh-CN" sz="1400" dirty="0"/>
              <a:t>③方便（简单快捷的操作帮助客户省时）。</a:t>
            </a:r>
          </a:p>
          <a:p>
            <a:pPr indent="457200"/>
            <a:r>
              <a:rPr lang="zh-CN" altLang="zh-CN" sz="1400" dirty="0"/>
              <a:t>④经济（优惠实惠的价格为客户省钱）。</a:t>
            </a:r>
          </a:p>
          <a:p>
            <a:pPr indent="457200"/>
            <a:r>
              <a:rPr lang="en-US" altLang="zh-CN" sz="1400" dirty="0"/>
              <a:t>(2)</a:t>
            </a:r>
            <a:r>
              <a:rPr lang="zh-CN" altLang="zh-CN" sz="1400" dirty="0"/>
              <a:t>企业文化。服务从心开始。</a:t>
            </a:r>
          </a:p>
        </p:txBody>
      </p:sp>
      <p:pic>
        <p:nvPicPr>
          <p:cNvPr id="12"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3944400" y="84605"/>
            <a:ext cx="5092098"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en-US" altLang="zh-CN" sz="1600" b="1" dirty="0">
                <a:solidFill>
                  <a:schemeClr val="accent3">
                    <a:lumMod val="50000"/>
                  </a:schemeClr>
                </a:solidFill>
                <a:latin typeface="黑体" pitchFamily="2" charset="-122"/>
                <a:ea typeface="黑体" pitchFamily="2" charset="-122"/>
              </a:rPr>
              <a:t>CCSS</a:t>
            </a:r>
            <a:r>
              <a:rPr lang="zh-CN" altLang="en-US" sz="1600" b="1" dirty="0">
                <a:solidFill>
                  <a:schemeClr val="accent3">
                    <a:lumMod val="50000"/>
                  </a:schemeClr>
                </a:solidFill>
                <a:latin typeface="黑体" pitchFamily="2" charset="-122"/>
                <a:ea typeface="黑体" pitchFamily="2" charset="-122"/>
              </a:rPr>
              <a:t>情境任务实</a:t>
            </a:r>
            <a:r>
              <a:rPr lang="zh-CN" altLang="en-US" sz="1600" b="1" dirty="0" smtClean="0">
                <a:solidFill>
                  <a:schemeClr val="accent3">
                    <a:lumMod val="50000"/>
                  </a:schemeClr>
                </a:solidFill>
                <a:latin typeface="黑体" pitchFamily="2" charset="-122"/>
                <a:ea typeface="黑体" pitchFamily="2" charset="-122"/>
              </a:rPr>
              <a:t>训</a:t>
            </a:r>
            <a:r>
              <a:rPr lang="en-US" altLang="zh-CN" sz="1600" b="1" dirty="0" smtClean="0">
                <a:solidFill>
                  <a:schemeClr val="accent3">
                    <a:lumMod val="50000"/>
                  </a:schemeClr>
                </a:solidFill>
                <a:latin typeface="黑体" pitchFamily="2" charset="-122"/>
                <a:ea typeface="黑体" pitchFamily="2" charset="-122"/>
              </a:rPr>
              <a:t>1</a:t>
            </a:r>
            <a:r>
              <a:rPr lang="zh-CN" altLang="en-US" sz="1600" b="1" dirty="0" smtClean="0">
                <a:solidFill>
                  <a:schemeClr val="accent3">
                    <a:lumMod val="50000"/>
                  </a:schemeClr>
                </a:solidFill>
                <a:latin typeface="黑体" pitchFamily="2" charset="-122"/>
                <a:ea typeface="黑体" pitchFamily="2" charset="-122"/>
              </a:rPr>
              <a:t>  模拟商旅行业客户沟通技巧实</a:t>
            </a:r>
            <a:r>
              <a:rPr lang="zh-CN" altLang="en-US" sz="1600" b="1" dirty="0">
                <a:solidFill>
                  <a:schemeClr val="accent3">
                    <a:lumMod val="50000"/>
                  </a:schemeClr>
                </a:solidFill>
                <a:latin typeface="黑体" pitchFamily="2" charset="-122"/>
                <a:ea typeface="黑体" pitchFamily="2" charset="-122"/>
              </a:rPr>
              <a:t>训</a:t>
            </a:r>
          </a:p>
        </p:txBody>
      </p:sp>
      <p:sp>
        <p:nvSpPr>
          <p:cNvPr id="17"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0" name="圆角矩形 9">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17759938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3693319"/>
          </a:xfrm>
          <a:prstGeom prst="rect">
            <a:avLst/>
          </a:prstGeom>
          <a:noFill/>
        </p:spPr>
        <p:txBody>
          <a:bodyPr wrap="square" rtlCol="0">
            <a:spAutoFit/>
          </a:bodyPr>
          <a:lstStyle/>
          <a:p>
            <a:pPr indent="457200"/>
            <a:r>
              <a:rPr lang="en-US" altLang="zh-CN" dirty="0"/>
              <a:t>3</a:t>
            </a:r>
            <a:r>
              <a:rPr lang="zh-CN" altLang="zh-CN" dirty="0"/>
              <a:t>．核心优势</a:t>
            </a:r>
          </a:p>
          <a:p>
            <a:pPr indent="457200"/>
            <a:r>
              <a:rPr lang="zh-CN" altLang="zh-CN" dirty="0"/>
              <a:t>××公司覆盖国内近</a:t>
            </a:r>
            <a:r>
              <a:rPr lang="en-US" altLang="zh-CN" dirty="0"/>
              <a:t>400</a:t>
            </a:r>
            <a:r>
              <a:rPr lang="zh-CN" altLang="zh-CN" dirty="0"/>
              <a:t>个城市，</a:t>
            </a:r>
            <a:r>
              <a:rPr lang="en-US" altLang="zh-CN" dirty="0"/>
              <a:t>92000</a:t>
            </a:r>
            <a:r>
              <a:rPr lang="zh-CN" altLang="zh-CN" dirty="0"/>
              <a:t>多家酒店；海外</a:t>
            </a:r>
            <a:r>
              <a:rPr lang="en-US" altLang="zh-CN" dirty="0"/>
              <a:t>100</a:t>
            </a:r>
            <a:r>
              <a:rPr lang="zh-CN" altLang="zh-CN" dirty="0"/>
              <a:t>多个国家和地区，</a:t>
            </a:r>
            <a:r>
              <a:rPr lang="en-US" altLang="zh-CN" dirty="0"/>
              <a:t>10</a:t>
            </a:r>
            <a:r>
              <a:rPr lang="zh-CN" altLang="zh-CN" dirty="0"/>
              <a:t>万多家酒店。更省钱的产品组合，并提供</a:t>
            </a:r>
            <a:r>
              <a:rPr lang="en-US" altLang="zh-CN" dirty="0"/>
              <a:t>2</a:t>
            </a:r>
            <a:r>
              <a:rPr lang="zh-CN" altLang="zh-CN" dirty="0"/>
              <a:t>折起的会员价格。在线预订酒店可使用电子消费券。低价保障，承诺“三倍差价赔付”。客户呼叫中心</a:t>
            </a:r>
            <a:r>
              <a:rPr lang="en-US" altLang="zh-CN" dirty="0"/>
              <a:t>24</a:t>
            </a:r>
            <a:r>
              <a:rPr lang="zh-CN" altLang="zh-CN" dirty="0"/>
              <a:t>小时提供更省心的服务。绝大多数的酒店订单即时确认。承诺“到店无房，赔付首晚房费”。呼叫中心高达</a:t>
            </a:r>
            <a:r>
              <a:rPr lang="en-US" altLang="zh-CN" dirty="0"/>
              <a:t>99.7%</a:t>
            </a:r>
            <a:r>
              <a:rPr lang="zh-CN" altLang="zh-CN" dirty="0"/>
              <a:t>的客户满意度。</a:t>
            </a:r>
          </a:p>
          <a:p>
            <a:pPr indent="457200"/>
            <a:r>
              <a:rPr lang="en-US" altLang="zh-CN" dirty="0"/>
              <a:t>4</a:t>
            </a:r>
            <a:r>
              <a:rPr lang="zh-CN" altLang="zh-CN" dirty="0"/>
              <a:t>．公司呼叫中心的客户群</a:t>
            </a:r>
          </a:p>
          <a:p>
            <a:pPr indent="457200"/>
            <a:r>
              <a:rPr lang="zh-CN" altLang="zh-CN" dirty="0"/>
              <a:t>公司呼叫中心的客户群是所有旅行散客均为我公司的客户群体。</a:t>
            </a:r>
          </a:p>
          <a:p>
            <a:pPr indent="457200"/>
            <a:r>
              <a:rPr lang="en-US" altLang="zh-CN" dirty="0"/>
              <a:t>5</a:t>
            </a:r>
            <a:r>
              <a:rPr lang="zh-CN" altLang="zh-CN" dirty="0"/>
              <a:t>．本次电话背景</a:t>
            </a:r>
          </a:p>
          <a:p>
            <a:pPr indent="457200"/>
            <a:r>
              <a:rPr lang="zh-CN" altLang="zh-CN" dirty="0"/>
              <a:t>你即将接到一位客户来电，客户需要变更以往的订单并预订一个新的酒店。你需要通过为客户提供优质的服务使客户选择你推荐的酒店，请注意相关技巧的使用。</a:t>
            </a:r>
          </a:p>
        </p:txBody>
      </p:sp>
      <p:pic>
        <p:nvPicPr>
          <p:cNvPr id="12"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3944400" y="84605"/>
            <a:ext cx="5092098"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en-US" altLang="zh-CN" sz="1600" b="1" dirty="0">
                <a:solidFill>
                  <a:schemeClr val="accent3">
                    <a:lumMod val="50000"/>
                  </a:schemeClr>
                </a:solidFill>
                <a:latin typeface="黑体" pitchFamily="2" charset="-122"/>
                <a:ea typeface="黑体" pitchFamily="2" charset="-122"/>
              </a:rPr>
              <a:t>CCSS</a:t>
            </a:r>
            <a:r>
              <a:rPr lang="zh-CN" altLang="en-US" sz="1600" b="1" dirty="0">
                <a:solidFill>
                  <a:schemeClr val="accent3">
                    <a:lumMod val="50000"/>
                  </a:schemeClr>
                </a:solidFill>
                <a:latin typeface="黑体" pitchFamily="2" charset="-122"/>
                <a:ea typeface="黑体" pitchFamily="2" charset="-122"/>
              </a:rPr>
              <a:t>情境任务实</a:t>
            </a:r>
            <a:r>
              <a:rPr lang="zh-CN" altLang="en-US" sz="1600" b="1" dirty="0" smtClean="0">
                <a:solidFill>
                  <a:schemeClr val="accent3">
                    <a:lumMod val="50000"/>
                  </a:schemeClr>
                </a:solidFill>
                <a:latin typeface="黑体" pitchFamily="2" charset="-122"/>
                <a:ea typeface="黑体" pitchFamily="2" charset="-122"/>
              </a:rPr>
              <a:t>训</a:t>
            </a:r>
            <a:r>
              <a:rPr lang="en-US" altLang="zh-CN" sz="1600" b="1" dirty="0" smtClean="0">
                <a:solidFill>
                  <a:schemeClr val="accent3">
                    <a:lumMod val="50000"/>
                  </a:schemeClr>
                </a:solidFill>
                <a:latin typeface="黑体" pitchFamily="2" charset="-122"/>
                <a:ea typeface="黑体" pitchFamily="2" charset="-122"/>
              </a:rPr>
              <a:t>1</a:t>
            </a:r>
            <a:r>
              <a:rPr lang="zh-CN" altLang="en-US" sz="1600" b="1" dirty="0" smtClean="0">
                <a:solidFill>
                  <a:schemeClr val="accent3">
                    <a:lumMod val="50000"/>
                  </a:schemeClr>
                </a:solidFill>
                <a:latin typeface="黑体" pitchFamily="2" charset="-122"/>
                <a:ea typeface="黑体" pitchFamily="2" charset="-122"/>
              </a:rPr>
              <a:t>  模拟商旅行业客户沟通技巧实</a:t>
            </a:r>
            <a:r>
              <a:rPr lang="zh-CN" altLang="en-US" sz="1600" b="1" dirty="0">
                <a:solidFill>
                  <a:schemeClr val="accent3">
                    <a:lumMod val="50000"/>
                  </a:schemeClr>
                </a:solidFill>
                <a:latin typeface="黑体" pitchFamily="2" charset="-122"/>
                <a:ea typeface="黑体" pitchFamily="2" charset="-122"/>
              </a:rPr>
              <a:t>训</a:t>
            </a:r>
          </a:p>
        </p:txBody>
      </p:sp>
      <p:sp>
        <p:nvSpPr>
          <p:cNvPr id="17"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0" name="圆角矩形 9">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1497741626"/>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2862322"/>
          </a:xfrm>
          <a:prstGeom prst="rect">
            <a:avLst/>
          </a:prstGeom>
          <a:noFill/>
        </p:spPr>
        <p:txBody>
          <a:bodyPr wrap="square" rtlCol="0">
            <a:spAutoFit/>
          </a:bodyPr>
          <a:lstStyle/>
          <a:p>
            <a:pPr indent="457200"/>
            <a:r>
              <a:rPr lang="zh-CN" altLang="zh-CN" b="1" dirty="0"/>
              <a:t>任务</a:t>
            </a:r>
            <a:r>
              <a:rPr lang="zh-CN" altLang="zh-CN" b="1" dirty="0" smtClean="0"/>
              <a:t>安排</a:t>
            </a:r>
            <a:endParaRPr lang="en-US" altLang="zh-CN" b="1" dirty="0" smtClean="0"/>
          </a:p>
          <a:p>
            <a:pPr indent="457200"/>
            <a:endParaRPr lang="zh-CN" altLang="zh-CN" dirty="0"/>
          </a:p>
          <a:p>
            <a:pPr indent="457200"/>
            <a:r>
              <a:rPr lang="en-US" altLang="zh-CN" dirty="0"/>
              <a:t>1</a:t>
            </a:r>
            <a:r>
              <a:rPr lang="zh-CN" altLang="zh-CN" dirty="0"/>
              <a:t>．坐席代表角色</a:t>
            </a:r>
          </a:p>
          <a:p>
            <a:pPr indent="457200"/>
            <a:r>
              <a:rPr lang="en-US" altLang="zh-CN" dirty="0"/>
              <a:t>(1)</a:t>
            </a:r>
            <a:r>
              <a:rPr lang="zh-CN" altLang="zh-CN" dirty="0"/>
              <a:t>实训前的准备。实训前，坐席代表需要在</a:t>
            </a:r>
            <a:r>
              <a:rPr lang="en-US" altLang="zh-CN" dirty="0"/>
              <a:t>CCSS</a:t>
            </a:r>
            <a:r>
              <a:rPr lang="zh-CN" altLang="zh-CN" dirty="0"/>
              <a:t>中了解该行业以下业务内容。</a:t>
            </a:r>
          </a:p>
          <a:p>
            <a:pPr indent="457200"/>
            <a:r>
              <a:rPr lang="zh-CN" altLang="zh-CN" dirty="0"/>
              <a:t>①产品。对于商旅服务中的酒店预订业务来讲，酒店的客房就是公司的产品。通常客户的要求有城市、地理位置、星级、价格、房型等。你需要根据客户的要求推荐适合客户需要的客房产品。在实训系统中有××商旅网的部分酒店产品，可以根据系统中的信息为客户推荐，酒店行业基础知识如图</a:t>
            </a:r>
            <a:r>
              <a:rPr lang="en-US" altLang="zh-CN" dirty="0"/>
              <a:t>3-8</a:t>
            </a:r>
            <a:r>
              <a:rPr lang="zh-CN" altLang="zh-CN" dirty="0"/>
              <a:t>所示</a:t>
            </a:r>
            <a:r>
              <a:rPr lang="zh-CN" altLang="zh-CN" dirty="0" smtClean="0"/>
              <a:t>。</a:t>
            </a:r>
            <a:endParaRPr lang="zh-CN" altLang="zh-CN" dirty="0"/>
          </a:p>
        </p:txBody>
      </p:sp>
      <p:pic>
        <p:nvPicPr>
          <p:cNvPr id="12"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3944400" y="84605"/>
            <a:ext cx="5092098"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en-US" altLang="zh-CN" sz="1600" b="1" dirty="0">
                <a:solidFill>
                  <a:schemeClr val="accent3">
                    <a:lumMod val="50000"/>
                  </a:schemeClr>
                </a:solidFill>
                <a:latin typeface="黑体" pitchFamily="2" charset="-122"/>
                <a:ea typeface="黑体" pitchFamily="2" charset="-122"/>
              </a:rPr>
              <a:t>CCSS</a:t>
            </a:r>
            <a:r>
              <a:rPr lang="zh-CN" altLang="en-US" sz="1600" b="1" dirty="0">
                <a:solidFill>
                  <a:schemeClr val="accent3">
                    <a:lumMod val="50000"/>
                  </a:schemeClr>
                </a:solidFill>
                <a:latin typeface="黑体" pitchFamily="2" charset="-122"/>
                <a:ea typeface="黑体" pitchFamily="2" charset="-122"/>
              </a:rPr>
              <a:t>情境任务实</a:t>
            </a:r>
            <a:r>
              <a:rPr lang="zh-CN" altLang="en-US" sz="1600" b="1" dirty="0" smtClean="0">
                <a:solidFill>
                  <a:schemeClr val="accent3">
                    <a:lumMod val="50000"/>
                  </a:schemeClr>
                </a:solidFill>
                <a:latin typeface="黑体" pitchFamily="2" charset="-122"/>
                <a:ea typeface="黑体" pitchFamily="2" charset="-122"/>
              </a:rPr>
              <a:t>训</a:t>
            </a:r>
            <a:r>
              <a:rPr lang="en-US" altLang="zh-CN" sz="1600" b="1" dirty="0" smtClean="0">
                <a:solidFill>
                  <a:schemeClr val="accent3">
                    <a:lumMod val="50000"/>
                  </a:schemeClr>
                </a:solidFill>
                <a:latin typeface="黑体" pitchFamily="2" charset="-122"/>
                <a:ea typeface="黑体" pitchFamily="2" charset="-122"/>
              </a:rPr>
              <a:t>1</a:t>
            </a:r>
            <a:r>
              <a:rPr lang="zh-CN" altLang="en-US" sz="1600" b="1" dirty="0" smtClean="0">
                <a:solidFill>
                  <a:schemeClr val="accent3">
                    <a:lumMod val="50000"/>
                  </a:schemeClr>
                </a:solidFill>
                <a:latin typeface="黑体" pitchFamily="2" charset="-122"/>
                <a:ea typeface="黑体" pitchFamily="2" charset="-122"/>
              </a:rPr>
              <a:t>  模拟商旅行业客户沟通技巧实</a:t>
            </a:r>
            <a:r>
              <a:rPr lang="zh-CN" altLang="en-US" sz="1600" b="1" dirty="0">
                <a:solidFill>
                  <a:schemeClr val="accent3">
                    <a:lumMod val="50000"/>
                  </a:schemeClr>
                </a:solidFill>
                <a:latin typeface="黑体" pitchFamily="2" charset="-122"/>
                <a:ea typeface="黑体" pitchFamily="2" charset="-122"/>
              </a:rPr>
              <a:t>训</a:t>
            </a:r>
          </a:p>
        </p:txBody>
      </p:sp>
      <p:sp>
        <p:nvSpPr>
          <p:cNvPr id="17"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0" name="圆角矩形 9">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1497741626"/>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4936440"/>
            <a:ext cx="6836222" cy="369332"/>
          </a:xfrm>
          <a:prstGeom prst="rect">
            <a:avLst/>
          </a:prstGeom>
          <a:noFill/>
        </p:spPr>
        <p:txBody>
          <a:bodyPr wrap="square" rtlCol="0">
            <a:spAutoFit/>
          </a:bodyPr>
          <a:lstStyle/>
          <a:p>
            <a:pPr algn="ctr"/>
            <a:r>
              <a:rPr lang="zh-CN" altLang="zh-CN" dirty="0"/>
              <a:t>图</a:t>
            </a:r>
            <a:r>
              <a:rPr lang="en-US" altLang="zh-CN" dirty="0"/>
              <a:t>3-8CCSS</a:t>
            </a:r>
            <a:r>
              <a:rPr lang="zh-CN" altLang="zh-CN" dirty="0"/>
              <a:t>中的酒店行业基础知识</a:t>
            </a:r>
          </a:p>
        </p:txBody>
      </p:sp>
      <p:pic>
        <p:nvPicPr>
          <p:cNvPr id="12"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3944400" y="84605"/>
            <a:ext cx="5092098"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en-US" altLang="zh-CN" sz="1600" b="1" dirty="0">
                <a:solidFill>
                  <a:schemeClr val="accent3">
                    <a:lumMod val="50000"/>
                  </a:schemeClr>
                </a:solidFill>
                <a:latin typeface="黑体" pitchFamily="2" charset="-122"/>
                <a:ea typeface="黑体" pitchFamily="2" charset="-122"/>
              </a:rPr>
              <a:t>CCSS</a:t>
            </a:r>
            <a:r>
              <a:rPr lang="zh-CN" altLang="en-US" sz="1600" b="1" dirty="0">
                <a:solidFill>
                  <a:schemeClr val="accent3">
                    <a:lumMod val="50000"/>
                  </a:schemeClr>
                </a:solidFill>
                <a:latin typeface="黑体" pitchFamily="2" charset="-122"/>
                <a:ea typeface="黑体" pitchFamily="2" charset="-122"/>
              </a:rPr>
              <a:t>情境任务实</a:t>
            </a:r>
            <a:r>
              <a:rPr lang="zh-CN" altLang="en-US" sz="1600" b="1" dirty="0" smtClean="0">
                <a:solidFill>
                  <a:schemeClr val="accent3">
                    <a:lumMod val="50000"/>
                  </a:schemeClr>
                </a:solidFill>
                <a:latin typeface="黑体" pitchFamily="2" charset="-122"/>
                <a:ea typeface="黑体" pitchFamily="2" charset="-122"/>
              </a:rPr>
              <a:t>训</a:t>
            </a:r>
            <a:r>
              <a:rPr lang="en-US" altLang="zh-CN" sz="1600" b="1" dirty="0" smtClean="0">
                <a:solidFill>
                  <a:schemeClr val="accent3">
                    <a:lumMod val="50000"/>
                  </a:schemeClr>
                </a:solidFill>
                <a:latin typeface="黑体" pitchFamily="2" charset="-122"/>
                <a:ea typeface="黑体" pitchFamily="2" charset="-122"/>
              </a:rPr>
              <a:t>1</a:t>
            </a:r>
            <a:r>
              <a:rPr lang="zh-CN" altLang="en-US" sz="1600" b="1" dirty="0" smtClean="0">
                <a:solidFill>
                  <a:schemeClr val="accent3">
                    <a:lumMod val="50000"/>
                  </a:schemeClr>
                </a:solidFill>
                <a:latin typeface="黑体" pitchFamily="2" charset="-122"/>
                <a:ea typeface="黑体" pitchFamily="2" charset="-122"/>
              </a:rPr>
              <a:t>  模拟商旅行业客户沟通技巧实</a:t>
            </a:r>
            <a:r>
              <a:rPr lang="zh-CN" altLang="en-US" sz="1600" b="1" dirty="0">
                <a:solidFill>
                  <a:schemeClr val="accent3">
                    <a:lumMod val="50000"/>
                  </a:schemeClr>
                </a:solidFill>
                <a:latin typeface="黑体" pitchFamily="2" charset="-122"/>
                <a:ea typeface="黑体" pitchFamily="2" charset="-122"/>
              </a:rPr>
              <a:t>训</a:t>
            </a:r>
          </a:p>
        </p:txBody>
      </p:sp>
      <p:sp>
        <p:nvSpPr>
          <p:cNvPr id="17"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72440" y="1489348"/>
            <a:ext cx="5760000" cy="2984000"/>
          </a:xfrm>
          <a:prstGeom prst="rect">
            <a:avLst/>
          </a:prstGeom>
        </p:spPr>
      </p:pic>
      <p:sp>
        <p:nvSpPr>
          <p:cNvPr id="13" name="圆角矩形 12">
            <a:hlinkClick r:id="rId5"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1497741626"/>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841276"/>
            <a:ext cx="6836222" cy="4524315"/>
          </a:xfrm>
          <a:prstGeom prst="rect">
            <a:avLst/>
          </a:prstGeom>
          <a:noFill/>
        </p:spPr>
        <p:txBody>
          <a:bodyPr wrap="square" rtlCol="0">
            <a:spAutoFit/>
          </a:bodyPr>
          <a:lstStyle/>
          <a:p>
            <a:pPr indent="457200"/>
            <a:r>
              <a:rPr lang="zh-CN" altLang="zh-CN" sz="1600" b="1" dirty="0"/>
              <a:t>相关知识</a:t>
            </a:r>
            <a:endParaRPr lang="zh-CN" altLang="zh-CN" sz="1600" dirty="0"/>
          </a:p>
          <a:p>
            <a:pPr indent="457200"/>
            <a:r>
              <a:rPr lang="en-US" altLang="zh-CN" sz="1600" dirty="0"/>
              <a:t>1</a:t>
            </a:r>
            <a:r>
              <a:rPr lang="zh-CN" altLang="zh-CN" sz="1600" dirty="0"/>
              <a:t>．有效沟通的定义</a:t>
            </a:r>
          </a:p>
          <a:p>
            <a:pPr indent="457200"/>
            <a:r>
              <a:rPr lang="zh-CN" altLang="zh-CN" sz="1600" dirty="0"/>
              <a:t>为了一个明确的目标，把信息、思想和情感在客户间传递，并且达成合意的过程，即为有效沟通。</a:t>
            </a:r>
          </a:p>
          <a:p>
            <a:pPr indent="457200"/>
            <a:r>
              <a:rPr lang="en-US" altLang="zh-CN" sz="1600" dirty="0"/>
              <a:t>2</a:t>
            </a:r>
            <a:r>
              <a:rPr lang="zh-CN" altLang="zh-CN" sz="1600" dirty="0"/>
              <a:t>．有效沟通三要素</a:t>
            </a:r>
          </a:p>
          <a:p>
            <a:pPr indent="457200"/>
            <a:r>
              <a:rPr lang="en-US" altLang="zh-CN" sz="1600" dirty="0"/>
              <a:t>(1)</a:t>
            </a:r>
            <a:r>
              <a:rPr lang="zh-CN" altLang="zh-CN" sz="1600" dirty="0"/>
              <a:t>明确沟通目标（目的）。要沟通就要有一个明确的目标，这是有效沟通最重要的前提。呼叫中心的日常工作通常分为呼人和呼出两种类型。</a:t>
            </a:r>
          </a:p>
          <a:p>
            <a:pPr indent="457200"/>
            <a:r>
              <a:rPr lang="zh-CN" altLang="zh-CN" sz="1600" dirty="0"/>
              <a:t>①对于呼人型业务来说，每一个拨打电话的客户都会有明确的需求，也就是客户拨打电话的意图、目的、需求。客户通常在电话接通后便会表明自己的需求。</a:t>
            </a:r>
          </a:p>
          <a:p>
            <a:pPr indent="457200"/>
            <a:r>
              <a:rPr lang="zh-CN" altLang="zh-CN" sz="1600" dirty="0"/>
              <a:t>举例：</a:t>
            </a:r>
          </a:p>
          <a:p>
            <a:pPr indent="457200"/>
            <a:r>
              <a:rPr lang="zh-CN" altLang="zh-CN" sz="1600" dirty="0"/>
              <a:t>“我想查询一下我的积分，看看能够兑换什么礼物。”</a:t>
            </a:r>
          </a:p>
          <a:p>
            <a:pPr indent="457200"/>
            <a:r>
              <a:rPr lang="zh-CN" altLang="zh-CN" sz="1600" dirty="0"/>
              <a:t>“我想预订一张</a:t>
            </a:r>
            <a:r>
              <a:rPr lang="en-US" altLang="zh-CN" sz="1600" dirty="0"/>
              <a:t>5</a:t>
            </a:r>
            <a:r>
              <a:rPr lang="zh-CN" altLang="zh-CN" sz="1600" dirty="0"/>
              <a:t>月</a:t>
            </a:r>
            <a:r>
              <a:rPr lang="en-US" altLang="zh-CN" sz="1600" dirty="0"/>
              <a:t>27</a:t>
            </a:r>
            <a:r>
              <a:rPr lang="zh-CN" altLang="zh-CN" sz="1600" dirty="0"/>
              <a:t>号飞往三亚的最便宜的机票。”</a:t>
            </a:r>
          </a:p>
          <a:p>
            <a:pPr indent="457200"/>
            <a:r>
              <a:rPr lang="zh-CN" altLang="zh-CN" sz="1600" dirty="0"/>
              <a:t>根据以上两句可以清楚地了解到客户的来电目的，第一句的客户目的是在掌握自己具体积分数量的基础上，进一步了解能够兑换哪些礼物，也就是说，兑换礼物是客户的真实目的，但需要完成积分查询来确定礼品兑换的结果。第二句的客户目的是要预订指定日期飞往指定目的地的最便宜的机票，客户的主要目的是价格最便宜。</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4"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1</a:t>
            </a:r>
            <a:r>
              <a:rPr lang="zh-CN" altLang="en-US" sz="1600" b="1" dirty="0" smtClean="0">
                <a:solidFill>
                  <a:schemeClr val="accent3">
                    <a:lumMod val="50000"/>
                  </a:schemeClr>
                </a:solidFill>
                <a:latin typeface="黑体" pitchFamily="2" charset="-122"/>
                <a:ea typeface="黑体" pitchFamily="2" charset="-122"/>
              </a:rPr>
              <a:t>  了解有效沟通</a:t>
            </a:r>
            <a:endParaRPr lang="zh-CN" altLang="en-US" sz="1600" b="1" dirty="0">
              <a:solidFill>
                <a:schemeClr val="accent3">
                  <a:lumMod val="50000"/>
                </a:schemeClr>
              </a:solidFill>
              <a:latin typeface="黑体" pitchFamily="2" charset="-122"/>
              <a:ea typeface="黑体" pitchFamily="2" charset="-122"/>
            </a:endParaRPr>
          </a:p>
        </p:txBody>
      </p:sp>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25101948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2031325"/>
          </a:xfrm>
          <a:prstGeom prst="rect">
            <a:avLst/>
          </a:prstGeom>
          <a:noFill/>
        </p:spPr>
        <p:txBody>
          <a:bodyPr wrap="square" rtlCol="0">
            <a:spAutoFit/>
          </a:bodyPr>
          <a:lstStyle/>
          <a:p>
            <a:pPr indent="457200"/>
            <a:r>
              <a:rPr lang="zh-CN" altLang="zh-CN" dirty="0"/>
              <a:t>②各项流程。在酒店预订业务中通常有以下几个流程：客户咨询流程、</a:t>
            </a:r>
          </a:p>
          <a:p>
            <a:pPr indent="457200"/>
            <a:r>
              <a:rPr lang="zh-CN" altLang="zh-CN" dirty="0"/>
              <a:t>预订流程、取消流程以及修改流程。本次通话中，你需要执行的是变更流程和</a:t>
            </a:r>
          </a:p>
          <a:p>
            <a:pPr indent="457200"/>
            <a:r>
              <a:rPr lang="zh-CN" altLang="zh-CN" dirty="0"/>
              <a:t>预订流程。请在实训系统中详细阅读并熟记变更流程和预订流程，并在稍后的</a:t>
            </a:r>
          </a:p>
          <a:p>
            <a:pPr indent="457200"/>
            <a:r>
              <a:rPr lang="zh-CN" altLang="zh-CN" dirty="0"/>
              <a:t>模拟通话中执行该流程。所需流程如图</a:t>
            </a:r>
            <a:r>
              <a:rPr lang="en-US" altLang="zh-CN" dirty="0"/>
              <a:t>3-9</a:t>
            </a:r>
            <a:r>
              <a:rPr lang="zh-CN" altLang="zh-CN" dirty="0"/>
              <a:t>和图</a:t>
            </a:r>
            <a:r>
              <a:rPr lang="en-US" altLang="zh-CN" dirty="0"/>
              <a:t>3-10</a:t>
            </a:r>
            <a:r>
              <a:rPr lang="zh-CN" altLang="zh-CN" dirty="0"/>
              <a:t>所示</a:t>
            </a:r>
            <a:r>
              <a:rPr lang="zh-CN" altLang="zh-CN" dirty="0" smtClean="0"/>
              <a:t>。</a:t>
            </a:r>
            <a:endParaRPr lang="zh-CN" altLang="zh-CN" dirty="0"/>
          </a:p>
        </p:txBody>
      </p:sp>
      <p:pic>
        <p:nvPicPr>
          <p:cNvPr id="12"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3944400" y="84605"/>
            <a:ext cx="5092098"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en-US" altLang="zh-CN" sz="1600" b="1" dirty="0">
                <a:solidFill>
                  <a:schemeClr val="accent3">
                    <a:lumMod val="50000"/>
                  </a:schemeClr>
                </a:solidFill>
                <a:latin typeface="黑体" pitchFamily="2" charset="-122"/>
                <a:ea typeface="黑体" pitchFamily="2" charset="-122"/>
              </a:rPr>
              <a:t>CCSS</a:t>
            </a:r>
            <a:r>
              <a:rPr lang="zh-CN" altLang="en-US" sz="1600" b="1" dirty="0">
                <a:solidFill>
                  <a:schemeClr val="accent3">
                    <a:lumMod val="50000"/>
                  </a:schemeClr>
                </a:solidFill>
                <a:latin typeface="黑体" pitchFamily="2" charset="-122"/>
                <a:ea typeface="黑体" pitchFamily="2" charset="-122"/>
              </a:rPr>
              <a:t>情境任务实</a:t>
            </a:r>
            <a:r>
              <a:rPr lang="zh-CN" altLang="en-US" sz="1600" b="1" dirty="0" smtClean="0">
                <a:solidFill>
                  <a:schemeClr val="accent3">
                    <a:lumMod val="50000"/>
                  </a:schemeClr>
                </a:solidFill>
                <a:latin typeface="黑体" pitchFamily="2" charset="-122"/>
                <a:ea typeface="黑体" pitchFamily="2" charset="-122"/>
              </a:rPr>
              <a:t>训</a:t>
            </a:r>
            <a:r>
              <a:rPr lang="en-US" altLang="zh-CN" sz="1600" b="1" dirty="0" smtClean="0">
                <a:solidFill>
                  <a:schemeClr val="accent3">
                    <a:lumMod val="50000"/>
                  </a:schemeClr>
                </a:solidFill>
                <a:latin typeface="黑体" pitchFamily="2" charset="-122"/>
                <a:ea typeface="黑体" pitchFamily="2" charset="-122"/>
              </a:rPr>
              <a:t>1</a:t>
            </a:r>
            <a:r>
              <a:rPr lang="zh-CN" altLang="en-US" sz="1600" b="1" dirty="0" smtClean="0">
                <a:solidFill>
                  <a:schemeClr val="accent3">
                    <a:lumMod val="50000"/>
                  </a:schemeClr>
                </a:solidFill>
                <a:latin typeface="黑体" pitchFamily="2" charset="-122"/>
                <a:ea typeface="黑体" pitchFamily="2" charset="-122"/>
              </a:rPr>
              <a:t>  模拟商旅行业客户沟通技巧实</a:t>
            </a:r>
            <a:r>
              <a:rPr lang="zh-CN" altLang="en-US" sz="1600" b="1" dirty="0">
                <a:solidFill>
                  <a:schemeClr val="accent3">
                    <a:lumMod val="50000"/>
                  </a:schemeClr>
                </a:solidFill>
                <a:latin typeface="黑体" pitchFamily="2" charset="-122"/>
                <a:ea typeface="黑体" pitchFamily="2" charset="-122"/>
              </a:rPr>
              <a:t>训</a:t>
            </a:r>
          </a:p>
        </p:txBody>
      </p:sp>
      <p:sp>
        <p:nvSpPr>
          <p:cNvPr id="17"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0" name="圆角矩形 9">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1497741626"/>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4936440"/>
            <a:ext cx="6836222" cy="369332"/>
          </a:xfrm>
          <a:prstGeom prst="rect">
            <a:avLst/>
          </a:prstGeom>
          <a:noFill/>
        </p:spPr>
        <p:txBody>
          <a:bodyPr wrap="square" rtlCol="0">
            <a:spAutoFit/>
          </a:bodyPr>
          <a:lstStyle/>
          <a:p>
            <a:pPr algn="ctr"/>
            <a:r>
              <a:rPr lang="zh-CN" altLang="zh-CN" dirty="0"/>
              <a:t>图</a:t>
            </a:r>
            <a:r>
              <a:rPr lang="en-US" altLang="zh-CN" dirty="0"/>
              <a:t>3-9</a:t>
            </a:r>
            <a:r>
              <a:rPr lang="zh-CN" altLang="zh-CN" dirty="0"/>
              <a:t>酒店预订担保</a:t>
            </a:r>
            <a:r>
              <a:rPr lang="zh-CN" altLang="zh-CN" dirty="0" smtClean="0"/>
              <a:t>流程</a:t>
            </a:r>
            <a:endParaRPr lang="zh-CN" altLang="zh-CN" dirty="0"/>
          </a:p>
        </p:txBody>
      </p:sp>
      <p:pic>
        <p:nvPicPr>
          <p:cNvPr id="12"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3944400" y="84605"/>
            <a:ext cx="5092098"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en-US" altLang="zh-CN" sz="1600" b="1" dirty="0">
                <a:solidFill>
                  <a:schemeClr val="accent3">
                    <a:lumMod val="50000"/>
                  </a:schemeClr>
                </a:solidFill>
                <a:latin typeface="黑体" pitchFamily="2" charset="-122"/>
                <a:ea typeface="黑体" pitchFamily="2" charset="-122"/>
              </a:rPr>
              <a:t>CCSS</a:t>
            </a:r>
            <a:r>
              <a:rPr lang="zh-CN" altLang="en-US" sz="1600" b="1" dirty="0">
                <a:solidFill>
                  <a:schemeClr val="accent3">
                    <a:lumMod val="50000"/>
                  </a:schemeClr>
                </a:solidFill>
                <a:latin typeface="黑体" pitchFamily="2" charset="-122"/>
                <a:ea typeface="黑体" pitchFamily="2" charset="-122"/>
              </a:rPr>
              <a:t>情境任务实</a:t>
            </a:r>
            <a:r>
              <a:rPr lang="zh-CN" altLang="en-US" sz="1600" b="1" dirty="0" smtClean="0">
                <a:solidFill>
                  <a:schemeClr val="accent3">
                    <a:lumMod val="50000"/>
                  </a:schemeClr>
                </a:solidFill>
                <a:latin typeface="黑体" pitchFamily="2" charset="-122"/>
                <a:ea typeface="黑体" pitchFamily="2" charset="-122"/>
              </a:rPr>
              <a:t>训</a:t>
            </a:r>
            <a:r>
              <a:rPr lang="en-US" altLang="zh-CN" sz="1600" b="1" dirty="0" smtClean="0">
                <a:solidFill>
                  <a:schemeClr val="accent3">
                    <a:lumMod val="50000"/>
                  </a:schemeClr>
                </a:solidFill>
                <a:latin typeface="黑体" pitchFamily="2" charset="-122"/>
                <a:ea typeface="黑体" pitchFamily="2" charset="-122"/>
              </a:rPr>
              <a:t>1</a:t>
            </a:r>
            <a:r>
              <a:rPr lang="zh-CN" altLang="en-US" sz="1600" b="1" dirty="0" smtClean="0">
                <a:solidFill>
                  <a:schemeClr val="accent3">
                    <a:lumMod val="50000"/>
                  </a:schemeClr>
                </a:solidFill>
                <a:latin typeface="黑体" pitchFamily="2" charset="-122"/>
                <a:ea typeface="黑体" pitchFamily="2" charset="-122"/>
              </a:rPr>
              <a:t>  模拟商旅行业客户沟通技巧实</a:t>
            </a:r>
            <a:r>
              <a:rPr lang="zh-CN" altLang="en-US" sz="1600" b="1" dirty="0">
                <a:solidFill>
                  <a:schemeClr val="accent3">
                    <a:lumMod val="50000"/>
                  </a:schemeClr>
                </a:solidFill>
                <a:latin typeface="黑体" pitchFamily="2" charset="-122"/>
                <a:ea typeface="黑体" pitchFamily="2" charset="-122"/>
              </a:rPr>
              <a:t>训</a:t>
            </a:r>
          </a:p>
        </p:txBody>
      </p:sp>
      <p:sp>
        <p:nvSpPr>
          <p:cNvPr id="17"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72440" y="1489348"/>
            <a:ext cx="5760000" cy="2984000"/>
          </a:xfrm>
          <a:prstGeom prst="rect">
            <a:avLst/>
          </a:prstGeom>
        </p:spPr>
      </p:pic>
      <p:sp>
        <p:nvSpPr>
          <p:cNvPr id="13" name="圆角矩形 12">
            <a:hlinkClick r:id="rId5"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1497741626"/>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4936440"/>
            <a:ext cx="6836222" cy="369332"/>
          </a:xfrm>
          <a:prstGeom prst="rect">
            <a:avLst/>
          </a:prstGeom>
          <a:noFill/>
        </p:spPr>
        <p:txBody>
          <a:bodyPr wrap="square" rtlCol="0">
            <a:spAutoFit/>
          </a:bodyPr>
          <a:lstStyle/>
          <a:p>
            <a:pPr algn="ctr"/>
            <a:r>
              <a:rPr lang="zh-CN" altLang="zh-CN" dirty="0"/>
              <a:t>图</a:t>
            </a:r>
            <a:r>
              <a:rPr lang="en-US" altLang="zh-CN" dirty="0"/>
              <a:t>3-10</a:t>
            </a:r>
            <a:r>
              <a:rPr lang="zh-CN" altLang="zh-CN" dirty="0"/>
              <a:t>酒店预订变更流程</a:t>
            </a:r>
          </a:p>
        </p:txBody>
      </p:sp>
      <p:pic>
        <p:nvPicPr>
          <p:cNvPr id="12"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3944400" y="84605"/>
            <a:ext cx="5092098"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en-US" altLang="zh-CN" sz="1600" b="1" dirty="0">
                <a:solidFill>
                  <a:schemeClr val="accent3">
                    <a:lumMod val="50000"/>
                  </a:schemeClr>
                </a:solidFill>
                <a:latin typeface="黑体" pitchFamily="2" charset="-122"/>
                <a:ea typeface="黑体" pitchFamily="2" charset="-122"/>
              </a:rPr>
              <a:t>CCSS</a:t>
            </a:r>
            <a:r>
              <a:rPr lang="zh-CN" altLang="en-US" sz="1600" b="1" dirty="0">
                <a:solidFill>
                  <a:schemeClr val="accent3">
                    <a:lumMod val="50000"/>
                  </a:schemeClr>
                </a:solidFill>
                <a:latin typeface="黑体" pitchFamily="2" charset="-122"/>
                <a:ea typeface="黑体" pitchFamily="2" charset="-122"/>
              </a:rPr>
              <a:t>情境任务实</a:t>
            </a:r>
            <a:r>
              <a:rPr lang="zh-CN" altLang="en-US" sz="1600" b="1" dirty="0" smtClean="0">
                <a:solidFill>
                  <a:schemeClr val="accent3">
                    <a:lumMod val="50000"/>
                  </a:schemeClr>
                </a:solidFill>
                <a:latin typeface="黑体" pitchFamily="2" charset="-122"/>
                <a:ea typeface="黑体" pitchFamily="2" charset="-122"/>
              </a:rPr>
              <a:t>训</a:t>
            </a:r>
            <a:r>
              <a:rPr lang="en-US" altLang="zh-CN" sz="1600" b="1" dirty="0" smtClean="0">
                <a:solidFill>
                  <a:schemeClr val="accent3">
                    <a:lumMod val="50000"/>
                  </a:schemeClr>
                </a:solidFill>
                <a:latin typeface="黑体" pitchFamily="2" charset="-122"/>
                <a:ea typeface="黑体" pitchFamily="2" charset="-122"/>
              </a:rPr>
              <a:t>1</a:t>
            </a:r>
            <a:r>
              <a:rPr lang="zh-CN" altLang="en-US" sz="1600" b="1" dirty="0" smtClean="0">
                <a:solidFill>
                  <a:schemeClr val="accent3">
                    <a:lumMod val="50000"/>
                  </a:schemeClr>
                </a:solidFill>
                <a:latin typeface="黑体" pitchFamily="2" charset="-122"/>
                <a:ea typeface="黑体" pitchFamily="2" charset="-122"/>
              </a:rPr>
              <a:t>  模拟商旅行业客户沟通技巧实</a:t>
            </a:r>
            <a:r>
              <a:rPr lang="zh-CN" altLang="en-US" sz="1600" b="1" dirty="0">
                <a:solidFill>
                  <a:schemeClr val="accent3">
                    <a:lumMod val="50000"/>
                  </a:schemeClr>
                </a:solidFill>
                <a:latin typeface="黑体" pitchFamily="2" charset="-122"/>
                <a:ea typeface="黑体" pitchFamily="2" charset="-122"/>
              </a:rPr>
              <a:t>训</a:t>
            </a:r>
          </a:p>
        </p:txBody>
      </p:sp>
      <p:sp>
        <p:nvSpPr>
          <p:cNvPr id="17"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72440" y="1417340"/>
            <a:ext cx="5760000" cy="2984000"/>
          </a:xfrm>
          <a:prstGeom prst="rect">
            <a:avLst/>
          </a:prstGeom>
        </p:spPr>
      </p:pic>
      <p:sp>
        <p:nvSpPr>
          <p:cNvPr id="13" name="圆角矩形 12">
            <a:hlinkClick r:id="rId5"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1497741626"/>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1754326"/>
          </a:xfrm>
          <a:prstGeom prst="rect">
            <a:avLst/>
          </a:prstGeom>
          <a:noFill/>
        </p:spPr>
        <p:txBody>
          <a:bodyPr wrap="square" rtlCol="0">
            <a:spAutoFit/>
          </a:bodyPr>
          <a:lstStyle/>
          <a:p>
            <a:pPr indent="457200"/>
            <a:r>
              <a:rPr lang="zh-CN" altLang="zh-CN" dirty="0"/>
              <a:t>③话术。每一个流程下都有标准的执行话术，请结合酒店预订流程分析</a:t>
            </a:r>
          </a:p>
          <a:p>
            <a:pPr indent="457200"/>
            <a:r>
              <a:rPr lang="zh-CN" altLang="zh-CN" dirty="0"/>
              <a:t>实训系统中关于酒店订单变更流程和酒店预订流程的标准话术，并在稍后的模</a:t>
            </a:r>
          </a:p>
          <a:p>
            <a:pPr indent="457200"/>
            <a:r>
              <a:rPr lang="zh-CN" altLang="zh-CN" dirty="0"/>
              <a:t>拟通话中按照标准话术为客户服务。标准话术如图</a:t>
            </a:r>
            <a:r>
              <a:rPr lang="en-US" altLang="zh-CN" dirty="0"/>
              <a:t>3-11</a:t>
            </a:r>
            <a:r>
              <a:rPr lang="zh-CN" altLang="zh-CN" dirty="0"/>
              <a:t>和图</a:t>
            </a:r>
            <a:r>
              <a:rPr lang="en-US" altLang="zh-CN" dirty="0"/>
              <a:t>3-12</a:t>
            </a:r>
            <a:r>
              <a:rPr lang="zh-CN" altLang="zh-CN" dirty="0"/>
              <a:t>所示</a:t>
            </a:r>
            <a:r>
              <a:rPr lang="zh-CN" altLang="zh-CN" dirty="0" smtClean="0"/>
              <a:t>。</a:t>
            </a:r>
            <a:endParaRPr lang="zh-CN" altLang="zh-CN" dirty="0"/>
          </a:p>
        </p:txBody>
      </p:sp>
      <p:pic>
        <p:nvPicPr>
          <p:cNvPr id="12"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3944400" y="84605"/>
            <a:ext cx="5092098"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en-US" altLang="zh-CN" sz="1600" b="1" dirty="0">
                <a:solidFill>
                  <a:schemeClr val="accent3">
                    <a:lumMod val="50000"/>
                  </a:schemeClr>
                </a:solidFill>
                <a:latin typeface="黑体" pitchFamily="2" charset="-122"/>
                <a:ea typeface="黑体" pitchFamily="2" charset="-122"/>
              </a:rPr>
              <a:t>CCSS</a:t>
            </a:r>
            <a:r>
              <a:rPr lang="zh-CN" altLang="en-US" sz="1600" b="1" dirty="0">
                <a:solidFill>
                  <a:schemeClr val="accent3">
                    <a:lumMod val="50000"/>
                  </a:schemeClr>
                </a:solidFill>
                <a:latin typeface="黑体" pitchFamily="2" charset="-122"/>
                <a:ea typeface="黑体" pitchFamily="2" charset="-122"/>
              </a:rPr>
              <a:t>情境任务实</a:t>
            </a:r>
            <a:r>
              <a:rPr lang="zh-CN" altLang="en-US" sz="1600" b="1" dirty="0" smtClean="0">
                <a:solidFill>
                  <a:schemeClr val="accent3">
                    <a:lumMod val="50000"/>
                  </a:schemeClr>
                </a:solidFill>
                <a:latin typeface="黑体" pitchFamily="2" charset="-122"/>
                <a:ea typeface="黑体" pitchFamily="2" charset="-122"/>
              </a:rPr>
              <a:t>训</a:t>
            </a:r>
            <a:r>
              <a:rPr lang="en-US" altLang="zh-CN" sz="1600" b="1" dirty="0" smtClean="0">
                <a:solidFill>
                  <a:schemeClr val="accent3">
                    <a:lumMod val="50000"/>
                  </a:schemeClr>
                </a:solidFill>
                <a:latin typeface="黑体" pitchFamily="2" charset="-122"/>
                <a:ea typeface="黑体" pitchFamily="2" charset="-122"/>
              </a:rPr>
              <a:t>1</a:t>
            </a:r>
            <a:r>
              <a:rPr lang="zh-CN" altLang="en-US" sz="1600" b="1" dirty="0" smtClean="0">
                <a:solidFill>
                  <a:schemeClr val="accent3">
                    <a:lumMod val="50000"/>
                  </a:schemeClr>
                </a:solidFill>
                <a:latin typeface="黑体" pitchFamily="2" charset="-122"/>
                <a:ea typeface="黑体" pitchFamily="2" charset="-122"/>
              </a:rPr>
              <a:t>  模拟商旅行业客户沟通技巧实</a:t>
            </a:r>
            <a:r>
              <a:rPr lang="zh-CN" altLang="en-US" sz="1600" b="1" dirty="0">
                <a:solidFill>
                  <a:schemeClr val="accent3">
                    <a:lumMod val="50000"/>
                  </a:schemeClr>
                </a:solidFill>
                <a:latin typeface="黑体" pitchFamily="2" charset="-122"/>
                <a:ea typeface="黑体" pitchFamily="2" charset="-122"/>
              </a:rPr>
              <a:t>训</a:t>
            </a:r>
          </a:p>
        </p:txBody>
      </p:sp>
      <p:sp>
        <p:nvSpPr>
          <p:cNvPr id="17"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0" name="圆角矩形 9">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1497741626"/>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4936440"/>
            <a:ext cx="6836222" cy="369332"/>
          </a:xfrm>
          <a:prstGeom prst="rect">
            <a:avLst/>
          </a:prstGeom>
          <a:noFill/>
        </p:spPr>
        <p:txBody>
          <a:bodyPr wrap="square" rtlCol="0">
            <a:spAutoFit/>
          </a:bodyPr>
          <a:lstStyle/>
          <a:p>
            <a:pPr algn="ctr"/>
            <a:r>
              <a:rPr lang="zh-CN" altLang="zh-CN" dirty="0"/>
              <a:t>图</a:t>
            </a:r>
            <a:r>
              <a:rPr lang="en-US" altLang="zh-CN" dirty="0"/>
              <a:t>3-11</a:t>
            </a:r>
            <a:r>
              <a:rPr lang="zh-CN" altLang="zh-CN" dirty="0"/>
              <a:t>酒店预订标准话</a:t>
            </a:r>
            <a:r>
              <a:rPr lang="zh-CN" altLang="zh-CN" dirty="0" smtClean="0"/>
              <a:t>术</a:t>
            </a:r>
            <a:endParaRPr lang="zh-CN" altLang="zh-CN" dirty="0"/>
          </a:p>
        </p:txBody>
      </p:sp>
      <p:pic>
        <p:nvPicPr>
          <p:cNvPr id="12"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3944400" y="84605"/>
            <a:ext cx="5092098"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en-US" altLang="zh-CN" sz="1600" b="1" dirty="0">
                <a:solidFill>
                  <a:schemeClr val="accent3">
                    <a:lumMod val="50000"/>
                  </a:schemeClr>
                </a:solidFill>
                <a:latin typeface="黑体" pitchFamily="2" charset="-122"/>
                <a:ea typeface="黑体" pitchFamily="2" charset="-122"/>
              </a:rPr>
              <a:t>CCSS</a:t>
            </a:r>
            <a:r>
              <a:rPr lang="zh-CN" altLang="en-US" sz="1600" b="1" dirty="0">
                <a:solidFill>
                  <a:schemeClr val="accent3">
                    <a:lumMod val="50000"/>
                  </a:schemeClr>
                </a:solidFill>
                <a:latin typeface="黑体" pitchFamily="2" charset="-122"/>
                <a:ea typeface="黑体" pitchFamily="2" charset="-122"/>
              </a:rPr>
              <a:t>情境任务实</a:t>
            </a:r>
            <a:r>
              <a:rPr lang="zh-CN" altLang="en-US" sz="1600" b="1" dirty="0" smtClean="0">
                <a:solidFill>
                  <a:schemeClr val="accent3">
                    <a:lumMod val="50000"/>
                  </a:schemeClr>
                </a:solidFill>
                <a:latin typeface="黑体" pitchFamily="2" charset="-122"/>
                <a:ea typeface="黑体" pitchFamily="2" charset="-122"/>
              </a:rPr>
              <a:t>训</a:t>
            </a:r>
            <a:r>
              <a:rPr lang="en-US" altLang="zh-CN" sz="1600" b="1" dirty="0" smtClean="0">
                <a:solidFill>
                  <a:schemeClr val="accent3">
                    <a:lumMod val="50000"/>
                  </a:schemeClr>
                </a:solidFill>
                <a:latin typeface="黑体" pitchFamily="2" charset="-122"/>
                <a:ea typeface="黑体" pitchFamily="2" charset="-122"/>
              </a:rPr>
              <a:t>1</a:t>
            </a:r>
            <a:r>
              <a:rPr lang="zh-CN" altLang="en-US" sz="1600" b="1" dirty="0" smtClean="0">
                <a:solidFill>
                  <a:schemeClr val="accent3">
                    <a:lumMod val="50000"/>
                  </a:schemeClr>
                </a:solidFill>
                <a:latin typeface="黑体" pitchFamily="2" charset="-122"/>
                <a:ea typeface="黑体" pitchFamily="2" charset="-122"/>
              </a:rPr>
              <a:t>  模拟商旅行业客户沟通技巧实</a:t>
            </a:r>
            <a:r>
              <a:rPr lang="zh-CN" altLang="en-US" sz="1600" b="1" dirty="0">
                <a:solidFill>
                  <a:schemeClr val="accent3">
                    <a:lumMod val="50000"/>
                  </a:schemeClr>
                </a:solidFill>
                <a:latin typeface="黑体" pitchFamily="2" charset="-122"/>
                <a:ea typeface="黑体" pitchFamily="2" charset="-122"/>
              </a:rPr>
              <a:t>训</a:t>
            </a:r>
          </a:p>
        </p:txBody>
      </p:sp>
      <p:sp>
        <p:nvSpPr>
          <p:cNvPr id="17"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72440" y="1489348"/>
            <a:ext cx="5760000" cy="2984000"/>
          </a:xfrm>
          <a:prstGeom prst="rect">
            <a:avLst/>
          </a:prstGeom>
        </p:spPr>
      </p:pic>
      <p:sp>
        <p:nvSpPr>
          <p:cNvPr id="13" name="圆角矩形 12">
            <a:hlinkClick r:id="rId5"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41866804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4936440"/>
            <a:ext cx="6836222" cy="369332"/>
          </a:xfrm>
          <a:prstGeom prst="rect">
            <a:avLst/>
          </a:prstGeom>
          <a:noFill/>
        </p:spPr>
        <p:txBody>
          <a:bodyPr wrap="square" rtlCol="0">
            <a:spAutoFit/>
          </a:bodyPr>
          <a:lstStyle/>
          <a:p>
            <a:pPr algn="ctr"/>
            <a:r>
              <a:rPr lang="zh-CN" altLang="zh-CN" dirty="0"/>
              <a:t>图</a:t>
            </a:r>
            <a:r>
              <a:rPr lang="en-US" altLang="zh-CN" dirty="0"/>
              <a:t>3-12</a:t>
            </a:r>
            <a:r>
              <a:rPr lang="zh-CN" altLang="zh-CN" dirty="0"/>
              <a:t>酒店预订担保标准话术</a:t>
            </a:r>
          </a:p>
        </p:txBody>
      </p:sp>
      <p:pic>
        <p:nvPicPr>
          <p:cNvPr id="12"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3944400" y="84605"/>
            <a:ext cx="5092098"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en-US" altLang="zh-CN" sz="1600" b="1" dirty="0">
                <a:solidFill>
                  <a:schemeClr val="accent3">
                    <a:lumMod val="50000"/>
                  </a:schemeClr>
                </a:solidFill>
                <a:latin typeface="黑体" pitchFamily="2" charset="-122"/>
                <a:ea typeface="黑体" pitchFamily="2" charset="-122"/>
              </a:rPr>
              <a:t>CCSS</a:t>
            </a:r>
            <a:r>
              <a:rPr lang="zh-CN" altLang="en-US" sz="1600" b="1" dirty="0">
                <a:solidFill>
                  <a:schemeClr val="accent3">
                    <a:lumMod val="50000"/>
                  </a:schemeClr>
                </a:solidFill>
                <a:latin typeface="黑体" pitchFamily="2" charset="-122"/>
                <a:ea typeface="黑体" pitchFamily="2" charset="-122"/>
              </a:rPr>
              <a:t>情境任务实</a:t>
            </a:r>
            <a:r>
              <a:rPr lang="zh-CN" altLang="en-US" sz="1600" b="1" dirty="0" smtClean="0">
                <a:solidFill>
                  <a:schemeClr val="accent3">
                    <a:lumMod val="50000"/>
                  </a:schemeClr>
                </a:solidFill>
                <a:latin typeface="黑体" pitchFamily="2" charset="-122"/>
                <a:ea typeface="黑体" pitchFamily="2" charset="-122"/>
              </a:rPr>
              <a:t>训</a:t>
            </a:r>
            <a:r>
              <a:rPr lang="en-US" altLang="zh-CN" sz="1600" b="1" dirty="0" smtClean="0">
                <a:solidFill>
                  <a:schemeClr val="accent3">
                    <a:lumMod val="50000"/>
                  </a:schemeClr>
                </a:solidFill>
                <a:latin typeface="黑体" pitchFamily="2" charset="-122"/>
                <a:ea typeface="黑体" pitchFamily="2" charset="-122"/>
              </a:rPr>
              <a:t>1</a:t>
            </a:r>
            <a:r>
              <a:rPr lang="zh-CN" altLang="en-US" sz="1600" b="1" dirty="0" smtClean="0">
                <a:solidFill>
                  <a:schemeClr val="accent3">
                    <a:lumMod val="50000"/>
                  </a:schemeClr>
                </a:solidFill>
                <a:latin typeface="黑体" pitchFamily="2" charset="-122"/>
                <a:ea typeface="黑体" pitchFamily="2" charset="-122"/>
              </a:rPr>
              <a:t>  模拟商旅行业客户沟通技巧实</a:t>
            </a:r>
            <a:r>
              <a:rPr lang="zh-CN" altLang="en-US" sz="1600" b="1" dirty="0">
                <a:solidFill>
                  <a:schemeClr val="accent3">
                    <a:lumMod val="50000"/>
                  </a:schemeClr>
                </a:solidFill>
                <a:latin typeface="黑体" pitchFamily="2" charset="-122"/>
                <a:ea typeface="黑体" pitchFamily="2" charset="-122"/>
              </a:rPr>
              <a:t>训</a:t>
            </a:r>
          </a:p>
        </p:txBody>
      </p:sp>
      <p:sp>
        <p:nvSpPr>
          <p:cNvPr id="17"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72440" y="1457676"/>
            <a:ext cx="5760000" cy="2984000"/>
          </a:xfrm>
          <a:prstGeom prst="rect">
            <a:avLst/>
          </a:prstGeom>
        </p:spPr>
      </p:pic>
      <p:sp>
        <p:nvSpPr>
          <p:cNvPr id="13" name="圆角矩形 12">
            <a:hlinkClick r:id="rId5"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41866804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2031325"/>
          </a:xfrm>
          <a:prstGeom prst="rect">
            <a:avLst/>
          </a:prstGeom>
          <a:noFill/>
        </p:spPr>
        <p:txBody>
          <a:bodyPr wrap="square" rtlCol="0">
            <a:spAutoFit/>
          </a:bodyPr>
          <a:lstStyle/>
          <a:p>
            <a:pPr indent="457200"/>
            <a:r>
              <a:rPr lang="zh-CN" altLang="zh-CN" dirty="0"/>
              <a:t>④相关规定。酒店预订业务中有很多注意事项和规定，如客户的预订需</a:t>
            </a:r>
          </a:p>
          <a:p>
            <a:pPr indent="457200"/>
            <a:r>
              <a:rPr lang="zh-CN" altLang="zh-CN" dirty="0"/>
              <a:t>保留时间较长时，要看酒店是否需要客户提供相关担保，订单担保有多种选</a:t>
            </a:r>
          </a:p>
          <a:p>
            <a:pPr indent="457200"/>
            <a:r>
              <a:rPr lang="zh-CN" altLang="zh-CN" dirty="0"/>
              <a:t>择，本次实训中你会遇到这种情况。为了避免出现业务差错，你需要了解相关</a:t>
            </a:r>
          </a:p>
          <a:p>
            <a:pPr indent="457200"/>
            <a:r>
              <a:rPr lang="zh-CN" altLang="zh-CN" dirty="0"/>
              <a:t>业务规定，并在模拟对话过程中合理使用，如图</a:t>
            </a:r>
            <a:r>
              <a:rPr lang="en-US" altLang="zh-CN" dirty="0"/>
              <a:t>3-13</a:t>
            </a:r>
            <a:r>
              <a:rPr lang="zh-CN" altLang="zh-CN" dirty="0"/>
              <a:t>所示</a:t>
            </a:r>
            <a:r>
              <a:rPr lang="zh-CN" altLang="zh-CN" dirty="0" smtClean="0"/>
              <a:t>。</a:t>
            </a:r>
            <a:endParaRPr lang="zh-CN" altLang="zh-CN" dirty="0"/>
          </a:p>
        </p:txBody>
      </p:sp>
      <p:pic>
        <p:nvPicPr>
          <p:cNvPr id="12"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3944400" y="84605"/>
            <a:ext cx="5092098"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en-US" altLang="zh-CN" sz="1600" b="1" dirty="0">
                <a:solidFill>
                  <a:schemeClr val="accent3">
                    <a:lumMod val="50000"/>
                  </a:schemeClr>
                </a:solidFill>
                <a:latin typeface="黑体" pitchFamily="2" charset="-122"/>
                <a:ea typeface="黑体" pitchFamily="2" charset="-122"/>
              </a:rPr>
              <a:t>CCSS</a:t>
            </a:r>
            <a:r>
              <a:rPr lang="zh-CN" altLang="en-US" sz="1600" b="1" dirty="0">
                <a:solidFill>
                  <a:schemeClr val="accent3">
                    <a:lumMod val="50000"/>
                  </a:schemeClr>
                </a:solidFill>
                <a:latin typeface="黑体" pitchFamily="2" charset="-122"/>
                <a:ea typeface="黑体" pitchFamily="2" charset="-122"/>
              </a:rPr>
              <a:t>情境任务实</a:t>
            </a:r>
            <a:r>
              <a:rPr lang="zh-CN" altLang="en-US" sz="1600" b="1" dirty="0" smtClean="0">
                <a:solidFill>
                  <a:schemeClr val="accent3">
                    <a:lumMod val="50000"/>
                  </a:schemeClr>
                </a:solidFill>
                <a:latin typeface="黑体" pitchFamily="2" charset="-122"/>
                <a:ea typeface="黑体" pitchFamily="2" charset="-122"/>
              </a:rPr>
              <a:t>训</a:t>
            </a:r>
            <a:r>
              <a:rPr lang="en-US" altLang="zh-CN" sz="1600" b="1" dirty="0" smtClean="0">
                <a:solidFill>
                  <a:schemeClr val="accent3">
                    <a:lumMod val="50000"/>
                  </a:schemeClr>
                </a:solidFill>
                <a:latin typeface="黑体" pitchFamily="2" charset="-122"/>
                <a:ea typeface="黑体" pitchFamily="2" charset="-122"/>
              </a:rPr>
              <a:t>1</a:t>
            </a:r>
            <a:r>
              <a:rPr lang="zh-CN" altLang="en-US" sz="1600" b="1" dirty="0" smtClean="0">
                <a:solidFill>
                  <a:schemeClr val="accent3">
                    <a:lumMod val="50000"/>
                  </a:schemeClr>
                </a:solidFill>
                <a:latin typeface="黑体" pitchFamily="2" charset="-122"/>
                <a:ea typeface="黑体" pitchFamily="2" charset="-122"/>
              </a:rPr>
              <a:t>  模拟商旅行业客户沟通技巧实</a:t>
            </a:r>
            <a:r>
              <a:rPr lang="zh-CN" altLang="en-US" sz="1600" b="1" dirty="0">
                <a:solidFill>
                  <a:schemeClr val="accent3">
                    <a:lumMod val="50000"/>
                  </a:schemeClr>
                </a:solidFill>
                <a:latin typeface="黑体" pitchFamily="2" charset="-122"/>
                <a:ea typeface="黑体" pitchFamily="2" charset="-122"/>
              </a:rPr>
              <a:t>训</a:t>
            </a:r>
          </a:p>
        </p:txBody>
      </p:sp>
      <p:sp>
        <p:nvSpPr>
          <p:cNvPr id="17"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0" name="圆角矩形 9">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41866804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4936440"/>
            <a:ext cx="6836222" cy="369332"/>
          </a:xfrm>
          <a:prstGeom prst="rect">
            <a:avLst/>
          </a:prstGeom>
          <a:noFill/>
        </p:spPr>
        <p:txBody>
          <a:bodyPr wrap="square" rtlCol="0">
            <a:spAutoFit/>
          </a:bodyPr>
          <a:lstStyle/>
          <a:p>
            <a:pPr algn="ctr"/>
            <a:r>
              <a:rPr lang="zh-CN" altLang="zh-CN" dirty="0"/>
              <a:t>图</a:t>
            </a:r>
            <a:r>
              <a:rPr lang="en-US" altLang="zh-CN" dirty="0"/>
              <a:t>3-13</a:t>
            </a:r>
            <a:r>
              <a:rPr lang="zh-CN" altLang="zh-CN" dirty="0"/>
              <a:t>酒店业务常见问题</a:t>
            </a:r>
            <a:r>
              <a:rPr lang="en-US" altLang="zh-CN" dirty="0"/>
              <a:t>FAQ</a:t>
            </a:r>
            <a:endParaRPr lang="zh-CN" altLang="zh-CN" dirty="0"/>
          </a:p>
        </p:txBody>
      </p:sp>
      <p:pic>
        <p:nvPicPr>
          <p:cNvPr id="12"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3944400" y="84605"/>
            <a:ext cx="5092098"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en-US" altLang="zh-CN" sz="1600" b="1" dirty="0">
                <a:solidFill>
                  <a:schemeClr val="accent3">
                    <a:lumMod val="50000"/>
                  </a:schemeClr>
                </a:solidFill>
                <a:latin typeface="黑体" pitchFamily="2" charset="-122"/>
                <a:ea typeface="黑体" pitchFamily="2" charset="-122"/>
              </a:rPr>
              <a:t>CCSS</a:t>
            </a:r>
            <a:r>
              <a:rPr lang="zh-CN" altLang="en-US" sz="1600" b="1" dirty="0">
                <a:solidFill>
                  <a:schemeClr val="accent3">
                    <a:lumMod val="50000"/>
                  </a:schemeClr>
                </a:solidFill>
                <a:latin typeface="黑体" pitchFamily="2" charset="-122"/>
                <a:ea typeface="黑体" pitchFamily="2" charset="-122"/>
              </a:rPr>
              <a:t>情境任务实</a:t>
            </a:r>
            <a:r>
              <a:rPr lang="zh-CN" altLang="en-US" sz="1600" b="1" dirty="0" smtClean="0">
                <a:solidFill>
                  <a:schemeClr val="accent3">
                    <a:lumMod val="50000"/>
                  </a:schemeClr>
                </a:solidFill>
                <a:latin typeface="黑体" pitchFamily="2" charset="-122"/>
                <a:ea typeface="黑体" pitchFamily="2" charset="-122"/>
              </a:rPr>
              <a:t>训</a:t>
            </a:r>
            <a:r>
              <a:rPr lang="en-US" altLang="zh-CN" sz="1600" b="1" dirty="0" smtClean="0">
                <a:solidFill>
                  <a:schemeClr val="accent3">
                    <a:lumMod val="50000"/>
                  </a:schemeClr>
                </a:solidFill>
                <a:latin typeface="黑体" pitchFamily="2" charset="-122"/>
                <a:ea typeface="黑体" pitchFamily="2" charset="-122"/>
              </a:rPr>
              <a:t>1</a:t>
            </a:r>
            <a:r>
              <a:rPr lang="zh-CN" altLang="en-US" sz="1600" b="1" dirty="0" smtClean="0">
                <a:solidFill>
                  <a:schemeClr val="accent3">
                    <a:lumMod val="50000"/>
                  </a:schemeClr>
                </a:solidFill>
                <a:latin typeface="黑体" pitchFamily="2" charset="-122"/>
                <a:ea typeface="黑体" pitchFamily="2" charset="-122"/>
              </a:rPr>
              <a:t>  模拟商旅行业客户沟通技巧实</a:t>
            </a:r>
            <a:r>
              <a:rPr lang="zh-CN" altLang="en-US" sz="1600" b="1" dirty="0">
                <a:solidFill>
                  <a:schemeClr val="accent3">
                    <a:lumMod val="50000"/>
                  </a:schemeClr>
                </a:solidFill>
                <a:latin typeface="黑体" pitchFamily="2" charset="-122"/>
                <a:ea typeface="黑体" pitchFamily="2" charset="-122"/>
              </a:rPr>
              <a:t>训</a:t>
            </a:r>
          </a:p>
        </p:txBody>
      </p:sp>
      <p:sp>
        <p:nvSpPr>
          <p:cNvPr id="17"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71800" y="1561356"/>
            <a:ext cx="5760000" cy="2984000"/>
          </a:xfrm>
          <a:prstGeom prst="rect">
            <a:avLst/>
          </a:prstGeom>
        </p:spPr>
      </p:pic>
      <p:sp>
        <p:nvSpPr>
          <p:cNvPr id="13" name="圆角矩形 12">
            <a:hlinkClick r:id="rId5"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41866804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3944400" y="84605"/>
            <a:ext cx="5092098"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en-US" altLang="zh-CN" sz="1600" b="1" dirty="0">
                <a:solidFill>
                  <a:schemeClr val="accent3">
                    <a:lumMod val="50000"/>
                  </a:schemeClr>
                </a:solidFill>
                <a:latin typeface="黑体" pitchFamily="2" charset="-122"/>
                <a:ea typeface="黑体" pitchFamily="2" charset="-122"/>
              </a:rPr>
              <a:t>CCSS</a:t>
            </a:r>
            <a:r>
              <a:rPr lang="zh-CN" altLang="en-US" sz="1600" b="1" dirty="0">
                <a:solidFill>
                  <a:schemeClr val="accent3">
                    <a:lumMod val="50000"/>
                  </a:schemeClr>
                </a:solidFill>
                <a:latin typeface="黑体" pitchFamily="2" charset="-122"/>
                <a:ea typeface="黑体" pitchFamily="2" charset="-122"/>
              </a:rPr>
              <a:t>情境任务实</a:t>
            </a:r>
            <a:r>
              <a:rPr lang="zh-CN" altLang="en-US" sz="1600" b="1" dirty="0" smtClean="0">
                <a:solidFill>
                  <a:schemeClr val="accent3">
                    <a:lumMod val="50000"/>
                  </a:schemeClr>
                </a:solidFill>
                <a:latin typeface="黑体" pitchFamily="2" charset="-122"/>
                <a:ea typeface="黑体" pitchFamily="2" charset="-122"/>
              </a:rPr>
              <a:t>训</a:t>
            </a:r>
            <a:r>
              <a:rPr lang="en-US" altLang="zh-CN" sz="1600" b="1" dirty="0" smtClean="0">
                <a:solidFill>
                  <a:schemeClr val="accent3">
                    <a:lumMod val="50000"/>
                  </a:schemeClr>
                </a:solidFill>
                <a:latin typeface="黑体" pitchFamily="2" charset="-122"/>
                <a:ea typeface="黑体" pitchFamily="2" charset="-122"/>
              </a:rPr>
              <a:t>1</a:t>
            </a:r>
            <a:r>
              <a:rPr lang="zh-CN" altLang="en-US" sz="1600" b="1" dirty="0" smtClean="0">
                <a:solidFill>
                  <a:schemeClr val="accent3">
                    <a:lumMod val="50000"/>
                  </a:schemeClr>
                </a:solidFill>
                <a:latin typeface="黑体" pitchFamily="2" charset="-122"/>
                <a:ea typeface="黑体" pitchFamily="2" charset="-122"/>
              </a:rPr>
              <a:t>  模拟商旅行业客户沟通技巧实</a:t>
            </a:r>
            <a:r>
              <a:rPr lang="zh-CN" altLang="en-US" sz="1600" b="1" dirty="0">
                <a:solidFill>
                  <a:schemeClr val="accent3">
                    <a:lumMod val="50000"/>
                  </a:schemeClr>
                </a:solidFill>
                <a:latin typeface="黑体" pitchFamily="2" charset="-122"/>
                <a:ea typeface="黑体" pitchFamily="2" charset="-122"/>
              </a:rPr>
              <a:t>训</a:t>
            </a:r>
          </a:p>
        </p:txBody>
      </p:sp>
      <p:sp>
        <p:nvSpPr>
          <p:cNvPr id="17"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0" name="TextBox 9"/>
          <p:cNvSpPr txBox="1"/>
          <p:nvPr/>
        </p:nvSpPr>
        <p:spPr>
          <a:xfrm>
            <a:off x="2200275" y="985292"/>
            <a:ext cx="6836222" cy="4247317"/>
          </a:xfrm>
          <a:prstGeom prst="rect">
            <a:avLst/>
          </a:prstGeom>
          <a:noFill/>
        </p:spPr>
        <p:txBody>
          <a:bodyPr wrap="square" rtlCol="0">
            <a:spAutoFit/>
          </a:bodyPr>
          <a:lstStyle/>
          <a:p>
            <a:pPr indent="457200"/>
            <a:r>
              <a:rPr lang="en-US" altLang="zh-CN" dirty="0"/>
              <a:t>(2)</a:t>
            </a:r>
            <a:r>
              <a:rPr lang="zh-CN" altLang="zh-CN" dirty="0"/>
              <a:t>实训过程中。实训过程中，坐席代表需要执行以下任务：</a:t>
            </a:r>
          </a:p>
          <a:p>
            <a:pPr indent="457200"/>
            <a:r>
              <a:rPr lang="zh-CN" altLang="zh-CN" dirty="0"/>
              <a:t>①按照规定业务流程和规定话术为客户提供服务。</a:t>
            </a:r>
          </a:p>
          <a:p>
            <a:pPr indent="457200"/>
            <a:r>
              <a:rPr lang="zh-CN" altLang="zh-CN" dirty="0"/>
              <a:t>②与客户沟通过程中，注意客户服务礼仪各项能力的运用。例如，使用标准的客户服务用语、微笑为客户服务等。</a:t>
            </a:r>
          </a:p>
          <a:p>
            <a:pPr indent="457200"/>
            <a:r>
              <a:rPr lang="zh-CN" altLang="zh-CN" dirty="0"/>
              <a:t>遇到客户问到的问题你不知如何回答时，不可以无根据地回答，也不能不回答。坐席代表可以通过查询</a:t>
            </a:r>
            <a:r>
              <a:rPr lang="en-US" altLang="zh-CN" dirty="0"/>
              <a:t>CCSS</a:t>
            </a:r>
            <a:r>
              <a:rPr lang="zh-CN" altLang="zh-CN" dirty="0"/>
              <a:t>中该业务内容中的常见问题</a:t>
            </a:r>
          </a:p>
          <a:p>
            <a:pPr indent="457200"/>
            <a:r>
              <a:rPr lang="en-US" altLang="zh-CN" dirty="0"/>
              <a:t>(FAQ)</a:t>
            </a:r>
            <a:r>
              <a:rPr lang="zh-CN" altLang="zh-CN" dirty="0"/>
              <a:t>为客户进行解答。在查询过程中要使用规范的服务用语。</a:t>
            </a:r>
          </a:p>
          <a:p>
            <a:pPr indent="457200"/>
            <a:r>
              <a:rPr lang="zh-CN" altLang="zh-CN" dirty="0"/>
              <a:t>④这个实训为坐席代表提供了锻炼客户服务礼仪的机会，你的客户在通话过程中出现任何你认为不符合场景或者超出业务范畴的话题时，请不要停止实训，坐席代表要礼貌地去对待并设法让话题走向正轨。因为在现实工作中，坐席代表会遇到各种情况，这些情况都是你需要面对并且要去解决的问题。</a:t>
            </a:r>
          </a:p>
          <a:p>
            <a:pPr indent="457200"/>
            <a:r>
              <a:rPr lang="zh-CN" altLang="zh-CN" dirty="0"/>
              <a:t>⑤再次强调你本次的服务目的是通过为客户提供良好的服务来解答客户的每一个问题</a:t>
            </a:r>
            <a:r>
              <a:rPr lang="zh-CN" altLang="zh-CN" dirty="0" smtClean="0"/>
              <a:t>。</a:t>
            </a:r>
            <a:endParaRPr lang="zh-CN" altLang="zh-CN" dirty="0"/>
          </a:p>
        </p:txBody>
      </p:sp>
      <p:sp>
        <p:nvSpPr>
          <p:cNvPr id="11" name="圆角矩形 10">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41866804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3944400" y="84605"/>
            <a:ext cx="5092098"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en-US" altLang="zh-CN" sz="1600" b="1" dirty="0">
                <a:solidFill>
                  <a:schemeClr val="accent3">
                    <a:lumMod val="50000"/>
                  </a:schemeClr>
                </a:solidFill>
                <a:latin typeface="黑体" pitchFamily="2" charset="-122"/>
                <a:ea typeface="黑体" pitchFamily="2" charset="-122"/>
              </a:rPr>
              <a:t>CCSS</a:t>
            </a:r>
            <a:r>
              <a:rPr lang="zh-CN" altLang="en-US" sz="1600" b="1" dirty="0">
                <a:solidFill>
                  <a:schemeClr val="accent3">
                    <a:lumMod val="50000"/>
                  </a:schemeClr>
                </a:solidFill>
                <a:latin typeface="黑体" pitchFamily="2" charset="-122"/>
                <a:ea typeface="黑体" pitchFamily="2" charset="-122"/>
              </a:rPr>
              <a:t>情境任务实</a:t>
            </a:r>
            <a:r>
              <a:rPr lang="zh-CN" altLang="en-US" sz="1600" b="1" dirty="0" smtClean="0">
                <a:solidFill>
                  <a:schemeClr val="accent3">
                    <a:lumMod val="50000"/>
                  </a:schemeClr>
                </a:solidFill>
                <a:latin typeface="黑体" pitchFamily="2" charset="-122"/>
                <a:ea typeface="黑体" pitchFamily="2" charset="-122"/>
              </a:rPr>
              <a:t>训</a:t>
            </a:r>
            <a:r>
              <a:rPr lang="en-US" altLang="zh-CN" sz="1600" b="1" dirty="0" smtClean="0">
                <a:solidFill>
                  <a:schemeClr val="accent3">
                    <a:lumMod val="50000"/>
                  </a:schemeClr>
                </a:solidFill>
                <a:latin typeface="黑体" pitchFamily="2" charset="-122"/>
                <a:ea typeface="黑体" pitchFamily="2" charset="-122"/>
              </a:rPr>
              <a:t>1</a:t>
            </a:r>
            <a:r>
              <a:rPr lang="zh-CN" altLang="en-US" sz="1600" b="1" dirty="0" smtClean="0">
                <a:solidFill>
                  <a:schemeClr val="accent3">
                    <a:lumMod val="50000"/>
                  </a:schemeClr>
                </a:solidFill>
                <a:latin typeface="黑体" pitchFamily="2" charset="-122"/>
                <a:ea typeface="黑体" pitchFamily="2" charset="-122"/>
              </a:rPr>
              <a:t>  模拟商旅行业客户沟通技巧实</a:t>
            </a:r>
            <a:r>
              <a:rPr lang="zh-CN" altLang="en-US" sz="1600" b="1" dirty="0">
                <a:solidFill>
                  <a:schemeClr val="accent3">
                    <a:lumMod val="50000"/>
                  </a:schemeClr>
                </a:solidFill>
                <a:latin typeface="黑体" pitchFamily="2" charset="-122"/>
                <a:ea typeface="黑体" pitchFamily="2" charset="-122"/>
              </a:rPr>
              <a:t>训</a:t>
            </a:r>
          </a:p>
        </p:txBody>
      </p:sp>
      <p:sp>
        <p:nvSpPr>
          <p:cNvPr id="17"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0" name="TextBox 9"/>
          <p:cNvSpPr txBox="1"/>
          <p:nvPr/>
        </p:nvSpPr>
        <p:spPr>
          <a:xfrm>
            <a:off x="2200275" y="985292"/>
            <a:ext cx="6836222" cy="3416320"/>
          </a:xfrm>
          <a:prstGeom prst="rect">
            <a:avLst/>
          </a:prstGeom>
          <a:noFill/>
        </p:spPr>
        <p:txBody>
          <a:bodyPr wrap="square" rtlCol="0">
            <a:spAutoFit/>
          </a:bodyPr>
          <a:lstStyle/>
          <a:p>
            <a:pPr indent="457200"/>
            <a:r>
              <a:rPr lang="en-US" altLang="zh-CN" dirty="0"/>
              <a:t>(3)</a:t>
            </a:r>
            <a:r>
              <a:rPr lang="zh-CN" altLang="zh-CN" dirty="0"/>
              <a:t>实训结束后。实训结束后，坐席代表需要执行以下任务：</a:t>
            </a:r>
          </a:p>
          <a:p>
            <a:pPr indent="457200"/>
            <a:r>
              <a:rPr lang="zh-CN" altLang="zh-CN" dirty="0"/>
              <a:t>①阅读观察员角色完成的“观察评估表”，看看观察员如何评价你的表现，之后与你的小组讨论以下问题：</a:t>
            </a:r>
          </a:p>
          <a:p>
            <a:pPr indent="457200"/>
            <a:r>
              <a:rPr lang="zh-CN" altLang="zh-CN" dirty="0"/>
              <a:t>·“观察评估表”对你“表现不佳”的评价中，哪些评价是你意识到并且接受的？你是否接受观察员的改进建议？你认为自己该如何改进？</a:t>
            </a:r>
          </a:p>
          <a:p>
            <a:pPr indent="457200"/>
            <a:r>
              <a:rPr lang="zh-CN" altLang="zh-CN" dirty="0"/>
              <a:t>·“观察评估表”对你“表现不佳”的评价中，哪些评价是你没意识到并且接受的？你是否接受观察员的改进建议？你认为自己该如何改进？</a:t>
            </a:r>
          </a:p>
          <a:p>
            <a:pPr indent="457200"/>
            <a:r>
              <a:rPr lang="zh-CN" altLang="zh-CN" dirty="0"/>
              <a:t>·“观察评估表”对你“表现不佳”的评价中，哪些评价是你没意识到并且不接受的？并说明不接受该评价结果的原因。</a:t>
            </a:r>
          </a:p>
          <a:p>
            <a:pPr indent="457200"/>
            <a:r>
              <a:rPr lang="zh-CN" altLang="zh-CN" dirty="0"/>
              <a:t>②根据你的实训情况及讨论结果填写一份“实训总结表”。</a:t>
            </a:r>
          </a:p>
        </p:txBody>
      </p:sp>
      <p:sp>
        <p:nvSpPr>
          <p:cNvPr id="11" name="圆角矩形 10">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41866804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4093428"/>
          </a:xfrm>
          <a:prstGeom prst="rect">
            <a:avLst/>
          </a:prstGeom>
          <a:noFill/>
        </p:spPr>
        <p:txBody>
          <a:bodyPr wrap="square" rtlCol="0">
            <a:spAutoFit/>
          </a:bodyPr>
          <a:lstStyle/>
          <a:p>
            <a:pPr indent="457200"/>
            <a:r>
              <a:rPr lang="zh-CN" altLang="zh-CN" sz="1600" dirty="0"/>
              <a:t>看上去简单的两个例子说明客户打进来的每一个电话都是带有明确目的的，坐席代表要做的是明确客户希望达成的目标。这是与客户建立有效沟通的第一步。</a:t>
            </a:r>
          </a:p>
          <a:p>
            <a:pPr indent="457200"/>
            <a:r>
              <a:rPr lang="zh-CN" altLang="zh-CN" sz="1600" dirty="0"/>
              <a:t>但是并非所有人都能够将自己的意图表达得十分清楚，有些客户由于自身的思维逻辑和表达能力欠佳，会导致心里所想的真实想法无法完全用语言表达清楚，出现只言片语，很难让人理解。这就需要客服人员运用技巧去发现客户真正的需求，从而进一步为客户解决问题。</a:t>
            </a:r>
          </a:p>
          <a:p>
            <a:pPr indent="457200"/>
            <a:r>
              <a:rPr lang="zh-CN" altLang="zh-CN" sz="1600" dirty="0"/>
              <a:t>②对于呼出型业务来说，坐席代表会在电话接通时向客户表明自己的身份以及来电意图，这样不仅会使客户明白你的来电目的，同时也方便开展下一步工作。</a:t>
            </a:r>
          </a:p>
          <a:p>
            <a:pPr indent="457200"/>
            <a:r>
              <a:rPr lang="zh-CN" altLang="zh-CN" sz="1600" dirty="0"/>
              <a:t>举例：</a:t>
            </a:r>
          </a:p>
          <a:p>
            <a:pPr indent="457200"/>
            <a:r>
              <a:rPr lang="zh-CN" altLang="zh-CN" sz="1600" dirty="0"/>
              <a:t>“张先生您好，我是××客户服务中心</a:t>
            </a:r>
            <a:r>
              <a:rPr lang="en-US" altLang="zh-CN" sz="1600" dirty="0"/>
              <a:t>0125</a:t>
            </a:r>
            <a:r>
              <a:rPr lang="zh-CN" altLang="zh-CN" sz="1600" dirty="0"/>
              <a:t>号，抱歉打扰您。今天给您打电话的目的主要是为了使我公司能够为您提供更好的服务，希望您参与我们的问卷调查活动……”</a:t>
            </a:r>
          </a:p>
          <a:p>
            <a:pPr indent="457200"/>
            <a:r>
              <a:rPr lang="zh-CN" altLang="zh-CN" sz="1600" dirty="0"/>
              <a:t>总之，沟通要有一个明确的目标，这是客户服务中进行有效沟通最重要的前提。</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4"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1</a:t>
            </a:r>
            <a:r>
              <a:rPr lang="zh-CN" altLang="en-US" sz="1600" b="1" dirty="0" smtClean="0">
                <a:solidFill>
                  <a:schemeClr val="accent3">
                    <a:lumMod val="50000"/>
                  </a:schemeClr>
                </a:solidFill>
                <a:latin typeface="黑体" pitchFamily="2" charset="-122"/>
                <a:ea typeface="黑体" pitchFamily="2" charset="-122"/>
              </a:rPr>
              <a:t>  了解有效沟通</a:t>
            </a:r>
            <a:endParaRPr lang="zh-CN" altLang="en-US" sz="1600" b="1" dirty="0">
              <a:solidFill>
                <a:schemeClr val="accent3">
                  <a:lumMod val="50000"/>
                </a:schemeClr>
              </a:solidFill>
              <a:latin typeface="黑体" pitchFamily="2" charset="-122"/>
              <a:ea typeface="黑体" pitchFamily="2" charset="-122"/>
            </a:endParaRPr>
          </a:p>
        </p:txBody>
      </p:sp>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25101948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3944400" y="84605"/>
            <a:ext cx="5092098"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en-US" altLang="zh-CN" sz="1600" b="1" dirty="0">
                <a:solidFill>
                  <a:schemeClr val="accent3">
                    <a:lumMod val="50000"/>
                  </a:schemeClr>
                </a:solidFill>
                <a:latin typeface="黑体" pitchFamily="2" charset="-122"/>
                <a:ea typeface="黑体" pitchFamily="2" charset="-122"/>
              </a:rPr>
              <a:t>CCSS</a:t>
            </a:r>
            <a:r>
              <a:rPr lang="zh-CN" altLang="en-US" sz="1600" b="1" dirty="0">
                <a:solidFill>
                  <a:schemeClr val="accent3">
                    <a:lumMod val="50000"/>
                  </a:schemeClr>
                </a:solidFill>
                <a:latin typeface="黑体" pitchFamily="2" charset="-122"/>
                <a:ea typeface="黑体" pitchFamily="2" charset="-122"/>
              </a:rPr>
              <a:t>情境任务实</a:t>
            </a:r>
            <a:r>
              <a:rPr lang="zh-CN" altLang="en-US" sz="1600" b="1" dirty="0" smtClean="0">
                <a:solidFill>
                  <a:schemeClr val="accent3">
                    <a:lumMod val="50000"/>
                  </a:schemeClr>
                </a:solidFill>
                <a:latin typeface="黑体" pitchFamily="2" charset="-122"/>
                <a:ea typeface="黑体" pitchFamily="2" charset="-122"/>
              </a:rPr>
              <a:t>训</a:t>
            </a:r>
            <a:r>
              <a:rPr lang="en-US" altLang="zh-CN" sz="1600" b="1" dirty="0" smtClean="0">
                <a:solidFill>
                  <a:schemeClr val="accent3">
                    <a:lumMod val="50000"/>
                  </a:schemeClr>
                </a:solidFill>
                <a:latin typeface="黑体" pitchFamily="2" charset="-122"/>
                <a:ea typeface="黑体" pitchFamily="2" charset="-122"/>
              </a:rPr>
              <a:t>1</a:t>
            </a:r>
            <a:r>
              <a:rPr lang="zh-CN" altLang="en-US" sz="1600" b="1" dirty="0" smtClean="0">
                <a:solidFill>
                  <a:schemeClr val="accent3">
                    <a:lumMod val="50000"/>
                  </a:schemeClr>
                </a:solidFill>
                <a:latin typeface="黑体" pitchFamily="2" charset="-122"/>
                <a:ea typeface="黑体" pitchFamily="2" charset="-122"/>
              </a:rPr>
              <a:t>  模拟商旅行业客户沟通技巧实</a:t>
            </a:r>
            <a:r>
              <a:rPr lang="zh-CN" altLang="en-US" sz="1600" b="1" dirty="0">
                <a:solidFill>
                  <a:schemeClr val="accent3">
                    <a:lumMod val="50000"/>
                  </a:schemeClr>
                </a:solidFill>
                <a:latin typeface="黑体" pitchFamily="2" charset="-122"/>
                <a:ea typeface="黑体" pitchFamily="2" charset="-122"/>
              </a:rPr>
              <a:t>训</a:t>
            </a:r>
          </a:p>
        </p:txBody>
      </p:sp>
      <p:sp>
        <p:nvSpPr>
          <p:cNvPr id="17"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0" name="TextBox 9"/>
          <p:cNvSpPr txBox="1"/>
          <p:nvPr/>
        </p:nvSpPr>
        <p:spPr>
          <a:xfrm>
            <a:off x="2200275" y="904567"/>
            <a:ext cx="6836222" cy="4401205"/>
          </a:xfrm>
          <a:prstGeom prst="rect">
            <a:avLst/>
          </a:prstGeom>
          <a:noFill/>
        </p:spPr>
        <p:txBody>
          <a:bodyPr wrap="square" rtlCol="0">
            <a:spAutoFit/>
          </a:bodyPr>
          <a:lstStyle/>
          <a:p>
            <a:pPr indent="457200"/>
            <a:r>
              <a:rPr lang="en-US" altLang="zh-CN" sz="1400" dirty="0"/>
              <a:t>2</a:t>
            </a:r>
            <a:r>
              <a:rPr lang="zh-CN" altLang="zh-CN" sz="1400" dirty="0"/>
              <a:t>．观察员角色</a:t>
            </a:r>
          </a:p>
          <a:p>
            <a:pPr indent="457200"/>
            <a:r>
              <a:rPr lang="zh-CN" altLang="zh-CN" sz="1400" dirty="0"/>
              <a:t>观察员是非常重要的角色，因为你通过观看和倾听他人的实训演练，进而判定坐席代表角色在实训演练中的表现如何，并且需要对坐席代表的表现作出</a:t>
            </a:r>
          </a:p>
          <a:p>
            <a:pPr indent="457200"/>
            <a:r>
              <a:rPr lang="zh-CN" altLang="zh-CN" sz="1400" dirty="0"/>
              <a:t>反馈和指导。</a:t>
            </a:r>
          </a:p>
          <a:p>
            <a:pPr indent="457200"/>
            <a:r>
              <a:rPr lang="en-US" altLang="zh-CN" sz="1400" dirty="0"/>
              <a:t>(1)</a:t>
            </a:r>
            <a:r>
              <a:rPr lang="zh-CN" altLang="zh-CN" sz="1400" dirty="0"/>
              <a:t>实训前的准备。实训前，观察员角色需要掌握以下内容：</a:t>
            </a:r>
          </a:p>
          <a:p>
            <a:pPr indent="457200"/>
            <a:r>
              <a:rPr lang="zh-CN" altLang="zh-CN" sz="1400" dirty="0"/>
              <a:t>①阅读本回合中坐席代表和客户角色的背景资料。</a:t>
            </a:r>
          </a:p>
          <a:p>
            <a:pPr indent="457200"/>
            <a:r>
              <a:rPr lang="zh-CN" altLang="zh-CN" sz="1400" dirty="0"/>
              <a:t>②温习本次实训中所涉及的能力点。</a:t>
            </a:r>
          </a:p>
          <a:p>
            <a:pPr indent="457200"/>
            <a:r>
              <a:rPr lang="zh-CN" altLang="zh-CN" sz="1400" dirty="0"/>
              <a:t>③温习你随后将要完成的“观察评估表”。</a:t>
            </a:r>
          </a:p>
          <a:p>
            <a:pPr indent="457200"/>
            <a:r>
              <a:rPr lang="zh-CN" altLang="zh-CN" sz="1400" dirty="0"/>
              <a:t>④掌握好关于准备阶段的时间，以起到提醒作用。</a:t>
            </a:r>
          </a:p>
          <a:p>
            <a:pPr indent="457200"/>
            <a:r>
              <a:rPr lang="en-US" altLang="zh-CN" sz="1400" dirty="0"/>
              <a:t>(2)</a:t>
            </a:r>
            <a:r>
              <a:rPr lang="zh-CN" altLang="zh-CN" sz="1400" dirty="0"/>
              <a:t>实训过程中。实训过程中，观察员需要执行以下任务：</a:t>
            </a:r>
          </a:p>
          <a:p>
            <a:pPr indent="457200"/>
            <a:r>
              <a:rPr lang="zh-CN" altLang="zh-CN" sz="1400" dirty="0"/>
              <a:t>①使用“观察评估表”来记录你观察到的情况。</a:t>
            </a:r>
          </a:p>
          <a:p>
            <a:pPr indent="457200"/>
            <a:r>
              <a:rPr lang="zh-CN" altLang="zh-CN" sz="1400" dirty="0"/>
              <a:t>②观察客户角色的行为表现，如在实训过程中客户角色的话题与实训无关，观察员角色要提醒客户角色，必要时可暂停实训，协调妥当后重新开始。</a:t>
            </a:r>
          </a:p>
          <a:p>
            <a:pPr indent="457200"/>
            <a:r>
              <a:rPr lang="en-US" altLang="zh-CN" sz="1400" dirty="0"/>
              <a:t>(3)</a:t>
            </a:r>
            <a:r>
              <a:rPr lang="zh-CN" altLang="zh-CN" sz="1400" dirty="0"/>
              <a:t>实训结束后。实训结束后，观察员角色需要执行以下任务：</a:t>
            </a:r>
          </a:p>
          <a:p>
            <a:pPr indent="457200"/>
            <a:r>
              <a:rPr lang="zh-CN" altLang="zh-CN" sz="1400" dirty="0"/>
              <a:t>①询问坐席代表角色哪里做得好，哪里做得不好，该如何改进？</a:t>
            </a:r>
          </a:p>
          <a:p>
            <a:pPr indent="457200"/>
            <a:r>
              <a:rPr lang="zh-CN" altLang="zh-CN" sz="1400" dirty="0"/>
              <a:t>②询问客户角色坐席代表哪里做得好，</a:t>
            </a:r>
            <a:r>
              <a:rPr lang="zh-CN" altLang="zh-CN" sz="1400" dirty="0" smtClean="0"/>
              <a:t>哪里不好</a:t>
            </a:r>
            <a:r>
              <a:rPr lang="zh-CN" altLang="zh-CN" sz="1400" dirty="0"/>
              <a:t>，请客户角色提出改进建议。</a:t>
            </a:r>
          </a:p>
          <a:p>
            <a:pPr indent="457200"/>
            <a:r>
              <a:rPr lang="zh-CN" altLang="zh-CN" sz="1400" dirty="0"/>
              <a:t>③将“观察评估表”交给坐席代表角色，并让其阅读评估结果，同时根据评估结果点评坐席代表哪里做得好，哪里做得不好，提出改进建议，并加以示范。</a:t>
            </a:r>
          </a:p>
          <a:p>
            <a:pPr indent="457200"/>
            <a:r>
              <a:rPr lang="zh-CN" altLang="zh-CN" sz="1400" dirty="0"/>
              <a:t>④针对核心问题展开讨论。</a:t>
            </a:r>
          </a:p>
          <a:p>
            <a:pPr indent="457200"/>
            <a:r>
              <a:rPr lang="zh-CN" altLang="zh-CN" sz="1400" dirty="0"/>
              <a:t>⑤控制时间。</a:t>
            </a:r>
          </a:p>
        </p:txBody>
      </p:sp>
      <p:sp>
        <p:nvSpPr>
          <p:cNvPr id="11" name="圆角矩形 10">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41866804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3944400" y="84605"/>
            <a:ext cx="5092098"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en-US" altLang="zh-CN" sz="1600" b="1" dirty="0">
                <a:solidFill>
                  <a:schemeClr val="accent3">
                    <a:lumMod val="50000"/>
                  </a:schemeClr>
                </a:solidFill>
                <a:latin typeface="黑体" pitchFamily="2" charset="-122"/>
                <a:ea typeface="黑体" pitchFamily="2" charset="-122"/>
              </a:rPr>
              <a:t>CCSS</a:t>
            </a:r>
            <a:r>
              <a:rPr lang="zh-CN" altLang="en-US" sz="1600" b="1" dirty="0">
                <a:solidFill>
                  <a:schemeClr val="accent3">
                    <a:lumMod val="50000"/>
                  </a:schemeClr>
                </a:solidFill>
                <a:latin typeface="黑体" pitchFamily="2" charset="-122"/>
                <a:ea typeface="黑体" pitchFamily="2" charset="-122"/>
              </a:rPr>
              <a:t>情境任务实</a:t>
            </a:r>
            <a:r>
              <a:rPr lang="zh-CN" altLang="en-US" sz="1600" b="1" dirty="0" smtClean="0">
                <a:solidFill>
                  <a:schemeClr val="accent3">
                    <a:lumMod val="50000"/>
                  </a:schemeClr>
                </a:solidFill>
                <a:latin typeface="黑体" pitchFamily="2" charset="-122"/>
                <a:ea typeface="黑体" pitchFamily="2" charset="-122"/>
              </a:rPr>
              <a:t>训</a:t>
            </a:r>
            <a:r>
              <a:rPr lang="en-US" altLang="zh-CN" sz="1600" b="1" dirty="0" smtClean="0">
                <a:solidFill>
                  <a:schemeClr val="accent3">
                    <a:lumMod val="50000"/>
                  </a:schemeClr>
                </a:solidFill>
                <a:latin typeface="黑体" pitchFamily="2" charset="-122"/>
                <a:ea typeface="黑体" pitchFamily="2" charset="-122"/>
              </a:rPr>
              <a:t>1</a:t>
            </a:r>
            <a:r>
              <a:rPr lang="zh-CN" altLang="en-US" sz="1600" b="1" dirty="0" smtClean="0">
                <a:solidFill>
                  <a:schemeClr val="accent3">
                    <a:lumMod val="50000"/>
                  </a:schemeClr>
                </a:solidFill>
                <a:latin typeface="黑体" pitchFamily="2" charset="-122"/>
                <a:ea typeface="黑体" pitchFamily="2" charset="-122"/>
              </a:rPr>
              <a:t>  模拟商旅行业客户沟通技巧实</a:t>
            </a:r>
            <a:r>
              <a:rPr lang="zh-CN" altLang="en-US" sz="1600" b="1" dirty="0">
                <a:solidFill>
                  <a:schemeClr val="accent3">
                    <a:lumMod val="50000"/>
                  </a:schemeClr>
                </a:solidFill>
                <a:latin typeface="黑体" pitchFamily="2" charset="-122"/>
                <a:ea typeface="黑体" pitchFamily="2" charset="-122"/>
              </a:rPr>
              <a:t>训</a:t>
            </a:r>
          </a:p>
        </p:txBody>
      </p:sp>
      <p:sp>
        <p:nvSpPr>
          <p:cNvPr id="17"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0" name="TextBox 9"/>
          <p:cNvSpPr txBox="1"/>
          <p:nvPr/>
        </p:nvSpPr>
        <p:spPr>
          <a:xfrm>
            <a:off x="2200275" y="841276"/>
            <a:ext cx="6836222" cy="4524315"/>
          </a:xfrm>
          <a:prstGeom prst="rect">
            <a:avLst/>
          </a:prstGeom>
          <a:noFill/>
        </p:spPr>
        <p:txBody>
          <a:bodyPr wrap="square" rtlCol="0">
            <a:spAutoFit/>
          </a:bodyPr>
          <a:lstStyle/>
          <a:p>
            <a:pPr indent="457200"/>
            <a:r>
              <a:rPr lang="en-US" altLang="zh-CN" sz="1600" dirty="0"/>
              <a:t>3</a:t>
            </a:r>
            <a:r>
              <a:rPr lang="zh-CN" altLang="zh-CN" sz="1600" dirty="0"/>
              <a:t>．客户角色</a:t>
            </a:r>
          </a:p>
          <a:p>
            <a:pPr indent="457200"/>
            <a:r>
              <a:rPr lang="zh-CN" altLang="zh-CN" sz="1600" dirty="0"/>
              <a:t>对于本次实训来讲，客户角色十分重要，你的表现将直接决定本次实训是否真实。通过你的表现能够帮助坐席代表锻炼各种综合能力的运用，同时你肩负着另一个重任，就是在实训结束后为本次实训中坐席代表的表现作出评价，并提出改进建议。</a:t>
            </a:r>
          </a:p>
          <a:p>
            <a:pPr indent="457200"/>
            <a:r>
              <a:rPr lang="en-US" altLang="zh-CN" sz="1600" dirty="0"/>
              <a:t>(1)</a:t>
            </a:r>
            <a:r>
              <a:rPr lang="zh-CN" altLang="zh-CN" sz="1600" dirty="0"/>
              <a:t>实训前的准备。实训前，客户角色需要掌握以下内容：</a:t>
            </a:r>
          </a:p>
          <a:p>
            <a:pPr indent="457200"/>
            <a:r>
              <a:rPr lang="zh-CN" altLang="zh-CN" sz="1600" dirty="0"/>
              <a:t>①熟悉教师发送给你的角色背景资料。</a:t>
            </a:r>
          </a:p>
          <a:p>
            <a:pPr indent="457200"/>
            <a:r>
              <a:rPr lang="zh-CN" altLang="zh-CN" sz="1600" dirty="0"/>
              <a:t>②熟悉背景资料中的相关业务知识。</a:t>
            </a:r>
          </a:p>
          <a:p>
            <a:pPr indent="457200"/>
            <a:r>
              <a:rPr lang="en-US" altLang="zh-CN" sz="1600" dirty="0"/>
              <a:t>(2)</a:t>
            </a:r>
            <a:r>
              <a:rPr lang="zh-CN" altLang="zh-CN" sz="1600" dirty="0"/>
              <a:t>实训过程中。实训过程中，客户角色需要执行以下任务：</a:t>
            </a:r>
          </a:p>
          <a:p>
            <a:pPr indent="457200"/>
            <a:r>
              <a:rPr lang="zh-CN" altLang="zh-CN" sz="1600" dirty="0"/>
              <a:t>①按照角色背景资料的安排进行实训。</a:t>
            </a:r>
          </a:p>
          <a:p>
            <a:pPr indent="457200"/>
            <a:r>
              <a:rPr lang="zh-CN" altLang="zh-CN" sz="1600" dirty="0"/>
              <a:t>②禁止在实训通话过程中表达与情境无关的内容。</a:t>
            </a:r>
          </a:p>
          <a:p>
            <a:pPr indent="457200"/>
            <a:r>
              <a:rPr lang="en-US" altLang="zh-CN" sz="1600" dirty="0"/>
              <a:t>(3)</a:t>
            </a:r>
            <a:r>
              <a:rPr lang="zh-CN" altLang="zh-CN" sz="1600" dirty="0"/>
              <a:t>实训结束后。实训结束后，客户角色需要执行以下任务：</a:t>
            </a:r>
          </a:p>
          <a:p>
            <a:pPr indent="457200"/>
            <a:r>
              <a:rPr lang="zh-CN" altLang="zh-CN" sz="1600" dirty="0"/>
              <a:t>①以实训过程中体会到的服务来评价坐席代表哪些地方做得好，哪些地方做得不好。</a:t>
            </a:r>
          </a:p>
          <a:p>
            <a:pPr indent="457200"/>
            <a:r>
              <a:rPr lang="zh-CN" altLang="zh-CN" sz="1600" dirty="0"/>
              <a:t>②提出你的改进建议。</a:t>
            </a:r>
          </a:p>
          <a:p>
            <a:pPr indent="457200"/>
            <a:r>
              <a:rPr lang="zh-CN" altLang="zh-CN" sz="1600" dirty="0"/>
              <a:t>③谈谈你所期望得到的服务是什么样的？试着示范一下。</a:t>
            </a:r>
          </a:p>
          <a:p>
            <a:pPr indent="457200"/>
            <a:r>
              <a:rPr lang="zh-CN" altLang="zh-CN" sz="1600" dirty="0"/>
              <a:t>④根据实训情况及讨论结果填写一份“实训总结表”。</a:t>
            </a:r>
          </a:p>
          <a:p>
            <a:pPr indent="457200"/>
            <a:r>
              <a:rPr lang="en-US" altLang="zh-CN" sz="1600" dirty="0"/>
              <a:t>4</a:t>
            </a:r>
            <a:r>
              <a:rPr lang="zh-CN" altLang="zh-CN" sz="1600" dirty="0"/>
              <a:t>．活动</a:t>
            </a:r>
            <a:r>
              <a:rPr lang="zh-CN" altLang="zh-CN" sz="1600" dirty="0" smtClean="0"/>
              <a:t>指南</a:t>
            </a:r>
            <a:r>
              <a:rPr lang="zh-CN" altLang="en-US" sz="1600" dirty="0" smtClean="0"/>
              <a:t>：</a:t>
            </a:r>
            <a:r>
              <a:rPr lang="zh-CN" altLang="zh-CN" sz="1600" dirty="0" smtClean="0"/>
              <a:t>本</a:t>
            </a:r>
            <a:r>
              <a:rPr lang="zh-CN" altLang="zh-CN" sz="1600" dirty="0"/>
              <a:t>次活动的活动指南如</a:t>
            </a:r>
            <a:r>
              <a:rPr lang="zh-CN" altLang="zh-CN" sz="1600" dirty="0" smtClean="0"/>
              <a:t>表</a:t>
            </a:r>
            <a:r>
              <a:rPr lang="en-US" altLang="zh-CN" sz="1600" dirty="0" smtClean="0"/>
              <a:t>3-6</a:t>
            </a:r>
            <a:r>
              <a:rPr lang="zh-CN" altLang="zh-CN" sz="1600" dirty="0" smtClean="0"/>
              <a:t>所</a:t>
            </a:r>
            <a:r>
              <a:rPr lang="zh-CN" altLang="zh-CN" sz="1600" dirty="0"/>
              <a:t>示。</a:t>
            </a:r>
          </a:p>
        </p:txBody>
      </p:sp>
      <p:sp>
        <p:nvSpPr>
          <p:cNvPr id="11" name="圆角矩形 10">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41866804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3944400" y="84605"/>
            <a:ext cx="5092098"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en-US" altLang="zh-CN" sz="1600" b="1" dirty="0">
                <a:solidFill>
                  <a:schemeClr val="accent3">
                    <a:lumMod val="50000"/>
                  </a:schemeClr>
                </a:solidFill>
                <a:latin typeface="黑体" pitchFamily="2" charset="-122"/>
                <a:ea typeface="黑体" pitchFamily="2" charset="-122"/>
              </a:rPr>
              <a:t>CCSS</a:t>
            </a:r>
            <a:r>
              <a:rPr lang="zh-CN" altLang="en-US" sz="1600" b="1" dirty="0">
                <a:solidFill>
                  <a:schemeClr val="accent3">
                    <a:lumMod val="50000"/>
                  </a:schemeClr>
                </a:solidFill>
                <a:latin typeface="黑体" pitchFamily="2" charset="-122"/>
                <a:ea typeface="黑体" pitchFamily="2" charset="-122"/>
              </a:rPr>
              <a:t>情境任务实</a:t>
            </a:r>
            <a:r>
              <a:rPr lang="zh-CN" altLang="en-US" sz="1600" b="1" dirty="0" smtClean="0">
                <a:solidFill>
                  <a:schemeClr val="accent3">
                    <a:lumMod val="50000"/>
                  </a:schemeClr>
                </a:solidFill>
                <a:latin typeface="黑体" pitchFamily="2" charset="-122"/>
                <a:ea typeface="黑体" pitchFamily="2" charset="-122"/>
              </a:rPr>
              <a:t>训</a:t>
            </a:r>
            <a:r>
              <a:rPr lang="en-US" altLang="zh-CN" sz="1600" b="1" dirty="0" smtClean="0">
                <a:solidFill>
                  <a:schemeClr val="accent3">
                    <a:lumMod val="50000"/>
                  </a:schemeClr>
                </a:solidFill>
                <a:latin typeface="黑体" pitchFamily="2" charset="-122"/>
                <a:ea typeface="黑体" pitchFamily="2" charset="-122"/>
              </a:rPr>
              <a:t>1</a:t>
            </a:r>
            <a:r>
              <a:rPr lang="zh-CN" altLang="en-US" sz="1600" b="1" dirty="0" smtClean="0">
                <a:solidFill>
                  <a:schemeClr val="accent3">
                    <a:lumMod val="50000"/>
                  </a:schemeClr>
                </a:solidFill>
                <a:latin typeface="黑体" pitchFamily="2" charset="-122"/>
                <a:ea typeface="黑体" pitchFamily="2" charset="-122"/>
              </a:rPr>
              <a:t>  模拟商旅行业客户沟通技巧实</a:t>
            </a:r>
            <a:r>
              <a:rPr lang="zh-CN" altLang="en-US" sz="1600" b="1" dirty="0">
                <a:solidFill>
                  <a:schemeClr val="accent3">
                    <a:lumMod val="50000"/>
                  </a:schemeClr>
                </a:solidFill>
                <a:latin typeface="黑体" pitchFamily="2" charset="-122"/>
                <a:ea typeface="黑体" pitchFamily="2" charset="-122"/>
              </a:rPr>
              <a:t>训</a:t>
            </a:r>
          </a:p>
        </p:txBody>
      </p:sp>
      <p:sp>
        <p:nvSpPr>
          <p:cNvPr id="17"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0" name="TextBox 9"/>
          <p:cNvSpPr txBox="1"/>
          <p:nvPr/>
        </p:nvSpPr>
        <p:spPr>
          <a:xfrm>
            <a:off x="2200275" y="985292"/>
            <a:ext cx="6836222" cy="369332"/>
          </a:xfrm>
          <a:prstGeom prst="rect">
            <a:avLst/>
          </a:prstGeom>
          <a:noFill/>
        </p:spPr>
        <p:txBody>
          <a:bodyPr wrap="square" rtlCol="0">
            <a:spAutoFit/>
          </a:bodyPr>
          <a:lstStyle/>
          <a:p>
            <a:pPr algn="ctr"/>
            <a:r>
              <a:rPr lang="zh-CN" altLang="zh-CN" dirty="0" smtClean="0"/>
              <a:t>表</a:t>
            </a:r>
            <a:r>
              <a:rPr lang="en-US" altLang="zh-CN" dirty="0" smtClean="0"/>
              <a:t>3-6</a:t>
            </a:r>
            <a:r>
              <a:rPr lang="zh-CN" altLang="zh-CN" dirty="0" smtClean="0"/>
              <a:t>活动</a:t>
            </a:r>
            <a:r>
              <a:rPr lang="zh-CN" altLang="zh-CN" dirty="0"/>
              <a:t>指南</a:t>
            </a:r>
          </a:p>
        </p:txBody>
      </p:sp>
      <p:graphicFrame>
        <p:nvGraphicFramePr>
          <p:cNvPr id="13" name="表格 12"/>
          <p:cNvGraphicFramePr>
            <a:graphicFrameLocks noGrp="1"/>
          </p:cNvGraphicFramePr>
          <p:nvPr>
            <p:extLst>
              <p:ext uri="{D42A27DB-BD31-4B8C-83A1-F6EECF244321}">
                <p14:modId xmlns:p14="http://schemas.microsoft.com/office/powerpoint/2010/main" val="2889836277"/>
              </p:ext>
            </p:extLst>
          </p:nvPr>
        </p:nvGraphicFramePr>
        <p:xfrm>
          <a:off x="2627784" y="1777380"/>
          <a:ext cx="6192688" cy="3012582"/>
        </p:xfrm>
        <a:graphic>
          <a:graphicData uri="http://schemas.openxmlformats.org/drawingml/2006/table">
            <a:tbl>
              <a:tblPr firstRow="1" firstCol="1" lastRow="1" lastCol="1" bandRow="1" bandCol="1">
                <a:tableStyleId>{5C22544A-7EE6-4342-B048-85BDC9FD1C3A}</a:tableStyleId>
              </a:tblPr>
              <a:tblGrid>
                <a:gridCol w="754380"/>
                <a:gridCol w="1378496"/>
                <a:gridCol w="1008112"/>
                <a:gridCol w="445996"/>
                <a:gridCol w="1584176"/>
                <a:gridCol w="1021528"/>
              </a:tblGrid>
              <a:tr h="403918">
                <a:tc>
                  <a:txBody>
                    <a:bodyPr/>
                    <a:lstStyle/>
                    <a:p>
                      <a:pPr algn="ctr">
                        <a:spcAft>
                          <a:spcPts val="0"/>
                        </a:spcAft>
                      </a:pPr>
                      <a:r>
                        <a:rPr lang="zh-CN" sz="1600" kern="100" dirty="0">
                          <a:effectLst/>
                        </a:rPr>
                        <a:t>步骤</a:t>
                      </a:r>
                      <a:endParaRPr lang="zh-CN" sz="1600" kern="100" dirty="0">
                        <a:effectLst/>
                        <a:latin typeface="Calibri"/>
                        <a:ea typeface="宋体"/>
                        <a:cs typeface="Times New Roman"/>
                      </a:endParaRPr>
                    </a:p>
                  </a:txBody>
                  <a:tcPr marL="68580" marR="68580" marT="0" marB="0" anchor="ctr"/>
                </a:tc>
                <a:tc>
                  <a:txBody>
                    <a:bodyPr/>
                    <a:lstStyle/>
                    <a:p>
                      <a:pPr algn="ctr">
                        <a:spcAft>
                          <a:spcPts val="0"/>
                        </a:spcAft>
                      </a:pPr>
                      <a:r>
                        <a:rPr lang="zh-CN" sz="1600" kern="100">
                          <a:effectLst/>
                        </a:rPr>
                        <a:t>坐席代表角色</a:t>
                      </a:r>
                      <a:endParaRPr lang="zh-CN" sz="1600" kern="100">
                        <a:effectLst/>
                        <a:latin typeface="Calibri"/>
                        <a:ea typeface="宋体"/>
                        <a:cs typeface="Times New Roman"/>
                      </a:endParaRPr>
                    </a:p>
                  </a:txBody>
                  <a:tcPr marL="68580" marR="68580" marT="0" marB="0" anchor="ctr"/>
                </a:tc>
                <a:tc>
                  <a:txBody>
                    <a:bodyPr/>
                    <a:lstStyle/>
                    <a:p>
                      <a:pPr algn="ctr">
                        <a:spcAft>
                          <a:spcPts val="0"/>
                        </a:spcAft>
                      </a:pPr>
                      <a:r>
                        <a:rPr lang="zh-CN" sz="1600" kern="100">
                          <a:effectLst/>
                        </a:rPr>
                        <a:t>客户角色</a:t>
                      </a:r>
                      <a:endParaRPr lang="zh-CN" sz="1600" kern="100">
                        <a:effectLst/>
                        <a:latin typeface="Calibri"/>
                        <a:ea typeface="宋体"/>
                        <a:cs typeface="Times New Roman"/>
                      </a:endParaRPr>
                    </a:p>
                  </a:txBody>
                  <a:tcPr marL="68580" marR="68580" marT="0" marB="0" anchor="ctr"/>
                </a:tc>
                <a:tc gridSpan="2">
                  <a:txBody>
                    <a:bodyPr/>
                    <a:lstStyle/>
                    <a:p>
                      <a:pPr algn="ctr">
                        <a:spcAft>
                          <a:spcPts val="0"/>
                        </a:spcAft>
                      </a:pPr>
                      <a:r>
                        <a:rPr lang="zh-CN" sz="1600" kern="100">
                          <a:effectLst/>
                        </a:rPr>
                        <a:t>观察员角色</a:t>
                      </a:r>
                      <a:endParaRPr lang="zh-CN" sz="1600" kern="100">
                        <a:effectLst/>
                        <a:latin typeface="Calibri"/>
                        <a:ea typeface="宋体"/>
                        <a:cs typeface="Times New Roman"/>
                      </a:endParaRPr>
                    </a:p>
                  </a:txBody>
                  <a:tcPr marL="68580" marR="68580" marT="0" marB="0" anchor="ctr"/>
                </a:tc>
                <a:tc hMerge="1">
                  <a:txBody>
                    <a:bodyPr/>
                    <a:lstStyle/>
                    <a:p>
                      <a:endParaRPr lang="zh-CN" altLang="en-US"/>
                    </a:p>
                  </a:txBody>
                  <a:tcPr/>
                </a:tc>
                <a:tc>
                  <a:txBody>
                    <a:bodyPr/>
                    <a:lstStyle/>
                    <a:p>
                      <a:pPr algn="ctr">
                        <a:spcAft>
                          <a:spcPts val="0"/>
                        </a:spcAft>
                      </a:pPr>
                      <a:r>
                        <a:rPr lang="zh-CN" sz="1600" kern="100">
                          <a:effectLst/>
                        </a:rPr>
                        <a:t>时间要求</a:t>
                      </a:r>
                      <a:endParaRPr lang="zh-CN" sz="1600" kern="100">
                        <a:effectLst/>
                        <a:latin typeface="Calibri"/>
                        <a:ea typeface="宋体"/>
                        <a:cs typeface="Times New Roman"/>
                      </a:endParaRPr>
                    </a:p>
                  </a:txBody>
                  <a:tcPr marL="68580" marR="68580" marT="0" marB="0" anchor="ctr"/>
                </a:tc>
              </a:tr>
              <a:tr h="180975">
                <a:tc>
                  <a:txBody>
                    <a:bodyPr/>
                    <a:lstStyle/>
                    <a:p>
                      <a:pPr algn="ctr">
                        <a:spcAft>
                          <a:spcPts val="0"/>
                        </a:spcAft>
                      </a:pPr>
                      <a:r>
                        <a:rPr lang="zh-CN" sz="1600" kern="100">
                          <a:effectLst/>
                        </a:rPr>
                        <a:t>步骤一</a:t>
                      </a:r>
                      <a:endParaRPr lang="zh-CN" sz="1600" kern="100">
                        <a:effectLst/>
                        <a:latin typeface="Calibri"/>
                        <a:ea typeface="宋体"/>
                        <a:cs typeface="Times New Roman"/>
                      </a:endParaRPr>
                    </a:p>
                  </a:txBody>
                  <a:tcPr marL="68580" marR="68580" marT="0" marB="0" anchor="ctr"/>
                </a:tc>
                <a:tc gridSpan="4">
                  <a:txBody>
                    <a:bodyPr/>
                    <a:lstStyle/>
                    <a:p>
                      <a:pPr algn="l">
                        <a:spcAft>
                          <a:spcPts val="0"/>
                        </a:spcAft>
                      </a:pPr>
                      <a:r>
                        <a:rPr lang="zh-CN" sz="1600" kern="100" dirty="0">
                          <a:effectLst/>
                        </a:rPr>
                        <a:t>三人分为一个小组，安排第一轮的角色扮演</a:t>
                      </a:r>
                      <a:endParaRPr lang="zh-CN" sz="1600" kern="100" dirty="0">
                        <a:effectLst/>
                        <a:latin typeface="Calibri"/>
                        <a:ea typeface="宋体"/>
                        <a:cs typeface="Times New Roman"/>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spcAft>
                          <a:spcPts val="0"/>
                        </a:spcAft>
                      </a:pPr>
                      <a:r>
                        <a:rPr lang="en-US" sz="1600" kern="100">
                          <a:effectLst/>
                        </a:rPr>
                        <a:t>2</a:t>
                      </a:r>
                      <a:r>
                        <a:rPr lang="zh-CN" sz="1600" kern="100">
                          <a:effectLst/>
                        </a:rPr>
                        <a:t>分钟</a:t>
                      </a:r>
                      <a:endParaRPr lang="zh-CN" sz="1600" kern="100">
                        <a:effectLst/>
                        <a:latin typeface="Calibri"/>
                        <a:ea typeface="宋体"/>
                        <a:cs typeface="Times New Roman"/>
                      </a:endParaRPr>
                    </a:p>
                  </a:txBody>
                  <a:tcPr marL="68580" marR="68580" marT="0" marB="0" anchor="ctr"/>
                </a:tc>
              </a:tr>
              <a:tr h="376416">
                <a:tc>
                  <a:txBody>
                    <a:bodyPr/>
                    <a:lstStyle/>
                    <a:p>
                      <a:pPr algn="ctr">
                        <a:spcAft>
                          <a:spcPts val="0"/>
                        </a:spcAft>
                      </a:pPr>
                      <a:r>
                        <a:rPr lang="zh-CN" sz="1600" kern="100">
                          <a:effectLst/>
                        </a:rPr>
                        <a:t>步骤二</a:t>
                      </a:r>
                      <a:endParaRPr lang="zh-CN" sz="1600" kern="100">
                        <a:effectLst/>
                        <a:latin typeface="Calibri"/>
                        <a:ea typeface="宋体"/>
                        <a:cs typeface="Times New Roman"/>
                      </a:endParaRPr>
                    </a:p>
                  </a:txBody>
                  <a:tcPr marL="68580" marR="68580" marT="0" marB="0" anchor="ctr"/>
                </a:tc>
                <a:tc gridSpan="4">
                  <a:txBody>
                    <a:bodyPr/>
                    <a:lstStyle/>
                    <a:p>
                      <a:pPr algn="l">
                        <a:spcAft>
                          <a:spcPts val="0"/>
                        </a:spcAft>
                      </a:pPr>
                      <a:r>
                        <a:rPr lang="zh-CN" sz="1600" kern="100" dirty="0">
                          <a:effectLst/>
                        </a:rPr>
                        <a:t>找到座位，登录</a:t>
                      </a:r>
                      <a:r>
                        <a:rPr lang="en-US" sz="1600" kern="100" dirty="0">
                          <a:effectLst/>
                        </a:rPr>
                        <a:t>CCSS</a:t>
                      </a:r>
                      <a:r>
                        <a:rPr lang="zh-CN" sz="1600" kern="100" dirty="0">
                          <a:effectLst/>
                        </a:rPr>
                        <a:t>实训系统</a:t>
                      </a:r>
                      <a:endParaRPr lang="zh-CN" sz="1600" kern="100" dirty="0">
                        <a:effectLst/>
                        <a:latin typeface="Calibri"/>
                        <a:ea typeface="宋体"/>
                        <a:cs typeface="Times New Roman"/>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spcAft>
                          <a:spcPts val="0"/>
                        </a:spcAft>
                      </a:pPr>
                      <a:r>
                        <a:rPr lang="en-US" sz="1600" kern="100">
                          <a:effectLst/>
                        </a:rPr>
                        <a:t>2</a:t>
                      </a:r>
                      <a:r>
                        <a:rPr lang="zh-CN" sz="1600" kern="100">
                          <a:effectLst/>
                        </a:rPr>
                        <a:t>分钟</a:t>
                      </a:r>
                      <a:endParaRPr lang="zh-CN" sz="1600" kern="100">
                        <a:effectLst/>
                        <a:latin typeface="Calibri"/>
                        <a:ea typeface="宋体"/>
                        <a:cs typeface="Times New Roman"/>
                      </a:endParaRPr>
                    </a:p>
                  </a:txBody>
                  <a:tcPr marL="68580" marR="68580" marT="0" marB="0" anchor="ctr"/>
                </a:tc>
              </a:tr>
              <a:tr h="0">
                <a:tc>
                  <a:txBody>
                    <a:bodyPr/>
                    <a:lstStyle/>
                    <a:p>
                      <a:pPr algn="ctr">
                        <a:spcAft>
                          <a:spcPts val="0"/>
                        </a:spcAft>
                      </a:pPr>
                      <a:r>
                        <a:rPr lang="zh-CN" sz="1600" kern="100">
                          <a:effectLst/>
                        </a:rPr>
                        <a:t>步骤三</a:t>
                      </a:r>
                      <a:endParaRPr lang="zh-CN" sz="1600" kern="100">
                        <a:effectLst/>
                        <a:latin typeface="Calibri"/>
                        <a:ea typeface="宋体"/>
                        <a:cs typeface="Times New Roman"/>
                      </a:endParaRPr>
                    </a:p>
                  </a:txBody>
                  <a:tcPr marL="68580" marR="68580" marT="0" marB="0" anchor="ctr"/>
                </a:tc>
                <a:tc gridSpan="4">
                  <a:txBody>
                    <a:bodyPr/>
                    <a:lstStyle/>
                    <a:p>
                      <a:pPr algn="l">
                        <a:spcAft>
                          <a:spcPts val="0"/>
                        </a:spcAft>
                      </a:pPr>
                      <a:r>
                        <a:rPr lang="zh-CN" sz="1600" kern="100" dirty="0">
                          <a:effectLst/>
                        </a:rPr>
                        <a:t>熟悉各角色所需要的相关背景资料：在</a:t>
                      </a:r>
                      <a:r>
                        <a:rPr lang="en-US" sz="1600" kern="100" dirty="0">
                          <a:effectLst/>
                        </a:rPr>
                        <a:t>CCSS</a:t>
                      </a:r>
                      <a:r>
                        <a:rPr lang="zh-CN" sz="1600" kern="100" dirty="0">
                          <a:effectLst/>
                        </a:rPr>
                        <a:t>中找到业务资料并熟悉</a:t>
                      </a:r>
                      <a:endParaRPr lang="zh-CN" sz="1600" kern="100" dirty="0">
                        <a:effectLst/>
                        <a:latin typeface="Calibri"/>
                        <a:ea typeface="宋体"/>
                        <a:cs typeface="Times New Roman"/>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spcAft>
                          <a:spcPts val="0"/>
                        </a:spcAft>
                      </a:pPr>
                      <a:r>
                        <a:rPr lang="en-US" sz="1600" kern="100">
                          <a:effectLst/>
                        </a:rPr>
                        <a:t>10-15</a:t>
                      </a:r>
                      <a:r>
                        <a:rPr lang="zh-CN" sz="1600" kern="100">
                          <a:effectLst/>
                        </a:rPr>
                        <a:t>分钟</a:t>
                      </a:r>
                      <a:endParaRPr lang="zh-CN" sz="1600" kern="100">
                        <a:effectLst/>
                        <a:latin typeface="Calibri"/>
                        <a:ea typeface="宋体"/>
                        <a:cs typeface="Times New Roman"/>
                      </a:endParaRPr>
                    </a:p>
                  </a:txBody>
                  <a:tcPr marL="68580" marR="68580" marT="0" marB="0" anchor="ctr"/>
                </a:tc>
              </a:tr>
              <a:tr h="183515">
                <a:tc>
                  <a:txBody>
                    <a:bodyPr/>
                    <a:lstStyle/>
                    <a:p>
                      <a:pPr algn="ctr">
                        <a:spcAft>
                          <a:spcPts val="0"/>
                        </a:spcAft>
                      </a:pPr>
                      <a:r>
                        <a:rPr lang="zh-CN" sz="1600" kern="100">
                          <a:effectLst/>
                        </a:rPr>
                        <a:t>步骤四</a:t>
                      </a:r>
                      <a:endParaRPr lang="zh-CN" sz="1600" kern="100">
                        <a:effectLst/>
                        <a:latin typeface="Calibri"/>
                        <a:ea typeface="宋体"/>
                        <a:cs typeface="Times New Roman"/>
                      </a:endParaRPr>
                    </a:p>
                  </a:txBody>
                  <a:tcPr marL="68580" marR="68580" marT="0" marB="0" anchor="ctr"/>
                </a:tc>
                <a:tc>
                  <a:txBody>
                    <a:bodyPr/>
                    <a:lstStyle/>
                    <a:p>
                      <a:pPr algn="ctr">
                        <a:spcAft>
                          <a:spcPts val="0"/>
                        </a:spcAft>
                      </a:pPr>
                      <a:r>
                        <a:rPr lang="zh-CN" sz="1600" kern="100" dirty="0">
                          <a:effectLst/>
                        </a:rPr>
                        <a:t>进行模拟实训</a:t>
                      </a:r>
                      <a:endParaRPr lang="zh-CN" sz="1600" kern="100" dirty="0">
                        <a:effectLst/>
                        <a:latin typeface="Calibri"/>
                        <a:ea typeface="宋体"/>
                        <a:cs typeface="Times New Roman"/>
                      </a:endParaRPr>
                    </a:p>
                  </a:txBody>
                  <a:tcPr marL="68580" marR="68580" marT="0" marB="0" anchor="ctr"/>
                </a:tc>
                <a:tc gridSpan="2">
                  <a:txBody>
                    <a:bodyPr/>
                    <a:lstStyle/>
                    <a:p>
                      <a:pPr algn="ctr">
                        <a:spcAft>
                          <a:spcPts val="0"/>
                        </a:spcAft>
                      </a:pPr>
                      <a:r>
                        <a:rPr lang="zh-CN" sz="1600" kern="100" dirty="0">
                          <a:effectLst/>
                        </a:rPr>
                        <a:t>进行模拟实训</a:t>
                      </a:r>
                      <a:endParaRPr lang="zh-CN" sz="1600" kern="100" dirty="0">
                        <a:effectLst/>
                        <a:latin typeface="Calibri"/>
                        <a:ea typeface="宋体"/>
                        <a:cs typeface="Times New Roman"/>
                      </a:endParaRPr>
                    </a:p>
                  </a:txBody>
                  <a:tcPr marL="68580" marR="68580" marT="0" marB="0" anchor="ctr"/>
                </a:tc>
                <a:tc hMerge="1">
                  <a:txBody>
                    <a:bodyPr/>
                    <a:lstStyle/>
                    <a:p>
                      <a:endParaRPr lang="zh-CN" altLang="en-US"/>
                    </a:p>
                  </a:txBody>
                  <a:tcPr/>
                </a:tc>
                <a:tc>
                  <a:txBody>
                    <a:bodyPr/>
                    <a:lstStyle/>
                    <a:p>
                      <a:pPr algn="ctr">
                        <a:spcAft>
                          <a:spcPts val="0"/>
                        </a:spcAft>
                      </a:pPr>
                      <a:r>
                        <a:rPr lang="zh-CN" sz="1600" kern="100" dirty="0">
                          <a:effectLst/>
                        </a:rPr>
                        <a:t>填写观察评估表</a:t>
                      </a:r>
                      <a:endParaRPr lang="zh-CN" sz="1600" kern="100" dirty="0">
                        <a:effectLst/>
                        <a:latin typeface="Calibri"/>
                        <a:ea typeface="宋体"/>
                        <a:cs typeface="Times New Roman"/>
                      </a:endParaRPr>
                    </a:p>
                  </a:txBody>
                  <a:tcPr marL="68580" marR="68580" marT="0" marB="0" anchor="ctr"/>
                </a:tc>
                <a:tc>
                  <a:txBody>
                    <a:bodyPr/>
                    <a:lstStyle/>
                    <a:p>
                      <a:pPr algn="ctr">
                        <a:spcAft>
                          <a:spcPts val="0"/>
                        </a:spcAft>
                      </a:pPr>
                      <a:r>
                        <a:rPr lang="en-US" sz="1600" kern="100">
                          <a:effectLst/>
                        </a:rPr>
                        <a:t>5</a:t>
                      </a:r>
                      <a:r>
                        <a:rPr lang="zh-CN" sz="1600" kern="100">
                          <a:effectLst/>
                        </a:rPr>
                        <a:t>分钟</a:t>
                      </a:r>
                      <a:endParaRPr lang="zh-CN" sz="1600" kern="100">
                        <a:effectLst/>
                        <a:latin typeface="Calibri"/>
                        <a:ea typeface="宋体"/>
                        <a:cs typeface="Times New Roman"/>
                      </a:endParaRPr>
                    </a:p>
                  </a:txBody>
                  <a:tcPr marL="68580" marR="68580" marT="0" marB="0" anchor="ctr"/>
                </a:tc>
              </a:tr>
              <a:tr h="392792">
                <a:tc>
                  <a:txBody>
                    <a:bodyPr/>
                    <a:lstStyle/>
                    <a:p>
                      <a:pPr algn="ctr">
                        <a:spcAft>
                          <a:spcPts val="0"/>
                        </a:spcAft>
                      </a:pPr>
                      <a:r>
                        <a:rPr lang="zh-CN" sz="1600" kern="100">
                          <a:effectLst/>
                        </a:rPr>
                        <a:t>步骤五</a:t>
                      </a:r>
                      <a:endParaRPr lang="zh-CN" sz="1600" kern="100">
                        <a:effectLst/>
                        <a:latin typeface="Calibri"/>
                        <a:ea typeface="宋体"/>
                        <a:cs typeface="Times New Roman"/>
                      </a:endParaRPr>
                    </a:p>
                  </a:txBody>
                  <a:tcPr marL="68580" marR="68580" marT="0" marB="0" anchor="ctr"/>
                </a:tc>
                <a:tc gridSpan="4">
                  <a:txBody>
                    <a:bodyPr/>
                    <a:lstStyle/>
                    <a:p>
                      <a:pPr algn="l">
                        <a:spcAft>
                          <a:spcPts val="0"/>
                        </a:spcAft>
                      </a:pPr>
                      <a:r>
                        <a:rPr lang="zh-CN" sz="1600" kern="100" dirty="0">
                          <a:effectLst/>
                        </a:rPr>
                        <a:t>小组总结讨论</a:t>
                      </a:r>
                      <a:endParaRPr lang="zh-CN" sz="1600" kern="100" dirty="0">
                        <a:effectLst/>
                        <a:latin typeface="Calibri"/>
                        <a:ea typeface="宋体"/>
                        <a:cs typeface="Times New Roman"/>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spcAft>
                          <a:spcPts val="0"/>
                        </a:spcAft>
                      </a:pPr>
                      <a:r>
                        <a:rPr lang="en-US" sz="1600" kern="100">
                          <a:effectLst/>
                        </a:rPr>
                        <a:t>5</a:t>
                      </a:r>
                      <a:r>
                        <a:rPr lang="zh-CN" sz="1600" kern="100">
                          <a:effectLst/>
                        </a:rPr>
                        <a:t>分钟</a:t>
                      </a:r>
                      <a:endParaRPr lang="zh-CN" sz="1600" kern="100">
                        <a:effectLst/>
                        <a:latin typeface="Calibri"/>
                        <a:ea typeface="宋体"/>
                        <a:cs typeface="Times New Roman"/>
                      </a:endParaRPr>
                    </a:p>
                  </a:txBody>
                  <a:tcPr marL="68580" marR="68580" marT="0" marB="0" anchor="ctr"/>
                </a:tc>
              </a:tr>
              <a:tr h="432048">
                <a:tc>
                  <a:txBody>
                    <a:bodyPr/>
                    <a:lstStyle/>
                    <a:p>
                      <a:pPr algn="ctr">
                        <a:spcAft>
                          <a:spcPts val="0"/>
                        </a:spcAft>
                      </a:pPr>
                      <a:r>
                        <a:rPr lang="zh-CN" sz="1600" kern="100">
                          <a:effectLst/>
                        </a:rPr>
                        <a:t>步骤六</a:t>
                      </a:r>
                      <a:endParaRPr lang="zh-CN" sz="1600" kern="100">
                        <a:effectLst/>
                        <a:latin typeface="Calibri"/>
                        <a:ea typeface="宋体"/>
                        <a:cs typeface="Times New Roman"/>
                      </a:endParaRPr>
                    </a:p>
                  </a:txBody>
                  <a:tcPr marL="68580" marR="68580" marT="0" marB="0" anchor="ctr"/>
                </a:tc>
                <a:tc gridSpan="4">
                  <a:txBody>
                    <a:bodyPr/>
                    <a:lstStyle/>
                    <a:p>
                      <a:pPr algn="l">
                        <a:spcAft>
                          <a:spcPts val="0"/>
                        </a:spcAft>
                      </a:pPr>
                      <a:r>
                        <a:rPr lang="zh-CN" sz="1600" kern="100" dirty="0">
                          <a:effectLst/>
                        </a:rPr>
                        <a:t>选出代表进行发言</a:t>
                      </a:r>
                      <a:endParaRPr lang="zh-CN" sz="1600" kern="100" dirty="0">
                        <a:effectLst/>
                        <a:latin typeface="Calibri"/>
                        <a:ea typeface="宋体"/>
                        <a:cs typeface="Times New Roman"/>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spcAft>
                          <a:spcPts val="0"/>
                        </a:spcAft>
                      </a:pPr>
                      <a:r>
                        <a:rPr lang="en-US" sz="1600" kern="100">
                          <a:effectLst/>
                        </a:rPr>
                        <a:t>5</a:t>
                      </a:r>
                      <a:r>
                        <a:rPr lang="zh-CN" sz="1600" kern="100">
                          <a:effectLst/>
                        </a:rPr>
                        <a:t>分钟</a:t>
                      </a:r>
                      <a:endParaRPr lang="zh-CN" sz="1600" kern="100">
                        <a:effectLst/>
                        <a:latin typeface="Calibri"/>
                        <a:ea typeface="宋体"/>
                        <a:cs typeface="Times New Roman"/>
                      </a:endParaRPr>
                    </a:p>
                  </a:txBody>
                  <a:tcPr marL="68580" marR="68580" marT="0" marB="0" anchor="ctr"/>
                </a:tc>
              </a:tr>
              <a:tr h="432048">
                <a:tc>
                  <a:txBody>
                    <a:bodyPr/>
                    <a:lstStyle/>
                    <a:p>
                      <a:pPr algn="ctr">
                        <a:spcAft>
                          <a:spcPts val="0"/>
                        </a:spcAft>
                      </a:pPr>
                      <a:r>
                        <a:rPr lang="zh-CN" sz="1600" kern="100">
                          <a:effectLst/>
                        </a:rPr>
                        <a:t>步骤七</a:t>
                      </a:r>
                      <a:endParaRPr lang="zh-CN" sz="1600" kern="100">
                        <a:effectLst/>
                        <a:latin typeface="Calibri"/>
                        <a:ea typeface="宋体"/>
                        <a:cs typeface="Times New Roman"/>
                      </a:endParaRPr>
                    </a:p>
                  </a:txBody>
                  <a:tcPr marL="68580" marR="68580" marT="0" marB="0" anchor="ctr"/>
                </a:tc>
                <a:tc gridSpan="4">
                  <a:txBody>
                    <a:bodyPr/>
                    <a:lstStyle/>
                    <a:p>
                      <a:pPr algn="l">
                        <a:spcAft>
                          <a:spcPts val="0"/>
                        </a:spcAft>
                      </a:pPr>
                      <a:r>
                        <a:rPr lang="zh-CN" sz="1600" kern="100" dirty="0">
                          <a:effectLst/>
                        </a:rPr>
                        <a:t>转换角色进行第二回合、第三回合</a:t>
                      </a:r>
                      <a:endParaRPr lang="zh-CN" sz="1600" kern="100" dirty="0">
                        <a:effectLst/>
                        <a:latin typeface="Calibri"/>
                        <a:ea typeface="宋体"/>
                        <a:cs typeface="Times New Roman"/>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spcAft>
                          <a:spcPts val="0"/>
                        </a:spcAft>
                      </a:pPr>
                      <a:endParaRPr lang="zh-CN" sz="1600" kern="100" dirty="0">
                        <a:effectLst/>
                        <a:latin typeface="Calibri"/>
                        <a:ea typeface="宋体"/>
                        <a:cs typeface="Times New Roman"/>
                      </a:endParaRPr>
                    </a:p>
                  </a:txBody>
                  <a:tcPr marL="68580" marR="68580" marT="0" marB="0" anchor="ctr"/>
                </a:tc>
              </a:tr>
            </a:tbl>
          </a:graphicData>
        </a:graphic>
      </p:graphicFrame>
      <p:sp>
        <p:nvSpPr>
          <p:cNvPr id="11" name="圆角矩形 10">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41866804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3944400" y="84605"/>
            <a:ext cx="5092098"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en-US" altLang="zh-CN" sz="1600" b="1" dirty="0">
                <a:solidFill>
                  <a:schemeClr val="accent3">
                    <a:lumMod val="50000"/>
                  </a:schemeClr>
                </a:solidFill>
                <a:latin typeface="黑体" pitchFamily="2" charset="-122"/>
                <a:ea typeface="黑体" pitchFamily="2" charset="-122"/>
              </a:rPr>
              <a:t>CCSS</a:t>
            </a:r>
            <a:r>
              <a:rPr lang="zh-CN" altLang="en-US" sz="1600" b="1" dirty="0">
                <a:solidFill>
                  <a:schemeClr val="accent3">
                    <a:lumMod val="50000"/>
                  </a:schemeClr>
                </a:solidFill>
                <a:latin typeface="黑体" pitchFamily="2" charset="-122"/>
                <a:ea typeface="黑体" pitchFamily="2" charset="-122"/>
              </a:rPr>
              <a:t>情境任务实</a:t>
            </a:r>
            <a:r>
              <a:rPr lang="zh-CN" altLang="en-US" sz="1600" b="1" dirty="0" smtClean="0">
                <a:solidFill>
                  <a:schemeClr val="accent3">
                    <a:lumMod val="50000"/>
                  </a:schemeClr>
                </a:solidFill>
                <a:latin typeface="黑体" pitchFamily="2" charset="-122"/>
                <a:ea typeface="黑体" pitchFamily="2" charset="-122"/>
              </a:rPr>
              <a:t>训</a:t>
            </a:r>
            <a:r>
              <a:rPr lang="en-US" altLang="zh-CN" sz="1600" b="1" dirty="0" smtClean="0">
                <a:solidFill>
                  <a:schemeClr val="accent3">
                    <a:lumMod val="50000"/>
                  </a:schemeClr>
                </a:solidFill>
                <a:latin typeface="黑体" pitchFamily="2" charset="-122"/>
                <a:ea typeface="黑体" pitchFamily="2" charset="-122"/>
              </a:rPr>
              <a:t>1</a:t>
            </a:r>
            <a:r>
              <a:rPr lang="zh-CN" altLang="en-US" sz="1600" b="1" dirty="0" smtClean="0">
                <a:solidFill>
                  <a:schemeClr val="accent3">
                    <a:lumMod val="50000"/>
                  </a:schemeClr>
                </a:solidFill>
                <a:latin typeface="黑体" pitchFamily="2" charset="-122"/>
                <a:ea typeface="黑体" pitchFamily="2" charset="-122"/>
              </a:rPr>
              <a:t>  模拟商旅行业客户沟通技巧实</a:t>
            </a:r>
            <a:r>
              <a:rPr lang="zh-CN" altLang="en-US" sz="1600" b="1" dirty="0">
                <a:solidFill>
                  <a:schemeClr val="accent3">
                    <a:lumMod val="50000"/>
                  </a:schemeClr>
                </a:solidFill>
                <a:latin typeface="黑体" pitchFamily="2" charset="-122"/>
                <a:ea typeface="黑体" pitchFamily="2" charset="-122"/>
              </a:rPr>
              <a:t>训</a:t>
            </a:r>
          </a:p>
        </p:txBody>
      </p:sp>
      <p:sp>
        <p:nvSpPr>
          <p:cNvPr id="17"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0" name="TextBox 9"/>
          <p:cNvSpPr txBox="1"/>
          <p:nvPr/>
        </p:nvSpPr>
        <p:spPr>
          <a:xfrm>
            <a:off x="2200275" y="985292"/>
            <a:ext cx="6836222" cy="2585323"/>
          </a:xfrm>
          <a:prstGeom prst="rect">
            <a:avLst/>
          </a:prstGeom>
          <a:noFill/>
        </p:spPr>
        <p:txBody>
          <a:bodyPr wrap="square" rtlCol="0">
            <a:spAutoFit/>
          </a:bodyPr>
          <a:lstStyle/>
          <a:p>
            <a:pPr indent="457200"/>
            <a:r>
              <a:rPr lang="en-US" altLang="zh-CN" dirty="0"/>
              <a:t>5</a:t>
            </a:r>
            <a:r>
              <a:rPr lang="zh-CN" altLang="zh-CN" dirty="0"/>
              <a:t>．小组发言总结</a:t>
            </a:r>
          </a:p>
          <a:p>
            <a:pPr indent="457200"/>
            <a:r>
              <a:rPr lang="zh-CN" altLang="zh-CN" dirty="0"/>
              <a:t>在第一回合的实训结束后，小组内选派一名组员发言，发言内容如下：</a:t>
            </a:r>
          </a:p>
          <a:p>
            <a:pPr indent="457200"/>
            <a:r>
              <a:rPr lang="zh-CN" altLang="zh-CN" dirty="0"/>
              <a:t>①描述整个实训的执行过程。</a:t>
            </a:r>
          </a:p>
          <a:p>
            <a:pPr indent="457200"/>
            <a:r>
              <a:rPr lang="zh-CN" altLang="zh-CN" dirty="0"/>
              <a:t>②评价各角色在实训过程中的表现。</a:t>
            </a:r>
          </a:p>
          <a:p>
            <a:pPr indent="457200"/>
            <a:r>
              <a:rPr lang="zh-CN" altLang="zh-CN" dirty="0"/>
              <a:t>③通过实训，讨论客户服务礼仪在呼叫中心日常工作中的作用。</a:t>
            </a:r>
          </a:p>
          <a:p>
            <a:pPr indent="457200"/>
            <a:r>
              <a:rPr lang="zh-CN" altLang="zh-CN" dirty="0"/>
              <a:t>④回答教师提出的问题。</a:t>
            </a:r>
          </a:p>
          <a:p>
            <a:pPr indent="457200"/>
            <a:r>
              <a:rPr lang="en-US" altLang="zh-CN" dirty="0"/>
              <a:t>6</a:t>
            </a:r>
            <a:r>
              <a:rPr lang="zh-CN" altLang="zh-CN" dirty="0"/>
              <a:t>．实训总结表</a:t>
            </a:r>
          </a:p>
          <a:p>
            <a:pPr indent="457200"/>
            <a:r>
              <a:rPr lang="zh-CN" altLang="zh-CN" dirty="0"/>
              <a:t>本次“实训总结表”和“观察评估表”如</a:t>
            </a:r>
            <a:r>
              <a:rPr lang="zh-CN" altLang="zh-CN" dirty="0" smtClean="0"/>
              <a:t>表</a:t>
            </a:r>
            <a:r>
              <a:rPr lang="en-US" altLang="zh-CN" dirty="0" smtClean="0"/>
              <a:t>3-7</a:t>
            </a:r>
            <a:r>
              <a:rPr lang="zh-CN" altLang="zh-CN" dirty="0" smtClean="0"/>
              <a:t>至表</a:t>
            </a:r>
            <a:r>
              <a:rPr lang="en-US" altLang="zh-CN" dirty="0" smtClean="0"/>
              <a:t>3-9</a:t>
            </a:r>
            <a:r>
              <a:rPr lang="zh-CN" altLang="zh-CN" dirty="0" smtClean="0"/>
              <a:t>所</a:t>
            </a:r>
            <a:r>
              <a:rPr lang="zh-CN" altLang="zh-CN" dirty="0"/>
              <a:t>示。</a:t>
            </a:r>
          </a:p>
        </p:txBody>
      </p:sp>
      <p:sp>
        <p:nvSpPr>
          <p:cNvPr id="11" name="圆角矩形 10">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41866804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3944400" y="84605"/>
            <a:ext cx="5092098"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en-US" altLang="zh-CN" sz="1600" b="1" dirty="0">
                <a:solidFill>
                  <a:schemeClr val="accent3">
                    <a:lumMod val="50000"/>
                  </a:schemeClr>
                </a:solidFill>
                <a:latin typeface="黑体" pitchFamily="2" charset="-122"/>
                <a:ea typeface="黑体" pitchFamily="2" charset="-122"/>
              </a:rPr>
              <a:t>CCSS</a:t>
            </a:r>
            <a:r>
              <a:rPr lang="zh-CN" altLang="en-US" sz="1600" b="1" dirty="0">
                <a:solidFill>
                  <a:schemeClr val="accent3">
                    <a:lumMod val="50000"/>
                  </a:schemeClr>
                </a:solidFill>
                <a:latin typeface="黑体" pitchFamily="2" charset="-122"/>
                <a:ea typeface="黑体" pitchFamily="2" charset="-122"/>
              </a:rPr>
              <a:t>情境任务实</a:t>
            </a:r>
            <a:r>
              <a:rPr lang="zh-CN" altLang="en-US" sz="1600" b="1" dirty="0" smtClean="0">
                <a:solidFill>
                  <a:schemeClr val="accent3">
                    <a:lumMod val="50000"/>
                  </a:schemeClr>
                </a:solidFill>
                <a:latin typeface="黑体" pitchFamily="2" charset="-122"/>
                <a:ea typeface="黑体" pitchFamily="2" charset="-122"/>
              </a:rPr>
              <a:t>训</a:t>
            </a:r>
            <a:r>
              <a:rPr lang="en-US" altLang="zh-CN" sz="1600" b="1" dirty="0" smtClean="0">
                <a:solidFill>
                  <a:schemeClr val="accent3">
                    <a:lumMod val="50000"/>
                  </a:schemeClr>
                </a:solidFill>
                <a:latin typeface="黑体" pitchFamily="2" charset="-122"/>
                <a:ea typeface="黑体" pitchFamily="2" charset="-122"/>
              </a:rPr>
              <a:t>1</a:t>
            </a:r>
            <a:r>
              <a:rPr lang="zh-CN" altLang="en-US" sz="1600" b="1" dirty="0" smtClean="0">
                <a:solidFill>
                  <a:schemeClr val="accent3">
                    <a:lumMod val="50000"/>
                  </a:schemeClr>
                </a:solidFill>
                <a:latin typeface="黑体" pitchFamily="2" charset="-122"/>
                <a:ea typeface="黑体" pitchFamily="2" charset="-122"/>
              </a:rPr>
              <a:t>  模拟商旅行业客户沟通技巧实</a:t>
            </a:r>
            <a:r>
              <a:rPr lang="zh-CN" altLang="en-US" sz="1600" b="1" dirty="0">
                <a:solidFill>
                  <a:schemeClr val="accent3">
                    <a:lumMod val="50000"/>
                  </a:schemeClr>
                </a:solidFill>
                <a:latin typeface="黑体" pitchFamily="2" charset="-122"/>
                <a:ea typeface="黑体" pitchFamily="2" charset="-122"/>
              </a:rPr>
              <a:t>训</a:t>
            </a:r>
          </a:p>
        </p:txBody>
      </p:sp>
      <p:sp>
        <p:nvSpPr>
          <p:cNvPr id="17"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0" name="TextBox 9"/>
          <p:cNvSpPr txBox="1"/>
          <p:nvPr/>
        </p:nvSpPr>
        <p:spPr>
          <a:xfrm>
            <a:off x="2200275" y="985292"/>
            <a:ext cx="6836222" cy="369332"/>
          </a:xfrm>
          <a:prstGeom prst="rect">
            <a:avLst/>
          </a:prstGeom>
          <a:noFill/>
        </p:spPr>
        <p:txBody>
          <a:bodyPr wrap="square" rtlCol="0">
            <a:spAutoFit/>
          </a:bodyPr>
          <a:lstStyle/>
          <a:p>
            <a:pPr algn="ctr"/>
            <a:r>
              <a:rPr lang="zh-CN" altLang="zh-CN" dirty="0" smtClean="0"/>
              <a:t>表</a:t>
            </a:r>
            <a:r>
              <a:rPr lang="en-US" altLang="zh-CN" dirty="0" smtClean="0"/>
              <a:t>3-7</a:t>
            </a:r>
            <a:r>
              <a:rPr lang="zh-CN" altLang="zh-CN" dirty="0" smtClean="0"/>
              <a:t>实</a:t>
            </a:r>
            <a:r>
              <a:rPr lang="zh-CN" altLang="zh-CN" dirty="0"/>
              <a:t>训总结表（坐席代表角色）</a:t>
            </a:r>
          </a:p>
        </p:txBody>
      </p:sp>
      <p:graphicFrame>
        <p:nvGraphicFramePr>
          <p:cNvPr id="13" name="表格 12"/>
          <p:cNvGraphicFramePr>
            <a:graphicFrameLocks noGrp="1"/>
          </p:cNvGraphicFramePr>
          <p:nvPr>
            <p:extLst>
              <p:ext uri="{D42A27DB-BD31-4B8C-83A1-F6EECF244321}">
                <p14:modId xmlns:p14="http://schemas.microsoft.com/office/powerpoint/2010/main" val="2607988451"/>
              </p:ext>
            </p:extLst>
          </p:nvPr>
        </p:nvGraphicFramePr>
        <p:xfrm>
          <a:off x="2904946" y="1921396"/>
          <a:ext cx="5411470" cy="2736306"/>
        </p:xfrm>
        <a:graphic>
          <a:graphicData uri="http://schemas.openxmlformats.org/drawingml/2006/table">
            <a:tbl>
              <a:tblPr firstRow="1" firstCol="1" lastRow="1" lastCol="1" bandRow="1" bandCol="1">
                <a:tableStyleId>{5C22544A-7EE6-4342-B048-85BDC9FD1C3A}</a:tableStyleId>
              </a:tblPr>
              <a:tblGrid>
                <a:gridCol w="3035206"/>
                <a:gridCol w="2376264"/>
              </a:tblGrid>
              <a:tr h="456051">
                <a:tc>
                  <a:txBody>
                    <a:bodyPr/>
                    <a:lstStyle/>
                    <a:p>
                      <a:pPr algn="ctr">
                        <a:spcAft>
                          <a:spcPts val="0"/>
                        </a:spcAft>
                      </a:pPr>
                      <a:r>
                        <a:rPr lang="zh-CN" sz="1600" kern="100" dirty="0">
                          <a:effectLst/>
                        </a:rPr>
                        <a:t>题目</a:t>
                      </a:r>
                      <a:endParaRPr lang="zh-CN" sz="1600" kern="100" dirty="0">
                        <a:effectLst/>
                        <a:latin typeface="Calibri"/>
                        <a:ea typeface="宋体"/>
                        <a:cs typeface="Times New Roman"/>
                      </a:endParaRPr>
                    </a:p>
                  </a:txBody>
                  <a:tcPr marL="68580" marR="68580" marT="0" marB="0" anchor="ctr"/>
                </a:tc>
                <a:tc>
                  <a:txBody>
                    <a:bodyPr/>
                    <a:lstStyle/>
                    <a:p>
                      <a:pPr algn="ctr">
                        <a:spcAft>
                          <a:spcPts val="0"/>
                        </a:spcAft>
                      </a:pPr>
                      <a:r>
                        <a:rPr lang="zh-CN" sz="1600" kern="100" dirty="0">
                          <a:effectLst/>
                        </a:rPr>
                        <a:t>总结</a:t>
                      </a:r>
                      <a:endParaRPr lang="zh-CN" sz="1600" kern="100" dirty="0">
                        <a:effectLst/>
                        <a:latin typeface="Calibri"/>
                        <a:ea typeface="宋体"/>
                        <a:cs typeface="Times New Roman"/>
                      </a:endParaRPr>
                    </a:p>
                  </a:txBody>
                  <a:tcPr marL="68580" marR="68580" marT="0" marB="0" anchor="ctr"/>
                </a:tc>
              </a:tr>
              <a:tr h="456051">
                <a:tc>
                  <a:txBody>
                    <a:bodyPr/>
                    <a:lstStyle/>
                    <a:p>
                      <a:pPr algn="just">
                        <a:spcAft>
                          <a:spcPts val="0"/>
                        </a:spcAft>
                      </a:pPr>
                      <a:r>
                        <a:rPr lang="zh-CN" sz="1600" kern="100">
                          <a:effectLst/>
                        </a:rPr>
                        <a:t>你个人认为本次沟通是否成功？</a:t>
                      </a:r>
                      <a:endParaRPr lang="zh-CN" sz="1600" kern="100">
                        <a:effectLst/>
                        <a:latin typeface="Calibri"/>
                        <a:ea typeface="宋体"/>
                        <a:cs typeface="Times New Roman"/>
                      </a:endParaRPr>
                    </a:p>
                  </a:txBody>
                  <a:tcPr marL="68580" marR="68580" marT="0" marB="0" anchor="ctr"/>
                </a:tc>
                <a:tc>
                  <a:txBody>
                    <a:bodyPr/>
                    <a:lstStyle/>
                    <a:p>
                      <a:pPr algn="just">
                        <a:spcAft>
                          <a:spcPts val="0"/>
                        </a:spcAft>
                      </a:pPr>
                      <a:r>
                        <a:rPr lang="en-US" sz="1600" kern="100" dirty="0">
                          <a:effectLst/>
                        </a:rPr>
                        <a:t> </a:t>
                      </a:r>
                      <a:endParaRPr lang="zh-CN" sz="1600" kern="100" dirty="0">
                        <a:effectLst/>
                        <a:latin typeface="Calibri"/>
                        <a:ea typeface="宋体"/>
                        <a:cs typeface="Times New Roman"/>
                      </a:endParaRPr>
                    </a:p>
                  </a:txBody>
                  <a:tcPr marL="68580" marR="68580" marT="0" marB="0" anchor="ctr"/>
                </a:tc>
              </a:tr>
              <a:tr h="456051">
                <a:tc>
                  <a:txBody>
                    <a:bodyPr/>
                    <a:lstStyle/>
                    <a:p>
                      <a:pPr algn="just">
                        <a:spcAft>
                          <a:spcPts val="0"/>
                        </a:spcAft>
                      </a:pPr>
                      <a:r>
                        <a:rPr lang="zh-CN" sz="1600" kern="100">
                          <a:effectLst/>
                        </a:rPr>
                        <a:t>前期做的准备是否充分？</a:t>
                      </a:r>
                      <a:endParaRPr lang="zh-CN" sz="1600" kern="100">
                        <a:effectLst/>
                        <a:latin typeface="Calibri"/>
                        <a:ea typeface="宋体"/>
                        <a:cs typeface="Times New Roman"/>
                      </a:endParaRPr>
                    </a:p>
                  </a:txBody>
                  <a:tcPr marL="68580" marR="68580" marT="0" marB="0" anchor="ctr"/>
                </a:tc>
                <a:tc>
                  <a:txBody>
                    <a:bodyPr/>
                    <a:lstStyle/>
                    <a:p>
                      <a:pPr algn="just">
                        <a:spcAft>
                          <a:spcPts val="0"/>
                        </a:spcAft>
                      </a:pPr>
                      <a:r>
                        <a:rPr lang="en-US" sz="1600" kern="100" dirty="0">
                          <a:effectLst/>
                        </a:rPr>
                        <a:t> </a:t>
                      </a:r>
                      <a:endParaRPr lang="zh-CN" sz="1600" kern="100" dirty="0">
                        <a:effectLst/>
                        <a:latin typeface="Calibri"/>
                        <a:ea typeface="宋体"/>
                        <a:cs typeface="Times New Roman"/>
                      </a:endParaRPr>
                    </a:p>
                  </a:txBody>
                  <a:tcPr marL="68580" marR="68580" marT="0" marB="0" anchor="ctr"/>
                </a:tc>
              </a:tr>
              <a:tr h="456051">
                <a:tc>
                  <a:txBody>
                    <a:bodyPr/>
                    <a:lstStyle/>
                    <a:p>
                      <a:pPr algn="just">
                        <a:spcAft>
                          <a:spcPts val="0"/>
                        </a:spcAft>
                      </a:pPr>
                      <a:r>
                        <a:rPr lang="zh-CN" sz="1600" kern="100">
                          <a:effectLst/>
                        </a:rPr>
                        <a:t>哪些地方需要改进？</a:t>
                      </a:r>
                      <a:endParaRPr lang="zh-CN" sz="1600" kern="100">
                        <a:effectLst/>
                        <a:latin typeface="Calibri"/>
                        <a:ea typeface="宋体"/>
                        <a:cs typeface="Times New Roman"/>
                      </a:endParaRPr>
                    </a:p>
                  </a:txBody>
                  <a:tcPr marL="68580" marR="68580" marT="0" marB="0" anchor="ctr"/>
                </a:tc>
                <a:tc>
                  <a:txBody>
                    <a:bodyPr/>
                    <a:lstStyle/>
                    <a:p>
                      <a:pPr algn="just">
                        <a:spcAft>
                          <a:spcPts val="0"/>
                        </a:spcAft>
                      </a:pPr>
                      <a:r>
                        <a:rPr lang="en-US" sz="1600" kern="100" dirty="0">
                          <a:effectLst/>
                        </a:rPr>
                        <a:t> </a:t>
                      </a:r>
                      <a:endParaRPr lang="zh-CN" sz="1600" kern="100" dirty="0">
                        <a:effectLst/>
                        <a:latin typeface="Calibri"/>
                        <a:ea typeface="宋体"/>
                        <a:cs typeface="Times New Roman"/>
                      </a:endParaRPr>
                    </a:p>
                  </a:txBody>
                  <a:tcPr marL="68580" marR="68580" marT="0" marB="0" anchor="ctr"/>
                </a:tc>
              </a:tr>
              <a:tr h="456051">
                <a:tc>
                  <a:txBody>
                    <a:bodyPr/>
                    <a:lstStyle/>
                    <a:p>
                      <a:pPr algn="just">
                        <a:spcAft>
                          <a:spcPts val="0"/>
                        </a:spcAft>
                      </a:pPr>
                      <a:r>
                        <a:rPr lang="zh-CN" sz="1600" kern="100">
                          <a:effectLst/>
                        </a:rPr>
                        <a:t>哪些技巧没有运用？</a:t>
                      </a:r>
                      <a:endParaRPr lang="zh-CN" sz="1600" kern="100">
                        <a:effectLst/>
                        <a:latin typeface="Calibri"/>
                        <a:ea typeface="宋体"/>
                        <a:cs typeface="Times New Roman"/>
                      </a:endParaRPr>
                    </a:p>
                  </a:txBody>
                  <a:tcPr marL="68580" marR="68580" marT="0" marB="0" anchor="ctr"/>
                </a:tc>
                <a:tc>
                  <a:txBody>
                    <a:bodyPr/>
                    <a:lstStyle/>
                    <a:p>
                      <a:pPr algn="just">
                        <a:spcAft>
                          <a:spcPts val="0"/>
                        </a:spcAft>
                      </a:pPr>
                      <a:r>
                        <a:rPr lang="en-US" sz="1600" kern="100" dirty="0">
                          <a:effectLst/>
                        </a:rPr>
                        <a:t> </a:t>
                      </a:r>
                      <a:endParaRPr lang="zh-CN" sz="1600" kern="100" dirty="0">
                        <a:effectLst/>
                        <a:latin typeface="Calibri"/>
                        <a:ea typeface="宋体"/>
                        <a:cs typeface="Times New Roman"/>
                      </a:endParaRPr>
                    </a:p>
                  </a:txBody>
                  <a:tcPr marL="68580" marR="68580" marT="0" marB="0" anchor="ctr"/>
                </a:tc>
              </a:tr>
              <a:tr h="456051">
                <a:tc>
                  <a:txBody>
                    <a:bodyPr/>
                    <a:lstStyle/>
                    <a:p>
                      <a:pPr algn="just">
                        <a:spcAft>
                          <a:spcPts val="0"/>
                        </a:spcAft>
                      </a:pPr>
                      <a:r>
                        <a:rPr lang="zh-CN" sz="1600" kern="100" dirty="0">
                          <a:effectLst/>
                        </a:rPr>
                        <a:t>需要温习哪部分能力点的知识？</a:t>
                      </a:r>
                      <a:endParaRPr lang="zh-CN" sz="1600" kern="100" dirty="0">
                        <a:effectLst/>
                        <a:latin typeface="Calibri"/>
                        <a:ea typeface="宋体"/>
                        <a:cs typeface="Times New Roman"/>
                      </a:endParaRPr>
                    </a:p>
                  </a:txBody>
                  <a:tcPr marL="68580" marR="68580" marT="0" marB="0" anchor="ctr"/>
                </a:tc>
                <a:tc>
                  <a:txBody>
                    <a:bodyPr/>
                    <a:lstStyle/>
                    <a:p>
                      <a:pPr algn="just">
                        <a:spcAft>
                          <a:spcPts val="0"/>
                        </a:spcAft>
                      </a:pPr>
                      <a:r>
                        <a:rPr lang="en-US" sz="1600" kern="100" dirty="0">
                          <a:effectLst/>
                        </a:rPr>
                        <a:t> </a:t>
                      </a:r>
                      <a:endParaRPr lang="zh-CN" sz="1600" kern="100" dirty="0">
                        <a:effectLst/>
                        <a:latin typeface="Calibri"/>
                        <a:ea typeface="宋体"/>
                        <a:cs typeface="Times New Roman"/>
                      </a:endParaRPr>
                    </a:p>
                  </a:txBody>
                  <a:tcPr marL="68580" marR="68580" marT="0" marB="0" anchor="ctr"/>
                </a:tc>
              </a:tr>
            </a:tbl>
          </a:graphicData>
        </a:graphic>
      </p:graphicFrame>
      <p:sp>
        <p:nvSpPr>
          <p:cNvPr id="11" name="圆角矩形 10">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41866804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3944400" y="84605"/>
            <a:ext cx="5092098"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en-US" altLang="zh-CN" sz="1600" b="1" dirty="0">
                <a:solidFill>
                  <a:schemeClr val="accent3">
                    <a:lumMod val="50000"/>
                  </a:schemeClr>
                </a:solidFill>
                <a:latin typeface="黑体" pitchFamily="2" charset="-122"/>
                <a:ea typeface="黑体" pitchFamily="2" charset="-122"/>
              </a:rPr>
              <a:t>CCSS</a:t>
            </a:r>
            <a:r>
              <a:rPr lang="zh-CN" altLang="en-US" sz="1600" b="1" dirty="0">
                <a:solidFill>
                  <a:schemeClr val="accent3">
                    <a:lumMod val="50000"/>
                  </a:schemeClr>
                </a:solidFill>
                <a:latin typeface="黑体" pitchFamily="2" charset="-122"/>
                <a:ea typeface="黑体" pitchFamily="2" charset="-122"/>
              </a:rPr>
              <a:t>情境任务实</a:t>
            </a:r>
            <a:r>
              <a:rPr lang="zh-CN" altLang="en-US" sz="1600" b="1" dirty="0" smtClean="0">
                <a:solidFill>
                  <a:schemeClr val="accent3">
                    <a:lumMod val="50000"/>
                  </a:schemeClr>
                </a:solidFill>
                <a:latin typeface="黑体" pitchFamily="2" charset="-122"/>
                <a:ea typeface="黑体" pitchFamily="2" charset="-122"/>
              </a:rPr>
              <a:t>训</a:t>
            </a:r>
            <a:r>
              <a:rPr lang="en-US" altLang="zh-CN" sz="1600" b="1" dirty="0" smtClean="0">
                <a:solidFill>
                  <a:schemeClr val="accent3">
                    <a:lumMod val="50000"/>
                  </a:schemeClr>
                </a:solidFill>
                <a:latin typeface="黑体" pitchFamily="2" charset="-122"/>
                <a:ea typeface="黑体" pitchFamily="2" charset="-122"/>
              </a:rPr>
              <a:t>1</a:t>
            </a:r>
            <a:r>
              <a:rPr lang="zh-CN" altLang="en-US" sz="1600" b="1" dirty="0" smtClean="0">
                <a:solidFill>
                  <a:schemeClr val="accent3">
                    <a:lumMod val="50000"/>
                  </a:schemeClr>
                </a:solidFill>
                <a:latin typeface="黑体" pitchFamily="2" charset="-122"/>
                <a:ea typeface="黑体" pitchFamily="2" charset="-122"/>
              </a:rPr>
              <a:t>  模拟商旅行业客户沟通技巧实</a:t>
            </a:r>
            <a:r>
              <a:rPr lang="zh-CN" altLang="en-US" sz="1600" b="1" dirty="0">
                <a:solidFill>
                  <a:schemeClr val="accent3">
                    <a:lumMod val="50000"/>
                  </a:schemeClr>
                </a:solidFill>
                <a:latin typeface="黑体" pitchFamily="2" charset="-122"/>
                <a:ea typeface="黑体" pitchFamily="2" charset="-122"/>
              </a:rPr>
              <a:t>训</a:t>
            </a:r>
          </a:p>
        </p:txBody>
      </p:sp>
      <p:sp>
        <p:nvSpPr>
          <p:cNvPr id="17"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0" name="TextBox 9"/>
          <p:cNvSpPr txBox="1"/>
          <p:nvPr/>
        </p:nvSpPr>
        <p:spPr>
          <a:xfrm>
            <a:off x="2200275" y="985292"/>
            <a:ext cx="6836222" cy="369332"/>
          </a:xfrm>
          <a:prstGeom prst="rect">
            <a:avLst/>
          </a:prstGeom>
          <a:noFill/>
        </p:spPr>
        <p:txBody>
          <a:bodyPr wrap="square" rtlCol="0">
            <a:spAutoFit/>
          </a:bodyPr>
          <a:lstStyle/>
          <a:p>
            <a:pPr algn="ctr"/>
            <a:r>
              <a:rPr lang="zh-CN" altLang="zh-CN" dirty="0" smtClean="0"/>
              <a:t>表</a:t>
            </a:r>
            <a:r>
              <a:rPr lang="en-US" altLang="zh-CN" dirty="0" smtClean="0"/>
              <a:t>3-8</a:t>
            </a:r>
            <a:r>
              <a:rPr lang="zh-CN" altLang="zh-CN" dirty="0" smtClean="0"/>
              <a:t>实</a:t>
            </a:r>
            <a:r>
              <a:rPr lang="zh-CN" altLang="zh-CN" dirty="0"/>
              <a:t>训总结表（客户角色）</a:t>
            </a:r>
          </a:p>
        </p:txBody>
      </p:sp>
      <p:graphicFrame>
        <p:nvGraphicFramePr>
          <p:cNvPr id="13" name="表格 12"/>
          <p:cNvGraphicFramePr>
            <a:graphicFrameLocks noGrp="1"/>
          </p:cNvGraphicFramePr>
          <p:nvPr>
            <p:extLst>
              <p:ext uri="{D42A27DB-BD31-4B8C-83A1-F6EECF244321}">
                <p14:modId xmlns:p14="http://schemas.microsoft.com/office/powerpoint/2010/main" val="1855511770"/>
              </p:ext>
            </p:extLst>
          </p:nvPr>
        </p:nvGraphicFramePr>
        <p:xfrm>
          <a:off x="2987824" y="1980808"/>
          <a:ext cx="5411470" cy="2676890"/>
        </p:xfrm>
        <a:graphic>
          <a:graphicData uri="http://schemas.openxmlformats.org/drawingml/2006/table">
            <a:tbl>
              <a:tblPr firstRow="1" firstCol="1" lastRow="1" lastCol="1" bandRow="1" bandCol="1">
                <a:tableStyleId>{5C22544A-7EE6-4342-B048-85BDC9FD1C3A}</a:tableStyleId>
              </a:tblPr>
              <a:tblGrid>
                <a:gridCol w="3528392"/>
                <a:gridCol w="1883078"/>
              </a:tblGrid>
              <a:tr h="535378">
                <a:tc>
                  <a:txBody>
                    <a:bodyPr/>
                    <a:lstStyle/>
                    <a:p>
                      <a:pPr algn="ctr">
                        <a:spcAft>
                          <a:spcPts val="0"/>
                        </a:spcAft>
                      </a:pPr>
                      <a:r>
                        <a:rPr lang="zh-CN" sz="1600" kern="100" dirty="0">
                          <a:effectLst/>
                        </a:rPr>
                        <a:t>题目</a:t>
                      </a:r>
                      <a:endParaRPr lang="zh-CN" sz="1600" kern="100" dirty="0">
                        <a:effectLst/>
                        <a:latin typeface="Calibri"/>
                        <a:ea typeface="宋体"/>
                        <a:cs typeface="Times New Roman"/>
                      </a:endParaRPr>
                    </a:p>
                  </a:txBody>
                  <a:tcPr marL="68580" marR="68580" marT="0" marB="0" anchor="ctr"/>
                </a:tc>
                <a:tc>
                  <a:txBody>
                    <a:bodyPr/>
                    <a:lstStyle/>
                    <a:p>
                      <a:pPr algn="ctr">
                        <a:spcAft>
                          <a:spcPts val="0"/>
                        </a:spcAft>
                      </a:pPr>
                      <a:r>
                        <a:rPr lang="zh-CN" sz="1600" kern="100" dirty="0">
                          <a:effectLst/>
                        </a:rPr>
                        <a:t>总结</a:t>
                      </a:r>
                      <a:endParaRPr lang="zh-CN" sz="1600" kern="100" dirty="0">
                        <a:effectLst/>
                        <a:latin typeface="Calibri"/>
                        <a:ea typeface="宋体"/>
                        <a:cs typeface="Times New Roman"/>
                      </a:endParaRPr>
                    </a:p>
                  </a:txBody>
                  <a:tcPr marL="68580" marR="68580" marT="0" marB="0" anchor="ctr"/>
                </a:tc>
              </a:tr>
              <a:tr h="535378">
                <a:tc>
                  <a:txBody>
                    <a:bodyPr/>
                    <a:lstStyle/>
                    <a:p>
                      <a:pPr algn="l">
                        <a:spcAft>
                          <a:spcPts val="0"/>
                        </a:spcAft>
                      </a:pPr>
                      <a:r>
                        <a:rPr lang="zh-CN" sz="1600" kern="100">
                          <a:effectLst/>
                        </a:rPr>
                        <a:t>你对本次服务是否满意？</a:t>
                      </a:r>
                      <a:endParaRPr lang="zh-CN" sz="1600" kern="100">
                        <a:effectLst/>
                        <a:latin typeface="Calibri"/>
                        <a:ea typeface="宋体"/>
                        <a:cs typeface="Times New Roman"/>
                      </a:endParaRPr>
                    </a:p>
                  </a:txBody>
                  <a:tcPr marL="68580" marR="68580" marT="0" marB="0" anchor="ctr"/>
                </a:tc>
                <a:tc>
                  <a:txBody>
                    <a:bodyPr/>
                    <a:lstStyle/>
                    <a:p>
                      <a:pPr algn="l">
                        <a:spcAft>
                          <a:spcPts val="0"/>
                        </a:spcAft>
                      </a:pPr>
                      <a:r>
                        <a:rPr lang="en-US" sz="1600" kern="100">
                          <a:effectLst/>
                        </a:rPr>
                        <a:t> </a:t>
                      </a:r>
                      <a:endParaRPr lang="zh-CN" sz="1600" kern="100">
                        <a:effectLst/>
                        <a:latin typeface="Calibri"/>
                        <a:ea typeface="宋体"/>
                        <a:cs typeface="Times New Roman"/>
                      </a:endParaRPr>
                    </a:p>
                  </a:txBody>
                  <a:tcPr marL="68580" marR="68580" marT="0" marB="0" anchor="ctr"/>
                </a:tc>
              </a:tr>
              <a:tr h="535378">
                <a:tc>
                  <a:txBody>
                    <a:bodyPr/>
                    <a:lstStyle/>
                    <a:p>
                      <a:pPr algn="l">
                        <a:spcAft>
                          <a:spcPts val="0"/>
                        </a:spcAft>
                      </a:pPr>
                      <a:r>
                        <a:rPr lang="zh-CN" sz="1600" kern="100">
                          <a:effectLst/>
                        </a:rPr>
                        <a:t>客服哪些地方需要改进？</a:t>
                      </a:r>
                      <a:endParaRPr lang="zh-CN" sz="1600" kern="100">
                        <a:effectLst/>
                        <a:latin typeface="Calibri"/>
                        <a:ea typeface="宋体"/>
                        <a:cs typeface="Times New Roman"/>
                      </a:endParaRPr>
                    </a:p>
                  </a:txBody>
                  <a:tcPr marL="68580" marR="68580" marT="0" marB="0" anchor="ctr"/>
                </a:tc>
                <a:tc>
                  <a:txBody>
                    <a:bodyPr/>
                    <a:lstStyle/>
                    <a:p>
                      <a:pPr algn="l">
                        <a:spcAft>
                          <a:spcPts val="0"/>
                        </a:spcAft>
                      </a:pPr>
                      <a:r>
                        <a:rPr lang="en-US" sz="1600" kern="100">
                          <a:effectLst/>
                        </a:rPr>
                        <a:t> </a:t>
                      </a:r>
                      <a:endParaRPr lang="zh-CN" sz="1600" kern="100">
                        <a:effectLst/>
                        <a:latin typeface="Calibri"/>
                        <a:ea typeface="宋体"/>
                        <a:cs typeface="Times New Roman"/>
                      </a:endParaRPr>
                    </a:p>
                  </a:txBody>
                  <a:tcPr marL="68580" marR="68580" marT="0" marB="0" anchor="ctr"/>
                </a:tc>
              </a:tr>
              <a:tr h="535378">
                <a:tc>
                  <a:txBody>
                    <a:bodyPr/>
                    <a:lstStyle/>
                    <a:p>
                      <a:pPr algn="l">
                        <a:spcAft>
                          <a:spcPts val="0"/>
                        </a:spcAft>
                      </a:pPr>
                      <a:r>
                        <a:rPr lang="zh-CN" sz="1600" kern="100">
                          <a:effectLst/>
                        </a:rPr>
                        <a:t>你希望客服如何做，才能使你更满意</a:t>
                      </a:r>
                      <a:r>
                        <a:rPr lang="en-US" sz="1600" kern="100">
                          <a:effectLst/>
                        </a:rPr>
                        <a:t>?</a:t>
                      </a:r>
                      <a:endParaRPr lang="zh-CN" sz="1600" kern="100">
                        <a:effectLst/>
                        <a:latin typeface="Calibri"/>
                        <a:ea typeface="宋体"/>
                        <a:cs typeface="Times New Roman"/>
                      </a:endParaRPr>
                    </a:p>
                  </a:txBody>
                  <a:tcPr marL="68580" marR="68580" marT="0" marB="0" anchor="ctr"/>
                </a:tc>
                <a:tc>
                  <a:txBody>
                    <a:bodyPr/>
                    <a:lstStyle/>
                    <a:p>
                      <a:pPr algn="l">
                        <a:spcAft>
                          <a:spcPts val="0"/>
                        </a:spcAft>
                      </a:pPr>
                      <a:r>
                        <a:rPr lang="en-US" sz="1600" kern="100">
                          <a:effectLst/>
                        </a:rPr>
                        <a:t> </a:t>
                      </a:r>
                      <a:endParaRPr lang="zh-CN" sz="1600" kern="100">
                        <a:effectLst/>
                        <a:latin typeface="Calibri"/>
                        <a:ea typeface="宋体"/>
                        <a:cs typeface="Times New Roman"/>
                      </a:endParaRPr>
                    </a:p>
                  </a:txBody>
                  <a:tcPr marL="68580" marR="68580" marT="0" marB="0" anchor="ctr"/>
                </a:tc>
              </a:tr>
              <a:tr h="535378">
                <a:tc>
                  <a:txBody>
                    <a:bodyPr/>
                    <a:lstStyle/>
                    <a:p>
                      <a:pPr algn="l">
                        <a:spcAft>
                          <a:spcPts val="0"/>
                        </a:spcAft>
                      </a:pPr>
                      <a:r>
                        <a:rPr lang="zh-CN" sz="1600" kern="100" dirty="0">
                          <a:effectLst/>
                        </a:rPr>
                        <a:t>客服人员哪些知识点需要加强练习？</a:t>
                      </a:r>
                      <a:endParaRPr lang="zh-CN" sz="1600" kern="100" dirty="0">
                        <a:effectLst/>
                        <a:latin typeface="Calibri"/>
                        <a:ea typeface="宋体"/>
                        <a:cs typeface="Times New Roman"/>
                      </a:endParaRPr>
                    </a:p>
                  </a:txBody>
                  <a:tcPr marL="68580" marR="68580" marT="0" marB="0" anchor="ctr"/>
                </a:tc>
                <a:tc>
                  <a:txBody>
                    <a:bodyPr/>
                    <a:lstStyle/>
                    <a:p>
                      <a:pPr algn="l">
                        <a:spcAft>
                          <a:spcPts val="0"/>
                        </a:spcAft>
                      </a:pPr>
                      <a:r>
                        <a:rPr lang="en-US" sz="1600" kern="100" dirty="0">
                          <a:effectLst/>
                        </a:rPr>
                        <a:t> </a:t>
                      </a:r>
                      <a:endParaRPr lang="zh-CN" sz="1600" kern="100" dirty="0">
                        <a:effectLst/>
                        <a:latin typeface="Calibri"/>
                        <a:ea typeface="宋体"/>
                        <a:cs typeface="Times New Roman"/>
                      </a:endParaRPr>
                    </a:p>
                  </a:txBody>
                  <a:tcPr marL="68580" marR="68580" marT="0" marB="0" anchor="ctr"/>
                </a:tc>
              </a:tr>
            </a:tbl>
          </a:graphicData>
        </a:graphic>
      </p:graphicFrame>
      <p:sp>
        <p:nvSpPr>
          <p:cNvPr id="11" name="圆角矩形 10">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41866804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841276"/>
            <a:ext cx="6836222" cy="369332"/>
          </a:xfrm>
          <a:prstGeom prst="rect">
            <a:avLst/>
          </a:prstGeom>
          <a:noFill/>
        </p:spPr>
        <p:txBody>
          <a:bodyPr wrap="square" rtlCol="0">
            <a:spAutoFit/>
          </a:bodyPr>
          <a:lstStyle/>
          <a:p>
            <a:pPr algn="ctr"/>
            <a:r>
              <a:rPr lang="zh-CN" altLang="zh-CN" dirty="0"/>
              <a:t>表</a:t>
            </a:r>
            <a:r>
              <a:rPr lang="en-US" altLang="zh-CN" dirty="0"/>
              <a:t>3-9</a:t>
            </a:r>
            <a:r>
              <a:rPr lang="zh-CN" altLang="zh-CN" dirty="0"/>
              <a:t>客户沟通技巧观察评估表（观察员角色使用）</a:t>
            </a:r>
          </a:p>
        </p:txBody>
      </p:sp>
      <p:pic>
        <p:nvPicPr>
          <p:cNvPr id="12"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3944400" y="84605"/>
            <a:ext cx="5092098"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en-US" altLang="zh-CN" sz="1600" b="1" dirty="0">
                <a:solidFill>
                  <a:schemeClr val="accent3">
                    <a:lumMod val="50000"/>
                  </a:schemeClr>
                </a:solidFill>
                <a:latin typeface="黑体" pitchFamily="2" charset="-122"/>
                <a:ea typeface="黑体" pitchFamily="2" charset="-122"/>
              </a:rPr>
              <a:t>CCSS</a:t>
            </a:r>
            <a:r>
              <a:rPr lang="zh-CN" altLang="en-US" sz="1600" b="1" dirty="0">
                <a:solidFill>
                  <a:schemeClr val="accent3">
                    <a:lumMod val="50000"/>
                  </a:schemeClr>
                </a:solidFill>
                <a:latin typeface="黑体" pitchFamily="2" charset="-122"/>
                <a:ea typeface="黑体" pitchFamily="2" charset="-122"/>
              </a:rPr>
              <a:t>情境任务实</a:t>
            </a:r>
            <a:r>
              <a:rPr lang="zh-CN" altLang="en-US" sz="1600" b="1" dirty="0" smtClean="0">
                <a:solidFill>
                  <a:schemeClr val="accent3">
                    <a:lumMod val="50000"/>
                  </a:schemeClr>
                </a:solidFill>
                <a:latin typeface="黑体" pitchFamily="2" charset="-122"/>
                <a:ea typeface="黑体" pitchFamily="2" charset="-122"/>
              </a:rPr>
              <a:t>训</a:t>
            </a:r>
            <a:r>
              <a:rPr lang="en-US" altLang="zh-CN" sz="1600" b="1" dirty="0" smtClean="0">
                <a:solidFill>
                  <a:schemeClr val="accent3">
                    <a:lumMod val="50000"/>
                  </a:schemeClr>
                </a:solidFill>
                <a:latin typeface="黑体" pitchFamily="2" charset="-122"/>
                <a:ea typeface="黑体" pitchFamily="2" charset="-122"/>
              </a:rPr>
              <a:t>1</a:t>
            </a:r>
            <a:r>
              <a:rPr lang="zh-CN" altLang="en-US" sz="1600" b="1" dirty="0" smtClean="0">
                <a:solidFill>
                  <a:schemeClr val="accent3">
                    <a:lumMod val="50000"/>
                  </a:schemeClr>
                </a:solidFill>
                <a:latin typeface="黑体" pitchFamily="2" charset="-122"/>
                <a:ea typeface="黑体" pitchFamily="2" charset="-122"/>
              </a:rPr>
              <a:t>  模拟商旅行业客户沟通技巧实</a:t>
            </a:r>
            <a:r>
              <a:rPr lang="zh-CN" altLang="en-US" sz="1600" b="1" dirty="0">
                <a:solidFill>
                  <a:schemeClr val="accent3">
                    <a:lumMod val="50000"/>
                  </a:schemeClr>
                </a:solidFill>
                <a:latin typeface="黑体" pitchFamily="2" charset="-122"/>
                <a:ea typeface="黑体" pitchFamily="2" charset="-122"/>
              </a:rPr>
              <a:t>训</a:t>
            </a:r>
          </a:p>
        </p:txBody>
      </p:sp>
      <p:sp>
        <p:nvSpPr>
          <p:cNvPr id="17"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2610139006"/>
              </p:ext>
            </p:extLst>
          </p:nvPr>
        </p:nvGraphicFramePr>
        <p:xfrm>
          <a:off x="2915816" y="1201316"/>
          <a:ext cx="5654653" cy="3976349"/>
        </p:xfrm>
        <a:graphic>
          <a:graphicData uri="http://schemas.openxmlformats.org/drawingml/2006/table">
            <a:tbl>
              <a:tblPr firstRow="1" firstCol="1" lastRow="1" lastCol="1" bandRow="1" bandCol="1">
                <a:tableStyleId>{5C22544A-7EE6-4342-B048-85BDC9FD1C3A}</a:tableStyleId>
              </a:tblPr>
              <a:tblGrid>
                <a:gridCol w="345190"/>
                <a:gridCol w="333758"/>
                <a:gridCol w="678948"/>
                <a:gridCol w="211430"/>
                <a:gridCol w="590914"/>
                <a:gridCol w="1368152"/>
                <a:gridCol w="355737"/>
                <a:gridCol w="580367"/>
                <a:gridCol w="139713"/>
                <a:gridCol w="546388"/>
                <a:gridCol w="504056"/>
              </a:tblGrid>
              <a:tr h="81513">
                <a:tc rowSpan="2" gridSpan="2">
                  <a:txBody>
                    <a:bodyPr/>
                    <a:lstStyle/>
                    <a:p>
                      <a:pPr algn="just">
                        <a:spcAft>
                          <a:spcPts val="0"/>
                        </a:spcAft>
                      </a:pPr>
                      <a:r>
                        <a:rPr lang="zh-CN" sz="800" kern="100" dirty="0">
                          <a:effectLst/>
                        </a:rPr>
                        <a:t>基本资料</a:t>
                      </a:r>
                      <a:endParaRPr lang="zh-CN" sz="800" kern="100" dirty="0">
                        <a:effectLst/>
                        <a:latin typeface="Calibri"/>
                        <a:ea typeface="宋体"/>
                        <a:cs typeface="Times New Roman"/>
                      </a:endParaRPr>
                    </a:p>
                  </a:txBody>
                  <a:tcPr marL="34934" marR="34934" marT="0" marB="0"/>
                </a:tc>
                <a:tc rowSpan="2" hMerge="1">
                  <a:txBody>
                    <a:bodyPr/>
                    <a:lstStyle/>
                    <a:p>
                      <a:endParaRPr lang="zh-CN" altLang="en-US"/>
                    </a:p>
                  </a:txBody>
                  <a:tcPr/>
                </a:tc>
                <a:tc>
                  <a:txBody>
                    <a:bodyPr/>
                    <a:lstStyle/>
                    <a:p>
                      <a:pPr algn="just">
                        <a:spcAft>
                          <a:spcPts val="0"/>
                        </a:spcAft>
                      </a:pPr>
                      <a:r>
                        <a:rPr lang="zh-CN" sz="800" kern="100">
                          <a:effectLst/>
                        </a:rPr>
                        <a:t>实训日期</a:t>
                      </a:r>
                      <a:endParaRPr lang="zh-CN" sz="800" kern="100">
                        <a:effectLst/>
                        <a:latin typeface="Calibri"/>
                        <a:ea typeface="宋体"/>
                        <a:cs typeface="Times New Roman"/>
                      </a:endParaRPr>
                    </a:p>
                  </a:txBody>
                  <a:tcPr marL="34934" marR="34934" marT="0" marB="0"/>
                </a:tc>
                <a:tc gridSpan="3">
                  <a:txBody>
                    <a:bodyPr/>
                    <a:lstStyle/>
                    <a:p>
                      <a:pPr algn="just">
                        <a:spcAft>
                          <a:spcPts val="0"/>
                        </a:spcAft>
                      </a:pPr>
                      <a:r>
                        <a:rPr lang="zh-CN" sz="800" kern="100">
                          <a:effectLst/>
                        </a:rPr>
                        <a:t>实训编号</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hMerge="1">
                  <a:txBody>
                    <a:bodyPr/>
                    <a:lstStyle/>
                    <a:p>
                      <a:endParaRPr lang="zh-CN" altLang="en-US"/>
                    </a:p>
                  </a:txBody>
                  <a:tcPr/>
                </a:tc>
                <a:tc gridSpan="3">
                  <a:txBody>
                    <a:bodyPr/>
                    <a:lstStyle/>
                    <a:p>
                      <a:pPr algn="just">
                        <a:spcAft>
                          <a:spcPts val="0"/>
                        </a:spcAft>
                      </a:pPr>
                      <a:r>
                        <a:rPr lang="zh-CN" sz="800" kern="100" dirty="0">
                          <a:effectLst/>
                        </a:rPr>
                        <a:t>观察员角色</a:t>
                      </a:r>
                      <a:endParaRPr lang="zh-CN" sz="800" kern="100" dirty="0">
                        <a:effectLst/>
                        <a:latin typeface="Calibri"/>
                        <a:ea typeface="宋体"/>
                        <a:cs typeface="Times New Roman"/>
                      </a:endParaRPr>
                    </a:p>
                  </a:txBody>
                  <a:tcPr marL="34934" marR="34934" marT="0" marB="0"/>
                </a:tc>
                <a:tc hMerge="1">
                  <a:txBody>
                    <a:bodyPr/>
                    <a:lstStyle/>
                    <a:p>
                      <a:endParaRPr lang="zh-CN" altLang="en-US"/>
                    </a:p>
                  </a:txBody>
                  <a:tcPr/>
                </a:tc>
                <a:tc hMerge="1">
                  <a:txBody>
                    <a:bodyPr/>
                    <a:lstStyle/>
                    <a:p>
                      <a:endParaRPr lang="zh-CN" altLang="en-US"/>
                    </a:p>
                  </a:txBody>
                  <a:tcPr/>
                </a:tc>
                <a:tc>
                  <a:txBody>
                    <a:bodyPr/>
                    <a:lstStyle/>
                    <a:p>
                      <a:pPr algn="just">
                        <a:spcAft>
                          <a:spcPts val="0"/>
                        </a:spcAft>
                      </a:pPr>
                      <a:r>
                        <a:rPr lang="zh-CN" sz="800" kern="100" dirty="0">
                          <a:effectLst/>
                        </a:rPr>
                        <a:t>客服角色</a:t>
                      </a:r>
                      <a:endParaRPr lang="zh-CN" sz="800" kern="100" dirty="0">
                        <a:effectLst/>
                        <a:latin typeface="Calibri"/>
                        <a:ea typeface="宋体"/>
                        <a:cs typeface="Times New Roman"/>
                      </a:endParaRPr>
                    </a:p>
                  </a:txBody>
                  <a:tcPr marL="34934" marR="34934" marT="0" marB="0"/>
                </a:tc>
                <a:tc>
                  <a:txBody>
                    <a:bodyPr/>
                    <a:lstStyle/>
                    <a:p>
                      <a:pPr algn="just">
                        <a:spcAft>
                          <a:spcPts val="0"/>
                        </a:spcAft>
                      </a:pPr>
                      <a:r>
                        <a:rPr lang="zh-CN" sz="800" kern="100" dirty="0">
                          <a:effectLst/>
                        </a:rPr>
                        <a:t>客户角色</a:t>
                      </a:r>
                      <a:endParaRPr lang="zh-CN" sz="800" kern="100" dirty="0">
                        <a:effectLst/>
                        <a:latin typeface="Calibri"/>
                        <a:ea typeface="宋体"/>
                        <a:cs typeface="Times New Roman"/>
                      </a:endParaRPr>
                    </a:p>
                  </a:txBody>
                  <a:tcPr marL="34934" marR="34934" marT="0" marB="0"/>
                </a:tc>
              </a:tr>
              <a:tr h="81513">
                <a:tc gridSpan="2" vMerge="1">
                  <a:txBody>
                    <a:bodyPr/>
                    <a:lstStyle/>
                    <a:p>
                      <a:endParaRPr lang="zh-CN" altLang="en-US"/>
                    </a:p>
                  </a:txBody>
                  <a:tcPr/>
                </a:tc>
                <a:tc hMerge="1" vMerge="1">
                  <a:txBody>
                    <a:bodyPr/>
                    <a:lstStyle/>
                    <a:p>
                      <a:endParaRPr lang="zh-CN" altLang="en-US"/>
                    </a:p>
                  </a:txBody>
                  <a:tcPr/>
                </a:tc>
                <a:tc>
                  <a:txBody>
                    <a:bodyPr/>
                    <a:lstStyle/>
                    <a:p>
                      <a:endParaRPr lang="zh-CN" sz="800" kern="100" dirty="0">
                        <a:effectLst/>
                        <a:latin typeface="Calibri"/>
                        <a:cs typeface="Times New Roman"/>
                      </a:endParaRPr>
                    </a:p>
                  </a:txBody>
                  <a:tcPr marL="34934" marR="34934" marT="0" marB="0">
                    <a:solidFill>
                      <a:schemeClr val="accent1"/>
                    </a:solidFill>
                  </a:tcPr>
                </a:tc>
                <a:tc gridSpan="3">
                  <a:txBody>
                    <a:bodyPr/>
                    <a:lstStyle/>
                    <a:p>
                      <a:pPr algn="just">
                        <a:spcAft>
                          <a:spcPts val="0"/>
                        </a:spcAft>
                      </a:pPr>
                      <a:r>
                        <a:rPr lang="en-US" sz="800" kern="100" dirty="0">
                          <a:effectLst/>
                        </a:rPr>
                        <a:t> </a:t>
                      </a:r>
                      <a:endParaRPr lang="zh-CN" sz="800" kern="100" dirty="0">
                        <a:effectLst/>
                        <a:latin typeface="Calibri"/>
                        <a:ea typeface="宋体"/>
                        <a:cs typeface="Times New Roman"/>
                      </a:endParaRPr>
                    </a:p>
                  </a:txBody>
                  <a:tcPr marL="34934" marR="34934" marT="0" marB="0">
                    <a:solidFill>
                      <a:schemeClr val="accent1"/>
                    </a:solidFill>
                  </a:tcPr>
                </a:tc>
                <a:tc hMerge="1">
                  <a:txBody>
                    <a:bodyPr/>
                    <a:lstStyle/>
                    <a:p>
                      <a:endParaRPr lang="zh-CN" altLang="en-US"/>
                    </a:p>
                  </a:txBody>
                  <a:tcPr/>
                </a:tc>
                <a:tc hMerge="1">
                  <a:txBody>
                    <a:bodyPr/>
                    <a:lstStyle/>
                    <a:p>
                      <a:endParaRPr lang="zh-CN" altLang="en-US"/>
                    </a:p>
                  </a:txBody>
                  <a:tcPr/>
                </a:tc>
                <a:tc gridSpan="3">
                  <a:txBody>
                    <a:bodyPr/>
                    <a:lstStyle/>
                    <a:p>
                      <a:pPr algn="just">
                        <a:spcAft>
                          <a:spcPts val="0"/>
                        </a:spcAft>
                      </a:pPr>
                      <a:r>
                        <a:rPr lang="en-US" sz="800" kern="100" dirty="0">
                          <a:effectLst/>
                        </a:rPr>
                        <a:t> </a:t>
                      </a:r>
                      <a:endParaRPr lang="zh-CN" sz="800" kern="100" dirty="0">
                        <a:effectLst/>
                        <a:latin typeface="Calibri"/>
                        <a:ea typeface="宋体"/>
                        <a:cs typeface="Times New Roman"/>
                      </a:endParaRPr>
                    </a:p>
                  </a:txBody>
                  <a:tcPr marL="34934" marR="34934" marT="0" marB="0">
                    <a:solidFill>
                      <a:schemeClr val="accent1"/>
                    </a:solidFill>
                  </a:tcPr>
                </a:tc>
                <a:tc hMerge="1">
                  <a:txBody>
                    <a:bodyPr/>
                    <a:lstStyle/>
                    <a:p>
                      <a:endParaRPr lang="zh-CN" altLang="en-US"/>
                    </a:p>
                  </a:txBody>
                  <a:tcPr/>
                </a:tc>
                <a:tc hMerge="1">
                  <a:txBody>
                    <a:bodyPr/>
                    <a:lstStyle/>
                    <a:p>
                      <a:endParaRPr lang="zh-CN" altLang="en-US"/>
                    </a:p>
                  </a:txBody>
                  <a:tcPr/>
                </a:tc>
                <a:tc>
                  <a:txBody>
                    <a:bodyPr/>
                    <a:lstStyle/>
                    <a:p>
                      <a:pPr algn="just">
                        <a:spcAft>
                          <a:spcPts val="0"/>
                        </a:spcAft>
                      </a:pPr>
                      <a:r>
                        <a:rPr lang="en-US" sz="800" kern="100" dirty="0">
                          <a:effectLst/>
                        </a:rPr>
                        <a:t> </a:t>
                      </a:r>
                      <a:endParaRPr lang="zh-CN" sz="800" kern="100" dirty="0">
                        <a:effectLst/>
                        <a:latin typeface="Calibri"/>
                        <a:ea typeface="宋体"/>
                        <a:cs typeface="Times New Roman"/>
                      </a:endParaRPr>
                    </a:p>
                  </a:txBody>
                  <a:tcPr marL="34934" marR="34934" marT="0" marB="0">
                    <a:solidFill>
                      <a:schemeClr val="accent1"/>
                    </a:solidFill>
                  </a:tcPr>
                </a:tc>
                <a:tc>
                  <a:txBody>
                    <a:bodyPr/>
                    <a:lstStyle/>
                    <a:p>
                      <a:pPr algn="just">
                        <a:spcAft>
                          <a:spcPts val="0"/>
                        </a:spcAft>
                      </a:pPr>
                      <a:r>
                        <a:rPr lang="en-US" sz="800" kern="100" dirty="0">
                          <a:effectLst/>
                        </a:rPr>
                        <a:t> </a:t>
                      </a:r>
                      <a:endParaRPr lang="zh-CN" sz="800" kern="100" dirty="0">
                        <a:effectLst/>
                        <a:latin typeface="Calibri"/>
                        <a:ea typeface="宋体"/>
                        <a:cs typeface="Times New Roman"/>
                      </a:endParaRPr>
                    </a:p>
                  </a:txBody>
                  <a:tcPr marL="34934" marR="34934" marT="0" marB="0"/>
                </a:tc>
              </a:tr>
              <a:tr h="81513">
                <a:tc gridSpan="6">
                  <a:txBody>
                    <a:bodyPr/>
                    <a:lstStyle/>
                    <a:p>
                      <a:pPr algn="just">
                        <a:spcAft>
                          <a:spcPts val="0"/>
                        </a:spcAft>
                      </a:pPr>
                      <a:r>
                        <a:rPr lang="zh-CN" sz="800" kern="100" dirty="0">
                          <a:effectLst/>
                        </a:rPr>
                        <a:t>考评项目</a:t>
                      </a:r>
                      <a:endParaRPr lang="zh-CN" sz="800" kern="100" dirty="0">
                        <a:effectLst/>
                        <a:latin typeface="Calibri"/>
                        <a:ea typeface="宋体"/>
                        <a:cs typeface="Times New Roman"/>
                      </a:endParaRPr>
                    </a:p>
                  </a:txBody>
                  <a:tcPr marL="34934" marR="34934"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3">
                  <a:txBody>
                    <a:bodyPr/>
                    <a:lstStyle/>
                    <a:p>
                      <a:pPr algn="just">
                        <a:spcAft>
                          <a:spcPts val="0"/>
                        </a:spcAft>
                      </a:pPr>
                      <a:r>
                        <a:rPr lang="zh-CN" sz="800" kern="100">
                          <a:effectLst/>
                        </a:rPr>
                        <a:t>是</a:t>
                      </a:r>
                      <a:r>
                        <a:rPr lang="en-US" sz="800" kern="100">
                          <a:effectLst/>
                        </a:rPr>
                        <a:t>/</a:t>
                      </a:r>
                      <a:r>
                        <a:rPr lang="zh-CN" sz="800" kern="100">
                          <a:effectLst/>
                        </a:rPr>
                        <a:t>否</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hMerge="1">
                  <a:txBody>
                    <a:bodyPr/>
                    <a:lstStyle/>
                    <a:p>
                      <a:endParaRPr lang="zh-CN" altLang="en-US"/>
                    </a:p>
                  </a:txBody>
                  <a:tcPr/>
                </a:tc>
                <a:tc>
                  <a:txBody>
                    <a:bodyPr/>
                    <a:lstStyle/>
                    <a:p>
                      <a:pPr algn="just">
                        <a:spcAft>
                          <a:spcPts val="0"/>
                        </a:spcAft>
                      </a:pPr>
                      <a:r>
                        <a:rPr lang="zh-CN" sz="800" kern="100">
                          <a:effectLst/>
                        </a:rPr>
                        <a:t>√</a:t>
                      </a:r>
                      <a:r>
                        <a:rPr lang="en-US" sz="800" kern="100">
                          <a:effectLst/>
                        </a:rPr>
                        <a:t>/O/NA</a:t>
                      </a:r>
                      <a:endParaRPr lang="zh-CN" sz="800" kern="100">
                        <a:effectLst/>
                        <a:latin typeface="Calibri"/>
                        <a:ea typeface="宋体"/>
                        <a:cs typeface="Times New Roman"/>
                      </a:endParaRPr>
                    </a:p>
                  </a:txBody>
                  <a:tcPr marL="34934" marR="34934" marT="0" marB="0"/>
                </a:tc>
                <a:tc>
                  <a:txBody>
                    <a:bodyPr/>
                    <a:lstStyle/>
                    <a:p>
                      <a:pPr algn="just">
                        <a:spcAft>
                          <a:spcPts val="0"/>
                        </a:spcAft>
                      </a:pPr>
                      <a:r>
                        <a:rPr lang="zh-CN" sz="800" kern="100">
                          <a:effectLst/>
                        </a:rPr>
                        <a:t>备注</a:t>
                      </a:r>
                      <a:endParaRPr lang="zh-CN" sz="800" kern="100">
                        <a:effectLst/>
                        <a:latin typeface="Calibri"/>
                        <a:ea typeface="宋体"/>
                        <a:cs typeface="Times New Roman"/>
                      </a:endParaRPr>
                    </a:p>
                  </a:txBody>
                  <a:tcPr marL="34934" marR="34934" marT="0" marB="0"/>
                </a:tc>
              </a:tr>
              <a:tr h="163025">
                <a:tc rowSpan="24">
                  <a:txBody>
                    <a:bodyPr/>
                    <a:lstStyle/>
                    <a:p>
                      <a:pPr algn="just">
                        <a:spcAft>
                          <a:spcPts val="0"/>
                        </a:spcAft>
                      </a:pPr>
                      <a:r>
                        <a:rPr lang="zh-CN" sz="800" kern="100" dirty="0" smtClean="0">
                          <a:effectLst/>
                        </a:rPr>
                        <a:t>专业技巧考评</a:t>
                      </a:r>
                      <a:endParaRPr lang="zh-CN" sz="800" kern="100" dirty="0">
                        <a:effectLst/>
                        <a:latin typeface="Calibri"/>
                        <a:ea typeface="宋体"/>
                        <a:cs typeface="Times New Roman"/>
                      </a:endParaRPr>
                    </a:p>
                  </a:txBody>
                  <a:tcPr marL="34934" marR="34934" marT="0" marB="0" anchor="ctr"/>
                </a:tc>
                <a:tc rowSpan="2" gridSpan="3">
                  <a:txBody>
                    <a:bodyPr/>
                    <a:lstStyle/>
                    <a:p>
                      <a:pPr algn="ctr">
                        <a:spcAft>
                          <a:spcPts val="0"/>
                        </a:spcAft>
                      </a:pPr>
                      <a:r>
                        <a:rPr lang="zh-CN" sz="800" kern="100" dirty="0">
                          <a:effectLst/>
                        </a:rPr>
                        <a:t>明确沟通目的</a:t>
                      </a:r>
                      <a:endParaRPr lang="zh-CN" sz="800" kern="100" dirty="0">
                        <a:effectLst/>
                        <a:latin typeface="Calibri"/>
                        <a:ea typeface="宋体"/>
                        <a:cs typeface="Times New Roman"/>
                      </a:endParaRPr>
                    </a:p>
                  </a:txBody>
                  <a:tcPr marL="34934" marR="34934" marT="0" marB="0" anchor="ctr"/>
                </a:tc>
                <a:tc rowSpan="2" hMerge="1">
                  <a:txBody>
                    <a:bodyPr/>
                    <a:lstStyle/>
                    <a:p>
                      <a:pPr algn="just">
                        <a:spcAft>
                          <a:spcPts val="0"/>
                        </a:spcAft>
                      </a:pPr>
                      <a:endParaRPr lang="zh-CN" sz="800" kern="100">
                        <a:effectLst/>
                        <a:latin typeface="Calibri"/>
                        <a:ea typeface="宋体"/>
                        <a:cs typeface="Times New Roman"/>
                      </a:endParaRPr>
                    </a:p>
                  </a:txBody>
                  <a:tcPr marL="34934" marR="34934" marT="0" marB="0"/>
                </a:tc>
                <a:tc rowSpan="2" hMerge="1">
                  <a:txBody>
                    <a:bodyPr/>
                    <a:lstStyle/>
                    <a:p>
                      <a:pPr algn="just">
                        <a:spcAft>
                          <a:spcPts val="0"/>
                        </a:spcAft>
                      </a:pPr>
                      <a:endParaRPr lang="zh-CN" sz="500" kern="100">
                        <a:effectLst/>
                        <a:latin typeface="Calibri"/>
                        <a:ea typeface="宋体"/>
                        <a:cs typeface="Times New Roman"/>
                      </a:endParaRPr>
                    </a:p>
                  </a:txBody>
                  <a:tcPr marL="34934" marR="34934" marT="0" marB="0"/>
                </a:tc>
                <a:tc gridSpan="2">
                  <a:txBody>
                    <a:bodyPr/>
                    <a:lstStyle/>
                    <a:p>
                      <a:pPr algn="just">
                        <a:spcAft>
                          <a:spcPts val="0"/>
                        </a:spcAft>
                      </a:pPr>
                      <a:r>
                        <a:rPr lang="zh-CN" sz="800" kern="100" dirty="0">
                          <a:effectLst/>
                        </a:rPr>
                        <a:t>呼出（道明来电意图）</a:t>
                      </a:r>
                      <a:endParaRPr lang="zh-CN" sz="800" kern="100" dirty="0">
                        <a:effectLst/>
                        <a:latin typeface="Calibri"/>
                        <a:ea typeface="宋体"/>
                        <a:cs typeface="Times New Roman"/>
                      </a:endParaRPr>
                    </a:p>
                  </a:txBody>
                  <a:tcPr marL="34934" marR="34934" marT="0" marB="0"/>
                </a:tc>
                <a:tc hMerge="1">
                  <a:txBody>
                    <a:bodyPr/>
                    <a:lstStyle/>
                    <a:p>
                      <a:endParaRPr lang="zh-CN" altLang="en-US"/>
                    </a:p>
                  </a:txBody>
                  <a:tcPr/>
                </a:tc>
                <a:tc gridSpan="3">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hMerge="1">
                  <a:txBody>
                    <a:bodyPr/>
                    <a:lstStyle/>
                    <a:p>
                      <a:endParaRPr lang="zh-CN" altLang="en-US"/>
                    </a:p>
                  </a:txBody>
                  <a:tcPr/>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r>
              <a:tr h="109995">
                <a:tc vMerge="1">
                  <a:txBody>
                    <a:bodyPr/>
                    <a:lstStyle/>
                    <a:p>
                      <a:endParaRPr lang="zh-CN" altLang="en-US"/>
                    </a:p>
                  </a:txBody>
                  <a:tcPr/>
                </a:tc>
                <a:tc gridSpan="3" vMerge="1">
                  <a:txBody>
                    <a:bodyPr/>
                    <a:lstStyle/>
                    <a:p>
                      <a:endParaRPr lang="zh-CN" altLang="en-US"/>
                    </a:p>
                  </a:txBody>
                  <a:tcPr/>
                </a:tc>
                <a:tc hMerge="1" vMerge="1">
                  <a:txBody>
                    <a:bodyPr/>
                    <a:lstStyle/>
                    <a:p>
                      <a:endParaRPr lang="zh-CN" altLang="en-US"/>
                    </a:p>
                  </a:txBody>
                  <a:tcPr/>
                </a:tc>
                <a:tc hMerge="1" vMerge="1">
                  <a:txBody>
                    <a:bodyPr/>
                    <a:lstStyle/>
                    <a:p>
                      <a:pPr algn="just">
                        <a:spcAft>
                          <a:spcPts val="0"/>
                        </a:spcAft>
                      </a:pPr>
                      <a:endParaRPr lang="zh-CN" sz="500" kern="100">
                        <a:effectLst/>
                        <a:latin typeface="Calibri"/>
                        <a:ea typeface="宋体"/>
                        <a:cs typeface="Times New Roman"/>
                      </a:endParaRPr>
                    </a:p>
                  </a:txBody>
                  <a:tcPr marL="34934" marR="34934" marT="0" marB="0"/>
                </a:tc>
                <a:tc gridSpan="2">
                  <a:txBody>
                    <a:bodyPr/>
                    <a:lstStyle/>
                    <a:p>
                      <a:pPr algn="just">
                        <a:spcAft>
                          <a:spcPts val="0"/>
                        </a:spcAft>
                      </a:pPr>
                      <a:r>
                        <a:rPr lang="zh-CN" sz="800" kern="100">
                          <a:effectLst/>
                        </a:rPr>
                        <a:t>呼入（明确客户意图）</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gridSpan="3">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hMerge="1">
                  <a:txBody>
                    <a:bodyPr/>
                    <a:lstStyle/>
                    <a:p>
                      <a:endParaRPr lang="zh-CN" altLang="en-US"/>
                    </a:p>
                  </a:txBody>
                  <a:tcPr/>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r>
              <a:tr h="163025">
                <a:tc vMerge="1">
                  <a:txBody>
                    <a:bodyPr/>
                    <a:lstStyle/>
                    <a:p>
                      <a:endParaRPr lang="zh-CN" altLang="en-US"/>
                    </a:p>
                  </a:txBody>
                  <a:tcPr/>
                </a:tc>
                <a:tc rowSpan="3" gridSpan="3">
                  <a:txBody>
                    <a:bodyPr/>
                    <a:lstStyle/>
                    <a:p>
                      <a:pPr algn="ctr">
                        <a:spcAft>
                          <a:spcPts val="0"/>
                        </a:spcAft>
                      </a:pPr>
                      <a:r>
                        <a:rPr lang="zh-CN" sz="800" kern="100" dirty="0">
                          <a:effectLst/>
                        </a:rPr>
                        <a:t>倾听技巧</a:t>
                      </a:r>
                      <a:endParaRPr lang="zh-CN" sz="800" kern="100" dirty="0">
                        <a:effectLst/>
                        <a:latin typeface="Calibri"/>
                        <a:ea typeface="宋体"/>
                        <a:cs typeface="Times New Roman"/>
                      </a:endParaRPr>
                    </a:p>
                  </a:txBody>
                  <a:tcPr marL="34934" marR="34934" marT="0" marB="0" anchor="ctr"/>
                </a:tc>
                <a:tc rowSpan="3" hMerge="1">
                  <a:txBody>
                    <a:bodyPr/>
                    <a:lstStyle/>
                    <a:p>
                      <a:pPr algn="just">
                        <a:spcAft>
                          <a:spcPts val="0"/>
                        </a:spcAft>
                      </a:pPr>
                      <a:endParaRPr lang="zh-CN" sz="800" kern="100">
                        <a:effectLst/>
                        <a:latin typeface="Calibri"/>
                        <a:ea typeface="宋体"/>
                        <a:cs typeface="Times New Roman"/>
                      </a:endParaRPr>
                    </a:p>
                  </a:txBody>
                  <a:tcPr marL="34934" marR="34934" marT="0" marB="0"/>
                </a:tc>
                <a:tc rowSpan="3" hMerge="1">
                  <a:txBody>
                    <a:bodyPr/>
                    <a:lstStyle/>
                    <a:p>
                      <a:pPr algn="just">
                        <a:spcAft>
                          <a:spcPts val="0"/>
                        </a:spcAft>
                      </a:pPr>
                      <a:endParaRPr lang="zh-CN" sz="500" kern="100">
                        <a:effectLst/>
                        <a:latin typeface="Calibri"/>
                        <a:ea typeface="宋体"/>
                        <a:cs typeface="Times New Roman"/>
                      </a:endParaRPr>
                    </a:p>
                  </a:txBody>
                  <a:tcPr marL="34934" marR="34934" marT="0" marB="0"/>
                </a:tc>
                <a:tc gridSpan="2">
                  <a:txBody>
                    <a:bodyPr/>
                    <a:lstStyle/>
                    <a:p>
                      <a:pPr algn="just">
                        <a:spcAft>
                          <a:spcPts val="0"/>
                        </a:spcAft>
                      </a:pPr>
                      <a:r>
                        <a:rPr lang="zh-CN" sz="800" kern="100">
                          <a:effectLst/>
                        </a:rPr>
                        <a:t>表现出愿意提供帮助的意愿</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gridSpan="3">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hMerge="1">
                  <a:txBody>
                    <a:bodyPr/>
                    <a:lstStyle/>
                    <a:p>
                      <a:endParaRPr lang="zh-CN" altLang="en-US"/>
                    </a:p>
                  </a:txBody>
                  <a:tcPr/>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r>
              <a:tr h="81513">
                <a:tc vMerge="1">
                  <a:txBody>
                    <a:bodyPr/>
                    <a:lstStyle/>
                    <a:p>
                      <a:endParaRPr lang="zh-CN" altLang="en-US"/>
                    </a:p>
                  </a:txBody>
                  <a:tcPr/>
                </a:tc>
                <a:tc gridSpan="3" vMerge="1">
                  <a:txBody>
                    <a:bodyPr/>
                    <a:lstStyle/>
                    <a:p>
                      <a:endParaRPr lang="zh-CN" altLang="en-US"/>
                    </a:p>
                  </a:txBody>
                  <a:tcPr/>
                </a:tc>
                <a:tc hMerge="1" vMerge="1">
                  <a:txBody>
                    <a:bodyPr/>
                    <a:lstStyle/>
                    <a:p>
                      <a:endParaRPr lang="zh-CN" altLang="en-US"/>
                    </a:p>
                  </a:txBody>
                  <a:tcPr/>
                </a:tc>
                <a:tc hMerge="1" vMerge="1">
                  <a:txBody>
                    <a:bodyPr/>
                    <a:lstStyle/>
                    <a:p>
                      <a:pPr algn="just">
                        <a:spcAft>
                          <a:spcPts val="0"/>
                        </a:spcAft>
                      </a:pPr>
                      <a:endParaRPr lang="zh-CN" sz="500" kern="100">
                        <a:effectLst/>
                        <a:latin typeface="Calibri"/>
                        <a:ea typeface="宋体"/>
                        <a:cs typeface="Times New Roman"/>
                      </a:endParaRPr>
                    </a:p>
                  </a:txBody>
                  <a:tcPr marL="34934" marR="34934" marT="0" marB="0"/>
                </a:tc>
                <a:tc gridSpan="2">
                  <a:txBody>
                    <a:bodyPr/>
                    <a:lstStyle/>
                    <a:p>
                      <a:pPr algn="just">
                        <a:spcAft>
                          <a:spcPts val="0"/>
                        </a:spcAft>
                      </a:pPr>
                      <a:r>
                        <a:rPr lang="zh-CN" sz="800" kern="100">
                          <a:effectLst/>
                        </a:rPr>
                        <a:t>打断客户</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gridSpan="3">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hMerge="1">
                  <a:txBody>
                    <a:bodyPr/>
                    <a:lstStyle/>
                    <a:p>
                      <a:endParaRPr lang="zh-CN" altLang="en-US"/>
                    </a:p>
                  </a:txBody>
                  <a:tcPr/>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r>
              <a:tr h="81513">
                <a:tc vMerge="1">
                  <a:txBody>
                    <a:bodyPr/>
                    <a:lstStyle/>
                    <a:p>
                      <a:endParaRPr lang="zh-CN" altLang="en-US"/>
                    </a:p>
                  </a:txBody>
                  <a:tcPr/>
                </a:tc>
                <a:tc gridSpan="3" vMerge="1">
                  <a:txBody>
                    <a:bodyPr/>
                    <a:lstStyle/>
                    <a:p>
                      <a:endParaRPr lang="zh-CN" altLang="en-US"/>
                    </a:p>
                  </a:txBody>
                  <a:tcPr/>
                </a:tc>
                <a:tc hMerge="1" vMerge="1">
                  <a:txBody>
                    <a:bodyPr/>
                    <a:lstStyle/>
                    <a:p>
                      <a:endParaRPr lang="zh-CN" altLang="en-US"/>
                    </a:p>
                  </a:txBody>
                  <a:tcPr/>
                </a:tc>
                <a:tc hMerge="1" vMerge="1">
                  <a:txBody>
                    <a:bodyPr/>
                    <a:lstStyle/>
                    <a:p>
                      <a:pPr algn="just">
                        <a:spcAft>
                          <a:spcPts val="0"/>
                        </a:spcAft>
                      </a:pPr>
                      <a:endParaRPr lang="zh-CN" sz="500" kern="100">
                        <a:effectLst/>
                        <a:latin typeface="Calibri"/>
                        <a:ea typeface="宋体"/>
                        <a:cs typeface="Times New Roman"/>
                      </a:endParaRPr>
                    </a:p>
                  </a:txBody>
                  <a:tcPr marL="34934" marR="34934" marT="0" marB="0"/>
                </a:tc>
                <a:tc gridSpan="2">
                  <a:txBody>
                    <a:bodyPr/>
                    <a:lstStyle/>
                    <a:p>
                      <a:pPr algn="just">
                        <a:spcAft>
                          <a:spcPts val="0"/>
                        </a:spcAft>
                      </a:pPr>
                      <a:r>
                        <a:rPr lang="zh-CN" sz="800" kern="100">
                          <a:effectLst/>
                        </a:rPr>
                        <a:t>适时回应</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gridSpan="3">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hMerge="1">
                  <a:txBody>
                    <a:bodyPr/>
                    <a:lstStyle/>
                    <a:p>
                      <a:endParaRPr lang="zh-CN" altLang="en-US"/>
                    </a:p>
                  </a:txBody>
                  <a:tcPr/>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r>
              <a:tr h="157274">
                <a:tc vMerge="1">
                  <a:txBody>
                    <a:bodyPr/>
                    <a:lstStyle/>
                    <a:p>
                      <a:endParaRPr lang="zh-CN" altLang="en-US"/>
                    </a:p>
                  </a:txBody>
                  <a:tcPr/>
                </a:tc>
                <a:tc rowSpan="10" gridSpan="3">
                  <a:txBody>
                    <a:bodyPr/>
                    <a:lstStyle/>
                    <a:p>
                      <a:pPr algn="ctr">
                        <a:spcAft>
                          <a:spcPts val="0"/>
                        </a:spcAft>
                      </a:pPr>
                      <a:r>
                        <a:rPr lang="zh-CN" sz="800" kern="100" dirty="0">
                          <a:effectLst/>
                        </a:rPr>
                        <a:t>提问技巧运用</a:t>
                      </a:r>
                      <a:endParaRPr lang="zh-CN" sz="800" kern="100" dirty="0">
                        <a:effectLst/>
                        <a:latin typeface="Calibri"/>
                        <a:ea typeface="宋体"/>
                        <a:cs typeface="Times New Roman"/>
                      </a:endParaRPr>
                    </a:p>
                  </a:txBody>
                  <a:tcPr marL="34934" marR="34934" marT="0" marB="0" anchor="ctr"/>
                </a:tc>
                <a:tc rowSpan="10" hMerge="1">
                  <a:txBody>
                    <a:bodyPr/>
                    <a:lstStyle/>
                    <a:p>
                      <a:pPr algn="just">
                        <a:spcAft>
                          <a:spcPts val="0"/>
                        </a:spcAft>
                      </a:pPr>
                      <a:endParaRPr lang="zh-CN" sz="800" kern="100">
                        <a:effectLst/>
                        <a:latin typeface="Calibri"/>
                        <a:ea typeface="宋体"/>
                        <a:cs typeface="Times New Roman"/>
                      </a:endParaRPr>
                    </a:p>
                  </a:txBody>
                  <a:tcPr marL="34934" marR="34934" marT="0" marB="0"/>
                </a:tc>
                <a:tc rowSpan="10" hMerge="1">
                  <a:txBody>
                    <a:bodyPr/>
                    <a:lstStyle/>
                    <a:p>
                      <a:pPr algn="just">
                        <a:spcAft>
                          <a:spcPts val="0"/>
                        </a:spcAft>
                      </a:pPr>
                      <a:endParaRPr lang="zh-CN" sz="500" kern="100">
                        <a:effectLst/>
                        <a:latin typeface="Calibri"/>
                        <a:ea typeface="宋体"/>
                        <a:cs typeface="Times New Roman"/>
                      </a:endParaRPr>
                    </a:p>
                  </a:txBody>
                  <a:tcPr marL="34934" marR="34934" marT="0" marB="0"/>
                </a:tc>
                <a:tc gridSpan="2">
                  <a:txBody>
                    <a:bodyPr/>
                    <a:lstStyle/>
                    <a:p>
                      <a:pPr algn="just">
                        <a:spcAft>
                          <a:spcPts val="0"/>
                        </a:spcAft>
                      </a:pPr>
                      <a:r>
                        <a:rPr lang="zh-CN" sz="800" kern="100">
                          <a:effectLst/>
                        </a:rPr>
                        <a:t>运用几个封闭式问题</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gridSpan="3">
                  <a:txBody>
                    <a:bodyPr/>
                    <a:lstStyle/>
                    <a:p>
                      <a:pPr algn="just">
                        <a:spcAft>
                          <a:spcPts val="0"/>
                        </a:spcAft>
                      </a:pPr>
                      <a:r>
                        <a:rPr lang="zh-CN" sz="800" kern="100" dirty="0" smtClean="0">
                          <a:effectLst/>
                        </a:rPr>
                        <a:t>（）</a:t>
                      </a:r>
                      <a:r>
                        <a:rPr lang="zh-CN" sz="800" kern="100" dirty="0">
                          <a:effectLst/>
                        </a:rPr>
                        <a:t>个</a:t>
                      </a:r>
                      <a:endParaRPr lang="zh-CN" sz="800" kern="100" dirty="0">
                        <a:effectLst/>
                        <a:latin typeface="Calibri"/>
                        <a:ea typeface="宋体"/>
                        <a:cs typeface="Times New Roman"/>
                      </a:endParaRPr>
                    </a:p>
                  </a:txBody>
                  <a:tcPr marL="34934" marR="34934" marT="0" marB="0"/>
                </a:tc>
                <a:tc hMerge="1">
                  <a:txBody>
                    <a:bodyPr/>
                    <a:lstStyle/>
                    <a:p>
                      <a:endParaRPr lang="zh-CN" altLang="en-US"/>
                    </a:p>
                  </a:txBody>
                  <a:tcPr/>
                </a:tc>
                <a:tc hMerge="1">
                  <a:txBody>
                    <a:bodyPr/>
                    <a:lstStyle/>
                    <a:p>
                      <a:endParaRPr lang="zh-CN" altLang="en-US"/>
                    </a:p>
                  </a:txBody>
                  <a:tcPr/>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r>
              <a:tr h="163025">
                <a:tc vMerge="1">
                  <a:txBody>
                    <a:bodyPr/>
                    <a:lstStyle/>
                    <a:p>
                      <a:endParaRPr lang="zh-CN" altLang="en-US"/>
                    </a:p>
                  </a:txBody>
                  <a:tcPr/>
                </a:tc>
                <a:tc gridSpan="3" vMerge="1">
                  <a:txBody>
                    <a:bodyPr/>
                    <a:lstStyle/>
                    <a:p>
                      <a:endParaRPr lang="zh-CN" altLang="en-US"/>
                    </a:p>
                  </a:txBody>
                  <a:tcPr/>
                </a:tc>
                <a:tc hMerge="1" vMerge="1">
                  <a:txBody>
                    <a:bodyPr/>
                    <a:lstStyle/>
                    <a:p>
                      <a:endParaRPr lang="zh-CN" altLang="en-US"/>
                    </a:p>
                  </a:txBody>
                  <a:tcPr/>
                </a:tc>
                <a:tc hMerge="1" vMerge="1">
                  <a:txBody>
                    <a:bodyPr/>
                    <a:lstStyle/>
                    <a:p>
                      <a:pPr algn="just">
                        <a:spcAft>
                          <a:spcPts val="0"/>
                        </a:spcAft>
                      </a:pPr>
                      <a:endParaRPr lang="zh-CN" sz="500" kern="100">
                        <a:effectLst/>
                        <a:latin typeface="Calibri"/>
                        <a:ea typeface="宋体"/>
                        <a:cs typeface="Times New Roman"/>
                      </a:endParaRPr>
                    </a:p>
                  </a:txBody>
                  <a:tcPr marL="34934" marR="34934" marT="0" marB="0"/>
                </a:tc>
                <a:tc gridSpan="2">
                  <a:txBody>
                    <a:bodyPr/>
                    <a:lstStyle/>
                    <a:p>
                      <a:pPr algn="just">
                        <a:spcAft>
                          <a:spcPts val="0"/>
                        </a:spcAft>
                      </a:pPr>
                      <a:r>
                        <a:rPr lang="zh-CN" sz="800" kern="100">
                          <a:effectLst/>
                        </a:rPr>
                        <a:t>运用几个开放式问题</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gridSpan="3">
                  <a:txBody>
                    <a:bodyPr/>
                    <a:lstStyle/>
                    <a:p>
                      <a:pPr algn="just">
                        <a:spcAft>
                          <a:spcPts val="0"/>
                        </a:spcAft>
                      </a:pPr>
                      <a:r>
                        <a:rPr lang="zh-CN" sz="800" kern="100">
                          <a:effectLst/>
                        </a:rPr>
                        <a:t>（）个</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hMerge="1">
                  <a:txBody>
                    <a:bodyPr/>
                    <a:lstStyle/>
                    <a:p>
                      <a:endParaRPr lang="zh-CN" altLang="en-US"/>
                    </a:p>
                  </a:txBody>
                  <a:tcPr/>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r>
              <a:tr h="81513">
                <a:tc vMerge="1">
                  <a:txBody>
                    <a:bodyPr/>
                    <a:lstStyle/>
                    <a:p>
                      <a:endParaRPr lang="zh-CN" altLang="en-US"/>
                    </a:p>
                  </a:txBody>
                  <a:tcPr/>
                </a:tc>
                <a:tc gridSpan="3" vMerge="1">
                  <a:txBody>
                    <a:bodyPr/>
                    <a:lstStyle/>
                    <a:p>
                      <a:endParaRPr lang="zh-CN" altLang="en-US"/>
                    </a:p>
                  </a:txBody>
                  <a:tcPr/>
                </a:tc>
                <a:tc hMerge="1" vMerge="1">
                  <a:txBody>
                    <a:bodyPr/>
                    <a:lstStyle/>
                    <a:p>
                      <a:endParaRPr lang="zh-CN" altLang="en-US"/>
                    </a:p>
                  </a:txBody>
                  <a:tcPr/>
                </a:tc>
                <a:tc hMerge="1" vMerge="1">
                  <a:txBody>
                    <a:bodyPr/>
                    <a:lstStyle/>
                    <a:p>
                      <a:pPr algn="just">
                        <a:spcAft>
                          <a:spcPts val="0"/>
                        </a:spcAft>
                      </a:pPr>
                      <a:endParaRPr lang="zh-CN" sz="500" kern="100">
                        <a:effectLst/>
                        <a:latin typeface="Calibri"/>
                        <a:ea typeface="宋体"/>
                        <a:cs typeface="Times New Roman"/>
                      </a:endParaRPr>
                    </a:p>
                  </a:txBody>
                  <a:tcPr marL="34934" marR="34934" marT="0" marB="0"/>
                </a:tc>
                <a:tc gridSpan="2">
                  <a:txBody>
                    <a:bodyPr/>
                    <a:lstStyle/>
                    <a:p>
                      <a:pPr algn="just">
                        <a:spcAft>
                          <a:spcPts val="0"/>
                        </a:spcAft>
                      </a:pPr>
                      <a:r>
                        <a:rPr lang="zh-CN" sz="800" kern="100">
                          <a:effectLst/>
                        </a:rPr>
                        <a:t>有针对性</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gridSpan="3">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hMerge="1">
                  <a:txBody>
                    <a:bodyPr/>
                    <a:lstStyle/>
                    <a:p>
                      <a:endParaRPr lang="zh-CN" altLang="en-US"/>
                    </a:p>
                  </a:txBody>
                  <a:tcPr/>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r>
              <a:tr h="81513">
                <a:tc vMerge="1">
                  <a:txBody>
                    <a:bodyPr/>
                    <a:lstStyle/>
                    <a:p>
                      <a:endParaRPr lang="zh-CN" altLang="en-US"/>
                    </a:p>
                  </a:txBody>
                  <a:tcPr/>
                </a:tc>
                <a:tc gridSpan="3" vMerge="1">
                  <a:txBody>
                    <a:bodyPr/>
                    <a:lstStyle/>
                    <a:p>
                      <a:endParaRPr lang="zh-CN" altLang="en-US"/>
                    </a:p>
                  </a:txBody>
                  <a:tcPr/>
                </a:tc>
                <a:tc hMerge="1" vMerge="1">
                  <a:txBody>
                    <a:bodyPr/>
                    <a:lstStyle/>
                    <a:p>
                      <a:endParaRPr lang="zh-CN" altLang="en-US"/>
                    </a:p>
                  </a:txBody>
                  <a:tcPr/>
                </a:tc>
                <a:tc hMerge="1" vMerge="1">
                  <a:txBody>
                    <a:bodyPr/>
                    <a:lstStyle/>
                    <a:p>
                      <a:pPr algn="just">
                        <a:spcAft>
                          <a:spcPts val="0"/>
                        </a:spcAft>
                      </a:pPr>
                      <a:endParaRPr lang="zh-CN" sz="500" kern="100">
                        <a:effectLst/>
                        <a:latin typeface="Calibri"/>
                        <a:ea typeface="宋体"/>
                        <a:cs typeface="Times New Roman"/>
                      </a:endParaRPr>
                    </a:p>
                  </a:txBody>
                  <a:tcPr marL="34934" marR="34934" marT="0" marB="0"/>
                </a:tc>
                <a:tc gridSpan="2">
                  <a:txBody>
                    <a:bodyPr/>
                    <a:lstStyle/>
                    <a:p>
                      <a:pPr algn="just">
                        <a:spcAft>
                          <a:spcPts val="0"/>
                        </a:spcAft>
                      </a:pPr>
                      <a:r>
                        <a:rPr lang="zh-CN" sz="800" kern="100">
                          <a:effectLst/>
                        </a:rPr>
                        <a:t>使用特定的问题</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gridSpan="3">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hMerge="1">
                  <a:txBody>
                    <a:bodyPr/>
                    <a:lstStyle/>
                    <a:p>
                      <a:endParaRPr lang="zh-CN" altLang="en-US"/>
                    </a:p>
                  </a:txBody>
                  <a:tcPr/>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r>
              <a:tr h="81513">
                <a:tc vMerge="1">
                  <a:txBody>
                    <a:bodyPr/>
                    <a:lstStyle/>
                    <a:p>
                      <a:endParaRPr lang="zh-CN" altLang="en-US"/>
                    </a:p>
                  </a:txBody>
                  <a:tcPr/>
                </a:tc>
                <a:tc gridSpan="3" vMerge="1">
                  <a:txBody>
                    <a:bodyPr/>
                    <a:lstStyle/>
                    <a:p>
                      <a:endParaRPr lang="zh-CN" altLang="en-US"/>
                    </a:p>
                  </a:txBody>
                  <a:tcPr/>
                </a:tc>
                <a:tc hMerge="1" vMerge="1">
                  <a:txBody>
                    <a:bodyPr/>
                    <a:lstStyle/>
                    <a:p>
                      <a:endParaRPr lang="zh-CN" altLang="en-US"/>
                    </a:p>
                  </a:txBody>
                  <a:tcPr/>
                </a:tc>
                <a:tc hMerge="1" vMerge="1">
                  <a:txBody>
                    <a:bodyPr/>
                    <a:lstStyle/>
                    <a:p>
                      <a:pPr algn="just">
                        <a:spcAft>
                          <a:spcPts val="0"/>
                        </a:spcAft>
                      </a:pPr>
                      <a:endParaRPr lang="zh-CN" sz="500" kern="100">
                        <a:effectLst/>
                        <a:latin typeface="Calibri"/>
                        <a:ea typeface="宋体"/>
                        <a:cs typeface="Times New Roman"/>
                      </a:endParaRPr>
                    </a:p>
                  </a:txBody>
                  <a:tcPr marL="34934" marR="34934" marT="0" marB="0"/>
                </a:tc>
                <a:tc gridSpan="2">
                  <a:txBody>
                    <a:bodyPr/>
                    <a:lstStyle/>
                    <a:p>
                      <a:pPr algn="just">
                        <a:spcAft>
                          <a:spcPts val="0"/>
                        </a:spcAft>
                      </a:pPr>
                      <a:r>
                        <a:rPr lang="zh-CN" sz="800" kern="100">
                          <a:effectLst/>
                        </a:rPr>
                        <a:t>使用可选择性问题</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gridSpan="3">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hMerge="1">
                  <a:txBody>
                    <a:bodyPr/>
                    <a:lstStyle/>
                    <a:p>
                      <a:endParaRPr lang="zh-CN" altLang="en-US"/>
                    </a:p>
                  </a:txBody>
                  <a:tcPr/>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r>
              <a:tr h="81513">
                <a:tc vMerge="1">
                  <a:txBody>
                    <a:bodyPr/>
                    <a:lstStyle/>
                    <a:p>
                      <a:endParaRPr lang="zh-CN" altLang="en-US"/>
                    </a:p>
                  </a:txBody>
                  <a:tcPr/>
                </a:tc>
                <a:tc gridSpan="3" vMerge="1">
                  <a:txBody>
                    <a:bodyPr/>
                    <a:lstStyle/>
                    <a:p>
                      <a:endParaRPr lang="zh-CN" altLang="en-US"/>
                    </a:p>
                  </a:txBody>
                  <a:tcPr/>
                </a:tc>
                <a:tc hMerge="1" vMerge="1">
                  <a:txBody>
                    <a:bodyPr/>
                    <a:lstStyle/>
                    <a:p>
                      <a:endParaRPr lang="zh-CN" altLang="en-US"/>
                    </a:p>
                  </a:txBody>
                  <a:tcPr/>
                </a:tc>
                <a:tc hMerge="1" vMerge="1">
                  <a:txBody>
                    <a:bodyPr/>
                    <a:lstStyle/>
                    <a:p>
                      <a:pPr algn="just">
                        <a:spcAft>
                          <a:spcPts val="0"/>
                        </a:spcAft>
                      </a:pPr>
                      <a:endParaRPr lang="zh-CN" sz="500" kern="100">
                        <a:effectLst/>
                        <a:latin typeface="Calibri"/>
                        <a:ea typeface="宋体"/>
                        <a:cs typeface="Times New Roman"/>
                      </a:endParaRPr>
                    </a:p>
                  </a:txBody>
                  <a:tcPr marL="34934" marR="34934" marT="0" marB="0"/>
                </a:tc>
                <a:tc gridSpan="2">
                  <a:txBody>
                    <a:bodyPr/>
                    <a:lstStyle/>
                    <a:p>
                      <a:pPr algn="just">
                        <a:spcAft>
                          <a:spcPts val="0"/>
                        </a:spcAft>
                      </a:pPr>
                      <a:r>
                        <a:rPr lang="zh-CN" sz="800" kern="100">
                          <a:effectLst/>
                        </a:rPr>
                        <a:t>使用引导性问题</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gridSpan="3">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hMerge="1">
                  <a:txBody>
                    <a:bodyPr/>
                    <a:lstStyle/>
                    <a:p>
                      <a:endParaRPr lang="zh-CN" altLang="en-US"/>
                    </a:p>
                  </a:txBody>
                  <a:tcPr/>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r>
              <a:tr h="163025">
                <a:tc vMerge="1">
                  <a:txBody>
                    <a:bodyPr/>
                    <a:lstStyle/>
                    <a:p>
                      <a:endParaRPr lang="zh-CN" altLang="en-US"/>
                    </a:p>
                  </a:txBody>
                  <a:tcPr/>
                </a:tc>
                <a:tc gridSpan="3" vMerge="1">
                  <a:txBody>
                    <a:bodyPr/>
                    <a:lstStyle/>
                    <a:p>
                      <a:endParaRPr lang="zh-CN" altLang="en-US"/>
                    </a:p>
                  </a:txBody>
                  <a:tcPr/>
                </a:tc>
                <a:tc hMerge="1" vMerge="1">
                  <a:txBody>
                    <a:bodyPr/>
                    <a:lstStyle/>
                    <a:p>
                      <a:endParaRPr lang="zh-CN" altLang="en-US"/>
                    </a:p>
                  </a:txBody>
                  <a:tcPr/>
                </a:tc>
                <a:tc hMerge="1" vMerge="1">
                  <a:txBody>
                    <a:bodyPr/>
                    <a:lstStyle/>
                    <a:p>
                      <a:pPr algn="just">
                        <a:spcAft>
                          <a:spcPts val="0"/>
                        </a:spcAft>
                      </a:pPr>
                      <a:endParaRPr lang="zh-CN" sz="500" kern="100">
                        <a:effectLst/>
                        <a:latin typeface="Calibri"/>
                        <a:ea typeface="宋体"/>
                        <a:cs typeface="Times New Roman"/>
                      </a:endParaRPr>
                    </a:p>
                  </a:txBody>
                  <a:tcPr marL="34934" marR="34934" marT="0" marB="0"/>
                </a:tc>
                <a:tc gridSpan="2">
                  <a:txBody>
                    <a:bodyPr/>
                    <a:lstStyle/>
                    <a:p>
                      <a:pPr algn="just">
                        <a:spcAft>
                          <a:spcPts val="0"/>
                        </a:spcAft>
                      </a:pPr>
                      <a:r>
                        <a:rPr lang="zh-CN" sz="800" kern="100">
                          <a:effectLst/>
                        </a:rPr>
                        <a:t>使用问“是“的问题</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gridSpan="3">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hMerge="1">
                  <a:txBody>
                    <a:bodyPr/>
                    <a:lstStyle/>
                    <a:p>
                      <a:endParaRPr lang="zh-CN" altLang="en-US"/>
                    </a:p>
                  </a:txBody>
                  <a:tcPr/>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r>
              <a:tr h="163025">
                <a:tc vMerge="1">
                  <a:txBody>
                    <a:bodyPr/>
                    <a:lstStyle/>
                    <a:p>
                      <a:endParaRPr lang="zh-CN" altLang="en-US"/>
                    </a:p>
                  </a:txBody>
                  <a:tcPr/>
                </a:tc>
                <a:tc gridSpan="3" vMerge="1">
                  <a:txBody>
                    <a:bodyPr/>
                    <a:lstStyle/>
                    <a:p>
                      <a:endParaRPr lang="zh-CN" altLang="en-US"/>
                    </a:p>
                  </a:txBody>
                  <a:tcPr/>
                </a:tc>
                <a:tc hMerge="1" vMerge="1">
                  <a:txBody>
                    <a:bodyPr/>
                    <a:lstStyle/>
                    <a:p>
                      <a:endParaRPr lang="zh-CN" altLang="en-US"/>
                    </a:p>
                  </a:txBody>
                  <a:tcPr/>
                </a:tc>
                <a:tc hMerge="1" vMerge="1">
                  <a:txBody>
                    <a:bodyPr/>
                    <a:lstStyle/>
                    <a:p>
                      <a:pPr algn="just">
                        <a:spcAft>
                          <a:spcPts val="0"/>
                        </a:spcAft>
                      </a:pPr>
                      <a:endParaRPr lang="zh-CN" sz="500" kern="100">
                        <a:effectLst/>
                        <a:latin typeface="Calibri"/>
                        <a:ea typeface="宋体"/>
                        <a:cs typeface="Times New Roman"/>
                      </a:endParaRPr>
                    </a:p>
                  </a:txBody>
                  <a:tcPr marL="34934" marR="34934" marT="0" marB="0"/>
                </a:tc>
                <a:tc gridSpan="2">
                  <a:txBody>
                    <a:bodyPr/>
                    <a:lstStyle/>
                    <a:p>
                      <a:pPr algn="just">
                        <a:spcAft>
                          <a:spcPts val="0"/>
                        </a:spcAft>
                      </a:pPr>
                      <a:r>
                        <a:rPr lang="zh-CN" sz="800" kern="100">
                          <a:effectLst/>
                        </a:rPr>
                        <a:t>使用问二选一的问题</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gridSpan="3">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hMerge="1">
                  <a:txBody>
                    <a:bodyPr/>
                    <a:lstStyle/>
                    <a:p>
                      <a:endParaRPr lang="zh-CN" altLang="en-US"/>
                    </a:p>
                  </a:txBody>
                  <a:tcPr/>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r>
              <a:tr h="81513">
                <a:tc vMerge="1">
                  <a:txBody>
                    <a:bodyPr/>
                    <a:lstStyle/>
                    <a:p>
                      <a:endParaRPr lang="zh-CN" altLang="en-US"/>
                    </a:p>
                  </a:txBody>
                  <a:tcPr/>
                </a:tc>
                <a:tc gridSpan="3" vMerge="1">
                  <a:txBody>
                    <a:bodyPr/>
                    <a:lstStyle/>
                    <a:p>
                      <a:endParaRPr lang="zh-CN" altLang="en-US"/>
                    </a:p>
                  </a:txBody>
                  <a:tcPr/>
                </a:tc>
                <a:tc hMerge="1" vMerge="1">
                  <a:txBody>
                    <a:bodyPr/>
                    <a:lstStyle/>
                    <a:p>
                      <a:endParaRPr lang="zh-CN" altLang="en-US"/>
                    </a:p>
                  </a:txBody>
                  <a:tcPr/>
                </a:tc>
                <a:tc hMerge="1" vMerge="1">
                  <a:txBody>
                    <a:bodyPr/>
                    <a:lstStyle/>
                    <a:p>
                      <a:pPr algn="just">
                        <a:spcAft>
                          <a:spcPts val="0"/>
                        </a:spcAft>
                      </a:pPr>
                      <a:endParaRPr lang="zh-CN" sz="500" kern="100">
                        <a:effectLst/>
                        <a:latin typeface="Calibri"/>
                        <a:ea typeface="宋体"/>
                        <a:cs typeface="Times New Roman"/>
                      </a:endParaRPr>
                    </a:p>
                  </a:txBody>
                  <a:tcPr marL="34934" marR="34934" marT="0" marB="0"/>
                </a:tc>
                <a:tc gridSpan="2">
                  <a:txBody>
                    <a:bodyPr/>
                    <a:lstStyle/>
                    <a:p>
                      <a:pPr algn="just">
                        <a:spcAft>
                          <a:spcPts val="0"/>
                        </a:spcAft>
                      </a:pPr>
                      <a:r>
                        <a:rPr lang="zh-CN" sz="800" kern="100">
                          <a:effectLst/>
                        </a:rPr>
                        <a:t>连续发问</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gridSpan="3">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hMerge="1">
                  <a:txBody>
                    <a:bodyPr/>
                    <a:lstStyle/>
                    <a:p>
                      <a:endParaRPr lang="zh-CN" altLang="en-US"/>
                    </a:p>
                  </a:txBody>
                  <a:tcPr/>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r>
              <a:tr h="81513">
                <a:tc vMerge="1">
                  <a:txBody>
                    <a:bodyPr/>
                    <a:lstStyle/>
                    <a:p>
                      <a:endParaRPr lang="zh-CN" altLang="en-US"/>
                    </a:p>
                  </a:txBody>
                  <a:tcPr/>
                </a:tc>
                <a:tc gridSpan="3" vMerge="1">
                  <a:txBody>
                    <a:bodyPr/>
                    <a:lstStyle/>
                    <a:p>
                      <a:endParaRPr lang="zh-CN" altLang="en-US"/>
                    </a:p>
                  </a:txBody>
                  <a:tcPr/>
                </a:tc>
                <a:tc hMerge="1" vMerge="1">
                  <a:txBody>
                    <a:bodyPr/>
                    <a:lstStyle/>
                    <a:p>
                      <a:endParaRPr lang="zh-CN" altLang="en-US"/>
                    </a:p>
                  </a:txBody>
                  <a:tcPr/>
                </a:tc>
                <a:tc hMerge="1" vMerge="1">
                  <a:txBody>
                    <a:bodyPr/>
                    <a:lstStyle/>
                    <a:p>
                      <a:pPr algn="just">
                        <a:spcAft>
                          <a:spcPts val="0"/>
                        </a:spcAft>
                      </a:pPr>
                      <a:endParaRPr lang="zh-CN" sz="500" kern="100">
                        <a:effectLst/>
                        <a:latin typeface="Calibri"/>
                        <a:ea typeface="宋体"/>
                        <a:cs typeface="Times New Roman"/>
                      </a:endParaRPr>
                    </a:p>
                  </a:txBody>
                  <a:tcPr marL="34934" marR="34934" marT="0" marB="0"/>
                </a:tc>
                <a:tc gridSpan="2">
                  <a:txBody>
                    <a:bodyPr/>
                    <a:lstStyle/>
                    <a:p>
                      <a:pPr algn="just">
                        <a:spcAft>
                          <a:spcPts val="0"/>
                        </a:spcAft>
                      </a:pPr>
                      <a:r>
                        <a:rPr lang="zh-CN" sz="800" kern="100">
                          <a:effectLst/>
                        </a:rPr>
                        <a:t>使用错误提问</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gridSpan="3">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hMerge="1">
                  <a:txBody>
                    <a:bodyPr/>
                    <a:lstStyle/>
                    <a:p>
                      <a:endParaRPr lang="zh-CN" altLang="en-US"/>
                    </a:p>
                  </a:txBody>
                  <a:tcPr/>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r>
              <a:tr h="219565">
                <a:tc vMerge="1">
                  <a:txBody>
                    <a:bodyPr/>
                    <a:lstStyle/>
                    <a:p>
                      <a:endParaRPr lang="zh-CN" altLang="en-US"/>
                    </a:p>
                  </a:txBody>
                  <a:tcPr/>
                </a:tc>
                <a:tc gridSpan="3">
                  <a:txBody>
                    <a:bodyPr/>
                    <a:lstStyle/>
                    <a:p>
                      <a:pPr algn="ctr">
                        <a:spcAft>
                          <a:spcPts val="0"/>
                        </a:spcAft>
                      </a:pPr>
                      <a:r>
                        <a:rPr lang="zh-CN" sz="800" kern="100" dirty="0">
                          <a:effectLst/>
                        </a:rPr>
                        <a:t>同理心运用</a:t>
                      </a:r>
                      <a:endParaRPr lang="zh-CN" sz="800" kern="100" dirty="0">
                        <a:effectLst/>
                        <a:latin typeface="Calibri"/>
                        <a:ea typeface="宋体"/>
                        <a:cs typeface="Times New Roman"/>
                      </a:endParaRPr>
                    </a:p>
                  </a:txBody>
                  <a:tcPr marL="34934" marR="34934" marT="0" marB="0" anchor="ctr"/>
                </a:tc>
                <a:tc hMerge="1">
                  <a:txBody>
                    <a:bodyPr/>
                    <a:lstStyle/>
                    <a:p>
                      <a:pPr algn="just">
                        <a:spcAft>
                          <a:spcPts val="0"/>
                        </a:spcAft>
                      </a:pPr>
                      <a:endParaRPr lang="zh-CN" sz="800" kern="100">
                        <a:effectLst/>
                        <a:latin typeface="Calibri"/>
                        <a:ea typeface="宋体"/>
                        <a:cs typeface="Times New Roman"/>
                      </a:endParaRPr>
                    </a:p>
                  </a:txBody>
                  <a:tcPr marL="34934" marR="34934" marT="0" marB="0"/>
                </a:tc>
                <a:tc hMerge="1">
                  <a:txBody>
                    <a:bodyPr/>
                    <a:lstStyle/>
                    <a:p>
                      <a:pPr algn="just">
                        <a:spcAft>
                          <a:spcPts val="0"/>
                        </a:spcAft>
                      </a:pPr>
                      <a:endParaRPr lang="zh-CN" sz="500" kern="100">
                        <a:effectLst/>
                        <a:latin typeface="Calibri"/>
                        <a:ea typeface="宋体"/>
                        <a:cs typeface="Times New Roman"/>
                      </a:endParaRPr>
                    </a:p>
                  </a:txBody>
                  <a:tcPr marL="34934" marR="34934" marT="0" marB="0"/>
                </a:tc>
                <a:tc gridSpan="2">
                  <a:txBody>
                    <a:bodyPr/>
                    <a:lstStyle/>
                    <a:p>
                      <a:pPr algn="just">
                        <a:spcAft>
                          <a:spcPts val="0"/>
                        </a:spcAft>
                      </a:pPr>
                      <a:r>
                        <a:rPr lang="en-US" sz="800" kern="100" dirty="0">
                          <a:effectLst/>
                        </a:rPr>
                        <a:t>LL</a:t>
                      </a:r>
                      <a:r>
                        <a:rPr lang="zh-CN" sz="800" kern="100" dirty="0">
                          <a:effectLst/>
                        </a:rPr>
                        <a:t>分段</a:t>
                      </a:r>
                      <a:r>
                        <a:rPr lang="zh-CN" sz="800" kern="100" dirty="0" smtClean="0">
                          <a:effectLst/>
                        </a:rPr>
                        <a:t>（）</a:t>
                      </a:r>
                      <a:r>
                        <a:rPr lang="en-US" sz="800" kern="100" dirty="0" smtClean="0">
                          <a:effectLst/>
                        </a:rPr>
                        <a:t>L</a:t>
                      </a:r>
                      <a:r>
                        <a:rPr lang="zh-CN" sz="800" kern="100" dirty="0">
                          <a:effectLst/>
                        </a:rPr>
                        <a:t>分段（）</a:t>
                      </a:r>
                    </a:p>
                    <a:p>
                      <a:pPr algn="just">
                        <a:spcAft>
                          <a:spcPts val="0"/>
                        </a:spcAft>
                      </a:pPr>
                      <a:r>
                        <a:rPr lang="en-US" sz="800" kern="100" dirty="0">
                          <a:effectLst/>
                        </a:rPr>
                        <a:t>H</a:t>
                      </a:r>
                      <a:r>
                        <a:rPr lang="zh-CN" sz="800" kern="100" dirty="0">
                          <a:effectLst/>
                        </a:rPr>
                        <a:t>分段</a:t>
                      </a:r>
                      <a:r>
                        <a:rPr lang="zh-CN" sz="800" kern="100" dirty="0" smtClean="0">
                          <a:effectLst/>
                        </a:rPr>
                        <a:t>（）</a:t>
                      </a:r>
                      <a:r>
                        <a:rPr lang="en-US" sz="800" kern="100" dirty="0" smtClean="0">
                          <a:effectLst/>
                        </a:rPr>
                        <a:t>HH</a:t>
                      </a:r>
                      <a:r>
                        <a:rPr lang="zh-CN" sz="800" kern="100" dirty="0">
                          <a:effectLst/>
                        </a:rPr>
                        <a:t>分段（）</a:t>
                      </a:r>
                      <a:endParaRPr lang="zh-CN" sz="800" kern="100" dirty="0">
                        <a:effectLst/>
                        <a:latin typeface="Calibri"/>
                        <a:ea typeface="宋体"/>
                        <a:cs typeface="Times New Roman"/>
                      </a:endParaRPr>
                    </a:p>
                  </a:txBody>
                  <a:tcPr marL="34934" marR="34934" marT="0" marB="0"/>
                </a:tc>
                <a:tc hMerge="1">
                  <a:txBody>
                    <a:bodyPr/>
                    <a:lstStyle/>
                    <a:p>
                      <a:endParaRPr lang="zh-CN" altLang="en-US"/>
                    </a:p>
                  </a:txBody>
                  <a:tcPr/>
                </a:tc>
                <a:tc gridSpan="3">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hMerge="1">
                  <a:txBody>
                    <a:bodyPr/>
                    <a:lstStyle/>
                    <a:p>
                      <a:endParaRPr lang="zh-CN" altLang="en-US"/>
                    </a:p>
                  </a:txBody>
                  <a:tcPr/>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r>
              <a:tr h="81513">
                <a:tc vMerge="1">
                  <a:txBody>
                    <a:bodyPr/>
                    <a:lstStyle/>
                    <a:p>
                      <a:endParaRPr lang="zh-CN" altLang="en-US"/>
                    </a:p>
                  </a:txBody>
                  <a:tcPr/>
                </a:tc>
                <a:tc gridSpan="10">
                  <a:txBody>
                    <a:bodyPr/>
                    <a:lstStyle/>
                    <a:p>
                      <a:pPr algn="ctr">
                        <a:spcAft>
                          <a:spcPts val="0"/>
                        </a:spcAft>
                      </a:pPr>
                      <a:r>
                        <a:rPr lang="zh-CN" sz="800" kern="100">
                          <a:effectLst/>
                        </a:rPr>
                        <a:t>处理异议</a:t>
                      </a:r>
                      <a:endParaRPr lang="zh-CN" sz="800" kern="100">
                        <a:effectLst/>
                        <a:latin typeface="Calibri"/>
                        <a:ea typeface="宋体"/>
                        <a:cs typeface="Times New Roman"/>
                      </a:endParaRPr>
                    </a:p>
                  </a:txBody>
                  <a:tcPr marL="34934" marR="34934" marT="0" marB="0" anchor="ctr"/>
                </a:tc>
                <a:tc hMerge="1">
                  <a:txBody>
                    <a:bodyPr/>
                    <a:lstStyle/>
                    <a:p>
                      <a:pPr algn="just">
                        <a:spcAft>
                          <a:spcPts val="0"/>
                        </a:spcAft>
                      </a:pP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51129">
                <a:tc vMerge="1">
                  <a:txBody>
                    <a:bodyPr/>
                    <a:lstStyle/>
                    <a:p>
                      <a:endParaRPr lang="zh-CN" altLang="en-US"/>
                    </a:p>
                  </a:txBody>
                  <a:tcPr/>
                </a:tc>
                <a:tc rowSpan="5" gridSpan="3">
                  <a:txBody>
                    <a:bodyPr/>
                    <a:lstStyle/>
                    <a:p>
                      <a:pPr algn="ctr">
                        <a:spcAft>
                          <a:spcPts val="0"/>
                        </a:spcAft>
                      </a:pPr>
                      <a:r>
                        <a:rPr lang="zh-CN" altLang="en-US" sz="800" kern="100" dirty="0" smtClean="0">
                          <a:effectLst/>
                          <a:latin typeface="+mn-lt"/>
                          <a:ea typeface="+mn-ea"/>
                          <a:cs typeface="+mn-cs"/>
                        </a:rPr>
                        <a:t>专业技巧考评</a:t>
                      </a:r>
                      <a:endParaRPr lang="zh-CN" sz="800" kern="100" dirty="0">
                        <a:effectLst/>
                        <a:latin typeface="Calibri"/>
                        <a:ea typeface="宋体"/>
                        <a:cs typeface="Times New Roman"/>
                      </a:endParaRPr>
                    </a:p>
                  </a:txBody>
                  <a:tcPr marL="34934" marR="34934" marT="0" marB="0" anchor="ctr"/>
                </a:tc>
                <a:tc rowSpan="5" hMerge="1">
                  <a:txBody>
                    <a:bodyPr/>
                    <a:lstStyle/>
                    <a:p>
                      <a:pPr algn="just">
                        <a:spcAft>
                          <a:spcPts val="0"/>
                        </a:spcAft>
                      </a:pPr>
                      <a:endParaRPr lang="zh-CN" sz="800" kern="100">
                        <a:effectLst/>
                        <a:latin typeface="Calibri"/>
                        <a:ea typeface="宋体"/>
                        <a:cs typeface="Times New Roman"/>
                      </a:endParaRPr>
                    </a:p>
                  </a:txBody>
                  <a:tcPr marL="34934" marR="34934" marT="0" marB="0"/>
                </a:tc>
                <a:tc rowSpan="5" hMerge="1">
                  <a:txBody>
                    <a:bodyPr/>
                    <a:lstStyle/>
                    <a:p>
                      <a:pPr algn="just">
                        <a:spcAft>
                          <a:spcPts val="0"/>
                        </a:spcAft>
                      </a:pPr>
                      <a:endParaRPr lang="zh-CN" sz="800" kern="100">
                        <a:effectLst/>
                        <a:latin typeface="Calibri"/>
                        <a:ea typeface="宋体"/>
                        <a:cs typeface="Times New Roman"/>
                      </a:endParaRPr>
                    </a:p>
                  </a:txBody>
                  <a:tcPr marL="34934" marR="34934" marT="0" marB="0"/>
                </a:tc>
                <a:tc gridSpan="2">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zh-CN" altLang="zh-CN" sz="800" kern="100" dirty="0" smtClean="0">
                          <a:effectLst/>
                        </a:rPr>
                        <a:t>提供解决方案（多个）</a:t>
                      </a:r>
                      <a:endParaRPr lang="zh-CN" altLang="zh-CN" sz="800" kern="100" dirty="0" smtClean="0">
                        <a:effectLst/>
                        <a:latin typeface="+mn-lt"/>
                        <a:ea typeface="+mn-ea"/>
                        <a:cs typeface="Times New Roman"/>
                      </a:endParaRPr>
                    </a:p>
                  </a:txBody>
                  <a:tcPr marL="34934" marR="34934" marT="0" marB="0"/>
                </a:tc>
                <a:tc hMerge="1">
                  <a:txBody>
                    <a:bodyPr/>
                    <a:lstStyle/>
                    <a:p>
                      <a:endParaRPr lang="zh-CN" altLang="en-US"/>
                    </a:p>
                  </a:txBody>
                  <a:tcPr/>
                </a:tc>
                <a:tc gridSpan="3">
                  <a:txBody>
                    <a:bodyPr/>
                    <a:lstStyle/>
                    <a:p>
                      <a:endParaRPr lang="zh-CN" altLang="en-US" sz="800" dirty="0"/>
                    </a:p>
                  </a:txBody>
                  <a:tcPr marL="34934" marR="34934" marT="0" marB="0"/>
                </a:tc>
                <a:tc hMerge="1">
                  <a:txBody>
                    <a:bodyPr/>
                    <a:lstStyle/>
                    <a:p>
                      <a:endParaRPr lang="zh-CN" altLang="en-US"/>
                    </a:p>
                  </a:txBody>
                  <a:tcPr/>
                </a:tc>
                <a:tc hMerge="1">
                  <a:txBody>
                    <a:bodyPr/>
                    <a:lstStyle/>
                    <a:p>
                      <a:endParaRPr lang="zh-CN" altLang="en-US"/>
                    </a:p>
                  </a:txBody>
                  <a:tcPr/>
                </a:tc>
                <a:tc>
                  <a:txBody>
                    <a:bodyPr/>
                    <a:lstStyle/>
                    <a:p>
                      <a:endParaRPr lang="zh-CN" altLang="en-US" sz="800" dirty="0"/>
                    </a:p>
                  </a:txBody>
                  <a:tcPr marL="34934" marR="34934" marT="0" marB="0"/>
                </a:tc>
                <a:tc>
                  <a:txBody>
                    <a:bodyPr/>
                    <a:lstStyle/>
                    <a:p>
                      <a:endParaRPr lang="zh-CN" altLang="en-US" sz="800" dirty="0"/>
                    </a:p>
                  </a:txBody>
                  <a:tcPr marL="34934" marR="34934" marT="0" marB="0"/>
                </a:tc>
              </a:tr>
              <a:tr h="81513">
                <a:tc vMerge="1">
                  <a:txBody>
                    <a:bodyPr/>
                    <a:lstStyle/>
                    <a:p>
                      <a:endParaRPr lang="zh-CN" altLang="en-US"/>
                    </a:p>
                  </a:txBody>
                  <a:tcPr/>
                </a:tc>
                <a:tc gridSpan="3" vMerge="1">
                  <a:txBody>
                    <a:bodyPr/>
                    <a:lstStyle/>
                    <a:p>
                      <a:pPr algn="just">
                        <a:spcAft>
                          <a:spcPts val="0"/>
                        </a:spcAft>
                      </a:pPr>
                      <a:endParaRPr lang="zh-CN" sz="800" kern="100" dirty="0">
                        <a:effectLst/>
                        <a:latin typeface="Calibri"/>
                        <a:ea typeface="宋体"/>
                        <a:cs typeface="Times New Roman"/>
                      </a:endParaRPr>
                    </a:p>
                  </a:txBody>
                  <a:tcPr marL="34934" marR="34934" marT="0" marB="0"/>
                </a:tc>
                <a:tc hMerge="1" vMerge="1">
                  <a:txBody>
                    <a:bodyPr/>
                    <a:lstStyle/>
                    <a:p>
                      <a:pPr algn="just">
                        <a:spcAft>
                          <a:spcPts val="0"/>
                        </a:spcAft>
                      </a:pPr>
                      <a:endParaRPr lang="zh-CN" sz="800" kern="100">
                        <a:effectLst/>
                        <a:latin typeface="Calibri"/>
                        <a:ea typeface="宋体"/>
                        <a:cs typeface="Times New Roman"/>
                      </a:endParaRPr>
                    </a:p>
                  </a:txBody>
                  <a:tcPr marL="34934" marR="34934" marT="0" marB="0"/>
                </a:tc>
                <a:tc hMerge="1" vMerge="1">
                  <a:txBody>
                    <a:bodyPr/>
                    <a:lstStyle/>
                    <a:p>
                      <a:pPr algn="just">
                        <a:spcAft>
                          <a:spcPts val="0"/>
                        </a:spcAft>
                      </a:pPr>
                      <a:endParaRPr lang="zh-CN" sz="800" kern="100">
                        <a:effectLst/>
                        <a:latin typeface="Calibri"/>
                        <a:ea typeface="宋体"/>
                        <a:cs typeface="Times New Roman"/>
                      </a:endParaRPr>
                    </a:p>
                  </a:txBody>
                  <a:tcPr marL="34934" marR="34934" marT="0" marB="0"/>
                </a:tc>
                <a:tc rowSpan="2">
                  <a:txBody>
                    <a:bodyPr/>
                    <a:lstStyle/>
                    <a:p>
                      <a:pPr algn="just">
                        <a:spcAft>
                          <a:spcPts val="0"/>
                        </a:spcAft>
                      </a:pPr>
                      <a:r>
                        <a:rPr lang="zh-CN" altLang="en-US" sz="800" kern="100" dirty="0" smtClean="0">
                          <a:effectLst/>
                          <a:latin typeface="Calibri"/>
                          <a:ea typeface="宋体"/>
                          <a:cs typeface="Times New Roman"/>
                        </a:rPr>
                        <a:t>总结与重复（理清）</a:t>
                      </a:r>
                      <a:endParaRPr lang="zh-CN" sz="800" kern="100" dirty="0">
                        <a:effectLst/>
                        <a:latin typeface="Calibri"/>
                        <a:ea typeface="宋体"/>
                        <a:cs typeface="Times New Roman"/>
                      </a:endParaRPr>
                    </a:p>
                  </a:txBody>
                  <a:tcPr marL="34934" marR="34934" marT="0" marB="0"/>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zh-CN" altLang="zh-CN" sz="800" kern="100" dirty="0" smtClean="0">
                          <a:effectLst/>
                        </a:rPr>
                        <a:t>表达是否清晰</a:t>
                      </a:r>
                      <a:endParaRPr lang="zh-CN" altLang="zh-CN" sz="800" kern="100" dirty="0" smtClean="0">
                        <a:effectLst/>
                        <a:latin typeface="+mn-lt"/>
                        <a:ea typeface="+mn-ea"/>
                        <a:cs typeface="Times New Roman"/>
                      </a:endParaRPr>
                    </a:p>
                  </a:txBody>
                  <a:tcPr marL="34934" marR="34934" marT="0" marB="0"/>
                </a:tc>
                <a:tc rowSpan="2" gridSpan="3">
                  <a:txBody>
                    <a:bodyPr/>
                    <a:lstStyle/>
                    <a:p>
                      <a:pPr algn="just">
                        <a:spcAft>
                          <a:spcPts val="0"/>
                        </a:spcAft>
                      </a:pPr>
                      <a:r>
                        <a:rPr lang="en-US" sz="800" kern="100" dirty="0">
                          <a:effectLst/>
                        </a:rPr>
                        <a:t> </a:t>
                      </a:r>
                      <a:endParaRPr lang="zh-CN" sz="800" kern="100" dirty="0">
                        <a:effectLst/>
                        <a:latin typeface="Calibri"/>
                        <a:ea typeface="宋体"/>
                        <a:cs typeface="Times New Roman"/>
                      </a:endParaRPr>
                    </a:p>
                  </a:txBody>
                  <a:tcPr marL="34934" marR="34934" marT="0" marB="0"/>
                </a:tc>
                <a:tc rowSpan="2" hMerge="1">
                  <a:txBody>
                    <a:bodyPr/>
                    <a:lstStyle/>
                    <a:p>
                      <a:endParaRPr lang="zh-CN" altLang="en-US"/>
                    </a:p>
                  </a:txBody>
                  <a:tcPr/>
                </a:tc>
                <a:tc rowSpan="2" hMerge="1">
                  <a:txBody>
                    <a:bodyPr/>
                    <a:lstStyle/>
                    <a:p>
                      <a:endParaRPr lang="zh-CN" altLang="en-US"/>
                    </a:p>
                  </a:txBody>
                  <a:tcPr/>
                </a:tc>
                <a:tc rowSpan="2">
                  <a:txBody>
                    <a:bodyPr/>
                    <a:lstStyle/>
                    <a:p>
                      <a:endParaRPr lang="zh-CN" altLang="en-US" dirty="0"/>
                    </a:p>
                  </a:txBody>
                  <a:tcPr marL="34934" marR="34934" marT="0" marB="0"/>
                </a:tc>
                <a:tc rowSpan="2">
                  <a:txBody>
                    <a:bodyPr/>
                    <a:lstStyle/>
                    <a:p>
                      <a:endParaRPr lang="zh-CN" altLang="en-US" dirty="0"/>
                    </a:p>
                  </a:txBody>
                  <a:tcPr marL="34934" marR="34934" marT="0" marB="0"/>
                </a:tc>
              </a:tr>
              <a:tr h="0">
                <a:tc vMerge="1">
                  <a:txBody>
                    <a:bodyPr/>
                    <a:lstStyle/>
                    <a:p>
                      <a:endParaRPr lang="zh-CN" altLang="en-US"/>
                    </a:p>
                  </a:txBody>
                  <a:tcPr/>
                </a:tc>
                <a:tc gridSpan="3" vMerge="1">
                  <a:txBody>
                    <a:bodyPr/>
                    <a:lstStyle/>
                    <a:p>
                      <a:endParaRPr lang="zh-CN" altLang="en-US"/>
                    </a:p>
                  </a:txBody>
                  <a:tcPr/>
                </a:tc>
                <a:tc hMerge="1" vMerge="1">
                  <a:txBody>
                    <a:bodyPr/>
                    <a:lstStyle/>
                    <a:p>
                      <a:endParaRPr lang="zh-CN" altLang="en-US"/>
                    </a:p>
                  </a:txBody>
                  <a:tcPr/>
                </a:tc>
                <a:tc hMerge="1" vMerge="1">
                  <a:txBody>
                    <a:bodyPr/>
                    <a:lstStyle/>
                    <a:p>
                      <a:pPr algn="just">
                        <a:spcAft>
                          <a:spcPts val="0"/>
                        </a:spcAft>
                      </a:pPr>
                      <a:endParaRPr lang="zh-CN" sz="800" kern="100">
                        <a:effectLst/>
                        <a:latin typeface="Calibri"/>
                        <a:ea typeface="宋体"/>
                        <a:cs typeface="Times New Roman"/>
                      </a:endParaRPr>
                    </a:p>
                  </a:txBody>
                  <a:tcPr marL="34934" marR="34934" marT="0" marB="0"/>
                </a:tc>
                <a:tc vMerge="1">
                  <a:txBody>
                    <a:bodyPr/>
                    <a:lstStyle/>
                    <a:p>
                      <a:pPr algn="just">
                        <a:spcAft>
                          <a:spcPts val="0"/>
                        </a:spcAft>
                      </a:pPr>
                      <a:endParaRPr lang="zh-CN" sz="800" kern="100" dirty="0">
                        <a:effectLst/>
                        <a:latin typeface="Calibri"/>
                        <a:ea typeface="宋体"/>
                        <a:cs typeface="Times New Roman"/>
                      </a:endParaRPr>
                    </a:p>
                  </a:txBody>
                  <a:tcPr marL="34934" marR="34934" marT="0" marB="0"/>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zh-CN" altLang="zh-CN" sz="800" kern="100" dirty="0" smtClean="0">
                          <a:effectLst/>
                        </a:rPr>
                        <a:t>是否遗漏事宜</a:t>
                      </a:r>
                      <a:endParaRPr lang="zh-CN" altLang="zh-CN" sz="800" kern="100" dirty="0" smtClean="0">
                        <a:effectLst/>
                        <a:latin typeface="+mn-lt"/>
                        <a:ea typeface="+mn-ea"/>
                        <a:cs typeface="Times New Roman"/>
                      </a:endParaRPr>
                    </a:p>
                  </a:txBody>
                  <a:tcPr marL="34934" marR="34934" marT="0" marB="0"/>
                </a:tc>
                <a:tc gridSpan="3"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81513">
                <a:tc vMerge="1">
                  <a:txBody>
                    <a:bodyPr/>
                    <a:lstStyle/>
                    <a:p>
                      <a:endParaRPr lang="zh-CN" altLang="en-US"/>
                    </a:p>
                  </a:txBody>
                  <a:tcPr/>
                </a:tc>
                <a:tc gridSpan="3" vMerge="1">
                  <a:txBody>
                    <a:bodyPr/>
                    <a:lstStyle/>
                    <a:p>
                      <a:pPr algn="just">
                        <a:spcAft>
                          <a:spcPts val="0"/>
                        </a:spcAft>
                      </a:pPr>
                      <a:endParaRPr lang="zh-CN" sz="800" kern="100" dirty="0">
                        <a:effectLst/>
                        <a:latin typeface="Calibri"/>
                        <a:ea typeface="宋体"/>
                        <a:cs typeface="Times New Roman"/>
                      </a:endParaRPr>
                    </a:p>
                  </a:txBody>
                  <a:tcPr marL="34934" marR="34934" marT="0" marB="0"/>
                </a:tc>
                <a:tc hMerge="1" vMerge="1">
                  <a:txBody>
                    <a:bodyPr/>
                    <a:lstStyle/>
                    <a:p>
                      <a:pPr algn="just">
                        <a:spcAft>
                          <a:spcPts val="0"/>
                        </a:spcAft>
                      </a:pPr>
                      <a:endParaRPr lang="zh-CN" sz="800" kern="100">
                        <a:effectLst/>
                        <a:latin typeface="Calibri"/>
                        <a:ea typeface="宋体"/>
                        <a:cs typeface="Times New Roman"/>
                      </a:endParaRPr>
                    </a:p>
                  </a:txBody>
                  <a:tcPr marL="34934" marR="34934" marT="0" marB="0"/>
                </a:tc>
                <a:tc hMerge="1" vMerge="1">
                  <a:txBody>
                    <a:bodyPr/>
                    <a:lstStyle/>
                    <a:p>
                      <a:endParaRPr lang="zh-CN" altLang="en-US" dirty="0"/>
                    </a:p>
                  </a:txBody>
                  <a:tcPr marL="34934" marR="34934" marT="0" marB="0"/>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800" kern="100" dirty="0" smtClean="0">
                          <a:effectLst/>
                        </a:rPr>
                        <a:t>达成协议</a:t>
                      </a:r>
                      <a:endParaRPr lang="zh-CN" altLang="zh-CN" sz="800" kern="100" dirty="0" smtClean="0">
                        <a:effectLst/>
                        <a:latin typeface="+mn-lt"/>
                        <a:ea typeface="+mn-ea"/>
                        <a:cs typeface="Times New Roman"/>
                      </a:endParaRPr>
                    </a:p>
                  </a:txBody>
                  <a:tcPr marL="34934" marR="34934" marT="0" marB="0"/>
                </a:tc>
                <a:tc hMerge="1">
                  <a:txBody>
                    <a:bodyPr/>
                    <a:lstStyle/>
                    <a:p>
                      <a:endParaRPr lang="zh-CN" altLang="en-US"/>
                    </a:p>
                  </a:txBody>
                  <a:tcPr/>
                </a:tc>
                <a:tc gridSpan="3">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hMerge="1">
                  <a:txBody>
                    <a:bodyPr/>
                    <a:lstStyle/>
                    <a:p>
                      <a:endParaRPr lang="zh-CN" altLang="en-US"/>
                    </a:p>
                  </a:txBody>
                  <a:tcPr/>
                </a:tc>
                <a:tc>
                  <a:txBody>
                    <a:bodyPr/>
                    <a:lstStyle/>
                    <a:p>
                      <a:pPr algn="just">
                        <a:spcAft>
                          <a:spcPts val="0"/>
                        </a:spcAft>
                      </a:pPr>
                      <a:r>
                        <a:rPr lang="en-US" sz="800" kern="100" dirty="0">
                          <a:effectLst/>
                        </a:rPr>
                        <a:t> </a:t>
                      </a:r>
                      <a:endParaRPr lang="zh-CN" sz="800" kern="100" dirty="0">
                        <a:effectLst/>
                        <a:latin typeface="Calibri"/>
                        <a:ea typeface="宋体"/>
                        <a:cs typeface="Times New Roman"/>
                      </a:endParaRPr>
                    </a:p>
                  </a:txBody>
                  <a:tcPr marL="34934" marR="34934" marT="0" marB="0"/>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r>
              <a:tr h="81513">
                <a:tc vMerge="1">
                  <a:txBody>
                    <a:bodyPr/>
                    <a:lstStyle/>
                    <a:p>
                      <a:endParaRPr lang="zh-CN" altLang="en-US"/>
                    </a:p>
                  </a:txBody>
                  <a:tcPr/>
                </a:tc>
                <a:tc gridSpan="3" vMerge="1">
                  <a:txBody>
                    <a:bodyPr/>
                    <a:lstStyle/>
                    <a:p>
                      <a:pPr algn="just">
                        <a:spcAft>
                          <a:spcPts val="0"/>
                        </a:spcAft>
                      </a:pPr>
                      <a:endParaRPr lang="zh-CN" sz="800" kern="100" dirty="0">
                        <a:effectLst/>
                        <a:latin typeface="Calibri"/>
                        <a:ea typeface="宋体"/>
                        <a:cs typeface="Times New Roman"/>
                      </a:endParaRPr>
                    </a:p>
                  </a:txBody>
                  <a:tcPr marL="34934" marR="34934" marT="0" marB="0"/>
                </a:tc>
                <a:tc hMerge="1" vMerge="1">
                  <a:txBody>
                    <a:bodyPr/>
                    <a:lstStyle/>
                    <a:p>
                      <a:pPr algn="just">
                        <a:spcAft>
                          <a:spcPts val="0"/>
                        </a:spcAft>
                      </a:pPr>
                      <a:endParaRPr lang="zh-CN" sz="800" kern="100">
                        <a:effectLst/>
                        <a:latin typeface="Calibri"/>
                        <a:ea typeface="宋体"/>
                        <a:cs typeface="Times New Roman"/>
                      </a:endParaRPr>
                    </a:p>
                  </a:txBody>
                  <a:tcPr marL="34934" marR="34934" marT="0" marB="0"/>
                </a:tc>
                <a:tc hMerge="1" vMerge="1">
                  <a:txBody>
                    <a:bodyPr/>
                    <a:lstStyle/>
                    <a:p>
                      <a:pPr marL="0" marR="0" indent="0" algn="just" defTabSz="914400" rtl="0" eaLnBrk="1" fontAlgn="auto" latinLnBrk="0" hangingPunct="1">
                        <a:lnSpc>
                          <a:spcPct val="100000"/>
                        </a:lnSpc>
                        <a:spcBef>
                          <a:spcPts val="0"/>
                        </a:spcBef>
                        <a:spcAft>
                          <a:spcPts val="0"/>
                        </a:spcAft>
                        <a:buClrTx/>
                        <a:buSzTx/>
                        <a:buFontTx/>
                        <a:buNone/>
                        <a:tabLst/>
                        <a:defRPr/>
                      </a:pPr>
                      <a:endParaRPr lang="zh-CN" altLang="zh-CN" sz="800" kern="100" dirty="0" smtClean="0">
                        <a:effectLst/>
                        <a:latin typeface="+mn-lt"/>
                        <a:ea typeface="+mn-ea"/>
                        <a:cs typeface="Times New Roman"/>
                      </a:endParaRPr>
                    </a:p>
                  </a:txBody>
                  <a:tcPr marL="34934" marR="34934" marT="0" marB="0"/>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800" kern="100" dirty="0" smtClean="0">
                          <a:effectLst/>
                        </a:rPr>
                        <a:t>业务知识掌握熟练</a:t>
                      </a:r>
                      <a:endParaRPr lang="zh-CN" altLang="zh-CN" sz="800" kern="100" dirty="0" smtClean="0">
                        <a:effectLst/>
                        <a:latin typeface="+mn-lt"/>
                        <a:ea typeface="+mn-ea"/>
                        <a:cs typeface="Times New Roman"/>
                      </a:endParaRPr>
                    </a:p>
                  </a:txBody>
                  <a:tcPr marL="34934" marR="34934" marT="0" marB="0"/>
                </a:tc>
                <a:tc hMerge="1">
                  <a:txBody>
                    <a:bodyPr/>
                    <a:lstStyle/>
                    <a:p>
                      <a:endParaRPr lang="zh-CN" altLang="en-US"/>
                    </a:p>
                  </a:txBody>
                  <a:tcPr/>
                </a:tc>
                <a:tc gridSpan="3">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hMerge="1">
                  <a:txBody>
                    <a:bodyPr/>
                    <a:lstStyle/>
                    <a:p>
                      <a:endParaRPr lang="zh-CN" altLang="en-US"/>
                    </a:p>
                  </a:txBody>
                  <a:tcPr/>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r>
              <a:tr h="81513">
                <a:tc vMerge="1">
                  <a:txBody>
                    <a:bodyPr/>
                    <a:lstStyle/>
                    <a:p>
                      <a:endParaRPr lang="zh-CN" altLang="en-US"/>
                    </a:p>
                  </a:txBody>
                  <a:tcPr/>
                </a:tc>
                <a:tc gridSpan="5">
                  <a:txBody>
                    <a:bodyPr/>
                    <a:lstStyle/>
                    <a:p>
                      <a:pPr algn="l">
                        <a:spcAft>
                          <a:spcPts val="0"/>
                        </a:spcAft>
                      </a:pPr>
                      <a:r>
                        <a:rPr lang="zh-CN" sz="800" kern="100" dirty="0">
                          <a:effectLst/>
                        </a:rPr>
                        <a:t>使用方法</a:t>
                      </a:r>
                      <a:endParaRPr lang="zh-CN" sz="800" kern="100" dirty="0">
                        <a:effectLst/>
                        <a:latin typeface="Calibri"/>
                        <a:ea typeface="宋体"/>
                        <a:cs typeface="Times New Roman"/>
                      </a:endParaRPr>
                    </a:p>
                  </a:txBody>
                  <a:tcPr marL="34934" marR="34934" marT="0" marB="0" anchor="ctr"/>
                </a:tc>
                <a:tc hMerge="1">
                  <a:txBody>
                    <a:bodyPr/>
                    <a:lstStyle/>
                    <a:p>
                      <a:pPr algn="just">
                        <a:spcAft>
                          <a:spcPts val="0"/>
                        </a:spcAft>
                      </a:pP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5">
                  <a:txBody>
                    <a:bodyPr/>
                    <a:lstStyle/>
                    <a:p>
                      <a:pPr algn="just">
                        <a:spcAft>
                          <a:spcPts val="0"/>
                        </a:spcAft>
                      </a:pPr>
                      <a:r>
                        <a:rPr lang="zh-CN" sz="800" kern="100">
                          <a:effectLst/>
                        </a:rPr>
                        <a:t>三次以上模拟实训进行评估</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62021">
                <a:tc vMerge="1">
                  <a:txBody>
                    <a:bodyPr/>
                    <a:lstStyle/>
                    <a:p>
                      <a:endParaRPr lang="zh-CN" altLang="en-US"/>
                    </a:p>
                  </a:txBody>
                  <a:tcPr/>
                </a:tc>
                <a:tc gridSpan="5">
                  <a:txBody>
                    <a:bodyPr/>
                    <a:lstStyle/>
                    <a:p>
                      <a:pPr algn="just">
                        <a:spcAft>
                          <a:spcPts val="0"/>
                        </a:spcAft>
                      </a:pPr>
                      <a:r>
                        <a:rPr lang="en-US" sz="800" kern="100" dirty="0">
                          <a:effectLst/>
                        </a:rPr>
                        <a:t>1.</a:t>
                      </a:r>
                      <a:r>
                        <a:rPr lang="zh-CN" sz="800" kern="100" dirty="0">
                          <a:effectLst/>
                        </a:rPr>
                        <a:t>通过观察，在表格中进行填写： √﹦表现良好 </a:t>
                      </a:r>
                      <a:r>
                        <a:rPr lang="en-US" sz="800" kern="100" dirty="0">
                          <a:effectLst/>
                        </a:rPr>
                        <a:t>O</a:t>
                      </a:r>
                      <a:r>
                        <a:rPr lang="zh-CN" sz="800" kern="100" dirty="0">
                          <a:effectLst/>
                        </a:rPr>
                        <a:t>﹦有待改进 </a:t>
                      </a:r>
                      <a:r>
                        <a:rPr lang="en-US" sz="800" kern="100" dirty="0">
                          <a:effectLst/>
                        </a:rPr>
                        <a:t>NA</a:t>
                      </a:r>
                      <a:r>
                        <a:rPr lang="zh-CN" sz="800" kern="100" dirty="0">
                          <a:effectLst/>
                        </a:rPr>
                        <a:t>﹦不涉及、不适用</a:t>
                      </a:r>
                      <a:r>
                        <a:rPr lang="en-US" sz="800" kern="100" dirty="0">
                          <a:effectLst/>
                        </a:rPr>
                        <a:t> 2.</a:t>
                      </a:r>
                      <a:r>
                        <a:rPr lang="zh-CN" sz="800" kern="100" dirty="0">
                          <a:effectLst/>
                        </a:rPr>
                        <a:t>在备注一栏中填写相关评价详细</a:t>
                      </a:r>
                      <a:r>
                        <a:rPr lang="zh-CN" sz="800" kern="100" dirty="0" smtClean="0">
                          <a:effectLst/>
                        </a:rPr>
                        <a:t>信息</a:t>
                      </a:r>
                      <a:endParaRPr lang="zh-CN" sz="800" kern="100" dirty="0">
                        <a:effectLst/>
                        <a:latin typeface="Calibri"/>
                        <a:ea typeface="宋体"/>
                        <a:cs typeface="Times New Roman"/>
                      </a:endParaRPr>
                    </a:p>
                  </a:txBody>
                  <a:tcPr marL="34934" marR="34934" marT="0" marB="0"/>
                </a:tc>
                <a:tc hMerge="1">
                  <a:txBody>
                    <a:bodyPr/>
                    <a:lstStyle/>
                    <a:p>
                      <a:pPr algn="just">
                        <a:spcAft>
                          <a:spcPts val="0"/>
                        </a:spcAft>
                      </a:pPr>
                      <a:endParaRPr lang="zh-CN" sz="800" kern="100">
                        <a:effectLst/>
                        <a:latin typeface="Calibri"/>
                        <a:ea typeface="宋体"/>
                        <a:cs typeface="Times New Roman"/>
                      </a:endParaRPr>
                    </a:p>
                  </a:txBody>
                  <a:tcPr marL="34934" marR="34934" marT="0" marB="0"/>
                </a:tc>
                <a:tc hMerge="1">
                  <a:txBody>
                    <a:bodyPr/>
                    <a:lstStyle/>
                    <a:p>
                      <a:pPr algn="just">
                        <a:spcAft>
                          <a:spcPts val="0"/>
                        </a:spcAft>
                      </a:pPr>
                      <a:endParaRPr lang="zh-CN" sz="500" kern="100">
                        <a:effectLst/>
                        <a:latin typeface="Calibri"/>
                        <a:ea typeface="宋体"/>
                        <a:cs typeface="Times New Roman"/>
                      </a:endParaRPr>
                    </a:p>
                  </a:txBody>
                  <a:tcPr marL="34934" marR="34934" marT="0" marB="0"/>
                </a:tc>
                <a:tc hMerge="1">
                  <a:txBody>
                    <a:bodyPr/>
                    <a:lstStyle/>
                    <a:p>
                      <a:endParaRPr lang="zh-CN" altLang="en-US"/>
                    </a:p>
                  </a:txBody>
                  <a:tcPr/>
                </a:tc>
                <a:tc hMerge="1">
                  <a:txBody>
                    <a:bodyPr/>
                    <a:lstStyle/>
                    <a:p>
                      <a:endParaRPr lang="zh-CN" altLang="en-US"/>
                    </a:p>
                  </a:txBody>
                  <a:tcPr/>
                </a:tc>
                <a:tc gridSpan="2">
                  <a:txBody>
                    <a:bodyPr/>
                    <a:lstStyle/>
                    <a:p>
                      <a:pPr algn="just">
                        <a:spcAft>
                          <a:spcPts val="0"/>
                        </a:spcAft>
                      </a:pPr>
                      <a:r>
                        <a:rPr lang="en-US" sz="800" kern="100" dirty="0">
                          <a:effectLst/>
                        </a:rPr>
                        <a:t> </a:t>
                      </a:r>
                      <a:endParaRPr lang="zh-CN" sz="800" kern="100" dirty="0">
                        <a:effectLst/>
                        <a:latin typeface="Calibri"/>
                        <a:ea typeface="宋体"/>
                        <a:cs typeface="Times New Roman"/>
                      </a:endParaRPr>
                    </a:p>
                    <a:p>
                      <a:pPr algn="just">
                        <a:spcAft>
                          <a:spcPts val="0"/>
                        </a:spcAft>
                      </a:pPr>
                      <a:r>
                        <a:rPr lang="zh-CN" sz="800" kern="100" dirty="0">
                          <a:effectLst/>
                        </a:rPr>
                        <a:t>已有改进之处</a:t>
                      </a:r>
                      <a:endParaRPr lang="zh-CN" sz="800" kern="100" dirty="0">
                        <a:effectLst/>
                        <a:latin typeface="Calibri"/>
                        <a:ea typeface="宋体"/>
                        <a:cs typeface="Times New Roman"/>
                      </a:endParaRPr>
                    </a:p>
                  </a:txBody>
                  <a:tcPr marL="34934" marR="34934" marT="0" marB="0"/>
                </a:tc>
                <a:tc hMerge="1">
                  <a:txBody>
                    <a:bodyPr/>
                    <a:lstStyle/>
                    <a:p>
                      <a:pPr algn="just">
                        <a:spcAft>
                          <a:spcPts val="0"/>
                        </a:spcAft>
                      </a:pPr>
                      <a:endParaRPr lang="zh-CN" sz="800" kern="100" dirty="0">
                        <a:effectLst/>
                        <a:latin typeface="Calibri"/>
                        <a:ea typeface="宋体"/>
                        <a:cs typeface="Times New Roman"/>
                      </a:endParaRPr>
                    </a:p>
                  </a:txBody>
                  <a:tcPr marL="34934" marR="34934" marT="0" marB="0"/>
                </a:tc>
                <a:tc gridSpan="3">
                  <a:txBody>
                    <a:bodyPr/>
                    <a:lstStyle/>
                    <a:p>
                      <a:pPr algn="just">
                        <a:spcAft>
                          <a:spcPts val="0"/>
                        </a:spcAft>
                      </a:pPr>
                      <a:r>
                        <a:rPr lang="zh-CN" sz="800" kern="100" dirty="0">
                          <a:effectLst/>
                        </a:rPr>
                        <a:t>有待改进之处</a:t>
                      </a:r>
                      <a:endParaRPr lang="zh-CN" sz="800" kern="100" dirty="0">
                        <a:effectLst/>
                        <a:latin typeface="Calibri"/>
                        <a:ea typeface="宋体"/>
                        <a:cs typeface="Times New Roman"/>
                      </a:endParaRPr>
                    </a:p>
                  </a:txBody>
                  <a:tcPr marL="34934" marR="34934" marT="0" marB="0"/>
                </a:tc>
                <a:tc hMerge="1">
                  <a:txBody>
                    <a:bodyPr/>
                    <a:lstStyle/>
                    <a:p>
                      <a:pPr algn="just">
                        <a:spcAft>
                          <a:spcPts val="0"/>
                        </a:spcAft>
                      </a:pPr>
                      <a:endParaRPr lang="zh-CN" sz="800" kern="100" dirty="0">
                        <a:effectLst/>
                        <a:latin typeface="Calibri"/>
                        <a:ea typeface="宋体"/>
                        <a:cs typeface="Times New Roman"/>
                      </a:endParaRPr>
                    </a:p>
                  </a:txBody>
                  <a:tcPr marL="34934" marR="34934" marT="0" marB="0"/>
                </a:tc>
                <a:tc hMerge="1">
                  <a:txBody>
                    <a:bodyPr/>
                    <a:lstStyle/>
                    <a:p>
                      <a:pPr algn="just">
                        <a:spcAft>
                          <a:spcPts val="0"/>
                        </a:spcAft>
                      </a:pPr>
                      <a:endParaRPr lang="zh-CN" sz="800" kern="100">
                        <a:effectLst/>
                        <a:latin typeface="Calibri"/>
                        <a:ea typeface="宋体"/>
                        <a:cs typeface="Times New Roman"/>
                      </a:endParaRPr>
                    </a:p>
                  </a:txBody>
                  <a:tcPr marL="34934" marR="34934" marT="0" marB="0"/>
                </a:tc>
              </a:tr>
              <a:tr h="81513">
                <a:tc gridSpan="7">
                  <a:txBody>
                    <a:bodyPr/>
                    <a:lstStyle/>
                    <a:p>
                      <a:pPr algn="just">
                        <a:spcAft>
                          <a:spcPts val="0"/>
                        </a:spcAft>
                      </a:pPr>
                      <a:r>
                        <a:rPr lang="zh-CN" sz="800" kern="100" dirty="0">
                          <a:effectLst/>
                        </a:rPr>
                        <a:t>我同意观察员指出问题并十分愿意马上改进</a:t>
                      </a:r>
                      <a:endParaRPr lang="zh-CN" sz="800" kern="100" dirty="0">
                        <a:effectLst/>
                        <a:latin typeface="Calibri"/>
                        <a:ea typeface="宋体"/>
                        <a:cs typeface="Times New Roman"/>
                      </a:endParaRPr>
                    </a:p>
                  </a:txBody>
                  <a:tcPr marL="34934" marR="34934"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4">
                  <a:txBody>
                    <a:bodyPr/>
                    <a:lstStyle/>
                    <a:p>
                      <a:pPr algn="just">
                        <a:spcAft>
                          <a:spcPts val="0"/>
                        </a:spcAft>
                      </a:pPr>
                      <a:r>
                        <a:rPr lang="zh-CN" sz="800" kern="100" dirty="0">
                          <a:effectLst/>
                        </a:rPr>
                        <a:t>客服角色签字：</a:t>
                      </a:r>
                      <a:endParaRPr lang="zh-CN" sz="800" kern="100" dirty="0">
                        <a:effectLst/>
                        <a:latin typeface="Calibri"/>
                        <a:ea typeface="宋体"/>
                        <a:cs typeface="Times New Roman"/>
                      </a:endParaRPr>
                    </a:p>
                  </a:txBody>
                  <a:tcPr marL="34934" marR="34934" marT="0" marB="0"/>
                </a:tc>
                <a:tc hMerge="1">
                  <a:txBody>
                    <a:bodyPr/>
                    <a:lstStyle/>
                    <a:p>
                      <a:endParaRPr lang="zh-CN" altLang="en-US"/>
                    </a:p>
                  </a:txBody>
                  <a:tcPr/>
                </a:tc>
                <a:tc hMerge="1">
                  <a:txBody>
                    <a:bodyPr/>
                    <a:lstStyle/>
                    <a:p>
                      <a:pPr algn="just">
                        <a:spcAft>
                          <a:spcPts val="0"/>
                        </a:spcAft>
                      </a:pPr>
                      <a:endParaRPr lang="zh-CN" sz="800" kern="100" dirty="0">
                        <a:effectLst/>
                        <a:latin typeface="Calibri"/>
                        <a:ea typeface="宋体"/>
                        <a:cs typeface="Times New Roman"/>
                      </a:endParaRPr>
                    </a:p>
                  </a:txBody>
                  <a:tcPr marL="34934" marR="34934" marT="0" marB="0"/>
                </a:tc>
                <a:tc hMerge="1">
                  <a:txBody>
                    <a:bodyPr/>
                    <a:lstStyle/>
                    <a:p>
                      <a:endParaRPr lang="zh-CN" altLang="en-US"/>
                    </a:p>
                  </a:txBody>
                  <a:tcPr/>
                </a:tc>
              </a:tr>
            </a:tbl>
          </a:graphicData>
        </a:graphic>
      </p:graphicFrame>
      <p:sp>
        <p:nvSpPr>
          <p:cNvPr id="13" name="圆角矩形 12">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41866804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1"/>
          <p:cNvSpPr>
            <a:spLocks noChangeArrowheads="1"/>
          </p:cNvSpPr>
          <p:nvPr/>
        </p:nvSpPr>
        <p:spPr bwMode="auto">
          <a:xfrm>
            <a:off x="1" y="1705310"/>
            <a:ext cx="9144000" cy="2304380"/>
          </a:xfrm>
          <a:prstGeom prst="rect">
            <a:avLst/>
          </a:prstGeom>
          <a:solidFill>
            <a:srgbClr val="000000">
              <a:alpha val="5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dirty="0">
              <a:solidFill>
                <a:srgbClr val="FFFFFF"/>
              </a:solidFill>
              <a:latin typeface="Calibri" pitchFamily="34" charset="0"/>
              <a:sym typeface="Calibri" pitchFamily="34" charset="0"/>
            </a:endParaRPr>
          </a:p>
        </p:txBody>
      </p:sp>
      <p:sp>
        <p:nvSpPr>
          <p:cNvPr id="5" name="矩形 23"/>
          <p:cNvSpPr>
            <a:spLocks noChangeArrowheads="1"/>
          </p:cNvSpPr>
          <p:nvPr/>
        </p:nvSpPr>
        <p:spPr bwMode="auto">
          <a:xfrm>
            <a:off x="625475" y="1531897"/>
            <a:ext cx="671338" cy="2651206"/>
          </a:xfrm>
          <a:prstGeom prst="rect">
            <a:avLst/>
          </a:prstGeom>
          <a:solidFill>
            <a:srgbClr val="00B0F0">
              <a:alpha val="64999"/>
            </a:srgbClr>
          </a:solidFill>
          <a:ln>
            <a:noFill/>
          </a:ln>
        </p:spPr>
        <p:txBody>
          <a:bodyPr anchor="ctr"/>
          <a:lstStyle/>
          <a:p>
            <a:endParaRPr lang="zh-CN" altLang="en-US">
              <a:solidFill>
                <a:srgbClr val="FFFFFF"/>
              </a:solidFill>
              <a:latin typeface="Calibri" pitchFamily="34" charset="0"/>
              <a:sym typeface="Calibri" pitchFamily="34" charset="0"/>
            </a:endParaRPr>
          </a:p>
        </p:txBody>
      </p:sp>
      <p:sp>
        <p:nvSpPr>
          <p:cNvPr id="6" name="直角三角形 20"/>
          <p:cNvSpPr>
            <a:spLocks noChangeArrowheads="1"/>
          </p:cNvSpPr>
          <p:nvPr/>
        </p:nvSpPr>
        <p:spPr bwMode="auto">
          <a:xfrm>
            <a:off x="1296813" y="1531897"/>
            <a:ext cx="195212" cy="173413"/>
          </a:xfrm>
          <a:prstGeom prst="rtTriangle">
            <a:avLst/>
          </a:prstGeom>
          <a:solidFill>
            <a:srgbClr val="00B0F0">
              <a:alpha val="62999"/>
            </a:srgbClr>
          </a:solidFill>
          <a:ln>
            <a:noFill/>
          </a:ln>
        </p:spPr>
        <p:txBody>
          <a:bodyPr anchor="ctr"/>
          <a:lstStyle/>
          <a:p>
            <a:endParaRPr lang="zh-CN" altLang="en-US">
              <a:solidFill>
                <a:srgbClr val="FFFFFF"/>
              </a:solidFill>
              <a:latin typeface="Calibri" pitchFamily="34" charset="0"/>
              <a:sym typeface="Calibri" pitchFamily="34" charset="0"/>
            </a:endParaRPr>
          </a:p>
        </p:txBody>
      </p:sp>
      <p:sp>
        <p:nvSpPr>
          <p:cNvPr id="7" name="直角三角形 26"/>
          <p:cNvSpPr>
            <a:spLocks noChangeArrowheads="1"/>
          </p:cNvSpPr>
          <p:nvPr/>
        </p:nvSpPr>
        <p:spPr bwMode="auto">
          <a:xfrm flipV="1">
            <a:off x="1296813" y="4009689"/>
            <a:ext cx="195212" cy="173413"/>
          </a:xfrm>
          <a:prstGeom prst="rtTriangle">
            <a:avLst/>
          </a:prstGeom>
          <a:solidFill>
            <a:srgbClr val="00B0F0">
              <a:alpha val="62999"/>
            </a:srgbClr>
          </a:solidFill>
          <a:ln>
            <a:noFill/>
          </a:ln>
        </p:spPr>
        <p:txBody>
          <a:bodyPr anchor="ctr"/>
          <a:lstStyle/>
          <a:p>
            <a:endParaRPr lang="zh-CN" altLang="en-US">
              <a:solidFill>
                <a:srgbClr val="FFFFFF"/>
              </a:solidFill>
              <a:latin typeface="Calibri" pitchFamily="34" charset="0"/>
              <a:sym typeface="Calibri" pitchFamily="34" charset="0"/>
            </a:endParaRPr>
          </a:p>
        </p:txBody>
      </p:sp>
      <p:pic>
        <p:nvPicPr>
          <p:cNvPr id="8"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06808" y="876932"/>
            <a:ext cx="3181759" cy="3961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p:cNvSpPr txBox="1"/>
          <p:nvPr/>
        </p:nvSpPr>
        <p:spPr>
          <a:xfrm>
            <a:off x="1691680" y="2565110"/>
            <a:ext cx="4104456" cy="1077218"/>
          </a:xfrm>
          <a:prstGeom prst="rect">
            <a:avLst/>
          </a:prstGeom>
          <a:noFill/>
        </p:spPr>
        <p:txBody>
          <a:bodyPr wrap="square" rtlCol="0">
            <a:spAutoFit/>
          </a:bodyPr>
          <a:lstStyle/>
          <a:p>
            <a:pPr algn="r"/>
            <a:r>
              <a:rPr lang="zh-CN" altLang="en-US" sz="3200" dirty="0" smtClean="0">
                <a:solidFill>
                  <a:schemeClr val="bg1">
                    <a:lumMod val="95000"/>
                  </a:schemeClr>
                </a:solidFill>
                <a:latin typeface="华文新魏" pitchFamily="2" charset="-122"/>
                <a:ea typeface="华文新魏" pitchFamily="2" charset="-122"/>
              </a:rPr>
              <a:t>模拟汽车道路救援</a:t>
            </a:r>
            <a:endParaRPr lang="en-US" altLang="zh-CN" sz="3200" dirty="0" smtClean="0">
              <a:solidFill>
                <a:schemeClr val="bg1">
                  <a:lumMod val="95000"/>
                </a:schemeClr>
              </a:solidFill>
              <a:latin typeface="华文新魏" pitchFamily="2" charset="-122"/>
              <a:ea typeface="华文新魏" pitchFamily="2" charset="-122"/>
            </a:endParaRPr>
          </a:p>
          <a:p>
            <a:pPr algn="r"/>
            <a:r>
              <a:rPr lang="zh-CN" altLang="en-US" sz="3200" dirty="0" smtClean="0">
                <a:solidFill>
                  <a:schemeClr val="bg1">
                    <a:lumMod val="95000"/>
                  </a:schemeClr>
                </a:solidFill>
                <a:latin typeface="华文新魏" pitchFamily="2" charset="-122"/>
                <a:ea typeface="华文新魏" pitchFamily="2" charset="-122"/>
              </a:rPr>
              <a:t>客户沟通技巧实训</a:t>
            </a:r>
            <a:endParaRPr lang="zh-CN" altLang="en-US" sz="3200" dirty="0">
              <a:solidFill>
                <a:schemeClr val="bg1">
                  <a:lumMod val="95000"/>
                </a:schemeClr>
              </a:solidFill>
              <a:latin typeface="华文新魏" pitchFamily="2" charset="-122"/>
              <a:ea typeface="华文新魏" pitchFamily="2" charset="-122"/>
            </a:endParaRPr>
          </a:p>
        </p:txBody>
      </p:sp>
      <p:pic>
        <p:nvPicPr>
          <p:cNvPr id="13"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4867933"/>
            <a:ext cx="2952000" cy="65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p:nvPr/>
        </p:nvSpPr>
        <p:spPr>
          <a:xfrm>
            <a:off x="1475656" y="1849388"/>
            <a:ext cx="4215128" cy="584775"/>
          </a:xfrm>
          <a:prstGeom prst="rect">
            <a:avLst/>
          </a:prstGeom>
          <a:noFill/>
        </p:spPr>
        <p:txBody>
          <a:bodyPr wrap="square" rtlCol="0">
            <a:spAutoFit/>
          </a:bodyPr>
          <a:lstStyle/>
          <a:p>
            <a:r>
              <a:rPr lang="en-US" altLang="zh-CN" sz="3200" b="1" i="1" dirty="0" smtClean="0">
                <a:solidFill>
                  <a:schemeClr val="bg1"/>
                </a:solidFill>
                <a:latin typeface="华文新魏" pitchFamily="2" charset="-122"/>
                <a:ea typeface="华文新魏" pitchFamily="2" charset="-122"/>
              </a:rPr>
              <a:t>CCSS</a:t>
            </a:r>
            <a:r>
              <a:rPr lang="zh-CN" altLang="en-US" sz="3200" b="1" i="1" dirty="0" smtClean="0">
                <a:solidFill>
                  <a:schemeClr val="bg1"/>
                </a:solidFill>
                <a:latin typeface="华文新魏" pitchFamily="2" charset="-122"/>
                <a:ea typeface="华文新魏" pitchFamily="2" charset="-122"/>
              </a:rPr>
              <a:t>情境任务实训  </a:t>
            </a:r>
            <a:r>
              <a:rPr lang="en-US" altLang="zh-CN" sz="3200" b="1" i="1" dirty="0" smtClean="0">
                <a:solidFill>
                  <a:schemeClr val="bg1"/>
                </a:solidFill>
                <a:latin typeface="华文新魏" pitchFamily="2" charset="-122"/>
                <a:ea typeface="华文新魏" pitchFamily="2" charset="-122"/>
              </a:rPr>
              <a:t>2</a:t>
            </a:r>
            <a:endParaRPr lang="zh-CN" altLang="en-US" sz="3200" b="1" i="1" dirty="0">
              <a:solidFill>
                <a:schemeClr val="bg1"/>
              </a:solidFill>
              <a:latin typeface="华文新魏" pitchFamily="2" charset="-122"/>
              <a:ea typeface="华文新魏" pitchFamily="2" charset="-122"/>
            </a:endParaRPr>
          </a:p>
        </p:txBody>
      </p:sp>
      <p:sp>
        <p:nvSpPr>
          <p:cNvPr id="11" name="TextBox 4"/>
          <p:cNvSpPr>
            <a:spLocks noChangeArrowheads="1"/>
          </p:cNvSpPr>
          <p:nvPr/>
        </p:nvSpPr>
        <p:spPr bwMode="auto">
          <a:xfrm>
            <a:off x="143508" y="266953"/>
            <a:ext cx="885698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3600" b="1" dirty="0" smtClean="0">
                <a:solidFill>
                  <a:srgbClr val="FF0000"/>
                </a:solidFill>
                <a:latin typeface="黑体" pitchFamily="2" charset="-122"/>
                <a:ea typeface="黑体" pitchFamily="2" charset="-122"/>
              </a:rPr>
              <a:t>模块三</a:t>
            </a:r>
            <a:r>
              <a:rPr lang="zh-CN" altLang="en-US" sz="3600" b="1" dirty="0" smtClean="0">
                <a:latin typeface="黑体" pitchFamily="2" charset="-122"/>
                <a:ea typeface="黑体" pitchFamily="2" charset="-122"/>
              </a:rPr>
              <a:t>  客户沟通技巧</a:t>
            </a:r>
            <a:endParaRPr lang="zh-CN" altLang="en-US" sz="3600" b="1" dirty="0">
              <a:solidFill>
                <a:schemeClr val="accent1">
                  <a:lumMod val="75000"/>
                </a:schemeClr>
              </a:solidFill>
              <a:latin typeface="黑体" pitchFamily="2" charset="-122"/>
              <a:ea typeface="黑体" pitchFamily="2" charset="-122"/>
            </a:endParaRPr>
          </a:p>
        </p:txBody>
      </p:sp>
      <p:sp>
        <p:nvSpPr>
          <p:cNvPr id="15" name="圆角矩形 18">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4209839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25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1+#ppt_w/2"/>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utoUpdateAnimBg="0"/>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sp>
        <p:nvSpPr>
          <p:cNvPr id="8" name="矩形 7"/>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13" name="TextBox 28"/>
          <p:cNvSpPr>
            <a:spLocks noChangeArrowheads="1"/>
          </p:cNvSpPr>
          <p:nvPr/>
        </p:nvSpPr>
        <p:spPr bwMode="auto">
          <a:xfrm>
            <a:off x="3491880" y="84605"/>
            <a:ext cx="5544618"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en-US" altLang="zh-CN" sz="1600" b="1" dirty="0">
                <a:solidFill>
                  <a:schemeClr val="accent3">
                    <a:lumMod val="50000"/>
                  </a:schemeClr>
                </a:solidFill>
                <a:latin typeface="黑体" pitchFamily="2" charset="-122"/>
                <a:ea typeface="黑体" pitchFamily="2" charset="-122"/>
              </a:rPr>
              <a:t>CCSS</a:t>
            </a:r>
            <a:r>
              <a:rPr lang="zh-CN" altLang="en-US" sz="1600" b="1" dirty="0">
                <a:solidFill>
                  <a:schemeClr val="accent3">
                    <a:lumMod val="50000"/>
                  </a:schemeClr>
                </a:solidFill>
                <a:latin typeface="黑体" pitchFamily="2" charset="-122"/>
                <a:ea typeface="黑体" pitchFamily="2" charset="-122"/>
              </a:rPr>
              <a:t>情境任务实</a:t>
            </a:r>
            <a:r>
              <a:rPr lang="zh-CN" altLang="en-US" sz="1600" b="1" dirty="0" smtClean="0">
                <a:solidFill>
                  <a:schemeClr val="accent3">
                    <a:lumMod val="50000"/>
                  </a:schemeClr>
                </a:solidFill>
                <a:latin typeface="黑体" pitchFamily="2" charset="-122"/>
                <a:ea typeface="黑体" pitchFamily="2" charset="-122"/>
              </a:rPr>
              <a:t>训</a:t>
            </a:r>
            <a:r>
              <a:rPr lang="en-US" altLang="zh-CN" sz="1600" b="1" dirty="0" smtClean="0">
                <a:solidFill>
                  <a:schemeClr val="accent3">
                    <a:lumMod val="50000"/>
                  </a:schemeClr>
                </a:solidFill>
                <a:latin typeface="黑体" pitchFamily="2" charset="-122"/>
                <a:ea typeface="黑体" pitchFamily="2" charset="-122"/>
              </a:rPr>
              <a:t>2</a:t>
            </a:r>
            <a:r>
              <a:rPr lang="zh-CN" altLang="en-US" sz="1600" b="1" dirty="0" smtClean="0">
                <a:solidFill>
                  <a:schemeClr val="accent3">
                    <a:lumMod val="50000"/>
                  </a:schemeClr>
                </a:solidFill>
                <a:latin typeface="黑体" pitchFamily="2" charset="-122"/>
                <a:ea typeface="黑体" pitchFamily="2" charset="-122"/>
              </a:rPr>
              <a:t>  模拟汽车道路救援客户沟通技巧实</a:t>
            </a:r>
            <a:r>
              <a:rPr lang="zh-CN" altLang="en-US" sz="1600" b="1" dirty="0">
                <a:solidFill>
                  <a:schemeClr val="accent3">
                    <a:lumMod val="50000"/>
                  </a:schemeClr>
                </a:solidFill>
                <a:latin typeface="黑体" pitchFamily="2" charset="-122"/>
                <a:ea typeface="黑体" pitchFamily="2" charset="-122"/>
              </a:rPr>
              <a:t>训</a:t>
            </a:r>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7177"/>
          <p:cNvSpPr>
            <a:spLocks noChangeArrowheads="1"/>
          </p:cNvSpPr>
          <p:nvPr/>
        </p:nvSpPr>
        <p:spPr bwMode="auto">
          <a:xfrm>
            <a:off x="3672058" y="2115096"/>
            <a:ext cx="879354" cy="484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22" tIns="34261" rIns="68522" bIns="34261">
            <a:spAutoFit/>
          </a:bodyPr>
          <a:lstStyle/>
          <a:p>
            <a:r>
              <a:rPr lang="en-US" sz="1200" b="1" dirty="0">
                <a:solidFill>
                  <a:srgbClr val="7F7F7F"/>
                </a:solidFill>
                <a:latin typeface="Broadway" pitchFamily="82" charset="0"/>
                <a:ea typeface="黑体" pitchFamily="2" charset="-122"/>
                <a:sym typeface="Arial" pitchFamily="34" charset="0"/>
              </a:rPr>
              <a:t>Part  </a:t>
            </a:r>
            <a:r>
              <a:rPr lang="en-US" sz="1000" b="1" dirty="0">
                <a:solidFill>
                  <a:srgbClr val="7F7F7F"/>
                </a:solidFill>
                <a:latin typeface="Broadway" pitchFamily="82" charset="0"/>
                <a:ea typeface="黑体" pitchFamily="2" charset="-122"/>
                <a:sym typeface="Arial" pitchFamily="34" charset="0"/>
              </a:rPr>
              <a:t> </a:t>
            </a:r>
            <a:r>
              <a:rPr lang="en-US" sz="1000" b="1" dirty="0" smtClean="0">
                <a:solidFill>
                  <a:srgbClr val="7F7F7F"/>
                </a:solidFill>
                <a:latin typeface="Broadway" pitchFamily="82" charset="0"/>
                <a:ea typeface="黑体" pitchFamily="2" charset="-122"/>
                <a:sym typeface="Arial" pitchFamily="34" charset="0"/>
              </a:rPr>
              <a:t> </a:t>
            </a:r>
            <a:r>
              <a:rPr lang="en-US" sz="2700" b="1" dirty="0" smtClean="0">
                <a:solidFill>
                  <a:srgbClr val="7F7F7F"/>
                </a:solidFill>
                <a:latin typeface="Broadway" pitchFamily="82" charset="0"/>
                <a:ea typeface="黑体" pitchFamily="2" charset="-122"/>
                <a:sym typeface="Arial" pitchFamily="34" charset="0"/>
              </a:rPr>
              <a:t>1</a:t>
            </a:r>
            <a:endParaRPr lang="zh-CN" altLang="en-US" dirty="0"/>
          </a:p>
        </p:txBody>
      </p:sp>
      <p:sp>
        <p:nvSpPr>
          <p:cNvPr id="23" name="TextBox 7177"/>
          <p:cNvSpPr>
            <a:spLocks noChangeArrowheads="1"/>
          </p:cNvSpPr>
          <p:nvPr/>
        </p:nvSpPr>
        <p:spPr bwMode="auto">
          <a:xfrm>
            <a:off x="4562386" y="3380922"/>
            <a:ext cx="872942" cy="484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22" tIns="34261" rIns="68522" bIns="34261">
            <a:spAutoFit/>
          </a:bodyPr>
          <a:lstStyle/>
          <a:p>
            <a:r>
              <a:rPr lang="en-US" sz="1200" b="1" dirty="0">
                <a:solidFill>
                  <a:srgbClr val="7F7F7F"/>
                </a:solidFill>
                <a:latin typeface="Broadway" pitchFamily="82" charset="0"/>
                <a:ea typeface="黑体" pitchFamily="2" charset="-122"/>
                <a:sym typeface="Arial" pitchFamily="34" charset="0"/>
              </a:rPr>
              <a:t>Part </a:t>
            </a:r>
            <a:r>
              <a:rPr lang="en-US" sz="1000" b="1" dirty="0">
                <a:solidFill>
                  <a:srgbClr val="7F7F7F"/>
                </a:solidFill>
                <a:latin typeface="Broadway" pitchFamily="82" charset="0"/>
                <a:ea typeface="黑体" pitchFamily="2" charset="-122"/>
                <a:sym typeface="Arial" pitchFamily="34" charset="0"/>
              </a:rPr>
              <a:t>  </a:t>
            </a:r>
            <a:r>
              <a:rPr lang="en-US" sz="1000" b="1" dirty="0" smtClean="0">
                <a:solidFill>
                  <a:srgbClr val="7F7F7F"/>
                </a:solidFill>
                <a:latin typeface="Broadway" pitchFamily="82" charset="0"/>
                <a:ea typeface="黑体" pitchFamily="2" charset="-122"/>
                <a:sym typeface="Arial" pitchFamily="34" charset="0"/>
              </a:rPr>
              <a:t> </a:t>
            </a:r>
            <a:r>
              <a:rPr lang="en-US" sz="2700" b="1" dirty="0" smtClean="0">
                <a:solidFill>
                  <a:srgbClr val="7F7F7F"/>
                </a:solidFill>
                <a:latin typeface="Broadway" pitchFamily="82" charset="0"/>
                <a:ea typeface="黑体" pitchFamily="2" charset="-122"/>
                <a:sym typeface="Arial" pitchFamily="34" charset="0"/>
              </a:rPr>
              <a:t>2</a:t>
            </a:r>
            <a:endParaRPr lang="zh-CN" altLang="en-US" dirty="0"/>
          </a:p>
        </p:txBody>
      </p:sp>
      <p:sp>
        <p:nvSpPr>
          <p:cNvPr id="28" name="圆角矩形 27">
            <a:hlinkClick r:id="rId3" action="ppaction://hlinksldjump"/>
          </p:cNvPr>
          <p:cNvSpPr/>
          <p:nvPr/>
        </p:nvSpPr>
        <p:spPr>
          <a:xfrm>
            <a:off x="4716398" y="2172524"/>
            <a:ext cx="2773530" cy="369332"/>
          </a:xfrm>
          <a:prstGeom prst="roundRect">
            <a:avLst/>
          </a:prstGeom>
          <a:solidFill>
            <a:schemeClr val="accent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r>
              <a:rPr lang="zh-CN" altLang="en-US" b="1" dirty="0" smtClean="0">
                <a:latin typeface="黑体" pitchFamily="49" charset="-122"/>
                <a:ea typeface="黑体" pitchFamily="49" charset="-122"/>
              </a:rPr>
              <a:t>背景资料</a:t>
            </a:r>
            <a:endParaRPr lang="zh-CN" altLang="en-US" b="1" dirty="0">
              <a:latin typeface="黑体" pitchFamily="49" charset="-122"/>
              <a:ea typeface="黑体" pitchFamily="49" charset="-122"/>
            </a:endParaRPr>
          </a:p>
        </p:txBody>
      </p:sp>
      <p:sp>
        <p:nvSpPr>
          <p:cNvPr id="29" name="圆角矩形 28">
            <a:hlinkClick r:id="rId4" action="ppaction://hlinksldjump"/>
          </p:cNvPr>
          <p:cNvSpPr/>
          <p:nvPr/>
        </p:nvSpPr>
        <p:spPr>
          <a:xfrm>
            <a:off x="5614894" y="3438381"/>
            <a:ext cx="2773530" cy="369332"/>
          </a:xfrm>
          <a:prstGeom prst="roundRect">
            <a:avLst/>
          </a:prstGeom>
          <a:solidFill>
            <a:schemeClr val="accent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r>
              <a:rPr lang="zh-CN" altLang="en-US" b="1" dirty="0" smtClean="0">
                <a:latin typeface="黑体" pitchFamily="49" charset="-122"/>
                <a:ea typeface="黑体" pitchFamily="49" charset="-122"/>
              </a:rPr>
              <a:t>任务安排</a:t>
            </a:r>
            <a:endParaRPr lang="zh-CN" altLang="en-US" b="1" dirty="0">
              <a:latin typeface="黑体" pitchFamily="49" charset="-122"/>
              <a:ea typeface="黑体" pitchFamily="49" charset="-122"/>
            </a:endParaRPr>
          </a:p>
        </p:txBody>
      </p:sp>
      <p:pic>
        <p:nvPicPr>
          <p:cNvPr id="17" name="Picture 10"/>
          <p:cNvPicPr>
            <a:picLocks noChangeAspect="1" noChangeArrowheads="1"/>
          </p:cNvPicPr>
          <p:nvPr/>
        </p:nvPicPr>
        <p:blipFill>
          <a:blip r:embed="rId5"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8"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4" name="圆角矩形 13">
            <a:hlinkClick r:id="rId6"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4234098686"/>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20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ppt_x</p:attrName>
                                        </p:attrNameLst>
                                      </p:cBhvr>
                                      <p:tavLst>
                                        <p:tav tm="0">
                                          <p:val>
                                            <p:strVal val="1+#ppt_w/2"/>
                                          </p:val>
                                        </p:tav>
                                        <p:tav tm="100000">
                                          <p:val>
                                            <p:strVal val="#ppt_x"/>
                                          </p:val>
                                        </p:tav>
                                      </p:tavLst>
                                    </p:anim>
                                    <p:anim calcmode="lin" valueType="num">
                                      <p:cBhvr>
                                        <p:cTn id="8" dur="5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400"/>
                                  </p:stCondLst>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ppt_x</p:attrName>
                                        </p:attrNameLst>
                                      </p:cBhvr>
                                      <p:tavLst>
                                        <p:tav tm="0">
                                          <p:val>
                                            <p:strVal val="1+#ppt_w/2"/>
                                          </p:val>
                                        </p:tav>
                                        <p:tav tm="100000">
                                          <p:val>
                                            <p:strVal val="#ppt_x"/>
                                          </p:val>
                                        </p:tav>
                                      </p:tavLst>
                                    </p:anim>
                                    <p:anim calcmode="lin" valueType="num">
                                      <p:cBhvr>
                                        <p:cTn id="12" dur="500" fill="hold"/>
                                        <p:tgtEl>
                                          <p:spTgt spid="23"/>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1000"/>
                                        <p:tgtEl>
                                          <p:spTgt spid="28"/>
                                        </p:tgtEl>
                                      </p:cBhvr>
                                    </p:animEffect>
                                    <p:anim calcmode="lin" valueType="num">
                                      <p:cBhvr>
                                        <p:cTn id="16" dur="1000" fill="hold"/>
                                        <p:tgtEl>
                                          <p:spTgt spid="28"/>
                                        </p:tgtEl>
                                        <p:attrNameLst>
                                          <p:attrName>ppt_x</p:attrName>
                                        </p:attrNameLst>
                                      </p:cBhvr>
                                      <p:tavLst>
                                        <p:tav tm="0">
                                          <p:val>
                                            <p:strVal val="#ppt_x"/>
                                          </p:val>
                                        </p:tav>
                                        <p:tav tm="100000">
                                          <p:val>
                                            <p:strVal val="#ppt_x"/>
                                          </p:val>
                                        </p:tav>
                                      </p:tavLst>
                                    </p:anim>
                                    <p:anim calcmode="lin" valueType="num">
                                      <p:cBhvr>
                                        <p:cTn id="17" dur="1000" fill="hold"/>
                                        <p:tgtEl>
                                          <p:spTgt spid="28"/>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1000"/>
                                        <p:tgtEl>
                                          <p:spTgt spid="29"/>
                                        </p:tgtEl>
                                      </p:cBhvr>
                                    </p:animEffect>
                                    <p:anim calcmode="lin" valueType="num">
                                      <p:cBhvr>
                                        <p:cTn id="21" dur="1000" fill="hold"/>
                                        <p:tgtEl>
                                          <p:spTgt spid="29"/>
                                        </p:tgtEl>
                                        <p:attrNameLst>
                                          <p:attrName>ppt_x</p:attrName>
                                        </p:attrNameLst>
                                      </p:cBhvr>
                                      <p:tavLst>
                                        <p:tav tm="0">
                                          <p:val>
                                            <p:strVal val="#ppt_x"/>
                                          </p:val>
                                        </p:tav>
                                        <p:tav tm="100000">
                                          <p:val>
                                            <p:strVal val="#ppt_x"/>
                                          </p:val>
                                        </p:tav>
                                      </p:tavLst>
                                    </p:anim>
                                    <p:anim calcmode="lin" valueType="num">
                                      <p:cBhvr>
                                        <p:cTn id="22"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utoUpdateAnimBg="0"/>
      <p:bldP spid="23" grpId="0" bldLvl="0" autoUpdateAnimBg="0"/>
      <p:bldP spid="28" grpId="0" animBg="1"/>
      <p:bldP spid="29" grpId="0" animBg="1"/>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3970318"/>
          </a:xfrm>
          <a:prstGeom prst="rect">
            <a:avLst/>
          </a:prstGeom>
          <a:noFill/>
        </p:spPr>
        <p:txBody>
          <a:bodyPr wrap="square" rtlCol="0">
            <a:spAutoFit/>
          </a:bodyPr>
          <a:lstStyle/>
          <a:p>
            <a:pPr indent="457200"/>
            <a:r>
              <a:rPr lang="zh-CN" altLang="zh-CN" b="1" dirty="0"/>
              <a:t>背景</a:t>
            </a:r>
            <a:r>
              <a:rPr lang="zh-CN" altLang="zh-CN" b="1" dirty="0" smtClean="0"/>
              <a:t>资料</a:t>
            </a:r>
            <a:endParaRPr lang="en-US" altLang="zh-CN" b="1" dirty="0" smtClean="0"/>
          </a:p>
          <a:p>
            <a:pPr indent="457200"/>
            <a:endParaRPr lang="zh-CN" altLang="zh-CN" dirty="0"/>
          </a:p>
          <a:p>
            <a:pPr indent="457200"/>
            <a:r>
              <a:rPr lang="en-US" altLang="zh-CN" dirty="0"/>
              <a:t>1</a:t>
            </a:r>
            <a:r>
              <a:rPr lang="zh-CN" altLang="zh-CN" dirty="0"/>
              <a:t>．你的资料</a:t>
            </a:r>
          </a:p>
          <a:p>
            <a:pPr indent="457200"/>
            <a:r>
              <a:rPr lang="zh-CN" altLang="zh-CN" dirty="0"/>
              <a:t>你是××道路救援客户联络中心的坐席代表。你的工作目标是确保呼叫中</a:t>
            </a:r>
          </a:p>
          <a:p>
            <a:pPr indent="457200"/>
            <a:r>
              <a:rPr lang="zh-CN" altLang="zh-CN" dirty="0"/>
              <a:t>心服务质量及客户满意度，为客户提供及时有效的救援服务。你的工作内容</a:t>
            </a:r>
          </a:p>
          <a:p>
            <a:pPr indent="457200"/>
            <a:r>
              <a:rPr lang="zh-CN" altLang="zh-CN" dirty="0"/>
              <a:t>如下：</a:t>
            </a:r>
          </a:p>
          <a:p>
            <a:pPr indent="457200"/>
            <a:r>
              <a:rPr lang="en-US" altLang="zh-CN" dirty="0"/>
              <a:t>(1)</a:t>
            </a:r>
            <a:r>
              <a:rPr lang="zh-CN" altLang="zh-CN" dirty="0"/>
              <a:t>正确执行公司业务流程和管理制度，完成客户服务的日常工作。</a:t>
            </a:r>
          </a:p>
          <a:p>
            <a:pPr indent="457200"/>
            <a:r>
              <a:rPr lang="en-US" altLang="zh-CN" dirty="0"/>
              <a:t>(2)</a:t>
            </a:r>
            <a:r>
              <a:rPr lang="zh-CN" altLang="zh-CN" dirty="0"/>
              <a:t>在线处理客户咨询和投诉，协助解决或解答相关问题，并进行有效</a:t>
            </a:r>
          </a:p>
          <a:p>
            <a:pPr indent="457200"/>
            <a:r>
              <a:rPr lang="zh-CN" altLang="zh-CN" dirty="0"/>
              <a:t>处理。</a:t>
            </a:r>
          </a:p>
          <a:p>
            <a:pPr indent="457200"/>
            <a:r>
              <a:rPr lang="en-US" altLang="zh-CN" dirty="0"/>
              <a:t>(3)</a:t>
            </a:r>
            <a:r>
              <a:rPr lang="zh-CN" altLang="zh-CN" dirty="0"/>
              <a:t>统计及分析相关数据。</a:t>
            </a:r>
          </a:p>
        </p:txBody>
      </p:sp>
      <p:pic>
        <p:nvPicPr>
          <p:cNvPr id="12"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7"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0" name="TextBox 28"/>
          <p:cNvSpPr>
            <a:spLocks noChangeArrowheads="1"/>
          </p:cNvSpPr>
          <p:nvPr/>
        </p:nvSpPr>
        <p:spPr bwMode="auto">
          <a:xfrm>
            <a:off x="3491880" y="84605"/>
            <a:ext cx="5544618"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en-US" altLang="zh-CN" sz="1600" b="1" dirty="0">
                <a:solidFill>
                  <a:schemeClr val="accent3">
                    <a:lumMod val="50000"/>
                  </a:schemeClr>
                </a:solidFill>
                <a:latin typeface="黑体" pitchFamily="2" charset="-122"/>
                <a:ea typeface="黑体" pitchFamily="2" charset="-122"/>
              </a:rPr>
              <a:t>CCSS</a:t>
            </a:r>
            <a:r>
              <a:rPr lang="zh-CN" altLang="en-US" sz="1600" b="1" dirty="0">
                <a:solidFill>
                  <a:schemeClr val="accent3">
                    <a:lumMod val="50000"/>
                  </a:schemeClr>
                </a:solidFill>
                <a:latin typeface="黑体" pitchFamily="2" charset="-122"/>
                <a:ea typeface="黑体" pitchFamily="2" charset="-122"/>
              </a:rPr>
              <a:t>情境任务实</a:t>
            </a:r>
            <a:r>
              <a:rPr lang="zh-CN" altLang="en-US" sz="1600" b="1" dirty="0" smtClean="0">
                <a:solidFill>
                  <a:schemeClr val="accent3">
                    <a:lumMod val="50000"/>
                  </a:schemeClr>
                </a:solidFill>
                <a:latin typeface="黑体" pitchFamily="2" charset="-122"/>
                <a:ea typeface="黑体" pitchFamily="2" charset="-122"/>
              </a:rPr>
              <a:t>训</a:t>
            </a:r>
            <a:r>
              <a:rPr lang="en-US" altLang="zh-CN" sz="1600" b="1" dirty="0" smtClean="0">
                <a:solidFill>
                  <a:schemeClr val="accent3">
                    <a:lumMod val="50000"/>
                  </a:schemeClr>
                </a:solidFill>
                <a:latin typeface="黑体" pitchFamily="2" charset="-122"/>
                <a:ea typeface="黑体" pitchFamily="2" charset="-122"/>
              </a:rPr>
              <a:t>2</a:t>
            </a:r>
            <a:r>
              <a:rPr lang="zh-CN" altLang="en-US" sz="1600" b="1" dirty="0" smtClean="0">
                <a:solidFill>
                  <a:schemeClr val="accent3">
                    <a:lumMod val="50000"/>
                  </a:schemeClr>
                </a:solidFill>
                <a:latin typeface="黑体" pitchFamily="2" charset="-122"/>
                <a:ea typeface="黑体" pitchFamily="2" charset="-122"/>
              </a:rPr>
              <a:t>  模拟汽车道路救援客户沟通技巧实</a:t>
            </a:r>
            <a:r>
              <a:rPr lang="zh-CN" altLang="en-US" sz="1600" b="1" dirty="0">
                <a:solidFill>
                  <a:schemeClr val="accent3">
                    <a:lumMod val="50000"/>
                  </a:schemeClr>
                </a:solidFill>
                <a:latin typeface="黑体" pitchFamily="2" charset="-122"/>
                <a:ea typeface="黑体" pitchFamily="2" charset="-122"/>
              </a:rPr>
              <a:t>训</a:t>
            </a:r>
          </a:p>
        </p:txBody>
      </p:sp>
      <p:sp>
        <p:nvSpPr>
          <p:cNvPr id="13" name="圆角矩形 12">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68162496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3970318"/>
          </a:xfrm>
          <a:prstGeom prst="rect">
            <a:avLst/>
          </a:prstGeom>
          <a:noFill/>
        </p:spPr>
        <p:txBody>
          <a:bodyPr wrap="square" rtlCol="0">
            <a:spAutoFit/>
          </a:bodyPr>
          <a:lstStyle/>
          <a:p>
            <a:pPr indent="457200"/>
            <a:r>
              <a:rPr lang="en-US" altLang="zh-CN" sz="1400" dirty="0"/>
              <a:t>(2)</a:t>
            </a:r>
            <a:r>
              <a:rPr lang="zh-CN" altLang="zh-CN" sz="1400" dirty="0"/>
              <a:t>达成合意。当明确客户来电意图，确定本次沟通目标后，坐席代表要做的就是运用各种沟通技巧最终与客户达成合意，也就是沟通结束以后一定要形成一个双方共同承认的协议。只有形成这个协议，才叫做完成了一次有效沟通。如果没有达成协议，就不能称为有效沟通。沟通是否结束的标志就是是否达成了协议。在实际工作过程中，我们常见到客户与坐席代表由于对沟通内容的理解不同而没有达成协议，导致客户不满意甚至升级为投诉的情况，最终造成坐席代表工作效率的低下。这种明显的“沟”而不“通”的情况是普遍存在的，然而我们却习焉不察。在我们明确了沟通的第二个要素的时候，我们应该知道，我们和客户沟通结束时，一定要进行针对本次沟通内容的总结。这是沟通技巧的一个非常重要的体现，也是一个非常有效的沟通行为。</a:t>
            </a:r>
          </a:p>
          <a:p>
            <a:pPr indent="457200"/>
            <a:r>
              <a:rPr lang="en-US" altLang="zh-CN" sz="1400" dirty="0"/>
              <a:t>(3)</a:t>
            </a:r>
            <a:r>
              <a:rPr lang="zh-CN" altLang="zh-CN" sz="1400" dirty="0"/>
              <a:t>沟通信息、思想、情感。坐席代表在为客户服务的过程中，并非只是传递信息这么简单的工作，也就是说，沟通的内容不能仅是诸如“您的本次账单是</a:t>
            </a:r>
            <a:r>
              <a:rPr lang="en-US" altLang="zh-CN" sz="1400" dirty="0"/>
              <a:t>1452.65</a:t>
            </a:r>
            <a:r>
              <a:rPr lang="zh-CN" altLang="zh-CN" sz="1400" dirty="0"/>
              <a:t>元”“您需要的乘车路线是……”等简单的信息传递，这仅仅只能满足客户的最基本需求，而应在沟通过程中，加入更重要的东西，也就是在沟通过程中要传递思想和情感。比如，面带微笑地对客户说：“您的本次账单是</a:t>
            </a:r>
            <a:r>
              <a:rPr lang="en-US" altLang="zh-CN" sz="1400" dirty="0"/>
              <a:t>l452.65</a:t>
            </a:r>
            <a:r>
              <a:rPr lang="zh-CN" altLang="zh-CN" sz="1400" dirty="0"/>
              <a:t>元，祝您用卡愉快！”“您需要的乘车路线是……祝您乘车顺利。”运用客户看不见但是能感觉到的肢体语言——微笑，再加上让人感觉温馨的祝福语来表达，这是一种思想与情感的传递，不但满足了客户的需求，而且能让客户有一种受尊重的感受。因为客户需要温情化的服务，而不是冷冰冰的服务。</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4"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1</a:t>
            </a:r>
            <a:r>
              <a:rPr lang="zh-CN" altLang="en-US" sz="1600" b="1" dirty="0" smtClean="0">
                <a:solidFill>
                  <a:schemeClr val="accent3">
                    <a:lumMod val="50000"/>
                  </a:schemeClr>
                </a:solidFill>
                <a:latin typeface="黑体" pitchFamily="2" charset="-122"/>
                <a:ea typeface="黑体" pitchFamily="2" charset="-122"/>
              </a:rPr>
              <a:t>  了解有效沟通</a:t>
            </a:r>
            <a:endParaRPr lang="zh-CN" altLang="en-US" sz="1600" b="1" dirty="0">
              <a:solidFill>
                <a:schemeClr val="accent3">
                  <a:lumMod val="50000"/>
                </a:schemeClr>
              </a:solidFill>
              <a:latin typeface="黑体" pitchFamily="2" charset="-122"/>
              <a:ea typeface="黑体" pitchFamily="2" charset="-122"/>
            </a:endParaRPr>
          </a:p>
        </p:txBody>
      </p:sp>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25101948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841276"/>
            <a:ext cx="6836222" cy="4647426"/>
          </a:xfrm>
          <a:prstGeom prst="rect">
            <a:avLst/>
          </a:prstGeom>
          <a:noFill/>
        </p:spPr>
        <p:txBody>
          <a:bodyPr wrap="square" rtlCol="0">
            <a:spAutoFit/>
          </a:bodyPr>
          <a:lstStyle/>
          <a:p>
            <a:pPr indent="457200"/>
            <a:r>
              <a:rPr lang="en-US" altLang="zh-CN" sz="1600" dirty="0"/>
              <a:t>2</a:t>
            </a:r>
            <a:r>
              <a:rPr lang="zh-CN" altLang="zh-CN" sz="1600" dirty="0"/>
              <a:t>．你的公司</a:t>
            </a:r>
          </a:p>
          <a:p>
            <a:pPr indent="457200"/>
            <a:r>
              <a:rPr lang="zh-CN" altLang="zh-CN" sz="1600" dirty="0"/>
              <a:t>××服务公司</a:t>
            </a:r>
            <a:r>
              <a:rPr lang="en-US" altLang="zh-CN" sz="1600" dirty="0"/>
              <a:t>2009</a:t>
            </a:r>
            <a:r>
              <a:rPr lang="zh-CN" altLang="zh-CN" sz="1600" dirty="0"/>
              <a:t>年</a:t>
            </a:r>
            <a:r>
              <a:rPr lang="en-US" altLang="zh-CN" sz="1600" dirty="0"/>
              <a:t>3</a:t>
            </a:r>
            <a:r>
              <a:rPr lang="zh-CN" altLang="zh-CN" sz="1600" dirty="0"/>
              <a:t>月成立于北京，是经国家批准、在北京市工商行政管理局注册的一家专业化汽车救援公司。公司</a:t>
            </a:r>
            <a:r>
              <a:rPr lang="en-US" altLang="zh-CN" sz="1600" dirty="0"/>
              <a:t>365</a:t>
            </a:r>
            <a:r>
              <a:rPr lang="zh-CN" altLang="zh-CN" sz="1600" dirty="0"/>
              <a:t>天</a:t>
            </a:r>
            <a:r>
              <a:rPr lang="en-US" altLang="zh-CN" sz="1600" dirty="0"/>
              <a:t>24</a:t>
            </a:r>
            <a:r>
              <a:rPr lang="zh-CN" altLang="zh-CN" sz="1600" dirty="0"/>
              <a:t>小时全天候为社会提供专业、高效、快捷救援服务。公司拥有一批专业的救援队伍，均受过专业的救援培训和考核，除此之外公司投人大量资金购进了多台国内先进的整车背负式、一拖二的专业救援车辆，所有车辆全部安装了全球卫星定位系统</a:t>
            </a:r>
            <a:r>
              <a:rPr lang="en-US" altLang="zh-CN" sz="1600" dirty="0"/>
              <a:t>(GPS)</a:t>
            </a:r>
            <a:r>
              <a:rPr lang="zh-CN" altLang="zh-CN" sz="1600" dirty="0"/>
              <a:t>，配有独立的监控网络，随时监控和调配车辆。救援车辆全方位部署，利用先进的信息技术设备，在最短时间内设定最快捷的救援路线和方案，以便在最短的时间内实施最及时的救援服务。××服务公司开创了全国道路救援网络运营新模式，是中国首批被国际救援机构认可的全国道路救援网络运营商，是被金融．电信、汽车等行业广泛接受的全国道路救援服务网络。</a:t>
            </a:r>
          </a:p>
          <a:p>
            <a:pPr indent="457200"/>
            <a:r>
              <a:rPr lang="en-US" altLang="zh-CN" sz="1600" dirty="0"/>
              <a:t>3</a:t>
            </a:r>
            <a:r>
              <a:rPr lang="zh-CN" altLang="zh-CN" sz="1600" dirty="0"/>
              <a:t>．公司呼叫中心的客户群</a:t>
            </a:r>
          </a:p>
          <a:p>
            <a:pPr indent="457200"/>
            <a:r>
              <a:rPr lang="zh-CN" altLang="zh-CN" sz="1600" dirty="0"/>
              <a:t>公司呼叫中心的客户群是所有拨打热线寻求救援的人即是我们的客户。</a:t>
            </a:r>
          </a:p>
          <a:p>
            <a:pPr indent="457200"/>
            <a:r>
              <a:rPr lang="en-US" altLang="zh-CN" sz="1600" dirty="0"/>
              <a:t>4</a:t>
            </a:r>
            <a:r>
              <a:rPr lang="zh-CN" altLang="zh-CN" sz="1600" dirty="0"/>
              <a:t>．本次电话背景</a:t>
            </a:r>
          </a:p>
          <a:p>
            <a:pPr indent="457200"/>
            <a:r>
              <a:rPr lang="zh-CN" altLang="zh-CN" sz="1600" dirty="0"/>
              <a:t>你即将将接到一位客户来电，客户的汽车出现故障抛锚，需要寻求救援，该客户是第一次使用你公司的救援业务，你需要利用你的专业知识为客户进行详细解答并且解决客户的困难。</a:t>
            </a:r>
          </a:p>
        </p:txBody>
      </p:sp>
      <p:pic>
        <p:nvPicPr>
          <p:cNvPr id="12"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7"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0" name="TextBox 28"/>
          <p:cNvSpPr>
            <a:spLocks noChangeArrowheads="1"/>
          </p:cNvSpPr>
          <p:nvPr/>
        </p:nvSpPr>
        <p:spPr bwMode="auto">
          <a:xfrm>
            <a:off x="3491880" y="84605"/>
            <a:ext cx="5544618"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en-US" altLang="zh-CN" sz="1600" b="1" dirty="0">
                <a:solidFill>
                  <a:schemeClr val="accent3">
                    <a:lumMod val="50000"/>
                  </a:schemeClr>
                </a:solidFill>
                <a:latin typeface="黑体" pitchFamily="2" charset="-122"/>
                <a:ea typeface="黑体" pitchFamily="2" charset="-122"/>
              </a:rPr>
              <a:t>CCSS</a:t>
            </a:r>
            <a:r>
              <a:rPr lang="zh-CN" altLang="en-US" sz="1600" b="1" dirty="0">
                <a:solidFill>
                  <a:schemeClr val="accent3">
                    <a:lumMod val="50000"/>
                  </a:schemeClr>
                </a:solidFill>
                <a:latin typeface="黑体" pitchFamily="2" charset="-122"/>
                <a:ea typeface="黑体" pitchFamily="2" charset="-122"/>
              </a:rPr>
              <a:t>情境任务实</a:t>
            </a:r>
            <a:r>
              <a:rPr lang="zh-CN" altLang="en-US" sz="1600" b="1" dirty="0" smtClean="0">
                <a:solidFill>
                  <a:schemeClr val="accent3">
                    <a:lumMod val="50000"/>
                  </a:schemeClr>
                </a:solidFill>
                <a:latin typeface="黑体" pitchFamily="2" charset="-122"/>
                <a:ea typeface="黑体" pitchFamily="2" charset="-122"/>
              </a:rPr>
              <a:t>训</a:t>
            </a:r>
            <a:r>
              <a:rPr lang="en-US" altLang="zh-CN" sz="1600" b="1" dirty="0" smtClean="0">
                <a:solidFill>
                  <a:schemeClr val="accent3">
                    <a:lumMod val="50000"/>
                  </a:schemeClr>
                </a:solidFill>
                <a:latin typeface="黑体" pitchFamily="2" charset="-122"/>
                <a:ea typeface="黑体" pitchFamily="2" charset="-122"/>
              </a:rPr>
              <a:t>2</a:t>
            </a:r>
            <a:r>
              <a:rPr lang="zh-CN" altLang="en-US" sz="1600" b="1" dirty="0" smtClean="0">
                <a:solidFill>
                  <a:schemeClr val="accent3">
                    <a:lumMod val="50000"/>
                  </a:schemeClr>
                </a:solidFill>
                <a:latin typeface="黑体" pitchFamily="2" charset="-122"/>
                <a:ea typeface="黑体" pitchFamily="2" charset="-122"/>
              </a:rPr>
              <a:t>  模拟汽车道路救援客户沟通技巧实</a:t>
            </a:r>
            <a:r>
              <a:rPr lang="zh-CN" altLang="en-US" sz="1600" b="1" dirty="0">
                <a:solidFill>
                  <a:schemeClr val="accent3">
                    <a:lumMod val="50000"/>
                  </a:schemeClr>
                </a:solidFill>
                <a:latin typeface="黑体" pitchFamily="2" charset="-122"/>
                <a:ea typeface="黑体" pitchFamily="2" charset="-122"/>
              </a:rPr>
              <a:t>训</a:t>
            </a:r>
          </a:p>
        </p:txBody>
      </p:sp>
      <p:sp>
        <p:nvSpPr>
          <p:cNvPr id="13" name="圆角矩形 12">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68162496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2862322"/>
          </a:xfrm>
          <a:prstGeom prst="rect">
            <a:avLst/>
          </a:prstGeom>
          <a:noFill/>
        </p:spPr>
        <p:txBody>
          <a:bodyPr wrap="square" rtlCol="0">
            <a:spAutoFit/>
          </a:bodyPr>
          <a:lstStyle/>
          <a:p>
            <a:pPr indent="457200"/>
            <a:r>
              <a:rPr lang="zh-CN" altLang="zh-CN" b="1" dirty="0"/>
              <a:t>任务</a:t>
            </a:r>
            <a:r>
              <a:rPr lang="zh-CN" altLang="zh-CN" b="1" dirty="0" smtClean="0"/>
              <a:t>安排</a:t>
            </a:r>
            <a:endParaRPr lang="en-US" altLang="zh-CN" b="1" dirty="0" smtClean="0"/>
          </a:p>
          <a:p>
            <a:pPr indent="457200"/>
            <a:endParaRPr lang="zh-CN" altLang="zh-CN" dirty="0"/>
          </a:p>
          <a:p>
            <a:pPr indent="457200"/>
            <a:r>
              <a:rPr lang="en-US" altLang="zh-CN" dirty="0"/>
              <a:t>1</a:t>
            </a:r>
            <a:r>
              <a:rPr lang="zh-CN" altLang="zh-CN" dirty="0"/>
              <a:t>．坐席代表角色</a:t>
            </a:r>
          </a:p>
          <a:p>
            <a:pPr indent="457200"/>
            <a:r>
              <a:rPr lang="en-US" altLang="zh-CN" dirty="0"/>
              <a:t>(1)</a:t>
            </a:r>
            <a:r>
              <a:rPr lang="zh-CN" altLang="zh-CN" dirty="0"/>
              <a:t>实训前的准备：实训前，坐席代表需要在</a:t>
            </a:r>
            <a:r>
              <a:rPr lang="en-US" altLang="zh-CN" dirty="0"/>
              <a:t>CCSS</a:t>
            </a:r>
            <a:r>
              <a:rPr lang="zh-CN" altLang="zh-CN" dirty="0"/>
              <a:t>中了解该行业以下业务内容。</a:t>
            </a:r>
          </a:p>
          <a:p>
            <a:pPr indent="457200"/>
            <a:r>
              <a:rPr lang="zh-CN" altLang="zh-CN" dirty="0"/>
              <a:t>①产品。作为一名道路救援公司的坐席代表，主要负责对需要救援的客户提供救援指导、联系救援机构、救援咨询等业务。本次通话你需要帮助一名新客户提供紧急道路救援帮助。在实训系统中有该部分业务的详细介绍，你可以在实训前进行详细的了解，如图</a:t>
            </a:r>
            <a:r>
              <a:rPr lang="en-US" altLang="zh-CN" dirty="0"/>
              <a:t>3-14</a:t>
            </a:r>
            <a:r>
              <a:rPr lang="zh-CN" altLang="zh-CN" dirty="0"/>
              <a:t>所示</a:t>
            </a:r>
            <a:r>
              <a:rPr lang="zh-CN" altLang="zh-CN" dirty="0" smtClean="0"/>
              <a:t>。</a:t>
            </a:r>
            <a:endParaRPr lang="zh-CN" altLang="zh-CN" dirty="0"/>
          </a:p>
        </p:txBody>
      </p:sp>
      <p:pic>
        <p:nvPicPr>
          <p:cNvPr id="12"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7"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0" name="TextBox 28"/>
          <p:cNvSpPr>
            <a:spLocks noChangeArrowheads="1"/>
          </p:cNvSpPr>
          <p:nvPr/>
        </p:nvSpPr>
        <p:spPr bwMode="auto">
          <a:xfrm>
            <a:off x="3491880" y="84605"/>
            <a:ext cx="5544618"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en-US" altLang="zh-CN" sz="1600" b="1" dirty="0">
                <a:solidFill>
                  <a:schemeClr val="accent3">
                    <a:lumMod val="50000"/>
                  </a:schemeClr>
                </a:solidFill>
                <a:latin typeface="黑体" pitchFamily="2" charset="-122"/>
                <a:ea typeface="黑体" pitchFamily="2" charset="-122"/>
              </a:rPr>
              <a:t>CCSS</a:t>
            </a:r>
            <a:r>
              <a:rPr lang="zh-CN" altLang="en-US" sz="1600" b="1" dirty="0">
                <a:solidFill>
                  <a:schemeClr val="accent3">
                    <a:lumMod val="50000"/>
                  </a:schemeClr>
                </a:solidFill>
                <a:latin typeface="黑体" pitchFamily="2" charset="-122"/>
                <a:ea typeface="黑体" pitchFamily="2" charset="-122"/>
              </a:rPr>
              <a:t>情境任务实</a:t>
            </a:r>
            <a:r>
              <a:rPr lang="zh-CN" altLang="en-US" sz="1600" b="1" dirty="0" smtClean="0">
                <a:solidFill>
                  <a:schemeClr val="accent3">
                    <a:lumMod val="50000"/>
                  </a:schemeClr>
                </a:solidFill>
                <a:latin typeface="黑体" pitchFamily="2" charset="-122"/>
                <a:ea typeface="黑体" pitchFamily="2" charset="-122"/>
              </a:rPr>
              <a:t>训</a:t>
            </a:r>
            <a:r>
              <a:rPr lang="en-US" altLang="zh-CN" sz="1600" b="1" dirty="0" smtClean="0">
                <a:solidFill>
                  <a:schemeClr val="accent3">
                    <a:lumMod val="50000"/>
                  </a:schemeClr>
                </a:solidFill>
                <a:latin typeface="黑体" pitchFamily="2" charset="-122"/>
                <a:ea typeface="黑体" pitchFamily="2" charset="-122"/>
              </a:rPr>
              <a:t>2</a:t>
            </a:r>
            <a:r>
              <a:rPr lang="zh-CN" altLang="en-US" sz="1600" b="1" dirty="0" smtClean="0">
                <a:solidFill>
                  <a:schemeClr val="accent3">
                    <a:lumMod val="50000"/>
                  </a:schemeClr>
                </a:solidFill>
                <a:latin typeface="黑体" pitchFamily="2" charset="-122"/>
                <a:ea typeface="黑体" pitchFamily="2" charset="-122"/>
              </a:rPr>
              <a:t>  模拟汽车道路救援客户沟通技巧实</a:t>
            </a:r>
            <a:r>
              <a:rPr lang="zh-CN" altLang="en-US" sz="1600" b="1" dirty="0">
                <a:solidFill>
                  <a:schemeClr val="accent3">
                    <a:lumMod val="50000"/>
                  </a:schemeClr>
                </a:solidFill>
                <a:latin typeface="黑体" pitchFamily="2" charset="-122"/>
                <a:ea typeface="黑体" pitchFamily="2" charset="-122"/>
              </a:rPr>
              <a:t>训</a:t>
            </a:r>
          </a:p>
        </p:txBody>
      </p:sp>
      <p:sp>
        <p:nvSpPr>
          <p:cNvPr id="13" name="圆角矩形 12">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68162496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4936440"/>
            <a:ext cx="6836222" cy="369332"/>
          </a:xfrm>
          <a:prstGeom prst="rect">
            <a:avLst/>
          </a:prstGeom>
          <a:noFill/>
        </p:spPr>
        <p:txBody>
          <a:bodyPr wrap="square" rtlCol="0">
            <a:spAutoFit/>
          </a:bodyPr>
          <a:lstStyle/>
          <a:p>
            <a:pPr algn="ctr"/>
            <a:r>
              <a:rPr lang="zh-CN" altLang="zh-CN" dirty="0"/>
              <a:t>图</a:t>
            </a:r>
            <a:r>
              <a:rPr lang="en-US" altLang="zh-CN" dirty="0"/>
              <a:t>3-14</a:t>
            </a:r>
            <a:r>
              <a:rPr lang="zh-CN" altLang="zh-CN" dirty="0"/>
              <a:t>汽车后市场行业道路救援业务</a:t>
            </a:r>
          </a:p>
        </p:txBody>
      </p:sp>
      <p:pic>
        <p:nvPicPr>
          <p:cNvPr id="12"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7"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0" name="TextBox 28"/>
          <p:cNvSpPr>
            <a:spLocks noChangeArrowheads="1"/>
          </p:cNvSpPr>
          <p:nvPr/>
        </p:nvSpPr>
        <p:spPr bwMode="auto">
          <a:xfrm>
            <a:off x="3491880" y="84605"/>
            <a:ext cx="5544618"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en-US" altLang="zh-CN" sz="1600" b="1" dirty="0">
                <a:solidFill>
                  <a:schemeClr val="accent3">
                    <a:lumMod val="50000"/>
                  </a:schemeClr>
                </a:solidFill>
                <a:latin typeface="黑体" pitchFamily="2" charset="-122"/>
                <a:ea typeface="黑体" pitchFamily="2" charset="-122"/>
              </a:rPr>
              <a:t>CCSS</a:t>
            </a:r>
            <a:r>
              <a:rPr lang="zh-CN" altLang="en-US" sz="1600" b="1" dirty="0">
                <a:solidFill>
                  <a:schemeClr val="accent3">
                    <a:lumMod val="50000"/>
                  </a:schemeClr>
                </a:solidFill>
                <a:latin typeface="黑体" pitchFamily="2" charset="-122"/>
                <a:ea typeface="黑体" pitchFamily="2" charset="-122"/>
              </a:rPr>
              <a:t>情境任务实</a:t>
            </a:r>
            <a:r>
              <a:rPr lang="zh-CN" altLang="en-US" sz="1600" b="1" dirty="0" smtClean="0">
                <a:solidFill>
                  <a:schemeClr val="accent3">
                    <a:lumMod val="50000"/>
                  </a:schemeClr>
                </a:solidFill>
                <a:latin typeface="黑体" pitchFamily="2" charset="-122"/>
                <a:ea typeface="黑体" pitchFamily="2" charset="-122"/>
              </a:rPr>
              <a:t>训</a:t>
            </a:r>
            <a:r>
              <a:rPr lang="en-US" altLang="zh-CN" sz="1600" b="1" dirty="0" smtClean="0">
                <a:solidFill>
                  <a:schemeClr val="accent3">
                    <a:lumMod val="50000"/>
                  </a:schemeClr>
                </a:solidFill>
                <a:latin typeface="黑体" pitchFamily="2" charset="-122"/>
                <a:ea typeface="黑体" pitchFamily="2" charset="-122"/>
              </a:rPr>
              <a:t>2</a:t>
            </a:r>
            <a:r>
              <a:rPr lang="zh-CN" altLang="en-US" sz="1600" b="1" dirty="0" smtClean="0">
                <a:solidFill>
                  <a:schemeClr val="accent3">
                    <a:lumMod val="50000"/>
                  </a:schemeClr>
                </a:solidFill>
                <a:latin typeface="黑体" pitchFamily="2" charset="-122"/>
                <a:ea typeface="黑体" pitchFamily="2" charset="-122"/>
              </a:rPr>
              <a:t>  模拟汽车道路救援客户沟通技巧实</a:t>
            </a:r>
            <a:r>
              <a:rPr lang="zh-CN" altLang="en-US" sz="1600" b="1" dirty="0">
                <a:solidFill>
                  <a:schemeClr val="accent3">
                    <a:lumMod val="50000"/>
                  </a:schemeClr>
                </a:solidFill>
                <a:latin typeface="黑体" pitchFamily="2" charset="-122"/>
                <a:ea typeface="黑体" pitchFamily="2" charset="-122"/>
              </a:rPr>
              <a:t>训</a:t>
            </a: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71800" y="1489348"/>
            <a:ext cx="5760000" cy="2984000"/>
          </a:xfrm>
          <a:prstGeom prst="rect">
            <a:avLst/>
          </a:prstGeom>
        </p:spPr>
      </p:pic>
      <p:sp>
        <p:nvSpPr>
          <p:cNvPr id="13" name="圆角矩形 12">
            <a:hlinkClick r:id="rId5"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68162496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2308324"/>
          </a:xfrm>
          <a:prstGeom prst="rect">
            <a:avLst/>
          </a:prstGeom>
          <a:noFill/>
        </p:spPr>
        <p:txBody>
          <a:bodyPr wrap="square" rtlCol="0">
            <a:spAutoFit/>
          </a:bodyPr>
          <a:lstStyle/>
          <a:p>
            <a:pPr indent="457200"/>
            <a:r>
              <a:rPr lang="zh-CN" altLang="zh-CN" dirty="0"/>
              <a:t>②各项流程。尽管本次实训要执行的是简单的服务流程，但仍需要熟悉相关业务流程，如零售终端机</a:t>
            </a:r>
            <a:r>
              <a:rPr lang="en-US" altLang="zh-CN" dirty="0"/>
              <a:t>(</a:t>
            </a:r>
            <a:r>
              <a:rPr lang="en-US" altLang="zh-CN" dirty="0" smtClean="0"/>
              <a:t>Virtual </a:t>
            </a:r>
            <a:r>
              <a:rPr lang="en-US" altLang="zh-CN" dirty="0" err="1" smtClean="0"/>
              <a:t>Pointof</a:t>
            </a:r>
            <a:r>
              <a:rPr lang="en-US" altLang="zh-CN" dirty="0" smtClean="0"/>
              <a:t> Sale</a:t>
            </a:r>
            <a:r>
              <a:rPr lang="zh-CN" altLang="zh-CN" dirty="0"/>
              <a:t>，</a:t>
            </a:r>
            <a:r>
              <a:rPr lang="en-US" altLang="zh-CN" dirty="0"/>
              <a:t>VPOS)</a:t>
            </a:r>
            <a:r>
              <a:rPr lang="zh-CN" altLang="zh-CN" dirty="0"/>
              <a:t>流程。只有熟悉业务流程，你才能为客户提供完善的指引服务，引导客户如何支付救援产生的费用。请在实训系统中详细阅读并熟记该流程，并在稍后的模拟通话中执行该流程，如图</a:t>
            </a:r>
            <a:r>
              <a:rPr lang="en-US" altLang="zh-CN" dirty="0"/>
              <a:t>3-15</a:t>
            </a:r>
            <a:r>
              <a:rPr lang="zh-CN" altLang="zh-CN" dirty="0"/>
              <a:t>所示。</a:t>
            </a:r>
          </a:p>
          <a:p>
            <a:pPr indent="457200"/>
            <a:r>
              <a:rPr lang="zh-CN" altLang="zh-CN" dirty="0"/>
              <a:t>③话术。每一个流程下都有标准的执行话术，请熟记系统中的“救援标准话术”，并在稍后的模拟通话中按照标准话术为客户服务，如图</a:t>
            </a:r>
            <a:r>
              <a:rPr lang="en-US" altLang="zh-CN" dirty="0"/>
              <a:t>3-16</a:t>
            </a:r>
            <a:r>
              <a:rPr lang="zh-CN" altLang="zh-CN" dirty="0"/>
              <a:t>所示</a:t>
            </a:r>
            <a:r>
              <a:rPr lang="zh-CN" altLang="zh-CN" dirty="0" smtClean="0"/>
              <a:t>。</a:t>
            </a:r>
            <a:endParaRPr lang="zh-CN" altLang="zh-CN" dirty="0"/>
          </a:p>
        </p:txBody>
      </p:sp>
      <p:pic>
        <p:nvPicPr>
          <p:cNvPr id="12"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7"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0" name="TextBox 28"/>
          <p:cNvSpPr>
            <a:spLocks noChangeArrowheads="1"/>
          </p:cNvSpPr>
          <p:nvPr/>
        </p:nvSpPr>
        <p:spPr bwMode="auto">
          <a:xfrm>
            <a:off x="3491880" y="84605"/>
            <a:ext cx="5544618"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en-US" altLang="zh-CN" sz="1600" b="1" dirty="0">
                <a:solidFill>
                  <a:schemeClr val="accent3">
                    <a:lumMod val="50000"/>
                  </a:schemeClr>
                </a:solidFill>
                <a:latin typeface="黑体" pitchFamily="2" charset="-122"/>
                <a:ea typeface="黑体" pitchFamily="2" charset="-122"/>
              </a:rPr>
              <a:t>CCSS</a:t>
            </a:r>
            <a:r>
              <a:rPr lang="zh-CN" altLang="en-US" sz="1600" b="1" dirty="0">
                <a:solidFill>
                  <a:schemeClr val="accent3">
                    <a:lumMod val="50000"/>
                  </a:schemeClr>
                </a:solidFill>
                <a:latin typeface="黑体" pitchFamily="2" charset="-122"/>
                <a:ea typeface="黑体" pitchFamily="2" charset="-122"/>
              </a:rPr>
              <a:t>情境任务实</a:t>
            </a:r>
            <a:r>
              <a:rPr lang="zh-CN" altLang="en-US" sz="1600" b="1" dirty="0" smtClean="0">
                <a:solidFill>
                  <a:schemeClr val="accent3">
                    <a:lumMod val="50000"/>
                  </a:schemeClr>
                </a:solidFill>
                <a:latin typeface="黑体" pitchFamily="2" charset="-122"/>
                <a:ea typeface="黑体" pitchFamily="2" charset="-122"/>
              </a:rPr>
              <a:t>训</a:t>
            </a:r>
            <a:r>
              <a:rPr lang="en-US" altLang="zh-CN" sz="1600" b="1" dirty="0" smtClean="0">
                <a:solidFill>
                  <a:schemeClr val="accent3">
                    <a:lumMod val="50000"/>
                  </a:schemeClr>
                </a:solidFill>
                <a:latin typeface="黑体" pitchFamily="2" charset="-122"/>
                <a:ea typeface="黑体" pitchFamily="2" charset="-122"/>
              </a:rPr>
              <a:t>2</a:t>
            </a:r>
            <a:r>
              <a:rPr lang="zh-CN" altLang="en-US" sz="1600" b="1" dirty="0" smtClean="0">
                <a:solidFill>
                  <a:schemeClr val="accent3">
                    <a:lumMod val="50000"/>
                  </a:schemeClr>
                </a:solidFill>
                <a:latin typeface="黑体" pitchFamily="2" charset="-122"/>
                <a:ea typeface="黑体" pitchFamily="2" charset="-122"/>
              </a:rPr>
              <a:t>  模拟汽车道路救援客户沟通技巧实</a:t>
            </a:r>
            <a:r>
              <a:rPr lang="zh-CN" altLang="en-US" sz="1600" b="1" dirty="0">
                <a:solidFill>
                  <a:schemeClr val="accent3">
                    <a:lumMod val="50000"/>
                  </a:schemeClr>
                </a:solidFill>
                <a:latin typeface="黑体" pitchFamily="2" charset="-122"/>
                <a:ea typeface="黑体" pitchFamily="2" charset="-122"/>
              </a:rPr>
              <a:t>训</a:t>
            </a:r>
          </a:p>
        </p:txBody>
      </p:sp>
      <p:sp>
        <p:nvSpPr>
          <p:cNvPr id="13" name="圆角矩形 12">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68162496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4936440"/>
            <a:ext cx="6836222" cy="369332"/>
          </a:xfrm>
          <a:prstGeom prst="rect">
            <a:avLst/>
          </a:prstGeom>
          <a:noFill/>
        </p:spPr>
        <p:txBody>
          <a:bodyPr wrap="square" rtlCol="0">
            <a:spAutoFit/>
          </a:bodyPr>
          <a:lstStyle/>
          <a:p>
            <a:pPr algn="ctr"/>
            <a:r>
              <a:rPr lang="zh-CN" altLang="zh-CN" dirty="0"/>
              <a:t>图</a:t>
            </a:r>
            <a:r>
              <a:rPr lang="en-US" altLang="zh-CN" dirty="0"/>
              <a:t>3-15VPOS</a:t>
            </a:r>
            <a:r>
              <a:rPr lang="zh-CN" altLang="zh-CN" dirty="0" smtClean="0"/>
              <a:t>流程</a:t>
            </a:r>
            <a:endParaRPr lang="zh-CN" altLang="zh-CN" dirty="0"/>
          </a:p>
        </p:txBody>
      </p:sp>
      <p:pic>
        <p:nvPicPr>
          <p:cNvPr id="12"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7"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0" name="TextBox 28"/>
          <p:cNvSpPr>
            <a:spLocks noChangeArrowheads="1"/>
          </p:cNvSpPr>
          <p:nvPr/>
        </p:nvSpPr>
        <p:spPr bwMode="auto">
          <a:xfrm>
            <a:off x="3491880" y="84605"/>
            <a:ext cx="5544618"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en-US" altLang="zh-CN" sz="1600" b="1" dirty="0">
                <a:solidFill>
                  <a:schemeClr val="accent3">
                    <a:lumMod val="50000"/>
                  </a:schemeClr>
                </a:solidFill>
                <a:latin typeface="黑体" pitchFamily="2" charset="-122"/>
                <a:ea typeface="黑体" pitchFamily="2" charset="-122"/>
              </a:rPr>
              <a:t>CCSS</a:t>
            </a:r>
            <a:r>
              <a:rPr lang="zh-CN" altLang="en-US" sz="1600" b="1" dirty="0">
                <a:solidFill>
                  <a:schemeClr val="accent3">
                    <a:lumMod val="50000"/>
                  </a:schemeClr>
                </a:solidFill>
                <a:latin typeface="黑体" pitchFamily="2" charset="-122"/>
                <a:ea typeface="黑体" pitchFamily="2" charset="-122"/>
              </a:rPr>
              <a:t>情境任务实</a:t>
            </a:r>
            <a:r>
              <a:rPr lang="zh-CN" altLang="en-US" sz="1600" b="1" dirty="0" smtClean="0">
                <a:solidFill>
                  <a:schemeClr val="accent3">
                    <a:lumMod val="50000"/>
                  </a:schemeClr>
                </a:solidFill>
                <a:latin typeface="黑体" pitchFamily="2" charset="-122"/>
                <a:ea typeface="黑体" pitchFamily="2" charset="-122"/>
              </a:rPr>
              <a:t>训</a:t>
            </a:r>
            <a:r>
              <a:rPr lang="en-US" altLang="zh-CN" sz="1600" b="1" dirty="0" smtClean="0">
                <a:solidFill>
                  <a:schemeClr val="accent3">
                    <a:lumMod val="50000"/>
                  </a:schemeClr>
                </a:solidFill>
                <a:latin typeface="黑体" pitchFamily="2" charset="-122"/>
                <a:ea typeface="黑体" pitchFamily="2" charset="-122"/>
              </a:rPr>
              <a:t>2</a:t>
            </a:r>
            <a:r>
              <a:rPr lang="zh-CN" altLang="en-US" sz="1600" b="1" dirty="0" smtClean="0">
                <a:solidFill>
                  <a:schemeClr val="accent3">
                    <a:lumMod val="50000"/>
                  </a:schemeClr>
                </a:solidFill>
                <a:latin typeface="黑体" pitchFamily="2" charset="-122"/>
                <a:ea typeface="黑体" pitchFamily="2" charset="-122"/>
              </a:rPr>
              <a:t>  模拟汽车道路救援客户沟通技巧实</a:t>
            </a:r>
            <a:r>
              <a:rPr lang="zh-CN" altLang="en-US" sz="1600" b="1" dirty="0">
                <a:solidFill>
                  <a:schemeClr val="accent3">
                    <a:lumMod val="50000"/>
                  </a:schemeClr>
                </a:solidFill>
                <a:latin typeface="黑体" pitchFamily="2" charset="-122"/>
                <a:ea typeface="黑体" pitchFamily="2" charset="-122"/>
              </a:rPr>
              <a:t>训</a:t>
            </a: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72440" y="1489348"/>
            <a:ext cx="5760000" cy="2984000"/>
          </a:xfrm>
          <a:prstGeom prst="rect">
            <a:avLst/>
          </a:prstGeom>
        </p:spPr>
      </p:pic>
      <p:sp>
        <p:nvSpPr>
          <p:cNvPr id="13" name="圆角矩形 12">
            <a:hlinkClick r:id="rId5"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68162496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4936440"/>
            <a:ext cx="6836222" cy="369332"/>
          </a:xfrm>
          <a:prstGeom prst="rect">
            <a:avLst/>
          </a:prstGeom>
          <a:noFill/>
        </p:spPr>
        <p:txBody>
          <a:bodyPr wrap="square" rtlCol="0">
            <a:spAutoFit/>
          </a:bodyPr>
          <a:lstStyle/>
          <a:p>
            <a:pPr algn="ctr"/>
            <a:r>
              <a:rPr lang="zh-CN" altLang="zh-CN" dirty="0"/>
              <a:t>图</a:t>
            </a:r>
            <a:r>
              <a:rPr lang="en-US" altLang="zh-CN" dirty="0"/>
              <a:t>3-16</a:t>
            </a:r>
            <a:r>
              <a:rPr lang="zh-CN" altLang="zh-CN" dirty="0"/>
              <a:t>救援标准话术</a:t>
            </a:r>
          </a:p>
        </p:txBody>
      </p:sp>
      <p:pic>
        <p:nvPicPr>
          <p:cNvPr id="12"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7"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0" name="TextBox 28"/>
          <p:cNvSpPr>
            <a:spLocks noChangeArrowheads="1"/>
          </p:cNvSpPr>
          <p:nvPr/>
        </p:nvSpPr>
        <p:spPr bwMode="auto">
          <a:xfrm>
            <a:off x="3491880" y="84605"/>
            <a:ext cx="5544618"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en-US" altLang="zh-CN" sz="1600" b="1" dirty="0">
                <a:solidFill>
                  <a:schemeClr val="accent3">
                    <a:lumMod val="50000"/>
                  </a:schemeClr>
                </a:solidFill>
                <a:latin typeface="黑体" pitchFamily="2" charset="-122"/>
                <a:ea typeface="黑体" pitchFamily="2" charset="-122"/>
              </a:rPr>
              <a:t>CCSS</a:t>
            </a:r>
            <a:r>
              <a:rPr lang="zh-CN" altLang="en-US" sz="1600" b="1" dirty="0">
                <a:solidFill>
                  <a:schemeClr val="accent3">
                    <a:lumMod val="50000"/>
                  </a:schemeClr>
                </a:solidFill>
                <a:latin typeface="黑体" pitchFamily="2" charset="-122"/>
                <a:ea typeface="黑体" pitchFamily="2" charset="-122"/>
              </a:rPr>
              <a:t>情境任务实</a:t>
            </a:r>
            <a:r>
              <a:rPr lang="zh-CN" altLang="en-US" sz="1600" b="1" dirty="0" smtClean="0">
                <a:solidFill>
                  <a:schemeClr val="accent3">
                    <a:lumMod val="50000"/>
                  </a:schemeClr>
                </a:solidFill>
                <a:latin typeface="黑体" pitchFamily="2" charset="-122"/>
                <a:ea typeface="黑体" pitchFamily="2" charset="-122"/>
              </a:rPr>
              <a:t>训</a:t>
            </a:r>
            <a:r>
              <a:rPr lang="en-US" altLang="zh-CN" sz="1600" b="1" dirty="0" smtClean="0">
                <a:solidFill>
                  <a:schemeClr val="accent3">
                    <a:lumMod val="50000"/>
                  </a:schemeClr>
                </a:solidFill>
                <a:latin typeface="黑体" pitchFamily="2" charset="-122"/>
                <a:ea typeface="黑体" pitchFamily="2" charset="-122"/>
              </a:rPr>
              <a:t>2</a:t>
            </a:r>
            <a:r>
              <a:rPr lang="zh-CN" altLang="en-US" sz="1600" b="1" dirty="0" smtClean="0">
                <a:solidFill>
                  <a:schemeClr val="accent3">
                    <a:lumMod val="50000"/>
                  </a:schemeClr>
                </a:solidFill>
                <a:latin typeface="黑体" pitchFamily="2" charset="-122"/>
                <a:ea typeface="黑体" pitchFamily="2" charset="-122"/>
              </a:rPr>
              <a:t>  模拟汽车道路救援客户沟通技巧实</a:t>
            </a:r>
            <a:r>
              <a:rPr lang="zh-CN" altLang="en-US" sz="1600" b="1" dirty="0">
                <a:solidFill>
                  <a:schemeClr val="accent3">
                    <a:lumMod val="50000"/>
                  </a:schemeClr>
                </a:solidFill>
                <a:latin typeface="黑体" pitchFamily="2" charset="-122"/>
                <a:ea typeface="黑体" pitchFamily="2" charset="-122"/>
              </a:rPr>
              <a:t>训</a:t>
            </a: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72440" y="1489348"/>
            <a:ext cx="5760000" cy="2984000"/>
          </a:xfrm>
          <a:prstGeom prst="rect">
            <a:avLst/>
          </a:prstGeom>
        </p:spPr>
      </p:pic>
      <p:sp>
        <p:nvSpPr>
          <p:cNvPr id="13" name="圆角矩形 12">
            <a:hlinkClick r:id="rId5"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68162496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1477328"/>
          </a:xfrm>
          <a:prstGeom prst="rect">
            <a:avLst/>
          </a:prstGeom>
          <a:noFill/>
        </p:spPr>
        <p:txBody>
          <a:bodyPr wrap="square" rtlCol="0">
            <a:spAutoFit/>
          </a:bodyPr>
          <a:lstStyle/>
          <a:p>
            <a:pPr indent="457200"/>
            <a:r>
              <a:rPr lang="zh-CN" altLang="zh-CN" dirty="0"/>
              <a:t>见问题</a:t>
            </a:r>
            <a:r>
              <a:rPr lang="en-US" altLang="zh-CN" dirty="0"/>
              <a:t>(FAQ)</a:t>
            </a:r>
            <a:r>
              <a:rPr lang="zh-CN" altLang="zh-CN" dirty="0"/>
              <a:t>。关于道路救援有很多常见问题，这些问题是客户经常提问的，如“客户车辆在外地出现故障”“救援过程中客户电话无法接通，联系不到客户”“客户故障地未在救援覆盖范围内”等。为了避免出现业务差错，你需要在实训系统中了解相关常见问题，并在模拟对话过程中合理使用，如图</a:t>
            </a:r>
            <a:r>
              <a:rPr lang="en-US" altLang="zh-CN" dirty="0"/>
              <a:t>3-17</a:t>
            </a:r>
            <a:r>
              <a:rPr lang="zh-CN" altLang="zh-CN" dirty="0"/>
              <a:t>所示</a:t>
            </a:r>
            <a:r>
              <a:rPr lang="zh-CN" altLang="zh-CN" dirty="0" smtClean="0"/>
              <a:t>。</a:t>
            </a:r>
            <a:endParaRPr lang="zh-CN" altLang="zh-CN" dirty="0"/>
          </a:p>
        </p:txBody>
      </p:sp>
      <p:pic>
        <p:nvPicPr>
          <p:cNvPr id="12"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7"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0" name="TextBox 28"/>
          <p:cNvSpPr>
            <a:spLocks noChangeArrowheads="1"/>
          </p:cNvSpPr>
          <p:nvPr/>
        </p:nvSpPr>
        <p:spPr bwMode="auto">
          <a:xfrm>
            <a:off x="3491880" y="84605"/>
            <a:ext cx="5544618"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en-US" altLang="zh-CN" sz="1600" b="1" dirty="0">
                <a:solidFill>
                  <a:schemeClr val="accent3">
                    <a:lumMod val="50000"/>
                  </a:schemeClr>
                </a:solidFill>
                <a:latin typeface="黑体" pitchFamily="2" charset="-122"/>
                <a:ea typeface="黑体" pitchFamily="2" charset="-122"/>
              </a:rPr>
              <a:t>CCSS</a:t>
            </a:r>
            <a:r>
              <a:rPr lang="zh-CN" altLang="en-US" sz="1600" b="1" dirty="0">
                <a:solidFill>
                  <a:schemeClr val="accent3">
                    <a:lumMod val="50000"/>
                  </a:schemeClr>
                </a:solidFill>
                <a:latin typeface="黑体" pitchFamily="2" charset="-122"/>
                <a:ea typeface="黑体" pitchFamily="2" charset="-122"/>
              </a:rPr>
              <a:t>情境任务实</a:t>
            </a:r>
            <a:r>
              <a:rPr lang="zh-CN" altLang="en-US" sz="1600" b="1" dirty="0" smtClean="0">
                <a:solidFill>
                  <a:schemeClr val="accent3">
                    <a:lumMod val="50000"/>
                  </a:schemeClr>
                </a:solidFill>
                <a:latin typeface="黑体" pitchFamily="2" charset="-122"/>
                <a:ea typeface="黑体" pitchFamily="2" charset="-122"/>
              </a:rPr>
              <a:t>训</a:t>
            </a:r>
            <a:r>
              <a:rPr lang="en-US" altLang="zh-CN" sz="1600" b="1" dirty="0" smtClean="0">
                <a:solidFill>
                  <a:schemeClr val="accent3">
                    <a:lumMod val="50000"/>
                  </a:schemeClr>
                </a:solidFill>
                <a:latin typeface="黑体" pitchFamily="2" charset="-122"/>
                <a:ea typeface="黑体" pitchFamily="2" charset="-122"/>
              </a:rPr>
              <a:t>2</a:t>
            </a:r>
            <a:r>
              <a:rPr lang="zh-CN" altLang="en-US" sz="1600" b="1" dirty="0" smtClean="0">
                <a:solidFill>
                  <a:schemeClr val="accent3">
                    <a:lumMod val="50000"/>
                  </a:schemeClr>
                </a:solidFill>
                <a:latin typeface="黑体" pitchFamily="2" charset="-122"/>
                <a:ea typeface="黑体" pitchFamily="2" charset="-122"/>
              </a:rPr>
              <a:t>  模拟汽车道路救援客户沟通技巧实</a:t>
            </a:r>
            <a:r>
              <a:rPr lang="zh-CN" altLang="en-US" sz="1600" b="1" dirty="0">
                <a:solidFill>
                  <a:schemeClr val="accent3">
                    <a:lumMod val="50000"/>
                  </a:schemeClr>
                </a:solidFill>
                <a:latin typeface="黑体" pitchFamily="2" charset="-122"/>
                <a:ea typeface="黑体" pitchFamily="2" charset="-122"/>
              </a:rPr>
              <a:t>训</a:t>
            </a:r>
          </a:p>
        </p:txBody>
      </p:sp>
      <p:sp>
        <p:nvSpPr>
          <p:cNvPr id="13" name="圆角矩形 12">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68162496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4936440"/>
            <a:ext cx="6836222" cy="369332"/>
          </a:xfrm>
          <a:prstGeom prst="rect">
            <a:avLst/>
          </a:prstGeom>
          <a:noFill/>
        </p:spPr>
        <p:txBody>
          <a:bodyPr wrap="square" rtlCol="0">
            <a:spAutoFit/>
          </a:bodyPr>
          <a:lstStyle/>
          <a:p>
            <a:pPr algn="ctr"/>
            <a:r>
              <a:rPr lang="zh-CN" altLang="zh-CN" dirty="0"/>
              <a:t>图</a:t>
            </a:r>
            <a:r>
              <a:rPr lang="en-US" altLang="zh-CN" dirty="0"/>
              <a:t>3-17</a:t>
            </a:r>
            <a:r>
              <a:rPr lang="zh-CN" altLang="zh-CN" dirty="0"/>
              <a:t>常见问题</a:t>
            </a:r>
            <a:r>
              <a:rPr lang="en-US" altLang="zh-CN" dirty="0"/>
              <a:t>(FAQ)</a:t>
            </a:r>
            <a:endParaRPr lang="zh-CN" altLang="zh-CN" dirty="0"/>
          </a:p>
        </p:txBody>
      </p:sp>
      <p:pic>
        <p:nvPicPr>
          <p:cNvPr id="12"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7"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0" name="TextBox 28"/>
          <p:cNvSpPr>
            <a:spLocks noChangeArrowheads="1"/>
          </p:cNvSpPr>
          <p:nvPr/>
        </p:nvSpPr>
        <p:spPr bwMode="auto">
          <a:xfrm>
            <a:off x="3491880" y="84605"/>
            <a:ext cx="5544618"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en-US" altLang="zh-CN" sz="1600" b="1" dirty="0">
                <a:solidFill>
                  <a:schemeClr val="accent3">
                    <a:lumMod val="50000"/>
                  </a:schemeClr>
                </a:solidFill>
                <a:latin typeface="黑体" pitchFamily="2" charset="-122"/>
                <a:ea typeface="黑体" pitchFamily="2" charset="-122"/>
              </a:rPr>
              <a:t>CCSS</a:t>
            </a:r>
            <a:r>
              <a:rPr lang="zh-CN" altLang="en-US" sz="1600" b="1" dirty="0">
                <a:solidFill>
                  <a:schemeClr val="accent3">
                    <a:lumMod val="50000"/>
                  </a:schemeClr>
                </a:solidFill>
                <a:latin typeface="黑体" pitchFamily="2" charset="-122"/>
                <a:ea typeface="黑体" pitchFamily="2" charset="-122"/>
              </a:rPr>
              <a:t>情境任务实</a:t>
            </a:r>
            <a:r>
              <a:rPr lang="zh-CN" altLang="en-US" sz="1600" b="1" dirty="0" smtClean="0">
                <a:solidFill>
                  <a:schemeClr val="accent3">
                    <a:lumMod val="50000"/>
                  </a:schemeClr>
                </a:solidFill>
                <a:latin typeface="黑体" pitchFamily="2" charset="-122"/>
                <a:ea typeface="黑体" pitchFamily="2" charset="-122"/>
              </a:rPr>
              <a:t>训</a:t>
            </a:r>
            <a:r>
              <a:rPr lang="en-US" altLang="zh-CN" sz="1600" b="1" dirty="0" smtClean="0">
                <a:solidFill>
                  <a:schemeClr val="accent3">
                    <a:lumMod val="50000"/>
                  </a:schemeClr>
                </a:solidFill>
                <a:latin typeface="黑体" pitchFamily="2" charset="-122"/>
                <a:ea typeface="黑体" pitchFamily="2" charset="-122"/>
              </a:rPr>
              <a:t>2</a:t>
            </a:r>
            <a:r>
              <a:rPr lang="zh-CN" altLang="en-US" sz="1600" b="1" dirty="0" smtClean="0">
                <a:solidFill>
                  <a:schemeClr val="accent3">
                    <a:lumMod val="50000"/>
                  </a:schemeClr>
                </a:solidFill>
                <a:latin typeface="黑体" pitchFamily="2" charset="-122"/>
                <a:ea typeface="黑体" pitchFamily="2" charset="-122"/>
              </a:rPr>
              <a:t>  模拟汽车道路救援客户沟通技巧实</a:t>
            </a:r>
            <a:r>
              <a:rPr lang="zh-CN" altLang="en-US" sz="1600" b="1" dirty="0">
                <a:solidFill>
                  <a:schemeClr val="accent3">
                    <a:lumMod val="50000"/>
                  </a:schemeClr>
                </a:solidFill>
                <a:latin typeface="黑体" pitchFamily="2" charset="-122"/>
                <a:ea typeface="黑体" pitchFamily="2" charset="-122"/>
              </a:rPr>
              <a:t>训</a:t>
            </a: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71800" y="1489348"/>
            <a:ext cx="5760000" cy="2984000"/>
          </a:xfrm>
          <a:prstGeom prst="rect">
            <a:avLst/>
          </a:prstGeom>
        </p:spPr>
      </p:pic>
      <p:sp>
        <p:nvSpPr>
          <p:cNvPr id="13" name="圆角矩形 12">
            <a:hlinkClick r:id="rId5"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68162496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7"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0" name="TextBox 28"/>
          <p:cNvSpPr>
            <a:spLocks noChangeArrowheads="1"/>
          </p:cNvSpPr>
          <p:nvPr/>
        </p:nvSpPr>
        <p:spPr bwMode="auto">
          <a:xfrm>
            <a:off x="3491880" y="84605"/>
            <a:ext cx="5544618"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en-US" altLang="zh-CN" sz="1600" b="1" dirty="0">
                <a:solidFill>
                  <a:schemeClr val="accent3">
                    <a:lumMod val="50000"/>
                  </a:schemeClr>
                </a:solidFill>
                <a:latin typeface="黑体" pitchFamily="2" charset="-122"/>
                <a:ea typeface="黑体" pitchFamily="2" charset="-122"/>
              </a:rPr>
              <a:t>CCSS</a:t>
            </a:r>
            <a:r>
              <a:rPr lang="zh-CN" altLang="en-US" sz="1600" b="1" dirty="0">
                <a:solidFill>
                  <a:schemeClr val="accent3">
                    <a:lumMod val="50000"/>
                  </a:schemeClr>
                </a:solidFill>
                <a:latin typeface="黑体" pitchFamily="2" charset="-122"/>
                <a:ea typeface="黑体" pitchFamily="2" charset="-122"/>
              </a:rPr>
              <a:t>情境任务实</a:t>
            </a:r>
            <a:r>
              <a:rPr lang="zh-CN" altLang="en-US" sz="1600" b="1" dirty="0" smtClean="0">
                <a:solidFill>
                  <a:schemeClr val="accent3">
                    <a:lumMod val="50000"/>
                  </a:schemeClr>
                </a:solidFill>
                <a:latin typeface="黑体" pitchFamily="2" charset="-122"/>
                <a:ea typeface="黑体" pitchFamily="2" charset="-122"/>
              </a:rPr>
              <a:t>训</a:t>
            </a:r>
            <a:r>
              <a:rPr lang="en-US" altLang="zh-CN" sz="1600" b="1" dirty="0" smtClean="0">
                <a:solidFill>
                  <a:schemeClr val="accent3">
                    <a:lumMod val="50000"/>
                  </a:schemeClr>
                </a:solidFill>
                <a:latin typeface="黑体" pitchFamily="2" charset="-122"/>
                <a:ea typeface="黑体" pitchFamily="2" charset="-122"/>
              </a:rPr>
              <a:t>2</a:t>
            </a:r>
            <a:r>
              <a:rPr lang="zh-CN" altLang="en-US" sz="1600" b="1" dirty="0" smtClean="0">
                <a:solidFill>
                  <a:schemeClr val="accent3">
                    <a:lumMod val="50000"/>
                  </a:schemeClr>
                </a:solidFill>
                <a:latin typeface="黑体" pitchFamily="2" charset="-122"/>
                <a:ea typeface="黑体" pitchFamily="2" charset="-122"/>
              </a:rPr>
              <a:t>  模拟汽车道路救援客户沟通技巧实</a:t>
            </a:r>
            <a:r>
              <a:rPr lang="zh-CN" altLang="en-US" sz="1600" b="1" dirty="0">
                <a:solidFill>
                  <a:schemeClr val="accent3">
                    <a:lumMod val="50000"/>
                  </a:schemeClr>
                </a:solidFill>
                <a:latin typeface="黑体" pitchFamily="2" charset="-122"/>
                <a:ea typeface="黑体" pitchFamily="2" charset="-122"/>
              </a:rPr>
              <a:t>训</a:t>
            </a:r>
          </a:p>
        </p:txBody>
      </p:sp>
      <p:sp>
        <p:nvSpPr>
          <p:cNvPr id="13" name="TextBox 12"/>
          <p:cNvSpPr txBox="1"/>
          <p:nvPr/>
        </p:nvSpPr>
        <p:spPr>
          <a:xfrm>
            <a:off x="2200275" y="985292"/>
            <a:ext cx="6836222" cy="4247317"/>
          </a:xfrm>
          <a:prstGeom prst="rect">
            <a:avLst/>
          </a:prstGeom>
          <a:noFill/>
        </p:spPr>
        <p:txBody>
          <a:bodyPr wrap="square" rtlCol="0">
            <a:spAutoFit/>
          </a:bodyPr>
          <a:lstStyle/>
          <a:p>
            <a:pPr indent="457200"/>
            <a:r>
              <a:rPr lang="en-US" altLang="zh-CN" dirty="0"/>
              <a:t>(2)</a:t>
            </a:r>
            <a:r>
              <a:rPr lang="zh-CN" altLang="zh-CN" dirty="0"/>
              <a:t>实训过程中。实训过程中，坐席代表需要执行以下任务：</a:t>
            </a:r>
          </a:p>
          <a:p>
            <a:pPr indent="457200"/>
            <a:r>
              <a:rPr lang="zh-CN" altLang="zh-CN" dirty="0"/>
              <a:t>①按照规定业务流程和规定话术为客户提供服务。</a:t>
            </a:r>
          </a:p>
          <a:p>
            <a:pPr indent="457200"/>
            <a:r>
              <a:rPr lang="zh-CN" altLang="zh-CN" dirty="0"/>
              <a:t>②与客户沟通过程中，注意客户服务礼仪各项能力的运用。例如，使用标准的客户服务用语、微笑为客户服务等。</a:t>
            </a:r>
          </a:p>
          <a:p>
            <a:pPr indent="457200"/>
            <a:r>
              <a:rPr lang="zh-CN" altLang="en-US" dirty="0" smtClean="0">
                <a:latin typeface="宋体"/>
                <a:ea typeface="宋体"/>
              </a:rPr>
              <a:t>③</a:t>
            </a:r>
            <a:r>
              <a:rPr lang="zh-CN" altLang="en-US" dirty="0">
                <a:latin typeface="宋体"/>
                <a:ea typeface="宋体"/>
              </a:rPr>
              <a:t>如</a:t>
            </a:r>
            <a:r>
              <a:rPr lang="zh-CN" altLang="zh-CN" dirty="0" smtClean="0"/>
              <a:t>遇到</a:t>
            </a:r>
            <a:r>
              <a:rPr lang="zh-CN" altLang="zh-CN" dirty="0"/>
              <a:t>客户问到的问题你不知如何回答时，不可以无根据地回答，也不能不回答。坐席代表可以通过查询</a:t>
            </a:r>
            <a:r>
              <a:rPr lang="en-US" altLang="zh-CN" dirty="0"/>
              <a:t>CCSS</a:t>
            </a:r>
            <a:r>
              <a:rPr lang="zh-CN" altLang="zh-CN" dirty="0"/>
              <a:t>中该业务内容中的常见问题</a:t>
            </a:r>
          </a:p>
          <a:p>
            <a:pPr indent="457200"/>
            <a:r>
              <a:rPr lang="en-US" altLang="zh-CN" dirty="0"/>
              <a:t>(FAQ)</a:t>
            </a:r>
            <a:r>
              <a:rPr lang="zh-CN" altLang="zh-CN" dirty="0"/>
              <a:t>为客户进行解答。在查询过程中要使用规范的服务用语。</a:t>
            </a:r>
          </a:p>
          <a:p>
            <a:pPr indent="457200"/>
            <a:r>
              <a:rPr lang="zh-CN" altLang="zh-CN" dirty="0"/>
              <a:t>④这个实训为坐席代表提供了锻炼客户服务礼仪的机会，你的客户在通话过程中出现任何你认为不符合场景或者超出业务范畴的话题时，请不要停止实训，坐席代表要礼貌地去对待并设法让话题走向正轨。因为在现实工作中，坐席代表会遇到各种情况，这些情况都是你需要面对并且要去解决的问题。</a:t>
            </a:r>
          </a:p>
          <a:p>
            <a:pPr indent="457200"/>
            <a:r>
              <a:rPr lang="zh-CN" altLang="zh-CN" dirty="0"/>
              <a:t>⑤再次强调你本次的服务目的是通过为客户提供良好的服务来解答客户的每一个问题</a:t>
            </a:r>
            <a:r>
              <a:rPr lang="zh-CN" altLang="zh-CN" dirty="0" smtClean="0"/>
              <a:t>。</a:t>
            </a:r>
            <a:endParaRPr lang="zh-CN" altLang="zh-CN" dirty="0"/>
          </a:p>
        </p:txBody>
      </p:sp>
      <p:sp>
        <p:nvSpPr>
          <p:cNvPr id="11" name="圆角矩形 10">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68162496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7"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0" name="TextBox 28"/>
          <p:cNvSpPr>
            <a:spLocks noChangeArrowheads="1"/>
          </p:cNvSpPr>
          <p:nvPr/>
        </p:nvSpPr>
        <p:spPr bwMode="auto">
          <a:xfrm>
            <a:off x="3491880" y="84605"/>
            <a:ext cx="5544618"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en-US" altLang="zh-CN" sz="1600" b="1" dirty="0">
                <a:solidFill>
                  <a:schemeClr val="accent3">
                    <a:lumMod val="50000"/>
                  </a:schemeClr>
                </a:solidFill>
                <a:latin typeface="黑体" pitchFamily="2" charset="-122"/>
                <a:ea typeface="黑体" pitchFamily="2" charset="-122"/>
              </a:rPr>
              <a:t>CCSS</a:t>
            </a:r>
            <a:r>
              <a:rPr lang="zh-CN" altLang="en-US" sz="1600" b="1" dirty="0">
                <a:solidFill>
                  <a:schemeClr val="accent3">
                    <a:lumMod val="50000"/>
                  </a:schemeClr>
                </a:solidFill>
                <a:latin typeface="黑体" pitchFamily="2" charset="-122"/>
                <a:ea typeface="黑体" pitchFamily="2" charset="-122"/>
              </a:rPr>
              <a:t>情境任务实</a:t>
            </a:r>
            <a:r>
              <a:rPr lang="zh-CN" altLang="en-US" sz="1600" b="1" dirty="0" smtClean="0">
                <a:solidFill>
                  <a:schemeClr val="accent3">
                    <a:lumMod val="50000"/>
                  </a:schemeClr>
                </a:solidFill>
                <a:latin typeface="黑体" pitchFamily="2" charset="-122"/>
                <a:ea typeface="黑体" pitchFamily="2" charset="-122"/>
              </a:rPr>
              <a:t>训</a:t>
            </a:r>
            <a:r>
              <a:rPr lang="en-US" altLang="zh-CN" sz="1600" b="1" dirty="0" smtClean="0">
                <a:solidFill>
                  <a:schemeClr val="accent3">
                    <a:lumMod val="50000"/>
                  </a:schemeClr>
                </a:solidFill>
                <a:latin typeface="黑体" pitchFamily="2" charset="-122"/>
                <a:ea typeface="黑体" pitchFamily="2" charset="-122"/>
              </a:rPr>
              <a:t>2</a:t>
            </a:r>
            <a:r>
              <a:rPr lang="zh-CN" altLang="en-US" sz="1600" b="1" dirty="0" smtClean="0">
                <a:solidFill>
                  <a:schemeClr val="accent3">
                    <a:lumMod val="50000"/>
                  </a:schemeClr>
                </a:solidFill>
                <a:latin typeface="黑体" pitchFamily="2" charset="-122"/>
                <a:ea typeface="黑体" pitchFamily="2" charset="-122"/>
              </a:rPr>
              <a:t>  模拟汽车道路救援客户沟通技巧实</a:t>
            </a:r>
            <a:r>
              <a:rPr lang="zh-CN" altLang="en-US" sz="1600" b="1" dirty="0">
                <a:solidFill>
                  <a:schemeClr val="accent3">
                    <a:lumMod val="50000"/>
                  </a:schemeClr>
                </a:solidFill>
                <a:latin typeface="黑体" pitchFamily="2" charset="-122"/>
                <a:ea typeface="黑体" pitchFamily="2" charset="-122"/>
              </a:rPr>
              <a:t>训</a:t>
            </a:r>
          </a:p>
        </p:txBody>
      </p:sp>
      <p:sp>
        <p:nvSpPr>
          <p:cNvPr id="13" name="TextBox 12"/>
          <p:cNvSpPr txBox="1"/>
          <p:nvPr/>
        </p:nvSpPr>
        <p:spPr>
          <a:xfrm>
            <a:off x="2200275" y="985292"/>
            <a:ext cx="6836222" cy="3416320"/>
          </a:xfrm>
          <a:prstGeom prst="rect">
            <a:avLst/>
          </a:prstGeom>
          <a:noFill/>
        </p:spPr>
        <p:txBody>
          <a:bodyPr wrap="square" rtlCol="0">
            <a:spAutoFit/>
          </a:bodyPr>
          <a:lstStyle/>
          <a:p>
            <a:pPr indent="457200"/>
            <a:r>
              <a:rPr lang="en-US" altLang="zh-CN" dirty="0"/>
              <a:t>(3)</a:t>
            </a:r>
            <a:r>
              <a:rPr lang="zh-CN" altLang="zh-CN" dirty="0"/>
              <a:t>实训结束后。实训结束后，坐席代表需要执行以下任务：</a:t>
            </a:r>
          </a:p>
          <a:p>
            <a:pPr indent="457200"/>
            <a:r>
              <a:rPr lang="zh-CN" altLang="zh-CN" dirty="0"/>
              <a:t>①阅读观察员角色完成的“观察评估表”，看看观察员如何评价你的表现，之后与你的小组讨论以下问题：</a:t>
            </a:r>
          </a:p>
          <a:p>
            <a:pPr indent="457200"/>
            <a:r>
              <a:rPr lang="zh-CN" altLang="zh-CN" dirty="0"/>
              <a:t>·“观察评估表”对你“表现不佳”的评价中，哪些评价是你意识到并且接受的？你是否接受观察员的改进建议？你认为自己该如何改进？</a:t>
            </a:r>
          </a:p>
          <a:p>
            <a:pPr indent="457200"/>
            <a:r>
              <a:rPr lang="zh-CN" altLang="zh-CN" dirty="0"/>
              <a:t>·“观察评估表”对你“表现不佳”的评价中，哪些评价是你没意识到并且接受的？你是否接受观察员的改进建议？你认为自己该如何改进？</a:t>
            </a:r>
          </a:p>
          <a:p>
            <a:pPr indent="457200"/>
            <a:r>
              <a:rPr lang="zh-CN" altLang="zh-CN" dirty="0"/>
              <a:t>·“观察评估表”对你“表现不佳”的评价中，哪些评价是你没意识到并且不接受的？并说明不接受该评价结果的原因。</a:t>
            </a:r>
          </a:p>
          <a:p>
            <a:pPr indent="457200"/>
            <a:r>
              <a:rPr lang="zh-CN" altLang="zh-CN" dirty="0"/>
              <a:t>②根据你的实训情况及讨论结果填写一份“实训总结表”。</a:t>
            </a:r>
          </a:p>
        </p:txBody>
      </p:sp>
      <p:sp>
        <p:nvSpPr>
          <p:cNvPr id="11" name="圆角矩形 10">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68162496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4247317"/>
          </a:xfrm>
          <a:prstGeom prst="rect">
            <a:avLst/>
          </a:prstGeom>
          <a:noFill/>
        </p:spPr>
        <p:txBody>
          <a:bodyPr wrap="square" rtlCol="0">
            <a:spAutoFit/>
          </a:bodyPr>
          <a:lstStyle/>
          <a:p>
            <a:pPr indent="457200"/>
            <a:r>
              <a:rPr lang="en-US" altLang="zh-CN" dirty="0"/>
              <a:t>3</a:t>
            </a:r>
            <a:r>
              <a:rPr lang="zh-CN" altLang="zh-CN" dirty="0"/>
              <a:t>．有效沟通三原则</a:t>
            </a:r>
          </a:p>
          <a:p>
            <a:pPr indent="457200"/>
            <a:r>
              <a:rPr lang="zh-CN" altLang="zh-CN" dirty="0"/>
              <a:t>在与客户沟通过程中，如果想建立一个良好的沟通氛围并且使沟通有一个良好的结果，就必须遵循有效沟通三原则。</a:t>
            </a:r>
          </a:p>
          <a:p>
            <a:pPr indent="457200"/>
            <a:r>
              <a:rPr lang="en-US" altLang="zh-CN" dirty="0"/>
              <a:t>(1)</a:t>
            </a:r>
            <a:r>
              <a:rPr lang="zh-CN" altLang="zh-CN" dirty="0"/>
              <a:t>谈论行为不谈论个性。谈论行为就是讨论一个人做的某一件事情，或者说的某一句话。个性就是对某一个人的观点或评论，即我们通常说的这个人是好人还是坏人。因此，“谈论行为不谈论个性”的原则也就是“对事不对人”的原则。在日常工作中，客户常常会对坐席代表认为简单的问题出现不理解的情况，坐席代表不能在沟通中给客户一种“这种简单的情况都不明白”的感觉，这里要明确的一点是，客户不是专家，坐席代表才是这个领域的专家，客户遇到困难才会寻求帮助，坐席代表不仅要为客户解决问题，还要考虑到客户的感受。所以在与客户沟通过程中一定要遵循“对事不对人”的原则，把沟通重点放在如何为客户答疑解惑上。只要客户问题得到解决，并且与坐席代表达成了交流思想和情感后，客户开始的疑惑、抱怨，抑或是投诉都会迎刃而解。</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4"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1</a:t>
            </a:r>
            <a:r>
              <a:rPr lang="zh-CN" altLang="en-US" sz="1600" b="1" dirty="0" smtClean="0">
                <a:solidFill>
                  <a:schemeClr val="accent3">
                    <a:lumMod val="50000"/>
                  </a:schemeClr>
                </a:solidFill>
                <a:latin typeface="黑体" pitchFamily="2" charset="-122"/>
                <a:ea typeface="黑体" pitchFamily="2" charset="-122"/>
              </a:rPr>
              <a:t>  了解有效沟通</a:t>
            </a:r>
            <a:endParaRPr lang="zh-CN" altLang="en-US" sz="1600" b="1" dirty="0">
              <a:solidFill>
                <a:schemeClr val="accent3">
                  <a:lumMod val="50000"/>
                </a:schemeClr>
              </a:solidFill>
              <a:latin typeface="黑体" pitchFamily="2" charset="-122"/>
              <a:ea typeface="黑体" pitchFamily="2" charset="-122"/>
            </a:endParaRPr>
          </a:p>
        </p:txBody>
      </p:sp>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25101948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7"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0" name="TextBox 28"/>
          <p:cNvSpPr>
            <a:spLocks noChangeArrowheads="1"/>
          </p:cNvSpPr>
          <p:nvPr/>
        </p:nvSpPr>
        <p:spPr bwMode="auto">
          <a:xfrm>
            <a:off x="3491880" y="84605"/>
            <a:ext cx="5544618"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en-US" altLang="zh-CN" sz="1600" b="1" dirty="0">
                <a:solidFill>
                  <a:schemeClr val="accent3">
                    <a:lumMod val="50000"/>
                  </a:schemeClr>
                </a:solidFill>
                <a:latin typeface="黑体" pitchFamily="2" charset="-122"/>
                <a:ea typeface="黑体" pitchFamily="2" charset="-122"/>
              </a:rPr>
              <a:t>CCSS</a:t>
            </a:r>
            <a:r>
              <a:rPr lang="zh-CN" altLang="en-US" sz="1600" b="1" dirty="0">
                <a:solidFill>
                  <a:schemeClr val="accent3">
                    <a:lumMod val="50000"/>
                  </a:schemeClr>
                </a:solidFill>
                <a:latin typeface="黑体" pitchFamily="2" charset="-122"/>
                <a:ea typeface="黑体" pitchFamily="2" charset="-122"/>
              </a:rPr>
              <a:t>情境任务实</a:t>
            </a:r>
            <a:r>
              <a:rPr lang="zh-CN" altLang="en-US" sz="1600" b="1" dirty="0" smtClean="0">
                <a:solidFill>
                  <a:schemeClr val="accent3">
                    <a:lumMod val="50000"/>
                  </a:schemeClr>
                </a:solidFill>
                <a:latin typeface="黑体" pitchFamily="2" charset="-122"/>
                <a:ea typeface="黑体" pitchFamily="2" charset="-122"/>
              </a:rPr>
              <a:t>训</a:t>
            </a:r>
            <a:r>
              <a:rPr lang="en-US" altLang="zh-CN" sz="1600" b="1" dirty="0" smtClean="0">
                <a:solidFill>
                  <a:schemeClr val="accent3">
                    <a:lumMod val="50000"/>
                  </a:schemeClr>
                </a:solidFill>
                <a:latin typeface="黑体" pitchFamily="2" charset="-122"/>
                <a:ea typeface="黑体" pitchFamily="2" charset="-122"/>
              </a:rPr>
              <a:t>2</a:t>
            </a:r>
            <a:r>
              <a:rPr lang="zh-CN" altLang="en-US" sz="1600" b="1" dirty="0" smtClean="0">
                <a:solidFill>
                  <a:schemeClr val="accent3">
                    <a:lumMod val="50000"/>
                  </a:schemeClr>
                </a:solidFill>
                <a:latin typeface="黑体" pitchFamily="2" charset="-122"/>
                <a:ea typeface="黑体" pitchFamily="2" charset="-122"/>
              </a:rPr>
              <a:t>  模拟汽车道路救援客户沟通技巧实</a:t>
            </a:r>
            <a:r>
              <a:rPr lang="zh-CN" altLang="en-US" sz="1600" b="1" dirty="0">
                <a:solidFill>
                  <a:schemeClr val="accent3">
                    <a:lumMod val="50000"/>
                  </a:schemeClr>
                </a:solidFill>
                <a:latin typeface="黑体" pitchFamily="2" charset="-122"/>
                <a:ea typeface="黑体" pitchFamily="2" charset="-122"/>
              </a:rPr>
              <a:t>训</a:t>
            </a:r>
          </a:p>
        </p:txBody>
      </p:sp>
      <p:sp>
        <p:nvSpPr>
          <p:cNvPr id="13" name="TextBox 12"/>
          <p:cNvSpPr txBox="1"/>
          <p:nvPr/>
        </p:nvSpPr>
        <p:spPr>
          <a:xfrm>
            <a:off x="2200275" y="904567"/>
            <a:ext cx="6836222" cy="4401205"/>
          </a:xfrm>
          <a:prstGeom prst="rect">
            <a:avLst/>
          </a:prstGeom>
          <a:noFill/>
        </p:spPr>
        <p:txBody>
          <a:bodyPr wrap="square" rtlCol="0">
            <a:spAutoFit/>
          </a:bodyPr>
          <a:lstStyle/>
          <a:p>
            <a:pPr indent="457200"/>
            <a:r>
              <a:rPr lang="en-US" altLang="zh-CN" sz="1400" dirty="0"/>
              <a:t>2</a:t>
            </a:r>
            <a:r>
              <a:rPr lang="zh-CN" altLang="zh-CN" sz="1400" dirty="0"/>
              <a:t>．观察员角色</a:t>
            </a:r>
          </a:p>
          <a:p>
            <a:pPr indent="457200"/>
            <a:r>
              <a:rPr lang="zh-CN" altLang="zh-CN" sz="1400" dirty="0"/>
              <a:t>观察员是非常重要的角色，因为你通过观看和倾听他人的实训演练，进而判定坐席代表角色在实训演练中的表现如何，并且需要对坐席代表的表现作出</a:t>
            </a:r>
          </a:p>
          <a:p>
            <a:pPr indent="457200"/>
            <a:r>
              <a:rPr lang="zh-CN" altLang="zh-CN" sz="1400" dirty="0"/>
              <a:t>反馈和指导。</a:t>
            </a:r>
          </a:p>
          <a:p>
            <a:pPr indent="457200"/>
            <a:r>
              <a:rPr lang="en-US" altLang="zh-CN" sz="1400" dirty="0"/>
              <a:t>(1)</a:t>
            </a:r>
            <a:r>
              <a:rPr lang="zh-CN" altLang="zh-CN" sz="1400" dirty="0"/>
              <a:t>实训前的准备。实训前，观察员角色需要掌握以下内容：</a:t>
            </a:r>
          </a:p>
          <a:p>
            <a:pPr indent="457200"/>
            <a:r>
              <a:rPr lang="zh-CN" altLang="zh-CN" sz="1400" dirty="0"/>
              <a:t>①阅读本回合中坐席代表和客户角色的背景资料。</a:t>
            </a:r>
          </a:p>
          <a:p>
            <a:pPr indent="457200"/>
            <a:r>
              <a:rPr lang="zh-CN" altLang="zh-CN" sz="1400" dirty="0"/>
              <a:t>②温习本次实训中所涉及的能力点。</a:t>
            </a:r>
          </a:p>
          <a:p>
            <a:pPr indent="457200"/>
            <a:r>
              <a:rPr lang="zh-CN" altLang="zh-CN" sz="1400" dirty="0"/>
              <a:t>③温习你随后将要完成的“观察评估表”。</a:t>
            </a:r>
          </a:p>
          <a:p>
            <a:pPr indent="457200"/>
            <a:r>
              <a:rPr lang="zh-CN" altLang="zh-CN" sz="1400" dirty="0"/>
              <a:t>④掌握好关于准备阶段的时间，以起到提醒作用。</a:t>
            </a:r>
          </a:p>
          <a:p>
            <a:pPr indent="457200"/>
            <a:r>
              <a:rPr lang="en-US" altLang="zh-CN" sz="1400" dirty="0"/>
              <a:t>(2)</a:t>
            </a:r>
            <a:r>
              <a:rPr lang="zh-CN" altLang="zh-CN" sz="1400" dirty="0"/>
              <a:t>实训过程中。实训过程中，观察员需要执行以下任务：</a:t>
            </a:r>
          </a:p>
          <a:p>
            <a:pPr indent="457200"/>
            <a:r>
              <a:rPr lang="zh-CN" altLang="zh-CN" sz="1400" dirty="0"/>
              <a:t>①使用“观察评估表”来记录你观察到的情况。</a:t>
            </a:r>
          </a:p>
          <a:p>
            <a:pPr indent="457200"/>
            <a:r>
              <a:rPr lang="zh-CN" altLang="zh-CN" sz="1400" dirty="0"/>
              <a:t>②观察客户角色的行为表现，如在实训过程中客户角色的话题与实训无关，观察员角色要提醒客户角色，必要时可暂停实训，协调妥当后重新开始。</a:t>
            </a:r>
          </a:p>
          <a:p>
            <a:pPr indent="457200"/>
            <a:r>
              <a:rPr lang="en-US" altLang="zh-CN" sz="1400" dirty="0"/>
              <a:t>(3)</a:t>
            </a:r>
            <a:r>
              <a:rPr lang="zh-CN" altLang="zh-CN" sz="1400" dirty="0"/>
              <a:t>实训结束后。实训结束后，观察员角色需要执行以下任务：</a:t>
            </a:r>
          </a:p>
          <a:p>
            <a:pPr indent="457200"/>
            <a:r>
              <a:rPr lang="zh-CN" altLang="zh-CN" sz="1400" dirty="0"/>
              <a:t>①询问坐席代表角色哪里做得好，哪里做得不好，该如何改进？</a:t>
            </a:r>
          </a:p>
          <a:p>
            <a:pPr indent="457200"/>
            <a:r>
              <a:rPr lang="zh-CN" altLang="zh-CN" sz="1400" dirty="0"/>
              <a:t>②询问客户角色坐席代表哪里做得好，</a:t>
            </a:r>
            <a:r>
              <a:rPr lang="zh-CN" altLang="zh-CN" sz="1400" dirty="0" smtClean="0"/>
              <a:t>哪里不好</a:t>
            </a:r>
            <a:r>
              <a:rPr lang="zh-CN" altLang="zh-CN" sz="1400" dirty="0"/>
              <a:t>，请客户角色提出改进建议。</a:t>
            </a:r>
          </a:p>
          <a:p>
            <a:pPr indent="457200"/>
            <a:r>
              <a:rPr lang="zh-CN" altLang="zh-CN" sz="1400" dirty="0"/>
              <a:t>③将“观察评估表”交给坐席代表角色，并让其阅读评估结果，同时根据评估结果点评坐席代表哪里做得好，哪里做得不好，提出改进建议，并加以示范。</a:t>
            </a:r>
          </a:p>
          <a:p>
            <a:pPr indent="457200"/>
            <a:r>
              <a:rPr lang="zh-CN" altLang="zh-CN" sz="1400" dirty="0"/>
              <a:t>④针对核心问题展开讨论。</a:t>
            </a:r>
          </a:p>
          <a:p>
            <a:pPr indent="457200"/>
            <a:r>
              <a:rPr lang="zh-CN" altLang="zh-CN" sz="1400" dirty="0"/>
              <a:t>⑤控制时间。</a:t>
            </a:r>
          </a:p>
        </p:txBody>
      </p:sp>
      <p:sp>
        <p:nvSpPr>
          <p:cNvPr id="11" name="圆角矩形 10">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68162496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7"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0" name="TextBox 28"/>
          <p:cNvSpPr>
            <a:spLocks noChangeArrowheads="1"/>
          </p:cNvSpPr>
          <p:nvPr/>
        </p:nvSpPr>
        <p:spPr bwMode="auto">
          <a:xfrm>
            <a:off x="3491880" y="84605"/>
            <a:ext cx="5544618"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en-US" altLang="zh-CN" sz="1600" b="1" dirty="0">
                <a:solidFill>
                  <a:schemeClr val="accent3">
                    <a:lumMod val="50000"/>
                  </a:schemeClr>
                </a:solidFill>
                <a:latin typeface="黑体" pitchFamily="2" charset="-122"/>
                <a:ea typeface="黑体" pitchFamily="2" charset="-122"/>
              </a:rPr>
              <a:t>CCSS</a:t>
            </a:r>
            <a:r>
              <a:rPr lang="zh-CN" altLang="en-US" sz="1600" b="1" dirty="0">
                <a:solidFill>
                  <a:schemeClr val="accent3">
                    <a:lumMod val="50000"/>
                  </a:schemeClr>
                </a:solidFill>
                <a:latin typeface="黑体" pitchFamily="2" charset="-122"/>
                <a:ea typeface="黑体" pitchFamily="2" charset="-122"/>
              </a:rPr>
              <a:t>情境任务实</a:t>
            </a:r>
            <a:r>
              <a:rPr lang="zh-CN" altLang="en-US" sz="1600" b="1" dirty="0" smtClean="0">
                <a:solidFill>
                  <a:schemeClr val="accent3">
                    <a:lumMod val="50000"/>
                  </a:schemeClr>
                </a:solidFill>
                <a:latin typeface="黑体" pitchFamily="2" charset="-122"/>
                <a:ea typeface="黑体" pitchFamily="2" charset="-122"/>
              </a:rPr>
              <a:t>训</a:t>
            </a:r>
            <a:r>
              <a:rPr lang="en-US" altLang="zh-CN" sz="1600" b="1" dirty="0" smtClean="0">
                <a:solidFill>
                  <a:schemeClr val="accent3">
                    <a:lumMod val="50000"/>
                  </a:schemeClr>
                </a:solidFill>
                <a:latin typeface="黑体" pitchFamily="2" charset="-122"/>
                <a:ea typeface="黑体" pitchFamily="2" charset="-122"/>
              </a:rPr>
              <a:t>2</a:t>
            </a:r>
            <a:r>
              <a:rPr lang="zh-CN" altLang="en-US" sz="1600" b="1" dirty="0" smtClean="0">
                <a:solidFill>
                  <a:schemeClr val="accent3">
                    <a:lumMod val="50000"/>
                  </a:schemeClr>
                </a:solidFill>
                <a:latin typeface="黑体" pitchFamily="2" charset="-122"/>
                <a:ea typeface="黑体" pitchFamily="2" charset="-122"/>
              </a:rPr>
              <a:t>  模拟汽车道路救援客户沟通技巧实</a:t>
            </a:r>
            <a:r>
              <a:rPr lang="zh-CN" altLang="en-US" sz="1600" b="1" dirty="0">
                <a:solidFill>
                  <a:schemeClr val="accent3">
                    <a:lumMod val="50000"/>
                  </a:schemeClr>
                </a:solidFill>
                <a:latin typeface="黑体" pitchFamily="2" charset="-122"/>
                <a:ea typeface="黑体" pitchFamily="2" charset="-122"/>
              </a:rPr>
              <a:t>训</a:t>
            </a:r>
          </a:p>
        </p:txBody>
      </p:sp>
      <p:sp>
        <p:nvSpPr>
          <p:cNvPr id="13" name="TextBox 12"/>
          <p:cNvSpPr txBox="1"/>
          <p:nvPr/>
        </p:nvSpPr>
        <p:spPr>
          <a:xfrm>
            <a:off x="2200275" y="841276"/>
            <a:ext cx="6836222" cy="4524315"/>
          </a:xfrm>
          <a:prstGeom prst="rect">
            <a:avLst/>
          </a:prstGeom>
          <a:noFill/>
        </p:spPr>
        <p:txBody>
          <a:bodyPr wrap="square" rtlCol="0">
            <a:spAutoFit/>
          </a:bodyPr>
          <a:lstStyle/>
          <a:p>
            <a:pPr indent="457200"/>
            <a:r>
              <a:rPr lang="en-US" altLang="zh-CN" sz="1600" dirty="0"/>
              <a:t>3</a:t>
            </a:r>
            <a:r>
              <a:rPr lang="zh-CN" altLang="zh-CN" sz="1600" dirty="0"/>
              <a:t>．客户角色</a:t>
            </a:r>
          </a:p>
          <a:p>
            <a:pPr indent="457200"/>
            <a:r>
              <a:rPr lang="zh-CN" altLang="zh-CN" sz="1600" dirty="0"/>
              <a:t>对于本次实训来讲，客户角色十分重要，你的表现将直接决定本次实训是否真实。通过你的表现能够帮助坐席代表锻炼各种综合能力的运用，同时你肩负着另一个重任，就是在实训结束后为本次实训中坐席代表的表现作出评价，并提出改进建议。</a:t>
            </a:r>
          </a:p>
          <a:p>
            <a:pPr indent="457200"/>
            <a:r>
              <a:rPr lang="en-US" altLang="zh-CN" sz="1600" dirty="0"/>
              <a:t>(1)</a:t>
            </a:r>
            <a:r>
              <a:rPr lang="zh-CN" altLang="zh-CN" sz="1600" dirty="0"/>
              <a:t>实训前的准备。实训前，客户角色需要掌握以下内容：</a:t>
            </a:r>
          </a:p>
          <a:p>
            <a:pPr indent="457200"/>
            <a:r>
              <a:rPr lang="zh-CN" altLang="zh-CN" sz="1600" dirty="0"/>
              <a:t>①熟悉教师发送给你的角色背景资料。</a:t>
            </a:r>
          </a:p>
          <a:p>
            <a:pPr indent="457200"/>
            <a:r>
              <a:rPr lang="zh-CN" altLang="zh-CN" sz="1600" dirty="0"/>
              <a:t>②熟悉背景资料中的相关业务知识。</a:t>
            </a:r>
          </a:p>
          <a:p>
            <a:pPr indent="457200"/>
            <a:r>
              <a:rPr lang="en-US" altLang="zh-CN" sz="1600" dirty="0"/>
              <a:t>(2)</a:t>
            </a:r>
            <a:r>
              <a:rPr lang="zh-CN" altLang="zh-CN" sz="1600" dirty="0"/>
              <a:t>实训过程中。实训过程中，客户角色需要执行以下任务：</a:t>
            </a:r>
          </a:p>
          <a:p>
            <a:pPr indent="457200"/>
            <a:r>
              <a:rPr lang="zh-CN" altLang="zh-CN" sz="1600" dirty="0"/>
              <a:t>①按照角色背景资料的安排进行实训。</a:t>
            </a:r>
          </a:p>
          <a:p>
            <a:pPr indent="457200"/>
            <a:r>
              <a:rPr lang="zh-CN" altLang="zh-CN" sz="1600" dirty="0"/>
              <a:t>②禁止在实训通话过程中表达与情境无关的内容。</a:t>
            </a:r>
          </a:p>
          <a:p>
            <a:pPr indent="457200"/>
            <a:r>
              <a:rPr lang="en-US" altLang="zh-CN" sz="1600" dirty="0"/>
              <a:t>(3)</a:t>
            </a:r>
            <a:r>
              <a:rPr lang="zh-CN" altLang="zh-CN" sz="1600" dirty="0"/>
              <a:t>实训结束后。实训结束后，客户角色需要执行以下任务：</a:t>
            </a:r>
          </a:p>
          <a:p>
            <a:pPr indent="457200"/>
            <a:r>
              <a:rPr lang="zh-CN" altLang="zh-CN" sz="1600" dirty="0"/>
              <a:t>①以实训过程中体会到的服务来评价坐席代表哪些地方做得好，哪些地方做得不好。</a:t>
            </a:r>
          </a:p>
          <a:p>
            <a:pPr indent="457200"/>
            <a:r>
              <a:rPr lang="zh-CN" altLang="zh-CN" sz="1600" dirty="0"/>
              <a:t>②提出你的改进建议。</a:t>
            </a:r>
          </a:p>
          <a:p>
            <a:pPr indent="457200"/>
            <a:r>
              <a:rPr lang="zh-CN" altLang="zh-CN" sz="1600" dirty="0"/>
              <a:t>③谈谈你所期望得到的服务是什么样的？试着示范一下。</a:t>
            </a:r>
          </a:p>
          <a:p>
            <a:pPr indent="457200"/>
            <a:r>
              <a:rPr lang="zh-CN" altLang="zh-CN" sz="1600" dirty="0"/>
              <a:t>④根据实训情况及讨论结果填写一份“实训总结表”。</a:t>
            </a:r>
          </a:p>
          <a:p>
            <a:pPr indent="457200"/>
            <a:r>
              <a:rPr lang="en-US" altLang="zh-CN" sz="1600" dirty="0"/>
              <a:t>4</a:t>
            </a:r>
            <a:r>
              <a:rPr lang="zh-CN" altLang="zh-CN" sz="1600" dirty="0"/>
              <a:t>．活动</a:t>
            </a:r>
            <a:r>
              <a:rPr lang="zh-CN" altLang="zh-CN" sz="1600" dirty="0" smtClean="0"/>
              <a:t>指南</a:t>
            </a:r>
            <a:r>
              <a:rPr lang="zh-CN" altLang="en-US" sz="1600" dirty="0" smtClean="0"/>
              <a:t>：</a:t>
            </a:r>
            <a:r>
              <a:rPr lang="zh-CN" altLang="zh-CN" sz="1600" dirty="0" smtClean="0"/>
              <a:t>本</a:t>
            </a:r>
            <a:r>
              <a:rPr lang="zh-CN" altLang="zh-CN" sz="1600" dirty="0"/>
              <a:t>次活动的活动指南如</a:t>
            </a:r>
            <a:r>
              <a:rPr lang="zh-CN" altLang="zh-CN" sz="1600" dirty="0" smtClean="0"/>
              <a:t>表</a:t>
            </a:r>
            <a:r>
              <a:rPr lang="en-US" altLang="zh-CN" sz="1600" dirty="0" smtClean="0"/>
              <a:t>3-10</a:t>
            </a:r>
            <a:r>
              <a:rPr lang="zh-CN" altLang="zh-CN" sz="1600" dirty="0" smtClean="0"/>
              <a:t>所</a:t>
            </a:r>
            <a:r>
              <a:rPr lang="zh-CN" altLang="zh-CN" sz="1600" dirty="0"/>
              <a:t>示。</a:t>
            </a:r>
          </a:p>
        </p:txBody>
      </p:sp>
      <p:sp>
        <p:nvSpPr>
          <p:cNvPr id="11" name="圆角矩形 10">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68162496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7"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0" name="TextBox 28"/>
          <p:cNvSpPr>
            <a:spLocks noChangeArrowheads="1"/>
          </p:cNvSpPr>
          <p:nvPr/>
        </p:nvSpPr>
        <p:spPr bwMode="auto">
          <a:xfrm>
            <a:off x="3491880" y="84605"/>
            <a:ext cx="5544618"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en-US" altLang="zh-CN" sz="1600" b="1" dirty="0">
                <a:solidFill>
                  <a:schemeClr val="accent3">
                    <a:lumMod val="50000"/>
                  </a:schemeClr>
                </a:solidFill>
                <a:latin typeface="黑体" pitchFamily="2" charset="-122"/>
                <a:ea typeface="黑体" pitchFamily="2" charset="-122"/>
              </a:rPr>
              <a:t>CCSS</a:t>
            </a:r>
            <a:r>
              <a:rPr lang="zh-CN" altLang="en-US" sz="1600" b="1" dirty="0">
                <a:solidFill>
                  <a:schemeClr val="accent3">
                    <a:lumMod val="50000"/>
                  </a:schemeClr>
                </a:solidFill>
                <a:latin typeface="黑体" pitchFamily="2" charset="-122"/>
                <a:ea typeface="黑体" pitchFamily="2" charset="-122"/>
              </a:rPr>
              <a:t>情境任务实</a:t>
            </a:r>
            <a:r>
              <a:rPr lang="zh-CN" altLang="en-US" sz="1600" b="1" dirty="0" smtClean="0">
                <a:solidFill>
                  <a:schemeClr val="accent3">
                    <a:lumMod val="50000"/>
                  </a:schemeClr>
                </a:solidFill>
                <a:latin typeface="黑体" pitchFamily="2" charset="-122"/>
                <a:ea typeface="黑体" pitchFamily="2" charset="-122"/>
              </a:rPr>
              <a:t>训</a:t>
            </a:r>
            <a:r>
              <a:rPr lang="en-US" altLang="zh-CN" sz="1600" b="1" dirty="0" smtClean="0">
                <a:solidFill>
                  <a:schemeClr val="accent3">
                    <a:lumMod val="50000"/>
                  </a:schemeClr>
                </a:solidFill>
                <a:latin typeface="黑体" pitchFamily="2" charset="-122"/>
                <a:ea typeface="黑体" pitchFamily="2" charset="-122"/>
              </a:rPr>
              <a:t>2</a:t>
            </a:r>
            <a:r>
              <a:rPr lang="zh-CN" altLang="en-US" sz="1600" b="1" dirty="0" smtClean="0">
                <a:solidFill>
                  <a:schemeClr val="accent3">
                    <a:lumMod val="50000"/>
                  </a:schemeClr>
                </a:solidFill>
                <a:latin typeface="黑体" pitchFamily="2" charset="-122"/>
                <a:ea typeface="黑体" pitchFamily="2" charset="-122"/>
              </a:rPr>
              <a:t>  模拟汽车道路救援客户沟通技巧实</a:t>
            </a:r>
            <a:r>
              <a:rPr lang="zh-CN" altLang="en-US" sz="1600" b="1" dirty="0">
                <a:solidFill>
                  <a:schemeClr val="accent3">
                    <a:lumMod val="50000"/>
                  </a:schemeClr>
                </a:solidFill>
                <a:latin typeface="黑体" pitchFamily="2" charset="-122"/>
                <a:ea typeface="黑体" pitchFamily="2" charset="-122"/>
              </a:rPr>
              <a:t>训</a:t>
            </a:r>
          </a:p>
        </p:txBody>
      </p:sp>
      <p:sp>
        <p:nvSpPr>
          <p:cNvPr id="13" name="TextBox 12"/>
          <p:cNvSpPr txBox="1"/>
          <p:nvPr/>
        </p:nvSpPr>
        <p:spPr>
          <a:xfrm>
            <a:off x="2200275" y="985292"/>
            <a:ext cx="6836222" cy="369332"/>
          </a:xfrm>
          <a:prstGeom prst="rect">
            <a:avLst/>
          </a:prstGeom>
          <a:noFill/>
        </p:spPr>
        <p:txBody>
          <a:bodyPr wrap="square" rtlCol="0">
            <a:spAutoFit/>
          </a:bodyPr>
          <a:lstStyle/>
          <a:p>
            <a:pPr algn="ctr"/>
            <a:r>
              <a:rPr lang="zh-CN" altLang="zh-CN" dirty="0" smtClean="0"/>
              <a:t>表</a:t>
            </a:r>
            <a:r>
              <a:rPr lang="en-US" altLang="zh-CN" dirty="0" smtClean="0"/>
              <a:t>3-10</a:t>
            </a:r>
            <a:r>
              <a:rPr lang="zh-CN" altLang="zh-CN" dirty="0" smtClean="0"/>
              <a:t>活动</a:t>
            </a:r>
            <a:r>
              <a:rPr lang="zh-CN" altLang="zh-CN" dirty="0"/>
              <a:t>指南</a:t>
            </a:r>
          </a:p>
        </p:txBody>
      </p:sp>
      <p:graphicFrame>
        <p:nvGraphicFramePr>
          <p:cNvPr id="14" name="表格 13"/>
          <p:cNvGraphicFramePr>
            <a:graphicFrameLocks noGrp="1"/>
          </p:cNvGraphicFramePr>
          <p:nvPr>
            <p:extLst>
              <p:ext uri="{D42A27DB-BD31-4B8C-83A1-F6EECF244321}">
                <p14:modId xmlns:p14="http://schemas.microsoft.com/office/powerpoint/2010/main" val="2583512473"/>
              </p:ext>
            </p:extLst>
          </p:nvPr>
        </p:nvGraphicFramePr>
        <p:xfrm>
          <a:off x="2627784" y="1777380"/>
          <a:ext cx="6192688" cy="3012582"/>
        </p:xfrm>
        <a:graphic>
          <a:graphicData uri="http://schemas.openxmlformats.org/drawingml/2006/table">
            <a:tbl>
              <a:tblPr firstRow="1" firstCol="1" lastRow="1" lastCol="1" bandRow="1" bandCol="1">
                <a:tableStyleId>{5C22544A-7EE6-4342-B048-85BDC9FD1C3A}</a:tableStyleId>
              </a:tblPr>
              <a:tblGrid>
                <a:gridCol w="754380"/>
                <a:gridCol w="1378496"/>
                <a:gridCol w="1008112"/>
                <a:gridCol w="445996"/>
                <a:gridCol w="1584176"/>
                <a:gridCol w="1021528"/>
              </a:tblGrid>
              <a:tr h="403918">
                <a:tc>
                  <a:txBody>
                    <a:bodyPr/>
                    <a:lstStyle/>
                    <a:p>
                      <a:pPr algn="ctr">
                        <a:spcAft>
                          <a:spcPts val="0"/>
                        </a:spcAft>
                      </a:pPr>
                      <a:r>
                        <a:rPr lang="zh-CN" sz="1600" kern="100" dirty="0">
                          <a:effectLst/>
                        </a:rPr>
                        <a:t>步骤</a:t>
                      </a:r>
                      <a:endParaRPr lang="zh-CN" sz="1600" kern="100" dirty="0">
                        <a:effectLst/>
                        <a:latin typeface="Calibri"/>
                        <a:ea typeface="宋体"/>
                        <a:cs typeface="Times New Roman"/>
                      </a:endParaRPr>
                    </a:p>
                  </a:txBody>
                  <a:tcPr marL="68580" marR="68580" marT="0" marB="0" anchor="ctr"/>
                </a:tc>
                <a:tc>
                  <a:txBody>
                    <a:bodyPr/>
                    <a:lstStyle/>
                    <a:p>
                      <a:pPr algn="ctr">
                        <a:spcAft>
                          <a:spcPts val="0"/>
                        </a:spcAft>
                      </a:pPr>
                      <a:r>
                        <a:rPr lang="zh-CN" sz="1600" kern="100">
                          <a:effectLst/>
                        </a:rPr>
                        <a:t>坐席代表角色</a:t>
                      </a:r>
                      <a:endParaRPr lang="zh-CN" sz="1600" kern="100">
                        <a:effectLst/>
                        <a:latin typeface="Calibri"/>
                        <a:ea typeface="宋体"/>
                        <a:cs typeface="Times New Roman"/>
                      </a:endParaRPr>
                    </a:p>
                  </a:txBody>
                  <a:tcPr marL="68580" marR="68580" marT="0" marB="0" anchor="ctr"/>
                </a:tc>
                <a:tc>
                  <a:txBody>
                    <a:bodyPr/>
                    <a:lstStyle/>
                    <a:p>
                      <a:pPr algn="ctr">
                        <a:spcAft>
                          <a:spcPts val="0"/>
                        </a:spcAft>
                      </a:pPr>
                      <a:r>
                        <a:rPr lang="zh-CN" sz="1600" kern="100">
                          <a:effectLst/>
                        </a:rPr>
                        <a:t>客户角色</a:t>
                      </a:r>
                      <a:endParaRPr lang="zh-CN" sz="1600" kern="100">
                        <a:effectLst/>
                        <a:latin typeface="Calibri"/>
                        <a:ea typeface="宋体"/>
                        <a:cs typeface="Times New Roman"/>
                      </a:endParaRPr>
                    </a:p>
                  </a:txBody>
                  <a:tcPr marL="68580" marR="68580" marT="0" marB="0" anchor="ctr"/>
                </a:tc>
                <a:tc gridSpan="2">
                  <a:txBody>
                    <a:bodyPr/>
                    <a:lstStyle/>
                    <a:p>
                      <a:pPr algn="ctr">
                        <a:spcAft>
                          <a:spcPts val="0"/>
                        </a:spcAft>
                      </a:pPr>
                      <a:r>
                        <a:rPr lang="zh-CN" sz="1600" kern="100">
                          <a:effectLst/>
                        </a:rPr>
                        <a:t>观察员角色</a:t>
                      </a:r>
                      <a:endParaRPr lang="zh-CN" sz="1600" kern="100">
                        <a:effectLst/>
                        <a:latin typeface="Calibri"/>
                        <a:ea typeface="宋体"/>
                        <a:cs typeface="Times New Roman"/>
                      </a:endParaRPr>
                    </a:p>
                  </a:txBody>
                  <a:tcPr marL="68580" marR="68580" marT="0" marB="0" anchor="ctr"/>
                </a:tc>
                <a:tc hMerge="1">
                  <a:txBody>
                    <a:bodyPr/>
                    <a:lstStyle/>
                    <a:p>
                      <a:endParaRPr lang="zh-CN" altLang="en-US"/>
                    </a:p>
                  </a:txBody>
                  <a:tcPr/>
                </a:tc>
                <a:tc>
                  <a:txBody>
                    <a:bodyPr/>
                    <a:lstStyle/>
                    <a:p>
                      <a:pPr algn="ctr">
                        <a:spcAft>
                          <a:spcPts val="0"/>
                        </a:spcAft>
                      </a:pPr>
                      <a:r>
                        <a:rPr lang="zh-CN" sz="1600" kern="100">
                          <a:effectLst/>
                        </a:rPr>
                        <a:t>时间要求</a:t>
                      </a:r>
                      <a:endParaRPr lang="zh-CN" sz="1600" kern="100">
                        <a:effectLst/>
                        <a:latin typeface="Calibri"/>
                        <a:ea typeface="宋体"/>
                        <a:cs typeface="Times New Roman"/>
                      </a:endParaRPr>
                    </a:p>
                  </a:txBody>
                  <a:tcPr marL="68580" marR="68580" marT="0" marB="0" anchor="ctr"/>
                </a:tc>
              </a:tr>
              <a:tr h="180975">
                <a:tc>
                  <a:txBody>
                    <a:bodyPr/>
                    <a:lstStyle/>
                    <a:p>
                      <a:pPr algn="ctr">
                        <a:spcAft>
                          <a:spcPts val="0"/>
                        </a:spcAft>
                      </a:pPr>
                      <a:r>
                        <a:rPr lang="zh-CN" sz="1600" kern="100">
                          <a:effectLst/>
                        </a:rPr>
                        <a:t>步骤一</a:t>
                      </a:r>
                      <a:endParaRPr lang="zh-CN" sz="1600" kern="100">
                        <a:effectLst/>
                        <a:latin typeface="Calibri"/>
                        <a:ea typeface="宋体"/>
                        <a:cs typeface="Times New Roman"/>
                      </a:endParaRPr>
                    </a:p>
                  </a:txBody>
                  <a:tcPr marL="68580" marR="68580" marT="0" marB="0" anchor="ctr"/>
                </a:tc>
                <a:tc gridSpan="4">
                  <a:txBody>
                    <a:bodyPr/>
                    <a:lstStyle/>
                    <a:p>
                      <a:pPr algn="l">
                        <a:spcAft>
                          <a:spcPts val="0"/>
                        </a:spcAft>
                      </a:pPr>
                      <a:r>
                        <a:rPr lang="zh-CN" sz="1600" kern="100" dirty="0">
                          <a:effectLst/>
                        </a:rPr>
                        <a:t>三人分为一个小组，安排第一轮的角色扮演</a:t>
                      </a:r>
                      <a:endParaRPr lang="zh-CN" sz="1600" kern="100" dirty="0">
                        <a:effectLst/>
                        <a:latin typeface="Calibri"/>
                        <a:ea typeface="宋体"/>
                        <a:cs typeface="Times New Roman"/>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spcAft>
                          <a:spcPts val="0"/>
                        </a:spcAft>
                      </a:pPr>
                      <a:r>
                        <a:rPr lang="en-US" sz="1600" kern="100">
                          <a:effectLst/>
                        </a:rPr>
                        <a:t>2</a:t>
                      </a:r>
                      <a:r>
                        <a:rPr lang="zh-CN" sz="1600" kern="100">
                          <a:effectLst/>
                        </a:rPr>
                        <a:t>分钟</a:t>
                      </a:r>
                      <a:endParaRPr lang="zh-CN" sz="1600" kern="100">
                        <a:effectLst/>
                        <a:latin typeface="Calibri"/>
                        <a:ea typeface="宋体"/>
                        <a:cs typeface="Times New Roman"/>
                      </a:endParaRPr>
                    </a:p>
                  </a:txBody>
                  <a:tcPr marL="68580" marR="68580" marT="0" marB="0" anchor="ctr"/>
                </a:tc>
              </a:tr>
              <a:tr h="376416">
                <a:tc>
                  <a:txBody>
                    <a:bodyPr/>
                    <a:lstStyle/>
                    <a:p>
                      <a:pPr algn="ctr">
                        <a:spcAft>
                          <a:spcPts val="0"/>
                        </a:spcAft>
                      </a:pPr>
                      <a:r>
                        <a:rPr lang="zh-CN" sz="1600" kern="100">
                          <a:effectLst/>
                        </a:rPr>
                        <a:t>步骤二</a:t>
                      </a:r>
                      <a:endParaRPr lang="zh-CN" sz="1600" kern="100">
                        <a:effectLst/>
                        <a:latin typeface="Calibri"/>
                        <a:ea typeface="宋体"/>
                        <a:cs typeface="Times New Roman"/>
                      </a:endParaRPr>
                    </a:p>
                  </a:txBody>
                  <a:tcPr marL="68580" marR="68580" marT="0" marB="0" anchor="ctr"/>
                </a:tc>
                <a:tc gridSpan="4">
                  <a:txBody>
                    <a:bodyPr/>
                    <a:lstStyle/>
                    <a:p>
                      <a:pPr algn="l">
                        <a:spcAft>
                          <a:spcPts val="0"/>
                        </a:spcAft>
                      </a:pPr>
                      <a:r>
                        <a:rPr lang="zh-CN" sz="1600" kern="100" dirty="0">
                          <a:effectLst/>
                        </a:rPr>
                        <a:t>找到座位，登录</a:t>
                      </a:r>
                      <a:r>
                        <a:rPr lang="en-US" sz="1600" kern="100" dirty="0">
                          <a:effectLst/>
                        </a:rPr>
                        <a:t>CCSS</a:t>
                      </a:r>
                      <a:r>
                        <a:rPr lang="zh-CN" sz="1600" kern="100" dirty="0">
                          <a:effectLst/>
                        </a:rPr>
                        <a:t>实训系统</a:t>
                      </a:r>
                      <a:endParaRPr lang="zh-CN" sz="1600" kern="100" dirty="0">
                        <a:effectLst/>
                        <a:latin typeface="Calibri"/>
                        <a:ea typeface="宋体"/>
                        <a:cs typeface="Times New Roman"/>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spcAft>
                          <a:spcPts val="0"/>
                        </a:spcAft>
                      </a:pPr>
                      <a:r>
                        <a:rPr lang="en-US" sz="1600" kern="100">
                          <a:effectLst/>
                        </a:rPr>
                        <a:t>2</a:t>
                      </a:r>
                      <a:r>
                        <a:rPr lang="zh-CN" sz="1600" kern="100">
                          <a:effectLst/>
                        </a:rPr>
                        <a:t>分钟</a:t>
                      </a:r>
                      <a:endParaRPr lang="zh-CN" sz="1600" kern="100">
                        <a:effectLst/>
                        <a:latin typeface="Calibri"/>
                        <a:ea typeface="宋体"/>
                        <a:cs typeface="Times New Roman"/>
                      </a:endParaRPr>
                    </a:p>
                  </a:txBody>
                  <a:tcPr marL="68580" marR="68580" marT="0" marB="0" anchor="ctr"/>
                </a:tc>
              </a:tr>
              <a:tr h="0">
                <a:tc>
                  <a:txBody>
                    <a:bodyPr/>
                    <a:lstStyle/>
                    <a:p>
                      <a:pPr algn="ctr">
                        <a:spcAft>
                          <a:spcPts val="0"/>
                        </a:spcAft>
                      </a:pPr>
                      <a:r>
                        <a:rPr lang="zh-CN" sz="1600" kern="100">
                          <a:effectLst/>
                        </a:rPr>
                        <a:t>步骤三</a:t>
                      </a:r>
                      <a:endParaRPr lang="zh-CN" sz="1600" kern="100">
                        <a:effectLst/>
                        <a:latin typeface="Calibri"/>
                        <a:ea typeface="宋体"/>
                        <a:cs typeface="Times New Roman"/>
                      </a:endParaRPr>
                    </a:p>
                  </a:txBody>
                  <a:tcPr marL="68580" marR="68580" marT="0" marB="0" anchor="ctr"/>
                </a:tc>
                <a:tc gridSpan="4">
                  <a:txBody>
                    <a:bodyPr/>
                    <a:lstStyle/>
                    <a:p>
                      <a:pPr algn="l">
                        <a:spcAft>
                          <a:spcPts val="0"/>
                        </a:spcAft>
                      </a:pPr>
                      <a:r>
                        <a:rPr lang="zh-CN" sz="1600" kern="100" dirty="0">
                          <a:effectLst/>
                        </a:rPr>
                        <a:t>熟悉各角色所需要的相关背景资料：在</a:t>
                      </a:r>
                      <a:r>
                        <a:rPr lang="en-US" sz="1600" kern="100" dirty="0">
                          <a:effectLst/>
                        </a:rPr>
                        <a:t>CCSS</a:t>
                      </a:r>
                      <a:r>
                        <a:rPr lang="zh-CN" sz="1600" kern="100" dirty="0">
                          <a:effectLst/>
                        </a:rPr>
                        <a:t>中找到业务资料并熟悉</a:t>
                      </a:r>
                      <a:endParaRPr lang="zh-CN" sz="1600" kern="100" dirty="0">
                        <a:effectLst/>
                        <a:latin typeface="Calibri"/>
                        <a:ea typeface="宋体"/>
                        <a:cs typeface="Times New Roman"/>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spcAft>
                          <a:spcPts val="0"/>
                        </a:spcAft>
                      </a:pPr>
                      <a:r>
                        <a:rPr lang="en-US" sz="1600" kern="100">
                          <a:effectLst/>
                        </a:rPr>
                        <a:t>10-15</a:t>
                      </a:r>
                      <a:r>
                        <a:rPr lang="zh-CN" sz="1600" kern="100">
                          <a:effectLst/>
                        </a:rPr>
                        <a:t>分钟</a:t>
                      </a:r>
                      <a:endParaRPr lang="zh-CN" sz="1600" kern="100">
                        <a:effectLst/>
                        <a:latin typeface="Calibri"/>
                        <a:ea typeface="宋体"/>
                        <a:cs typeface="Times New Roman"/>
                      </a:endParaRPr>
                    </a:p>
                  </a:txBody>
                  <a:tcPr marL="68580" marR="68580" marT="0" marB="0" anchor="ctr"/>
                </a:tc>
              </a:tr>
              <a:tr h="183515">
                <a:tc>
                  <a:txBody>
                    <a:bodyPr/>
                    <a:lstStyle/>
                    <a:p>
                      <a:pPr algn="ctr">
                        <a:spcAft>
                          <a:spcPts val="0"/>
                        </a:spcAft>
                      </a:pPr>
                      <a:r>
                        <a:rPr lang="zh-CN" sz="1600" kern="100">
                          <a:effectLst/>
                        </a:rPr>
                        <a:t>步骤四</a:t>
                      </a:r>
                      <a:endParaRPr lang="zh-CN" sz="1600" kern="100">
                        <a:effectLst/>
                        <a:latin typeface="Calibri"/>
                        <a:ea typeface="宋体"/>
                        <a:cs typeface="Times New Roman"/>
                      </a:endParaRPr>
                    </a:p>
                  </a:txBody>
                  <a:tcPr marL="68580" marR="68580" marT="0" marB="0" anchor="ctr"/>
                </a:tc>
                <a:tc>
                  <a:txBody>
                    <a:bodyPr/>
                    <a:lstStyle/>
                    <a:p>
                      <a:pPr algn="ctr">
                        <a:spcAft>
                          <a:spcPts val="0"/>
                        </a:spcAft>
                      </a:pPr>
                      <a:r>
                        <a:rPr lang="zh-CN" sz="1600" kern="100" dirty="0">
                          <a:effectLst/>
                        </a:rPr>
                        <a:t>进行模拟实训</a:t>
                      </a:r>
                      <a:endParaRPr lang="zh-CN" sz="1600" kern="100" dirty="0">
                        <a:effectLst/>
                        <a:latin typeface="Calibri"/>
                        <a:ea typeface="宋体"/>
                        <a:cs typeface="Times New Roman"/>
                      </a:endParaRPr>
                    </a:p>
                  </a:txBody>
                  <a:tcPr marL="68580" marR="68580" marT="0" marB="0" anchor="ctr"/>
                </a:tc>
                <a:tc gridSpan="2">
                  <a:txBody>
                    <a:bodyPr/>
                    <a:lstStyle/>
                    <a:p>
                      <a:pPr algn="ctr">
                        <a:spcAft>
                          <a:spcPts val="0"/>
                        </a:spcAft>
                      </a:pPr>
                      <a:r>
                        <a:rPr lang="zh-CN" sz="1600" kern="100" dirty="0">
                          <a:effectLst/>
                        </a:rPr>
                        <a:t>进行模拟实训</a:t>
                      </a:r>
                      <a:endParaRPr lang="zh-CN" sz="1600" kern="100" dirty="0">
                        <a:effectLst/>
                        <a:latin typeface="Calibri"/>
                        <a:ea typeface="宋体"/>
                        <a:cs typeface="Times New Roman"/>
                      </a:endParaRPr>
                    </a:p>
                  </a:txBody>
                  <a:tcPr marL="68580" marR="68580" marT="0" marB="0" anchor="ctr"/>
                </a:tc>
                <a:tc hMerge="1">
                  <a:txBody>
                    <a:bodyPr/>
                    <a:lstStyle/>
                    <a:p>
                      <a:endParaRPr lang="zh-CN" altLang="en-US"/>
                    </a:p>
                  </a:txBody>
                  <a:tcPr/>
                </a:tc>
                <a:tc>
                  <a:txBody>
                    <a:bodyPr/>
                    <a:lstStyle/>
                    <a:p>
                      <a:pPr algn="ctr">
                        <a:spcAft>
                          <a:spcPts val="0"/>
                        </a:spcAft>
                      </a:pPr>
                      <a:r>
                        <a:rPr lang="zh-CN" sz="1600" kern="100" dirty="0">
                          <a:effectLst/>
                        </a:rPr>
                        <a:t>填写观察评估表</a:t>
                      </a:r>
                      <a:endParaRPr lang="zh-CN" sz="1600" kern="100" dirty="0">
                        <a:effectLst/>
                        <a:latin typeface="Calibri"/>
                        <a:ea typeface="宋体"/>
                        <a:cs typeface="Times New Roman"/>
                      </a:endParaRPr>
                    </a:p>
                  </a:txBody>
                  <a:tcPr marL="68580" marR="68580" marT="0" marB="0" anchor="ctr"/>
                </a:tc>
                <a:tc>
                  <a:txBody>
                    <a:bodyPr/>
                    <a:lstStyle/>
                    <a:p>
                      <a:pPr algn="ctr">
                        <a:spcAft>
                          <a:spcPts val="0"/>
                        </a:spcAft>
                      </a:pPr>
                      <a:r>
                        <a:rPr lang="en-US" sz="1600" kern="100">
                          <a:effectLst/>
                        </a:rPr>
                        <a:t>5</a:t>
                      </a:r>
                      <a:r>
                        <a:rPr lang="zh-CN" sz="1600" kern="100">
                          <a:effectLst/>
                        </a:rPr>
                        <a:t>分钟</a:t>
                      </a:r>
                      <a:endParaRPr lang="zh-CN" sz="1600" kern="100">
                        <a:effectLst/>
                        <a:latin typeface="Calibri"/>
                        <a:ea typeface="宋体"/>
                        <a:cs typeface="Times New Roman"/>
                      </a:endParaRPr>
                    </a:p>
                  </a:txBody>
                  <a:tcPr marL="68580" marR="68580" marT="0" marB="0" anchor="ctr"/>
                </a:tc>
              </a:tr>
              <a:tr h="392792">
                <a:tc>
                  <a:txBody>
                    <a:bodyPr/>
                    <a:lstStyle/>
                    <a:p>
                      <a:pPr algn="ctr">
                        <a:spcAft>
                          <a:spcPts val="0"/>
                        </a:spcAft>
                      </a:pPr>
                      <a:r>
                        <a:rPr lang="zh-CN" sz="1600" kern="100">
                          <a:effectLst/>
                        </a:rPr>
                        <a:t>步骤五</a:t>
                      </a:r>
                      <a:endParaRPr lang="zh-CN" sz="1600" kern="100">
                        <a:effectLst/>
                        <a:latin typeface="Calibri"/>
                        <a:ea typeface="宋体"/>
                        <a:cs typeface="Times New Roman"/>
                      </a:endParaRPr>
                    </a:p>
                  </a:txBody>
                  <a:tcPr marL="68580" marR="68580" marT="0" marB="0" anchor="ctr"/>
                </a:tc>
                <a:tc gridSpan="4">
                  <a:txBody>
                    <a:bodyPr/>
                    <a:lstStyle/>
                    <a:p>
                      <a:pPr algn="l">
                        <a:spcAft>
                          <a:spcPts val="0"/>
                        </a:spcAft>
                      </a:pPr>
                      <a:r>
                        <a:rPr lang="zh-CN" sz="1600" kern="100" dirty="0">
                          <a:effectLst/>
                        </a:rPr>
                        <a:t>小组总结讨论</a:t>
                      </a:r>
                      <a:endParaRPr lang="zh-CN" sz="1600" kern="100" dirty="0">
                        <a:effectLst/>
                        <a:latin typeface="Calibri"/>
                        <a:ea typeface="宋体"/>
                        <a:cs typeface="Times New Roman"/>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spcAft>
                          <a:spcPts val="0"/>
                        </a:spcAft>
                      </a:pPr>
                      <a:r>
                        <a:rPr lang="en-US" sz="1600" kern="100">
                          <a:effectLst/>
                        </a:rPr>
                        <a:t>5</a:t>
                      </a:r>
                      <a:r>
                        <a:rPr lang="zh-CN" sz="1600" kern="100">
                          <a:effectLst/>
                        </a:rPr>
                        <a:t>分钟</a:t>
                      </a:r>
                      <a:endParaRPr lang="zh-CN" sz="1600" kern="100">
                        <a:effectLst/>
                        <a:latin typeface="Calibri"/>
                        <a:ea typeface="宋体"/>
                        <a:cs typeface="Times New Roman"/>
                      </a:endParaRPr>
                    </a:p>
                  </a:txBody>
                  <a:tcPr marL="68580" marR="68580" marT="0" marB="0" anchor="ctr"/>
                </a:tc>
              </a:tr>
              <a:tr h="432048">
                <a:tc>
                  <a:txBody>
                    <a:bodyPr/>
                    <a:lstStyle/>
                    <a:p>
                      <a:pPr algn="ctr">
                        <a:spcAft>
                          <a:spcPts val="0"/>
                        </a:spcAft>
                      </a:pPr>
                      <a:r>
                        <a:rPr lang="zh-CN" sz="1600" kern="100">
                          <a:effectLst/>
                        </a:rPr>
                        <a:t>步骤六</a:t>
                      </a:r>
                      <a:endParaRPr lang="zh-CN" sz="1600" kern="100">
                        <a:effectLst/>
                        <a:latin typeface="Calibri"/>
                        <a:ea typeface="宋体"/>
                        <a:cs typeface="Times New Roman"/>
                      </a:endParaRPr>
                    </a:p>
                  </a:txBody>
                  <a:tcPr marL="68580" marR="68580" marT="0" marB="0" anchor="ctr"/>
                </a:tc>
                <a:tc gridSpan="4">
                  <a:txBody>
                    <a:bodyPr/>
                    <a:lstStyle/>
                    <a:p>
                      <a:pPr algn="l">
                        <a:spcAft>
                          <a:spcPts val="0"/>
                        </a:spcAft>
                      </a:pPr>
                      <a:r>
                        <a:rPr lang="zh-CN" sz="1600" kern="100" dirty="0">
                          <a:effectLst/>
                        </a:rPr>
                        <a:t>选出代表进行发言</a:t>
                      </a:r>
                      <a:endParaRPr lang="zh-CN" sz="1600" kern="100" dirty="0">
                        <a:effectLst/>
                        <a:latin typeface="Calibri"/>
                        <a:ea typeface="宋体"/>
                        <a:cs typeface="Times New Roman"/>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spcAft>
                          <a:spcPts val="0"/>
                        </a:spcAft>
                      </a:pPr>
                      <a:r>
                        <a:rPr lang="en-US" sz="1600" kern="100">
                          <a:effectLst/>
                        </a:rPr>
                        <a:t>5</a:t>
                      </a:r>
                      <a:r>
                        <a:rPr lang="zh-CN" sz="1600" kern="100">
                          <a:effectLst/>
                        </a:rPr>
                        <a:t>分钟</a:t>
                      </a:r>
                      <a:endParaRPr lang="zh-CN" sz="1600" kern="100">
                        <a:effectLst/>
                        <a:latin typeface="Calibri"/>
                        <a:ea typeface="宋体"/>
                        <a:cs typeface="Times New Roman"/>
                      </a:endParaRPr>
                    </a:p>
                  </a:txBody>
                  <a:tcPr marL="68580" marR="68580" marT="0" marB="0" anchor="ctr"/>
                </a:tc>
              </a:tr>
              <a:tr h="432048">
                <a:tc>
                  <a:txBody>
                    <a:bodyPr/>
                    <a:lstStyle/>
                    <a:p>
                      <a:pPr algn="ctr">
                        <a:spcAft>
                          <a:spcPts val="0"/>
                        </a:spcAft>
                      </a:pPr>
                      <a:r>
                        <a:rPr lang="zh-CN" sz="1600" kern="100">
                          <a:effectLst/>
                        </a:rPr>
                        <a:t>步骤七</a:t>
                      </a:r>
                      <a:endParaRPr lang="zh-CN" sz="1600" kern="100">
                        <a:effectLst/>
                        <a:latin typeface="Calibri"/>
                        <a:ea typeface="宋体"/>
                        <a:cs typeface="Times New Roman"/>
                      </a:endParaRPr>
                    </a:p>
                  </a:txBody>
                  <a:tcPr marL="68580" marR="68580" marT="0" marB="0" anchor="ctr"/>
                </a:tc>
                <a:tc gridSpan="4">
                  <a:txBody>
                    <a:bodyPr/>
                    <a:lstStyle/>
                    <a:p>
                      <a:pPr algn="l">
                        <a:spcAft>
                          <a:spcPts val="0"/>
                        </a:spcAft>
                      </a:pPr>
                      <a:r>
                        <a:rPr lang="zh-CN" sz="1600" kern="100" dirty="0">
                          <a:effectLst/>
                        </a:rPr>
                        <a:t>转换角色进行第二回合、第三回合</a:t>
                      </a:r>
                      <a:endParaRPr lang="zh-CN" sz="1600" kern="100" dirty="0">
                        <a:effectLst/>
                        <a:latin typeface="Calibri"/>
                        <a:ea typeface="宋体"/>
                        <a:cs typeface="Times New Roman"/>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spcAft>
                          <a:spcPts val="0"/>
                        </a:spcAft>
                      </a:pPr>
                      <a:endParaRPr lang="zh-CN" sz="1600" kern="100" dirty="0">
                        <a:effectLst/>
                        <a:latin typeface="Calibri"/>
                        <a:ea typeface="宋体"/>
                        <a:cs typeface="Times New Roman"/>
                      </a:endParaRPr>
                    </a:p>
                  </a:txBody>
                  <a:tcPr marL="68580" marR="68580" marT="0" marB="0" anchor="ctr"/>
                </a:tc>
              </a:tr>
            </a:tbl>
          </a:graphicData>
        </a:graphic>
      </p:graphicFrame>
      <p:sp>
        <p:nvSpPr>
          <p:cNvPr id="11" name="圆角矩形 10">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68162496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7"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0" name="TextBox 28"/>
          <p:cNvSpPr>
            <a:spLocks noChangeArrowheads="1"/>
          </p:cNvSpPr>
          <p:nvPr/>
        </p:nvSpPr>
        <p:spPr bwMode="auto">
          <a:xfrm>
            <a:off x="3491880" y="84605"/>
            <a:ext cx="5544618"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en-US" altLang="zh-CN" sz="1600" b="1" dirty="0">
                <a:solidFill>
                  <a:schemeClr val="accent3">
                    <a:lumMod val="50000"/>
                  </a:schemeClr>
                </a:solidFill>
                <a:latin typeface="黑体" pitchFamily="2" charset="-122"/>
                <a:ea typeface="黑体" pitchFamily="2" charset="-122"/>
              </a:rPr>
              <a:t>CCSS</a:t>
            </a:r>
            <a:r>
              <a:rPr lang="zh-CN" altLang="en-US" sz="1600" b="1" dirty="0">
                <a:solidFill>
                  <a:schemeClr val="accent3">
                    <a:lumMod val="50000"/>
                  </a:schemeClr>
                </a:solidFill>
                <a:latin typeface="黑体" pitchFamily="2" charset="-122"/>
                <a:ea typeface="黑体" pitchFamily="2" charset="-122"/>
              </a:rPr>
              <a:t>情境任务实</a:t>
            </a:r>
            <a:r>
              <a:rPr lang="zh-CN" altLang="en-US" sz="1600" b="1" dirty="0" smtClean="0">
                <a:solidFill>
                  <a:schemeClr val="accent3">
                    <a:lumMod val="50000"/>
                  </a:schemeClr>
                </a:solidFill>
                <a:latin typeface="黑体" pitchFamily="2" charset="-122"/>
                <a:ea typeface="黑体" pitchFamily="2" charset="-122"/>
              </a:rPr>
              <a:t>训</a:t>
            </a:r>
            <a:r>
              <a:rPr lang="en-US" altLang="zh-CN" sz="1600" b="1" dirty="0" smtClean="0">
                <a:solidFill>
                  <a:schemeClr val="accent3">
                    <a:lumMod val="50000"/>
                  </a:schemeClr>
                </a:solidFill>
                <a:latin typeface="黑体" pitchFamily="2" charset="-122"/>
                <a:ea typeface="黑体" pitchFamily="2" charset="-122"/>
              </a:rPr>
              <a:t>2</a:t>
            </a:r>
            <a:r>
              <a:rPr lang="zh-CN" altLang="en-US" sz="1600" b="1" dirty="0" smtClean="0">
                <a:solidFill>
                  <a:schemeClr val="accent3">
                    <a:lumMod val="50000"/>
                  </a:schemeClr>
                </a:solidFill>
                <a:latin typeface="黑体" pitchFamily="2" charset="-122"/>
                <a:ea typeface="黑体" pitchFamily="2" charset="-122"/>
              </a:rPr>
              <a:t>  模拟汽车道路救援客户沟通技巧实</a:t>
            </a:r>
            <a:r>
              <a:rPr lang="zh-CN" altLang="en-US" sz="1600" b="1" dirty="0">
                <a:solidFill>
                  <a:schemeClr val="accent3">
                    <a:lumMod val="50000"/>
                  </a:schemeClr>
                </a:solidFill>
                <a:latin typeface="黑体" pitchFamily="2" charset="-122"/>
                <a:ea typeface="黑体" pitchFamily="2" charset="-122"/>
              </a:rPr>
              <a:t>训</a:t>
            </a:r>
          </a:p>
        </p:txBody>
      </p:sp>
      <p:sp>
        <p:nvSpPr>
          <p:cNvPr id="13" name="TextBox 12"/>
          <p:cNvSpPr txBox="1"/>
          <p:nvPr/>
        </p:nvSpPr>
        <p:spPr>
          <a:xfrm>
            <a:off x="2200275" y="985292"/>
            <a:ext cx="6836222" cy="2585323"/>
          </a:xfrm>
          <a:prstGeom prst="rect">
            <a:avLst/>
          </a:prstGeom>
          <a:noFill/>
        </p:spPr>
        <p:txBody>
          <a:bodyPr wrap="square" rtlCol="0">
            <a:spAutoFit/>
          </a:bodyPr>
          <a:lstStyle/>
          <a:p>
            <a:pPr indent="457200"/>
            <a:r>
              <a:rPr lang="en-US" altLang="zh-CN" dirty="0"/>
              <a:t>5</a:t>
            </a:r>
            <a:r>
              <a:rPr lang="zh-CN" altLang="zh-CN" dirty="0"/>
              <a:t>．小组发言总结</a:t>
            </a:r>
          </a:p>
          <a:p>
            <a:pPr indent="457200"/>
            <a:r>
              <a:rPr lang="zh-CN" altLang="zh-CN" dirty="0"/>
              <a:t>在第一回合的实训结束后，小组内选派一名组员发言，发言内容如下：</a:t>
            </a:r>
          </a:p>
          <a:p>
            <a:pPr indent="457200"/>
            <a:r>
              <a:rPr lang="zh-CN" altLang="zh-CN" dirty="0"/>
              <a:t>①描述整个实训的执行过程。</a:t>
            </a:r>
          </a:p>
          <a:p>
            <a:pPr indent="457200"/>
            <a:r>
              <a:rPr lang="zh-CN" altLang="zh-CN" dirty="0"/>
              <a:t>②评价各角色在实训过程中的表现。</a:t>
            </a:r>
          </a:p>
          <a:p>
            <a:pPr indent="457200"/>
            <a:r>
              <a:rPr lang="zh-CN" altLang="zh-CN" dirty="0"/>
              <a:t>③通过实训，讨论客户服务礼仪在呼叫中心日常工作中的作用。</a:t>
            </a:r>
          </a:p>
          <a:p>
            <a:pPr indent="457200"/>
            <a:r>
              <a:rPr lang="zh-CN" altLang="zh-CN" dirty="0"/>
              <a:t>④回答教师提出的问题。</a:t>
            </a:r>
          </a:p>
          <a:p>
            <a:pPr indent="457200"/>
            <a:r>
              <a:rPr lang="en-US" altLang="zh-CN" dirty="0"/>
              <a:t>6</a:t>
            </a:r>
            <a:r>
              <a:rPr lang="zh-CN" altLang="zh-CN" dirty="0"/>
              <a:t>．实训总结表</a:t>
            </a:r>
          </a:p>
          <a:p>
            <a:pPr indent="457200"/>
            <a:r>
              <a:rPr lang="zh-CN" altLang="zh-CN" dirty="0"/>
              <a:t>本次“实训总结表”和“观察评估表”如</a:t>
            </a:r>
            <a:r>
              <a:rPr lang="zh-CN" altLang="zh-CN" dirty="0" smtClean="0"/>
              <a:t>表</a:t>
            </a:r>
            <a:r>
              <a:rPr lang="en-US" altLang="zh-CN" dirty="0" smtClean="0"/>
              <a:t>3-11</a:t>
            </a:r>
            <a:r>
              <a:rPr lang="zh-CN" altLang="zh-CN" dirty="0" smtClean="0"/>
              <a:t>至表</a:t>
            </a:r>
            <a:r>
              <a:rPr lang="en-US" altLang="zh-CN" dirty="0" smtClean="0"/>
              <a:t>3-13</a:t>
            </a:r>
            <a:r>
              <a:rPr lang="zh-CN" altLang="zh-CN" dirty="0" smtClean="0"/>
              <a:t>所</a:t>
            </a:r>
            <a:r>
              <a:rPr lang="zh-CN" altLang="zh-CN" dirty="0"/>
              <a:t>示。</a:t>
            </a:r>
          </a:p>
        </p:txBody>
      </p:sp>
      <p:sp>
        <p:nvSpPr>
          <p:cNvPr id="11" name="圆角矩形 10">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68162496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7"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0" name="TextBox 28"/>
          <p:cNvSpPr>
            <a:spLocks noChangeArrowheads="1"/>
          </p:cNvSpPr>
          <p:nvPr/>
        </p:nvSpPr>
        <p:spPr bwMode="auto">
          <a:xfrm>
            <a:off x="3491880" y="84605"/>
            <a:ext cx="5544618"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en-US" altLang="zh-CN" sz="1600" b="1" dirty="0">
                <a:solidFill>
                  <a:schemeClr val="accent3">
                    <a:lumMod val="50000"/>
                  </a:schemeClr>
                </a:solidFill>
                <a:latin typeface="黑体" pitchFamily="2" charset="-122"/>
                <a:ea typeface="黑体" pitchFamily="2" charset="-122"/>
              </a:rPr>
              <a:t>CCSS</a:t>
            </a:r>
            <a:r>
              <a:rPr lang="zh-CN" altLang="en-US" sz="1600" b="1" dirty="0">
                <a:solidFill>
                  <a:schemeClr val="accent3">
                    <a:lumMod val="50000"/>
                  </a:schemeClr>
                </a:solidFill>
                <a:latin typeface="黑体" pitchFamily="2" charset="-122"/>
                <a:ea typeface="黑体" pitchFamily="2" charset="-122"/>
              </a:rPr>
              <a:t>情境任务实</a:t>
            </a:r>
            <a:r>
              <a:rPr lang="zh-CN" altLang="en-US" sz="1600" b="1" dirty="0" smtClean="0">
                <a:solidFill>
                  <a:schemeClr val="accent3">
                    <a:lumMod val="50000"/>
                  </a:schemeClr>
                </a:solidFill>
                <a:latin typeface="黑体" pitchFamily="2" charset="-122"/>
                <a:ea typeface="黑体" pitchFamily="2" charset="-122"/>
              </a:rPr>
              <a:t>训</a:t>
            </a:r>
            <a:r>
              <a:rPr lang="en-US" altLang="zh-CN" sz="1600" b="1" dirty="0" smtClean="0">
                <a:solidFill>
                  <a:schemeClr val="accent3">
                    <a:lumMod val="50000"/>
                  </a:schemeClr>
                </a:solidFill>
                <a:latin typeface="黑体" pitchFamily="2" charset="-122"/>
                <a:ea typeface="黑体" pitchFamily="2" charset="-122"/>
              </a:rPr>
              <a:t>2</a:t>
            </a:r>
            <a:r>
              <a:rPr lang="zh-CN" altLang="en-US" sz="1600" b="1" dirty="0" smtClean="0">
                <a:solidFill>
                  <a:schemeClr val="accent3">
                    <a:lumMod val="50000"/>
                  </a:schemeClr>
                </a:solidFill>
                <a:latin typeface="黑体" pitchFamily="2" charset="-122"/>
                <a:ea typeface="黑体" pitchFamily="2" charset="-122"/>
              </a:rPr>
              <a:t>  模拟汽车道路救援客户沟通技巧实</a:t>
            </a:r>
            <a:r>
              <a:rPr lang="zh-CN" altLang="en-US" sz="1600" b="1" dirty="0">
                <a:solidFill>
                  <a:schemeClr val="accent3">
                    <a:lumMod val="50000"/>
                  </a:schemeClr>
                </a:solidFill>
                <a:latin typeface="黑体" pitchFamily="2" charset="-122"/>
                <a:ea typeface="黑体" pitchFamily="2" charset="-122"/>
              </a:rPr>
              <a:t>训</a:t>
            </a:r>
          </a:p>
        </p:txBody>
      </p:sp>
      <p:sp>
        <p:nvSpPr>
          <p:cNvPr id="13" name="TextBox 12"/>
          <p:cNvSpPr txBox="1"/>
          <p:nvPr/>
        </p:nvSpPr>
        <p:spPr>
          <a:xfrm>
            <a:off x="2200275" y="985292"/>
            <a:ext cx="6836222" cy="369332"/>
          </a:xfrm>
          <a:prstGeom prst="rect">
            <a:avLst/>
          </a:prstGeom>
          <a:noFill/>
        </p:spPr>
        <p:txBody>
          <a:bodyPr wrap="square" rtlCol="0">
            <a:spAutoFit/>
          </a:bodyPr>
          <a:lstStyle/>
          <a:p>
            <a:pPr algn="ctr"/>
            <a:r>
              <a:rPr lang="zh-CN" altLang="zh-CN" dirty="0" smtClean="0"/>
              <a:t>表</a:t>
            </a:r>
            <a:r>
              <a:rPr lang="en-US" altLang="zh-CN" dirty="0" smtClean="0"/>
              <a:t>3-11</a:t>
            </a:r>
            <a:r>
              <a:rPr lang="zh-CN" altLang="zh-CN" dirty="0" smtClean="0"/>
              <a:t>实</a:t>
            </a:r>
            <a:r>
              <a:rPr lang="zh-CN" altLang="zh-CN" dirty="0"/>
              <a:t>训总结表（坐席代表角色）</a:t>
            </a:r>
          </a:p>
        </p:txBody>
      </p:sp>
      <p:graphicFrame>
        <p:nvGraphicFramePr>
          <p:cNvPr id="14" name="表格 13"/>
          <p:cNvGraphicFramePr>
            <a:graphicFrameLocks noGrp="1"/>
          </p:cNvGraphicFramePr>
          <p:nvPr>
            <p:extLst>
              <p:ext uri="{D42A27DB-BD31-4B8C-83A1-F6EECF244321}">
                <p14:modId xmlns:p14="http://schemas.microsoft.com/office/powerpoint/2010/main" val="3958870915"/>
              </p:ext>
            </p:extLst>
          </p:nvPr>
        </p:nvGraphicFramePr>
        <p:xfrm>
          <a:off x="2904946" y="1921396"/>
          <a:ext cx="5411470" cy="2736306"/>
        </p:xfrm>
        <a:graphic>
          <a:graphicData uri="http://schemas.openxmlformats.org/drawingml/2006/table">
            <a:tbl>
              <a:tblPr firstRow="1" firstCol="1" lastRow="1" lastCol="1" bandRow="1" bandCol="1">
                <a:tableStyleId>{5C22544A-7EE6-4342-B048-85BDC9FD1C3A}</a:tableStyleId>
              </a:tblPr>
              <a:tblGrid>
                <a:gridCol w="3035206"/>
                <a:gridCol w="2376264"/>
              </a:tblGrid>
              <a:tr h="456051">
                <a:tc>
                  <a:txBody>
                    <a:bodyPr/>
                    <a:lstStyle/>
                    <a:p>
                      <a:pPr algn="ctr">
                        <a:spcAft>
                          <a:spcPts val="0"/>
                        </a:spcAft>
                      </a:pPr>
                      <a:r>
                        <a:rPr lang="zh-CN" sz="1600" kern="100" dirty="0">
                          <a:effectLst/>
                        </a:rPr>
                        <a:t>题目</a:t>
                      </a:r>
                      <a:endParaRPr lang="zh-CN" sz="1600" kern="100" dirty="0">
                        <a:effectLst/>
                        <a:latin typeface="Calibri"/>
                        <a:ea typeface="宋体"/>
                        <a:cs typeface="Times New Roman"/>
                      </a:endParaRPr>
                    </a:p>
                  </a:txBody>
                  <a:tcPr marL="68580" marR="68580" marT="0" marB="0" anchor="ctr"/>
                </a:tc>
                <a:tc>
                  <a:txBody>
                    <a:bodyPr/>
                    <a:lstStyle/>
                    <a:p>
                      <a:pPr algn="ctr">
                        <a:spcAft>
                          <a:spcPts val="0"/>
                        </a:spcAft>
                      </a:pPr>
                      <a:r>
                        <a:rPr lang="zh-CN" sz="1600" kern="100" dirty="0">
                          <a:effectLst/>
                        </a:rPr>
                        <a:t>总结</a:t>
                      </a:r>
                      <a:endParaRPr lang="zh-CN" sz="1600" kern="100" dirty="0">
                        <a:effectLst/>
                        <a:latin typeface="Calibri"/>
                        <a:ea typeface="宋体"/>
                        <a:cs typeface="Times New Roman"/>
                      </a:endParaRPr>
                    </a:p>
                  </a:txBody>
                  <a:tcPr marL="68580" marR="68580" marT="0" marB="0" anchor="ctr"/>
                </a:tc>
              </a:tr>
              <a:tr h="456051">
                <a:tc>
                  <a:txBody>
                    <a:bodyPr/>
                    <a:lstStyle/>
                    <a:p>
                      <a:pPr algn="just">
                        <a:spcAft>
                          <a:spcPts val="0"/>
                        </a:spcAft>
                      </a:pPr>
                      <a:r>
                        <a:rPr lang="zh-CN" sz="1600" kern="100">
                          <a:effectLst/>
                        </a:rPr>
                        <a:t>你个人认为本次沟通是否成功？</a:t>
                      </a:r>
                      <a:endParaRPr lang="zh-CN" sz="1600" kern="100">
                        <a:effectLst/>
                        <a:latin typeface="Calibri"/>
                        <a:ea typeface="宋体"/>
                        <a:cs typeface="Times New Roman"/>
                      </a:endParaRPr>
                    </a:p>
                  </a:txBody>
                  <a:tcPr marL="68580" marR="68580" marT="0" marB="0" anchor="ctr"/>
                </a:tc>
                <a:tc>
                  <a:txBody>
                    <a:bodyPr/>
                    <a:lstStyle/>
                    <a:p>
                      <a:pPr algn="just">
                        <a:spcAft>
                          <a:spcPts val="0"/>
                        </a:spcAft>
                      </a:pPr>
                      <a:r>
                        <a:rPr lang="en-US" sz="1600" kern="100" dirty="0">
                          <a:effectLst/>
                        </a:rPr>
                        <a:t> </a:t>
                      </a:r>
                      <a:endParaRPr lang="zh-CN" sz="1600" kern="100" dirty="0">
                        <a:effectLst/>
                        <a:latin typeface="Calibri"/>
                        <a:ea typeface="宋体"/>
                        <a:cs typeface="Times New Roman"/>
                      </a:endParaRPr>
                    </a:p>
                  </a:txBody>
                  <a:tcPr marL="68580" marR="68580" marT="0" marB="0" anchor="ctr"/>
                </a:tc>
              </a:tr>
              <a:tr h="456051">
                <a:tc>
                  <a:txBody>
                    <a:bodyPr/>
                    <a:lstStyle/>
                    <a:p>
                      <a:pPr algn="just">
                        <a:spcAft>
                          <a:spcPts val="0"/>
                        </a:spcAft>
                      </a:pPr>
                      <a:r>
                        <a:rPr lang="zh-CN" sz="1600" kern="100">
                          <a:effectLst/>
                        </a:rPr>
                        <a:t>前期做的准备是否充分？</a:t>
                      </a:r>
                      <a:endParaRPr lang="zh-CN" sz="1600" kern="100">
                        <a:effectLst/>
                        <a:latin typeface="Calibri"/>
                        <a:ea typeface="宋体"/>
                        <a:cs typeface="Times New Roman"/>
                      </a:endParaRPr>
                    </a:p>
                  </a:txBody>
                  <a:tcPr marL="68580" marR="68580" marT="0" marB="0" anchor="ctr"/>
                </a:tc>
                <a:tc>
                  <a:txBody>
                    <a:bodyPr/>
                    <a:lstStyle/>
                    <a:p>
                      <a:pPr algn="just">
                        <a:spcAft>
                          <a:spcPts val="0"/>
                        </a:spcAft>
                      </a:pPr>
                      <a:r>
                        <a:rPr lang="en-US" sz="1600" kern="100" dirty="0">
                          <a:effectLst/>
                        </a:rPr>
                        <a:t> </a:t>
                      </a:r>
                      <a:endParaRPr lang="zh-CN" sz="1600" kern="100" dirty="0">
                        <a:effectLst/>
                        <a:latin typeface="Calibri"/>
                        <a:ea typeface="宋体"/>
                        <a:cs typeface="Times New Roman"/>
                      </a:endParaRPr>
                    </a:p>
                  </a:txBody>
                  <a:tcPr marL="68580" marR="68580" marT="0" marB="0" anchor="ctr"/>
                </a:tc>
              </a:tr>
              <a:tr h="456051">
                <a:tc>
                  <a:txBody>
                    <a:bodyPr/>
                    <a:lstStyle/>
                    <a:p>
                      <a:pPr algn="just">
                        <a:spcAft>
                          <a:spcPts val="0"/>
                        </a:spcAft>
                      </a:pPr>
                      <a:r>
                        <a:rPr lang="zh-CN" sz="1600" kern="100">
                          <a:effectLst/>
                        </a:rPr>
                        <a:t>哪些地方需要改进？</a:t>
                      </a:r>
                      <a:endParaRPr lang="zh-CN" sz="1600" kern="100">
                        <a:effectLst/>
                        <a:latin typeface="Calibri"/>
                        <a:ea typeface="宋体"/>
                        <a:cs typeface="Times New Roman"/>
                      </a:endParaRPr>
                    </a:p>
                  </a:txBody>
                  <a:tcPr marL="68580" marR="68580" marT="0" marB="0" anchor="ctr"/>
                </a:tc>
                <a:tc>
                  <a:txBody>
                    <a:bodyPr/>
                    <a:lstStyle/>
                    <a:p>
                      <a:pPr algn="just">
                        <a:spcAft>
                          <a:spcPts val="0"/>
                        </a:spcAft>
                      </a:pPr>
                      <a:r>
                        <a:rPr lang="en-US" sz="1600" kern="100" dirty="0">
                          <a:effectLst/>
                        </a:rPr>
                        <a:t> </a:t>
                      </a:r>
                      <a:endParaRPr lang="zh-CN" sz="1600" kern="100" dirty="0">
                        <a:effectLst/>
                        <a:latin typeface="Calibri"/>
                        <a:ea typeface="宋体"/>
                        <a:cs typeface="Times New Roman"/>
                      </a:endParaRPr>
                    </a:p>
                  </a:txBody>
                  <a:tcPr marL="68580" marR="68580" marT="0" marB="0" anchor="ctr"/>
                </a:tc>
              </a:tr>
              <a:tr h="456051">
                <a:tc>
                  <a:txBody>
                    <a:bodyPr/>
                    <a:lstStyle/>
                    <a:p>
                      <a:pPr algn="just">
                        <a:spcAft>
                          <a:spcPts val="0"/>
                        </a:spcAft>
                      </a:pPr>
                      <a:r>
                        <a:rPr lang="zh-CN" sz="1600" kern="100">
                          <a:effectLst/>
                        </a:rPr>
                        <a:t>哪些技巧没有运用？</a:t>
                      </a:r>
                      <a:endParaRPr lang="zh-CN" sz="1600" kern="100">
                        <a:effectLst/>
                        <a:latin typeface="Calibri"/>
                        <a:ea typeface="宋体"/>
                        <a:cs typeface="Times New Roman"/>
                      </a:endParaRPr>
                    </a:p>
                  </a:txBody>
                  <a:tcPr marL="68580" marR="68580" marT="0" marB="0" anchor="ctr"/>
                </a:tc>
                <a:tc>
                  <a:txBody>
                    <a:bodyPr/>
                    <a:lstStyle/>
                    <a:p>
                      <a:pPr algn="just">
                        <a:spcAft>
                          <a:spcPts val="0"/>
                        </a:spcAft>
                      </a:pPr>
                      <a:r>
                        <a:rPr lang="en-US" sz="1600" kern="100" dirty="0">
                          <a:effectLst/>
                        </a:rPr>
                        <a:t> </a:t>
                      </a:r>
                      <a:endParaRPr lang="zh-CN" sz="1600" kern="100" dirty="0">
                        <a:effectLst/>
                        <a:latin typeface="Calibri"/>
                        <a:ea typeface="宋体"/>
                        <a:cs typeface="Times New Roman"/>
                      </a:endParaRPr>
                    </a:p>
                  </a:txBody>
                  <a:tcPr marL="68580" marR="68580" marT="0" marB="0" anchor="ctr"/>
                </a:tc>
              </a:tr>
              <a:tr h="456051">
                <a:tc>
                  <a:txBody>
                    <a:bodyPr/>
                    <a:lstStyle/>
                    <a:p>
                      <a:pPr algn="just">
                        <a:spcAft>
                          <a:spcPts val="0"/>
                        </a:spcAft>
                      </a:pPr>
                      <a:r>
                        <a:rPr lang="zh-CN" sz="1600" kern="100" dirty="0">
                          <a:effectLst/>
                        </a:rPr>
                        <a:t>需要温习哪部分能力点的知识？</a:t>
                      </a:r>
                      <a:endParaRPr lang="zh-CN" sz="1600" kern="100" dirty="0">
                        <a:effectLst/>
                        <a:latin typeface="Calibri"/>
                        <a:ea typeface="宋体"/>
                        <a:cs typeface="Times New Roman"/>
                      </a:endParaRPr>
                    </a:p>
                  </a:txBody>
                  <a:tcPr marL="68580" marR="68580" marT="0" marB="0" anchor="ctr"/>
                </a:tc>
                <a:tc>
                  <a:txBody>
                    <a:bodyPr/>
                    <a:lstStyle/>
                    <a:p>
                      <a:pPr algn="just">
                        <a:spcAft>
                          <a:spcPts val="0"/>
                        </a:spcAft>
                      </a:pPr>
                      <a:r>
                        <a:rPr lang="en-US" sz="1600" kern="100" dirty="0">
                          <a:effectLst/>
                        </a:rPr>
                        <a:t> </a:t>
                      </a:r>
                      <a:endParaRPr lang="zh-CN" sz="1600" kern="100" dirty="0">
                        <a:effectLst/>
                        <a:latin typeface="Calibri"/>
                        <a:ea typeface="宋体"/>
                        <a:cs typeface="Times New Roman"/>
                      </a:endParaRPr>
                    </a:p>
                  </a:txBody>
                  <a:tcPr marL="68580" marR="68580" marT="0" marB="0" anchor="ctr"/>
                </a:tc>
              </a:tr>
            </a:tbl>
          </a:graphicData>
        </a:graphic>
      </p:graphicFrame>
      <p:sp>
        <p:nvSpPr>
          <p:cNvPr id="11" name="圆角矩形 10">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68162496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7"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0" name="TextBox 28"/>
          <p:cNvSpPr>
            <a:spLocks noChangeArrowheads="1"/>
          </p:cNvSpPr>
          <p:nvPr/>
        </p:nvSpPr>
        <p:spPr bwMode="auto">
          <a:xfrm>
            <a:off x="3491880" y="84605"/>
            <a:ext cx="5544618"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en-US" altLang="zh-CN" sz="1600" b="1" dirty="0">
                <a:solidFill>
                  <a:schemeClr val="accent3">
                    <a:lumMod val="50000"/>
                  </a:schemeClr>
                </a:solidFill>
                <a:latin typeface="黑体" pitchFamily="2" charset="-122"/>
                <a:ea typeface="黑体" pitchFamily="2" charset="-122"/>
              </a:rPr>
              <a:t>CCSS</a:t>
            </a:r>
            <a:r>
              <a:rPr lang="zh-CN" altLang="en-US" sz="1600" b="1" dirty="0">
                <a:solidFill>
                  <a:schemeClr val="accent3">
                    <a:lumMod val="50000"/>
                  </a:schemeClr>
                </a:solidFill>
                <a:latin typeface="黑体" pitchFamily="2" charset="-122"/>
                <a:ea typeface="黑体" pitchFamily="2" charset="-122"/>
              </a:rPr>
              <a:t>情境任务实</a:t>
            </a:r>
            <a:r>
              <a:rPr lang="zh-CN" altLang="en-US" sz="1600" b="1" dirty="0" smtClean="0">
                <a:solidFill>
                  <a:schemeClr val="accent3">
                    <a:lumMod val="50000"/>
                  </a:schemeClr>
                </a:solidFill>
                <a:latin typeface="黑体" pitchFamily="2" charset="-122"/>
                <a:ea typeface="黑体" pitchFamily="2" charset="-122"/>
              </a:rPr>
              <a:t>训</a:t>
            </a:r>
            <a:r>
              <a:rPr lang="en-US" altLang="zh-CN" sz="1600" b="1" dirty="0" smtClean="0">
                <a:solidFill>
                  <a:schemeClr val="accent3">
                    <a:lumMod val="50000"/>
                  </a:schemeClr>
                </a:solidFill>
                <a:latin typeface="黑体" pitchFamily="2" charset="-122"/>
                <a:ea typeface="黑体" pitchFamily="2" charset="-122"/>
              </a:rPr>
              <a:t>2</a:t>
            </a:r>
            <a:r>
              <a:rPr lang="zh-CN" altLang="en-US" sz="1600" b="1" dirty="0" smtClean="0">
                <a:solidFill>
                  <a:schemeClr val="accent3">
                    <a:lumMod val="50000"/>
                  </a:schemeClr>
                </a:solidFill>
                <a:latin typeface="黑体" pitchFamily="2" charset="-122"/>
                <a:ea typeface="黑体" pitchFamily="2" charset="-122"/>
              </a:rPr>
              <a:t>  模拟汽车道路救援客户沟通技巧实</a:t>
            </a:r>
            <a:r>
              <a:rPr lang="zh-CN" altLang="en-US" sz="1600" b="1" dirty="0">
                <a:solidFill>
                  <a:schemeClr val="accent3">
                    <a:lumMod val="50000"/>
                  </a:schemeClr>
                </a:solidFill>
                <a:latin typeface="黑体" pitchFamily="2" charset="-122"/>
                <a:ea typeface="黑体" pitchFamily="2" charset="-122"/>
              </a:rPr>
              <a:t>训</a:t>
            </a:r>
          </a:p>
        </p:txBody>
      </p:sp>
      <p:sp>
        <p:nvSpPr>
          <p:cNvPr id="13" name="TextBox 12"/>
          <p:cNvSpPr txBox="1"/>
          <p:nvPr/>
        </p:nvSpPr>
        <p:spPr>
          <a:xfrm>
            <a:off x="2200275" y="985292"/>
            <a:ext cx="6836222" cy="369332"/>
          </a:xfrm>
          <a:prstGeom prst="rect">
            <a:avLst/>
          </a:prstGeom>
          <a:noFill/>
        </p:spPr>
        <p:txBody>
          <a:bodyPr wrap="square" rtlCol="0">
            <a:spAutoFit/>
          </a:bodyPr>
          <a:lstStyle/>
          <a:p>
            <a:pPr algn="ctr"/>
            <a:r>
              <a:rPr lang="zh-CN" altLang="zh-CN" dirty="0" smtClean="0"/>
              <a:t>表</a:t>
            </a:r>
            <a:r>
              <a:rPr lang="en-US" altLang="zh-CN" dirty="0" smtClean="0"/>
              <a:t>3-12</a:t>
            </a:r>
            <a:r>
              <a:rPr lang="zh-CN" altLang="zh-CN" dirty="0" smtClean="0"/>
              <a:t>实</a:t>
            </a:r>
            <a:r>
              <a:rPr lang="zh-CN" altLang="zh-CN" dirty="0"/>
              <a:t>训总结表（客户角色）</a:t>
            </a:r>
          </a:p>
        </p:txBody>
      </p:sp>
      <p:graphicFrame>
        <p:nvGraphicFramePr>
          <p:cNvPr id="14" name="表格 13"/>
          <p:cNvGraphicFramePr>
            <a:graphicFrameLocks noGrp="1"/>
          </p:cNvGraphicFramePr>
          <p:nvPr>
            <p:extLst>
              <p:ext uri="{D42A27DB-BD31-4B8C-83A1-F6EECF244321}">
                <p14:modId xmlns:p14="http://schemas.microsoft.com/office/powerpoint/2010/main" val="486091772"/>
              </p:ext>
            </p:extLst>
          </p:nvPr>
        </p:nvGraphicFramePr>
        <p:xfrm>
          <a:off x="2987824" y="1980808"/>
          <a:ext cx="5411470" cy="2676890"/>
        </p:xfrm>
        <a:graphic>
          <a:graphicData uri="http://schemas.openxmlformats.org/drawingml/2006/table">
            <a:tbl>
              <a:tblPr firstRow="1" firstCol="1" lastRow="1" lastCol="1" bandRow="1" bandCol="1">
                <a:tableStyleId>{5C22544A-7EE6-4342-B048-85BDC9FD1C3A}</a:tableStyleId>
              </a:tblPr>
              <a:tblGrid>
                <a:gridCol w="3528392"/>
                <a:gridCol w="1883078"/>
              </a:tblGrid>
              <a:tr h="535378">
                <a:tc>
                  <a:txBody>
                    <a:bodyPr/>
                    <a:lstStyle/>
                    <a:p>
                      <a:pPr algn="ctr">
                        <a:spcAft>
                          <a:spcPts val="0"/>
                        </a:spcAft>
                      </a:pPr>
                      <a:r>
                        <a:rPr lang="zh-CN" sz="1600" kern="100" dirty="0">
                          <a:effectLst/>
                        </a:rPr>
                        <a:t>题目</a:t>
                      </a:r>
                      <a:endParaRPr lang="zh-CN" sz="1600" kern="100" dirty="0">
                        <a:effectLst/>
                        <a:latin typeface="Calibri"/>
                        <a:ea typeface="宋体"/>
                        <a:cs typeface="Times New Roman"/>
                      </a:endParaRPr>
                    </a:p>
                  </a:txBody>
                  <a:tcPr marL="68580" marR="68580" marT="0" marB="0" anchor="ctr"/>
                </a:tc>
                <a:tc>
                  <a:txBody>
                    <a:bodyPr/>
                    <a:lstStyle/>
                    <a:p>
                      <a:pPr algn="ctr">
                        <a:spcAft>
                          <a:spcPts val="0"/>
                        </a:spcAft>
                      </a:pPr>
                      <a:r>
                        <a:rPr lang="zh-CN" sz="1600" kern="100" dirty="0">
                          <a:effectLst/>
                        </a:rPr>
                        <a:t>总结</a:t>
                      </a:r>
                      <a:endParaRPr lang="zh-CN" sz="1600" kern="100" dirty="0">
                        <a:effectLst/>
                        <a:latin typeface="Calibri"/>
                        <a:ea typeface="宋体"/>
                        <a:cs typeface="Times New Roman"/>
                      </a:endParaRPr>
                    </a:p>
                  </a:txBody>
                  <a:tcPr marL="68580" marR="68580" marT="0" marB="0" anchor="ctr"/>
                </a:tc>
              </a:tr>
              <a:tr h="535378">
                <a:tc>
                  <a:txBody>
                    <a:bodyPr/>
                    <a:lstStyle/>
                    <a:p>
                      <a:pPr algn="l">
                        <a:spcAft>
                          <a:spcPts val="0"/>
                        </a:spcAft>
                      </a:pPr>
                      <a:r>
                        <a:rPr lang="zh-CN" sz="1600" kern="100">
                          <a:effectLst/>
                        </a:rPr>
                        <a:t>你对本次服务是否满意？</a:t>
                      </a:r>
                      <a:endParaRPr lang="zh-CN" sz="1600" kern="100">
                        <a:effectLst/>
                        <a:latin typeface="Calibri"/>
                        <a:ea typeface="宋体"/>
                        <a:cs typeface="Times New Roman"/>
                      </a:endParaRPr>
                    </a:p>
                  </a:txBody>
                  <a:tcPr marL="68580" marR="68580" marT="0" marB="0" anchor="ctr"/>
                </a:tc>
                <a:tc>
                  <a:txBody>
                    <a:bodyPr/>
                    <a:lstStyle/>
                    <a:p>
                      <a:pPr algn="l">
                        <a:spcAft>
                          <a:spcPts val="0"/>
                        </a:spcAft>
                      </a:pPr>
                      <a:r>
                        <a:rPr lang="en-US" sz="1600" kern="100">
                          <a:effectLst/>
                        </a:rPr>
                        <a:t> </a:t>
                      </a:r>
                      <a:endParaRPr lang="zh-CN" sz="1600" kern="100">
                        <a:effectLst/>
                        <a:latin typeface="Calibri"/>
                        <a:ea typeface="宋体"/>
                        <a:cs typeface="Times New Roman"/>
                      </a:endParaRPr>
                    </a:p>
                  </a:txBody>
                  <a:tcPr marL="68580" marR="68580" marT="0" marB="0" anchor="ctr"/>
                </a:tc>
              </a:tr>
              <a:tr h="535378">
                <a:tc>
                  <a:txBody>
                    <a:bodyPr/>
                    <a:lstStyle/>
                    <a:p>
                      <a:pPr algn="l">
                        <a:spcAft>
                          <a:spcPts val="0"/>
                        </a:spcAft>
                      </a:pPr>
                      <a:r>
                        <a:rPr lang="zh-CN" sz="1600" kern="100">
                          <a:effectLst/>
                        </a:rPr>
                        <a:t>客服哪些地方需要改进？</a:t>
                      </a:r>
                      <a:endParaRPr lang="zh-CN" sz="1600" kern="100">
                        <a:effectLst/>
                        <a:latin typeface="Calibri"/>
                        <a:ea typeface="宋体"/>
                        <a:cs typeface="Times New Roman"/>
                      </a:endParaRPr>
                    </a:p>
                  </a:txBody>
                  <a:tcPr marL="68580" marR="68580" marT="0" marB="0" anchor="ctr"/>
                </a:tc>
                <a:tc>
                  <a:txBody>
                    <a:bodyPr/>
                    <a:lstStyle/>
                    <a:p>
                      <a:pPr algn="l">
                        <a:spcAft>
                          <a:spcPts val="0"/>
                        </a:spcAft>
                      </a:pPr>
                      <a:r>
                        <a:rPr lang="en-US" sz="1600" kern="100">
                          <a:effectLst/>
                        </a:rPr>
                        <a:t> </a:t>
                      </a:r>
                      <a:endParaRPr lang="zh-CN" sz="1600" kern="100">
                        <a:effectLst/>
                        <a:latin typeface="Calibri"/>
                        <a:ea typeface="宋体"/>
                        <a:cs typeface="Times New Roman"/>
                      </a:endParaRPr>
                    </a:p>
                  </a:txBody>
                  <a:tcPr marL="68580" marR="68580" marT="0" marB="0" anchor="ctr"/>
                </a:tc>
              </a:tr>
              <a:tr h="535378">
                <a:tc>
                  <a:txBody>
                    <a:bodyPr/>
                    <a:lstStyle/>
                    <a:p>
                      <a:pPr algn="l">
                        <a:spcAft>
                          <a:spcPts val="0"/>
                        </a:spcAft>
                      </a:pPr>
                      <a:r>
                        <a:rPr lang="zh-CN" sz="1600" kern="100">
                          <a:effectLst/>
                        </a:rPr>
                        <a:t>你希望客服如何做，才能使你更满意</a:t>
                      </a:r>
                      <a:r>
                        <a:rPr lang="en-US" sz="1600" kern="100">
                          <a:effectLst/>
                        </a:rPr>
                        <a:t>?</a:t>
                      </a:r>
                      <a:endParaRPr lang="zh-CN" sz="1600" kern="100">
                        <a:effectLst/>
                        <a:latin typeface="Calibri"/>
                        <a:ea typeface="宋体"/>
                        <a:cs typeface="Times New Roman"/>
                      </a:endParaRPr>
                    </a:p>
                  </a:txBody>
                  <a:tcPr marL="68580" marR="68580" marT="0" marB="0" anchor="ctr"/>
                </a:tc>
                <a:tc>
                  <a:txBody>
                    <a:bodyPr/>
                    <a:lstStyle/>
                    <a:p>
                      <a:pPr algn="l">
                        <a:spcAft>
                          <a:spcPts val="0"/>
                        </a:spcAft>
                      </a:pPr>
                      <a:r>
                        <a:rPr lang="en-US" sz="1600" kern="100">
                          <a:effectLst/>
                        </a:rPr>
                        <a:t> </a:t>
                      </a:r>
                      <a:endParaRPr lang="zh-CN" sz="1600" kern="100">
                        <a:effectLst/>
                        <a:latin typeface="Calibri"/>
                        <a:ea typeface="宋体"/>
                        <a:cs typeface="Times New Roman"/>
                      </a:endParaRPr>
                    </a:p>
                  </a:txBody>
                  <a:tcPr marL="68580" marR="68580" marT="0" marB="0" anchor="ctr"/>
                </a:tc>
              </a:tr>
              <a:tr h="535378">
                <a:tc>
                  <a:txBody>
                    <a:bodyPr/>
                    <a:lstStyle/>
                    <a:p>
                      <a:pPr algn="l">
                        <a:spcAft>
                          <a:spcPts val="0"/>
                        </a:spcAft>
                      </a:pPr>
                      <a:r>
                        <a:rPr lang="zh-CN" sz="1600" kern="100" dirty="0">
                          <a:effectLst/>
                        </a:rPr>
                        <a:t>客服人员哪些知识点需要加强练习？</a:t>
                      </a:r>
                      <a:endParaRPr lang="zh-CN" sz="1600" kern="100" dirty="0">
                        <a:effectLst/>
                        <a:latin typeface="Calibri"/>
                        <a:ea typeface="宋体"/>
                        <a:cs typeface="Times New Roman"/>
                      </a:endParaRPr>
                    </a:p>
                  </a:txBody>
                  <a:tcPr marL="68580" marR="68580" marT="0" marB="0" anchor="ctr"/>
                </a:tc>
                <a:tc>
                  <a:txBody>
                    <a:bodyPr/>
                    <a:lstStyle/>
                    <a:p>
                      <a:pPr algn="l">
                        <a:spcAft>
                          <a:spcPts val="0"/>
                        </a:spcAft>
                      </a:pPr>
                      <a:r>
                        <a:rPr lang="en-US" sz="1600" kern="100" dirty="0">
                          <a:effectLst/>
                        </a:rPr>
                        <a:t> </a:t>
                      </a:r>
                      <a:endParaRPr lang="zh-CN" sz="1600" kern="100" dirty="0">
                        <a:effectLst/>
                        <a:latin typeface="Calibri"/>
                        <a:ea typeface="宋体"/>
                        <a:cs typeface="Times New Roman"/>
                      </a:endParaRPr>
                    </a:p>
                  </a:txBody>
                  <a:tcPr marL="68580" marR="68580" marT="0" marB="0" anchor="ctr"/>
                </a:tc>
              </a:tr>
            </a:tbl>
          </a:graphicData>
        </a:graphic>
      </p:graphicFrame>
      <p:sp>
        <p:nvSpPr>
          <p:cNvPr id="11" name="圆角矩形 10">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68162496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7"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0" name="TextBox 28"/>
          <p:cNvSpPr>
            <a:spLocks noChangeArrowheads="1"/>
          </p:cNvSpPr>
          <p:nvPr/>
        </p:nvSpPr>
        <p:spPr bwMode="auto">
          <a:xfrm>
            <a:off x="3491880" y="84605"/>
            <a:ext cx="5544618"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en-US" altLang="zh-CN" sz="1600" b="1" dirty="0">
                <a:solidFill>
                  <a:schemeClr val="accent3">
                    <a:lumMod val="50000"/>
                  </a:schemeClr>
                </a:solidFill>
                <a:latin typeface="黑体" pitchFamily="2" charset="-122"/>
                <a:ea typeface="黑体" pitchFamily="2" charset="-122"/>
              </a:rPr>
              <a:t>CCSS</a:t>
            </a:r>
            <a:r>
              <a:rPr lang="zh-CN" altLang="en-US" sz="1600" b="1" dirty="0">
                <a:solidFill>
                  <a:schemeClr val="accent3">
                    <a:lumMod val="50000"/>
                  </a:schemeClr>
                </a:solidFill>
                <a:latin typeface="黑体" pitchFamily="2" charset="-122"/>
                <a:ea typeface="黑体" pitchFamily="2" charset="-122"/>
              </a:rPr>
              <a:t>情境任务实</a:t>
            </a:r>
            <a:r>
              <a:rPr lang="zh-CN" altLang="en-US" sz="1600" b="1" dirty="0" smtClean="0">
                <a:solidFill>
                  <a:schemeClr val="accent3">
                    <a:lumMod val="50000"/>
                  </a:schemeClr>
                </a:solidFill>
                <a:latin typeface="黑体" pitchFamily="2" charset="-122"/>
                <a:ea typeface="黑体" pitchFamily="2" charset="-122"/>
              </a:rPr>
              <a:t>训</a:t>
            </a:r>
            <a:r>
              <a:rPr lang="en-US" altLang="zh-CN" sz="1600" b="1" dirty="0" smtClean="0">
                <a:solidFill>
                  <a:schemeClr val="accent3">
                    <a:lumMod val="50000"/>
                  </a:schemeClr>
                </a:solidFill>
                <a:latin typeface="黑体" pitchFamily="2" charset="-122"/>
                <a:ea typeface="黑体" pitchFamily="2" charset="-122"/>
              </a:rPr>
              <a:t>2</a:t>
            </a:r>
            <a:r>
              <a:rPr lang="zh-CN" altLang="en-US" sz="1600" b="1" dirty="0" smtClean="0">
                <a:solidFill>
                  <a:schemeClr val="accent3">
                    <a:lumMod val="50000"/>
                  </a:schemeClr>
                </a:solidFill>
                <a:latin typeface="黑体" pitchFamily="2" charset="-122"/>
                <a:ea typeface="黑体" pitchFamily="2" charset="-122"/>
              </a:rPr>
              <a:t>  模拟汽车道路救援客户沟通技巧实</a:t>
            </a:r>
            <a:r>
              <a:rPr lang="zh-CN" altLang="en-US" sz="1600" b="1" dirty="0">
                <a:solidFill>
                  <a:schemeClr val="accent3">
                    <a:lumMod val="50000"/>
                  </a:schemeClr>
                </a:solidFill>
                <a:latin typeface="黑体" pitchFamily="2" charset="-122"/>
                <a:ea typeface="黑体" pitchFamily="2" charset="-122"/>
              </a:rPr>
              <a:t>训</a:t>
            </a:r>
          </a:p>
        </p:txBody>
      </p:sp>
      <p:sp>
        <p:nvSpPr>
          <p:cNvPr id="13" name="TextBox 12"/>
          <p:cNvSpPr txBox="1"/>
          <p:nvPr/>
        </p:nvSpPr>
        <p:spPr>
          <a:xfrm>
            <a:off x="2200275" y="841276"/>
            <a:ext cx="6836222" cy="369332"/>
          </a:xfrm>
          <a:prstGeom prst="rect">
            <a:avLst/>
          </a:prstGeom>
          <a:noFill/>
        </p:spPr>
        <p:txBody>
          <a:bodyPr wrap="square" rtlCol="0">
            <a:spAutoFit/>
          </a:bodyPr>
          <a:lstStyle/>
          <a:p>
            <a:pPr algn="ctr"/>
            <a:r>
              <a:rPr lang="zh-CN" altLang="zh-CN" dirty="0"/>
              <a:t>表</a:t>
            </a:r>
            <a:r>
              <a:rPr lang="en-US" altLang="zh-CN" dirty="0" smtClean="0"/>
              <a:t>3-13</a:t>
            </a:r>
            <a:r>
              <a:rPr lang="zh-CN" altLang="zh-CN" dirty="0" smtClean="0"/>
              <a:t>客户</a:t>
            </a:r>
            <a:r>
              <a:rPr lang="zh-CN" altLang="zh-CN" dirty="0"/>
              <a:t>沟通技巧观察评估表（观察员角色使用）</a:t>
            </a:r>
          </a:p>
        </p:txBody>
      </p:sp>
      <p:graphicFrame>
        <p:nvGraphicFramePr>
          <p:cNvPr id="16" name="表格 15"/>
          <p:cNvGraphicFramePr>
            <a:graphicFrameLocks noGrp="1"/>
          </p:cNvGraphicFramePr>
          <p:nvPr>
            <p:extLst>
              <p:ext uri="{D42A27DB-BD31-4B8C-83A1-F6EECF244321}">
                <p14:modId xmlns:p14="http://schemas.microsoft.com/office/powerpoint/2010/main" val="1891389775"/>
              </p:ext>
            </p:extLst>
          </p:nvPr>
        </p:nvGraphicFramePr>
        <p:xfrm>
          <a:off x="2915816" y="1201316"/>
          <a:ext cx="5654653" cy="3976349"/>
        </p:xfrm>
        <a:graphic>
          <a:graphicData uri="http://schemas.openxmlformats.org/drawingml/2006/table">
            <a:tbl>
              <a:tblPr firstRow="1" firstCol="1" lastRow="1" lastCol="1" bandRow="1" bandCol="1">
                <a:tableStyleId>{5C22544A-7EE6-4342-B048-85BDC9FD1C3A}</a:tableStyleId>
              </a:tblPr>
              <a:tblGrid>
                <a:gridCol w="345190"/>
                <a:gridCol w="333758"/>
                <a:gridCol w="678948"/>
                <a:gridCol w="211430"/>
                <a:gridCol w="590914"/>
                <a:gridCol w="1368152"/>
                <a:gridCol w="355737"/>
                <a:gridCol w="580367"/>
                <a:gridCol w="139713"/>
                <a:gridCol w="546388"/>
                <a:gridCol w="504056"/>
              </a:tblGrid>
              <a:tr h="81513">
                <a:tc rowSpan="2" gridSpan="2">
                  <a:txBody>
                    <a:bodyPr/>
                    <a:lstStyle/>
                    <a:p>
                      <a:pPr algn="just">
                        <a:spcAft>
                          <a:spcPts val="0"/>
                        </a:spcAft>
                      </a:pPr>
                      <a:r>
                        <a:rPr lang="zh-CN" sz="800" kern="100" dirty="0">
                          <a:effectLst/>
                        </a:rPr>
                        <a:t>基本资料</a:t>
                      </a:r>
                      <a:endParaRPr lang="zh-CN" sz="800" kern="100" dirty="0">
                        <a:effectLst/>
                        <a:latin typeface="Calibri"/>
                        <a:ea typeface="宋体"/>
                        <a:cs typeface="Times New Roman"/>
                      </a:endParaRPr>
                    </a:p>
                  </a:txBody>
                  <a:tcPr marL="34934" marR="34934" marT="0" marB="0"/>
                </a:tc>
                <a:tc rowSpan="2" hMerge="1">
                  <a:txBody>
                    <a:bodyPr/>
                    <a:lstStyle/>
                    <a:p>
                      <a:endParaRPr lang="zh-CN" altLang="en-US"/>
                    </a:p>
                  </a:txBody>
                  <a:tcPr/>
                </a:tc>
                <a:tc>
                  <a:txBody>
                    <a:bodyPr/>
                    <a:lstStyle/>
                    <a:p>
                      <a:pPr algn="just">
                        <a:spcAft>
                          <a:spcPts val="0"/>
                        </a:spcAft>
                      </a:pPr>
                      <a:r>
                        <a:rPr lang="zh-CN" sz="800" kern="100">
                          <a:effectLst/>
                        </a:rPr>
                        <a:t>实训日期</a:t>
                      </a:r>
                      <a:endParaRPr lang="zh-CN" sz="800" kern="100">
                        <a:effectLst/>
                        <a:latin typeface="Calibri"/>
                        <a:ea typeface="宋体"/>
                        <a:cs typeface="Times New Roman"/>
                      </a:endParaRPr>
                    </a:p>
                  </a:txBody>
                  <a:tcPr marL="34934" marR="34934" marT="0" marB="0"/>
                </a:tc>
                <a:tc gridSpan="3">
                  <a:txBody>
                    <a:bodyPr/>
                    <a:lstStyle/>
                    <a:p>
                      <a:pPr algn="just">
                        <a:spcAft>
                          <a:spcPts val="0"/>
                        </a:spcAft>
                      </a:pPr>
                      <a:r>
                        <a:rPr lang="zh-CN" sz="800" kern="100">
                          <a:effectLst/>
                        </a:rPr>
                        <a:t>实训编号</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hMerge="1">
                  <a:txBody>
                    <a:bodyPr/>
                    <a:lstStyle/>
                    <a:p>
                      <a:endParaRPr lang="zh-CN" altLang="en-US"/>
                    </a:p>
                  </a:txBody>
                  <a:tcPr/>
                </a:tc>
                <a:tc gridSpan="3">
                  <a:txBody>
                    <a:bodyPr/>
                    <a:lstStyle/>
                    <a:p>
                      <a:pPr algn="just">
                        <a:spcAft>
                          <a:spcPts val="0"/>
                        </a:spcAft>
                      </a:pPr>
                      <a:r>
                        <a:rPr lang="zh-CN" sz="800" kern="100" dirty="0">
                          <a:effectLst/>
                        </a:rPr>
                        <a:t>观察员角色</a:t>
                      </a:r>
                      <a:endParaRPr lang="zh-CN" sz="800" kern="100" dirty="0">
                        <a:effectLst/>
                        <a:latin typeface="Calibri"/>
                        <a:ea typeface="宋体"/>
                        <a:cs typeface="Times New Roman"/>
                      </a:endParaRPr>
                    </a:p>
                  </a:txBody>
                  <a:tcPr marL="34934" marR="34934" marT="0" marB="0"/>
                </a:tc>
                <a:tc hMerge="1">
                  <a:txBody>
                    <a:bodyPr/>
                    <a:lstStyle/>
                    <a:p>
                      <a:endParaRPr lang="zh-CN" altLang="en-US"/>
                    </a:p>
                  </a:txBody>
                  <a:tcPr/>
                </a:tc>
                <a:tc hMerge="1">
                  <a:txBody>
                    <a:bodyPr/>
                    <a:lstStyle/>
                    <a:p>
                      <a:endParaRPr lang="zh-CN" altLang="en-US"/>
                    </a:p>
                  </a:txBody>
                  <a:tcPr/>
                </a:tc>
                <a:tc>
                  <a:txBody>
                    <a:bodyPr/>
                    <a:lstStyle/>
                    <a:p>
                      <a:pPr algn="just">
                        <a:spcAft>
                          <a:spcPts val="0"/>
                        </a:spcAft>
                      </a:pPr>
                      <a:r>
                        <a:rPr lang="zh-CN" sz="800" kern="100" dirty="0">
                          <a:effectLst/>
                        </a:rPr>
                        <a:t>客服角色</a:t>
                      </a:r>
                      <a:endParaRPr lang="zh-CN" sz="800" kern="100" dirty="0">
                        <a:effectLst/>
                        <a:latin typeface="Calibri"/>
                        <a:ea typeface="宋体"/>
                        <a:cs typeface="Times New Roman"/>
                      </a:endParaRPr>
                    </a:p>
                  </a:txBody>
                  <a:tcPr marL="34934" marR="34934" marT="0" marB="0"/>
                </a:tc>
                <a:tc>
                  <a:txBody>
                    <a:bodyPr/>
                    <a:lstStyle/>
                    <a:p>
                      <a:pPr algn="just">
                        <a:spcAft>
                          <a:spcPts val="0"/>
                        </a:spcAft>
                      </a:pPr>
                      <a:r>
                        <a:rPr lang="zh-CN" sz="800" kern="100" dirty="0">
                          <a:effectLst/>
                        </a:rPr>
                        <a:t>客户角色</a:t>
                      </a:r>
                      <a:endParaRPr lang="zh-CN" sz="800" kern="100" dirty="0">
                        <a:effectLst/>
                        <a:latin typeface="Calibri"/>
                        <a:ea typeface="宋体"/>
                        <a:cs typeface="Times New Roman"/>
                      </a:endParaRPr>
                    </a:p>
                  </a:txBody>
                  <a:tcPr marL="34934" marR="34934" marT="0" marB="0"/>
                </a:tc>
              </a:tr>
              <a:tr h="81513">
                <a:tc gridSpan="2" vMerge="1">
                  <a:txBody>
                    <a:bodyPr/>
                    <a:lstStyle/>
                    <a:p>
                      <a:endParaRPr lang="zh-CN" altLang="en-US"/>
                    </a:p>
                  </a:txBody>
                  <a:tcPr/>
                </a:tc>
                <a:tc hMerge="1" vMerge="1">
                  <a:txBody>
                    <a:bodyPr/>
                    <a:lstStyle/>
                    <a:p>
                      <a:endParaRPr lang="zh-CN" altLang="en-US"/>
                    </a:p>
                  </a:txBody>
                  <a:tcPr/>
                </a:tc>
                <a:tc>
                  <a:txBody>
                    <a:bodyPr/>
                    <a:lstStyle/>
                    <a:p>
                      <a:endParaRPr lang="zh-CN" sz="800" kern="100" dirty="0">
                        <a:effectLst/>
                        <a:latin typeface="Calibri"/>
                        <a:cs typeface="Times New Roman"/>
                      </a:endParaRPr>
                    </a:p>
                  </a:txBody>
                  <a:tcPr marL="34934" marR="34934" marT="0" marB="0">
                    <a:solidFill>
                      <a:schemeClr val="accent1"/>
                    </a:solidFill>
                  </a:tcPr>
                </a:tc>
                <a:tc gridSpan="3">
                  <a:txBody>
                    <a:bodyPr/>
                    <a:lstStyle/>
                    <a:p>
                      <a:pPr algn="just">
                        <a:spcAft>
                          <a:spcPts val="0"/>
                        </a:spcAft>
                      </a:pPr>
                      <a:r>
                        <a:rPr lang="en-US" sz="800" kern="100" dirty="0">
                          <a:effectLst/>
                        </a:rPr>
                        <a:t> </a:t>
                      </a:r>
                      <a:endParaRPr lang="zh-CN" sz="800" kern="100" dirty="0">
                        <a:effectLst/>
                        <a:latin typeface="Calibri"/>
                        <a:ea typeface="宋体"/>
                        <a:cs typeface="Times New Roman"/>
                      </a:endParaRPr>
                    </a:p>
                  </a:txBody>
                  <a:tcPr marL="34934" marR="34934" marT="0" marB="0">
                    <a:solidFill>
                      <a:schemeClr val="accent1"/>
                    </a:solidFill>
                  </a:tcPr>
                </a:tc>
                <a:tc hMerge="1">
                  <a:txBody>
                    <a:bodyPr/>
                    <a:lstStyle/>
                    <a:p>
                      <a:endParaRPr lang="zh-CN" altLang="en-US"/>
                    </a:p>
                  </a:txBody>
                  <a:tcPr/>
                </a:tc>
                <a:tc hMerge="1">
                  <a:txBody>
                    <a:bodyPr/>
                    <a:lstStyle/>
                    <a:p>
                      <a:endParaRPr lang="zh-CN" altLang="en-US"/>
                    </a:p>
                  </a:txBody>
                  <a:tcPr/>
                </a:tc>
                <a:tc gridSpan="3">
                  <a:txBody>
                    <a:bodyPr/>
                    <a:lstStyle/>
                    <a:p>
                      <a:pPr algn="just">
                        <a:spcAft>
                          <a:spcPts val="0"/>
                        </a:spcAft>
                      </a:pPr>
                      <a:r>
                        <a:rPr lang="en-US" sz="800" kern="100" dirty="0">
                          <a:effectLst/>
                        </a:rPr>
                        <a:t> </a:t>
                      </a:r>
                      <a:endParaRPr lang="zh-CN" sz="800" kern="100" dirty="0">
                        <a:effectLst/>
                        <a:latin typeface="Calibri"/>
                        <a:ea typeface="宋体"/>
                        <a:cs typeface="Times New Roman"/>
                      </a:endParaRPr>
                    </a:p>
                  </a:txBody>
                  <a:tcPr marL="34934" marR="34934" marT="0" marB="0">
                    <a:solidFill>
                      <a:schemeClr val="accent1"/>
                    </a:solidFill>
                  </a:tcPr>
                </a:tc>
                <a:tc hMerge="1">
                  <a:txBody>
                    <a:bodyPr/>
                    <a:lstStyle/>
                    <a:p>
                      <a:endParaRPr lang="zh-CN" altLang="en-US"/>
                    </a:p>
                  </a:txBody>
                  <a:tcPr/>
                </a:tc>
                <a:tc hMerge="1">
                  <a:txBody>
                    <a:bodyPr/>
                    <a:lstStyle/>
                    <a:p>
                      <a:endParaRPr lang="zh-CN" altLang="en-US"/>
                    </a:p>
                  </a:txBody>
                  <a:tcPr/>
                </a:tc>
                <a:tc>
                  <a:txBody>
                    <a:bodyPr/>
                    <a:lstStyle/>
                    <a:p>
                      <a:pPr algn="just">
                        <a:spcAft>
                          <a:spcPts val="0"/>
                        </a:spcAft>
                      </a:pPr>
                      <a:r>
                        <a:rPr lang="en-US" sz="800" kern="100" dirty="0">
                          <a:effectLst/>
                        </a:rPr>
                        <a:t> </a:t>
                      </a:r>
                      <a:endParaRPr lang="zh-CN" sz="800" kern="100" dirty="0">
                        <a:effectLst/>
                        <a:latin typeface="Calibri"/>
                        <a:ea typeface="宋体"/>
                        <a:cs typeface="Times New Roman"/>
                      </a:endParaRPr>
                    </a:p>
                  </a:txBody>
                  <a:tcPr marL="34934" marR="34934" marT="0" marB="0">
                    <a:solidFill>
                      <a:schemeClr val="accent1"/>
                    </a:solidFill>
                  </a:tcPr>
                </a:tc>
                <a:tc>
                  <a:txBody>
                    <a:bodyPr/>
                    <a:lstStyle/>
                    <a:p>
                      <a:pPr algn="just">
                        <a:spcAft>
                          <a:spcPts val="0"/>
                        </a:spcAft>
                      </a:pPr>
                      <a:r>
                        <a:rPr lang="en-US" sz="800" kern="100" dirty="0">
                          <a:effectLst/>
                        </a:rPr>
                        <a:t> </a:t>
                      </a:r>
                      <a:endParaRPr lang="zh-CN" sz="800" kern="100" dirty="0">
                        <a:effectLst/>
                        <a:latin typeface="Calibri"/>
                        <a:ea typeface="宋体"/>
                        <a:cs typeface="Times New Roman"/>
                      </a:endParaRPr>
                    </a:p>
                  </a:txBody>
                  <a:tcPr marL="34934" marR="34934" marT="0" marB="0"/>
                </a:tc>
              </a:tr>
              <a:tr h="81513">
                <a:tc gridSpan="6">
                  <a:txBody>
                    <a:bodyPr/>
                    <a:lstStyle/>
                    <a:p>
                      <a:pPr algn="just">
                        <a:spcAft>
                          <a:spcPts val="0"/>
                        </a:spcAft>
                      </a:pPr>
                      <a:r>
                        <a:rPr lang="zh-CN" sz="800" kern="100" dirty="0">
                          <a:effectLst/>
                        </a:rPr>
                        <a:t>考评项目</a:t>
                      </a:r>
                      <a:endParaRPr lang="zh-CN" sz="800" kern="100" dirty="0">
                        <a:effectLst/>
                        <a:latin typeface="Calibri"/>
                        <a:ea typeface="宋体"/>
                        <a:cs typeface="Times New Roman"/>
                      </a:endParaRPr>
                    </a:p>
                  </a:txBody>
                  <a:tcPr marL="34934" marR="34934"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3">
                  <a:txBody>
                    <a:bodyPr/>
                    <a:lstStyle/>
                    <a:p>
                      <a:pPr algn="just">
                        <a:spcAft>
                          <a:spcPts val="0"/>
                        </a:spcAft>
                      </a:pPr>
                      <a:r>
                        <a:rPr lang="zh-CN" sz="800" kern="100">
                          <a:effectLst/>
                        </a:rPr>
                        <a:t>是</a:t>
                      </a:r>
                      <a:r>
                        <a:rPr lang="en-US" sz="800" kern="100">
                          <a:effectLst/>
                        </a:rPr>
                        <a:t>/</a:t>
                      </a:r>
                      <a:r>
                        <a:rPr lang="zh-CN" sz="800" kern="100">
                          <a:effectLst/>
                        </a:rPr>
                        <a:t>否</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hMerge="1">
                  <a:txBody>
                    <a:bodyPr/>
                    <a:lstStyle/>
                    <a:p>
                      <a:endParaRPr lang="zh-CN" altLang="en-US"/>
                    </a:p>
                  </a:txBody>
                  <a:tcPr/>
                </a:tc>
                <a:tc>
                  <a:txBody>
                    <a:bodyPr/>
                    <a:lstStyle/>
                    <a:p>
                      <a:pPr algn="just">
                        <a:spcAft>
                          <a:spcPts val="0"/>
                        </a:spcAft>
                      </a:pPr>
                      <a:r>
                        <a:rPr lang="zh-CN" sz="800" kern="100">
                          <a:effectLst/>
                        </a:rPr>
                        <a:t>√</a:t>
                      </a:r>
                      <a:r>
                        <a:rPr lang="en-US" sz="800" kern="100">
                          <a:effectLst/>
                        </a:rPr>
                        <a:t>/O/NA</a:t>
                      </a:r>
                      <a:endParaRPr lang="zh-CN" sz="800" kern="100">
                        <a:effectLst/>
                        <a:latin typeface="Calibri"/>
                        <a:ea typeface="宋体"/>
                        <a:cs typeface="Times New Roman"/>
                      </a:endParaRPr>
                    </a:p>
                  </a:txBody>
                  <a:tcPr marL="34934" marR="34934" marT="0" marB="0"/>
                </a:tc>
                <a:tc>
                  <a:txBody>
                    <a:bodyPr/>
                    <a:lstStyle/>
                    <a:p>
                      <a:pPr algn="just">
                        <a:spcAft>
                          <a:spcPts val="0"/>
                        </a:spcAft>
                      </a:pPr>
                      <a:r>
                        <a:rPr lang="zh-CN" sz="800" kern="100">
                          <a:effectLst/>
                        </a:rPr>
                        <a:t>备注</a:t>
                      </a:r>
                      <a:endParaRPr lang="zh-CN" sz="800" kern="100">
                        <a:effectLst/>
                        <a:latin typeface="Calibri"/>
                        <a:ea typeface="宋体"/>
                        <a:cs typeface="Times New Roman"/>
                      </a:endParaRPr>
                    </a:p>
                  </a:txBody>
                  <a:tcPr marL="34934" marR="34934" marT="0" marB="0"/>
                </a:tc>
              </a:tr>
              <a:tr h="163025">
                <a:tc rowSpan="24">
                  <a:txBody>
                    <a:bodyPr/>
                    <a:lstStyle/>
                    <a:p>
                      <a:pPr algn="just">
                        <a:spcAft>
                          <a:spcPts val="0"/>
                        </a:spcAft>
                      </a:pPr>
                      <a:r>
                        <a:rPr lang="zh-CN" sz="800" kern="100" dirty="0" smtClean="0">
                          <a:effectLst/>
                        </a:rPr>
                        <a:t>专业技巧考评</a:t>
                      </a:r>
                      <a:endParaRPr lang="zh-CN" sz="800" kern="100" dirty="0">
                        <a:effectLst/>
                        <a:latin typeface="Calibri"/>
                        <a:ea typeface="宋体"/>
                        <a:cs typeface="Times New Roman"/>
                      </a:endParaRPr>
                    </a:p>
                  </a:txBody>
                  <a:tcPr marL="34934" marR="34934" marT="0" marB="0" anchor="ctr"/>
                </a:tc>
                <a:tc rowSpan="2" gridSpan="3">
                  <a:txBody>
                    <a:bodyPr/>
                    <a:lstStyle/>
                    <a:p>
                      <a:pPr algn="ctr">
                        <a:spcAft>
                          <a:spcPts val="0"/>
                        </a:spcAft>
                      </a:pPr>
                      <a:r>
                        <a:rPr lang="zh-CN" sz="800" kern="100" dirty="0">
                          <a:effectLst/>
                        </a:rPr>
                        <a:t>明确沟通目的</a:t>
                      </a:r>
                      <a:endParaRPr lang="zh-CN" sz="800" kern="100" dirty="0">
                        <a:effectLst/>
                        <a:latin typeface="Calibri"/>
                        <a:ea typeface="宋体"/>
                        <a:cs typeface="Times New Roman"/>
                      </a:endParaRPr>
                    </a:p>
                  </a:txBody>
                  <a:tcPr marL="34934" marR="34934" marT="0" marB="0" anchor="ctr"/>
                </a:tc>
                <a:tc rowSpan="2" hMerge="1">
                  <a:txBody>
                    <a:bodyPr/>
                    <a:lstStyle/>
                    <a:p>
                      <a:pPr algn="just">
                        <a:spcAft>
                          <a:spcPts val="0"/>
                        </a:spcAft>
                      </a:pPr>
                      <a:endParaRPr lang="zh-CN" sz="800" kern="100">
                        <a:effectLst/>
                        <a:latin typeface="Calibri"/>
                        <a:ea typeface="宋体"/>
                        <a:cs typeface="Times New Roman"/>
                      </a:endParaRPr>
                    </a:p>
                  </a:txBody>
                  <a:tcPr marL="34934" marR="34934" marT="0" marB="0"/>
                </a:tc>
                <a:tc rowSpan="2" hMerge="1">
                  <a:txBody>
                    <a:bodyPr/>
                    <a:lstStyle/>
                    <a:p>
                      <a:pPr algn="just">
                        <a:spcAft>
                          <a:spcPts val="0"/>
                        </a:spcAft>
                      </a:pPr>
                      <a:endParaRPr lang="zh-CN" sz="500" kern="100">
                        <a:effectLst/>
                        <a:latin typeface="Calibri"/>
                        <a:ea typeface="宋体"/>
                        <a:cs typeface="Times New Roman"/>
                      </a:endParaRPr>
                    </a:p>
                  </a:txBody>
                  <a:tcPr marL="34934" marR="34934" marT="0" marB="0"/>
                </a:tc>
                <a:tc gridSpan="2">
                  <a:txBody>
                    <a:bodyPr/>
                    <a:lstStyle/>
                    <a:p>
                      <a:pPr algn="just">
                        <a:spcAft>
                          <a:spcPts val="0"/>
                        </a:spcAft>
                      </a:pPr>
                      <a:r>
                        <a:rPr lang="zh-CN" sz="800" kern="100" dirty="0">
                          <a:effectLst/>
                        </a:rPr>
                        <a:t>呼出（道明来电意图）</a:t>
                      </a:r>
                      <a:endParaRPr lang="zh-CN" sz="800" kern="100" dirty="0">
                        <a:effectLst/>
                        <a:latin typeface="Calibri"/>
                        <a:ea typeface="宋体"/>
                        <a:cs typeface="Times New Roman"/>
                      </a:endParaRPr>
                    </a:p>
                  </a:txBody>
                  <a:tcPr marL="34934" marR="34934" marT="0" marB="0"/>
                </a:tc>
                <a:tc hMerge="1">
                  <a:txBody>
                    <a:bodyPr/>
                    <a:lstStyle/>
                    <a:p>
                      <a:endParaRPr lang="zh-CN" altLang="en-US"/>
                    </a:p>
                  </a:txBody>
                  <a:tcPr/>
                </a:tc>
                <a:tc gridSpan="3">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hMerge="1">
                  <a:txBody>
                    <a:bodyPr/>
                    <a:lstStyle/>
                    <a:p>
                      <a:endParaRPr lang="zh-CN" altLang="en-US"/>
                    </a:p>
                  </a:txBody>
                  <a:tcPr/>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r>
              <a:tr h="109995">
                <a:tc vMerge="1">
                  <a:txBody>
                    <a:bodyPr/>
                    <a:lstStyle/>
                    <a:p>
                      <a:endParaRPr lang="zh-CN" altLang="en-US"/>
                    </a:p>
                  </a:txBody>
                  <a:tcPr/>
                </a:tc>
                <a:tc gridSpan="3" vMerge="1">
                  <a:txBody>
                    <a:bodyPr/>
                    <a:lstStyle/>
                    <a:p>
                      <a:endParaRPr lang="zh-CN" altLang="en-US"/>
                    </a:p>
                  </a:txBody>
                  <a:tcPr/>
                </a:tc>
                <a:tc hMerge="1" vMerge="1">
                  <a:txBody>
                    <a:bodyPr/>
                    <a:lstStyle/>
                    <a:p>
                      <a:endParaRPr lang="zh-CN" altLang="en-US"/>
                    </a:p>
                  </a:txBody>
                  <a:tcPr/>
                </a:tc>
                <a:tc hMerge="1" vMerge="1">
                  <a:txBody>
                    <a:bodyPr/>
                    <a:lstStyle/>
                    <a:p>
                      <a:pPr algn="just">
                        <a:spcAft>
                          <a:spcPts val="0"/>
                        </a:spcAft>
                      </a:pPr>
                      <a:endParaRPr lang="zh-CN" sz="500" kern="100">
                        <a:effectLst/>
                        <a:latin typeface="Calibri"/>
                        <a:ea typeface="宋体"/>
                        <a:cs typeface="Times New Roman"/>
                      </a:endParaRPr>
                    </a:p>
                  </a:txBody>
                  <a:tcPr marL="34934" marR="34934" marT="0" marB="0"/>
                </a:tc>
                <a:tc gridSpan="2">
                  <a:txBody>
                    <a:bodyPr/>
                    <a:lstStyle/>
                    <a:p>
                      <a:pPr algn="just">
                        <a:spcAft>
                          <a:spcPts val="0"/>
                        </a:spcAft>
                      </a:pPr>
                      <a:r>
                        <a:rPr lang="zh-CN" sz="800" kern="100">
                          <a:effectLst/>
                        </a:rPr>
                        <a:t>呼入（明确客户意图）</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gridSpan="3">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hMerge="1">
                  <a:txBody>
                    <a:bodyPr/>
                    <a:lstStyle/>
                    <a:p>
                      <a:endParaRPr lang="zh-CN" altLang="en-US"/>
                    </a:p>
                  </a:txBody>
                  <a:tcPr/>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r>
              <a:tr h="163025">
                <a:tc vMerge="1">
                  <a:txBody>
                    <a:bodyPr/>
                    <a:lstStyle/>
                    <a:p>
                      <a:endParaRPr lang="zh-CN" altLang="en-US"/>
                    </a:p>
                  </a:txBody>
                  <a:tcPr/>
                </a:tc>
                <a:tc rowSpan="3" gridSpan="3">
                  <a:txBody>
                    <a:bodyPr/>
                    <a:lstStyle/>
                    <a:p>
                      <a:pPr algn="ctr">
                        <a:spcAft>
                          <a:spcPts val="0"/>
                        </a:spcAft>
                      </a:pPr>
                      <a:r>
                        <a:rPr lang="zh-CN" sz="800" kern="100" dirty="0">
                          <a:effectLst/>
                        </a:rPr>
                        <a:t>倾听技巧</a:t>
                      </a:r>
                      <a:endParaRPr lang="zh-CN" sz="800" kern="100" dirty="0">
                        <a:effectLst/>
                        <a:latin typeface="Calibri"/>
                        <a:ea typeface="宋体"/>
                        <a:cs typeface="Times New Roman"/>
                      </a:endParaRPr>
                    </a:p>
                  </a:txBody>
                  <a:tcPr marL="34934" marR="34934" marT="0" marB="0" anchor="ctr"/>
                </a:tc>
                <a:tc rowSpan="3" hMerge="1">
                  <a:txBody>
                    <a:bodyPr/>
                    <a:lstStyle/>
                    <a:p>
                      <a:pPr algn="just">
                        <a:spcAft>
                          <a:spcPts val="0"/>
                        </a:spcAft>
                      </a:pPr>
                      <a:endParaRPr lang="zh-CN" sz="800" kern="100">
                        <a:effectLst/>
                        <a:latin typeface="Calibri"/>
                        <a:ea typeface="宋体"/>
                        <a:cs typeface="Times New Roman"/>
                      </a:endParaRPr>
                    </a:p>
                  </a:txBody>
                  <a:tcPr marL="34934" marR="34934" marT="0" marB="0"/>
                </a:tc>
                <a:tc rowSpan="3" hMerge="1">
                  <a:txBody>
                    <a:bodyPr/>
                    <a:lstStyle/>
                    <a:p>
                      <a:pPr algn="just">
                        <a:spcAft>
                          <a:spcPts val="0"/>
                        </a:spcAft>
                      </a:pPr>
                      <a:endParaRPr lang="zh-CN" sz="500" kern="100">
                        <a:effectLst/>
                        <a:latin typeface="Calibri"/>
                        <a:ea typeface="宋体"/>
                        <a:cs typeface="Times New Roman"/>
                      </a:endParaRPr>
                    </a:p>
                  </a:txBody>
                  <a:tcPr marL="34934" marR="34934" marT="0" marB="0"/>
                </a:tc>
                <a:tc gridSpan="2">
                  <a:txBody>
                    <a:bodyPr/>
                    <a:lstStyle/>
                    <a:p>
                      <a:pPr algn="just">
                        <a:spcAft>
                          <a:spcPts val="0"/>
                        </a:spcAft>
                      </a:pPr>
                      <a:r>
                        <a:rPr lang="zh-CN" sz="800" kern="100">
                          <a:effectLst/>
                        </a:rPr>
                        <a:t>表现出愿意提供帮助的意愿</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gridSpan="3">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hMerge="1">
                  <a:txBody>
                    <a:bodyPr/>
                    <a:lstStyle/>
                    <a:p>
                      <a:endParaRPr lang="zh-CN" altLang="en-US"/>
                    </a:p>
                  </a:txBody>
                  <a:tcPr/>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r>
              <a:tr h="81513">
                <a:tc vMerge="1">
                  <a:txBody>
                    <a:bodyPr/>
                    <a:lstStyle/>
                    <a:p>
                      <a:endParaRPr lang="zh-CN" altLang="en-US"/>
                    </a:p>
                  </a:txBody>
                  <a:tcPr/>
                </a:tc>
                <a:tc gridSpan="3" vMerge="1">
                  <a:txBody>
                    <a:bodyPr/>
                    <a:lstStyle/>
                    <a:p>
                      <a:endParaRPr lang="zh-CN" altLang="en-US"/>
                    </a:p>
                  </a:txBody>
                  <a:tcPr/>
                </a:tc>
                <a:tc hMerge="1" vMerge="1">
                  <a:txBody>
                    <a:bodyPr/>
                    <a:lstStyle/>
                    <a:p>
                      <a:endParaRPr lang="zh-CN" altLang="en-US"/>
                    </a:p>
                  </a:txBody>
                  <a:tcPr/>
                </a:tc>
                <a:tc hMerge="1" vMerge="1">
                  <a:txBody>
                    <a:bodyPr/>
                    <a:lstStyle/>
                    <a:p>
                      <a:pPr algn="just">
                        <a:spcAft>
                          <a:spcPts val="0"/>
                        </a:spcAft>
                      </a:pPr>
                      <a:endParaRPr lang="zh-CN" sz="500" kern="100">
                        <a:effectLst/>
                        <a:latin typeface="Calibri"/>
                        <a:ea typeface="宋体"/>
                        <a:cs typeface="Times New Roman"/>
                      </a:endParaRPr>
                    </a:p>
                  </a:txBody>
                  <a:tcPr marL="34934" marR="34934" marT="0" marB="0"/>
                </a:tc>
                <a:tc gridSpan="2">
                  <a:txBody>
                    <a:bodyPr/>
                    <a:lstStyle/>
                    <a:p>
                      <a:pPr algn="just">
                        <a:spcAft>
                          <a:spcPts val="0"/>
                        </a:spcAft>
                      </a:pPr>
                      <a:r>
                        <a:rPr lang="zh-CN" sz="800" kern="100">
                          <a:effectLst/>
                        </a:rPr>
                        <a:t>打断客户</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gridSpan="3">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hMerge="1">
                  <a:txBody>
                    <a:bodyPr/>
                    <a:lstStyle/>
                    <a:p>
                      <a:endParaRPr lang="zh-CN" altLang="en-US"/>
                    </a:p>
                  </a:txBody>
                  <a:tcPr/>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r>
              <a:tr h="81513">
                <a:tc vMerge="1">
                  <a:txBody>
                    <a:bodyPr/>
                    <a:lstStyle/>
                    <a:p>
                      <a:endParaRPr lang="zh-CN" altLang="en-US"/>
                    </a:p>
                  </a:txBody>
                  <a:tcPr/>
                </a:tc>
                <a:tc gridSpan="3" vMerge="1">
                  <a:txBody>
                    <a:bodyPr/>
                    <a:lstStyle/>
                    <a:p>
                      <a:endParaRPr lang="zh-CN" altLang="en-US"/>
                    </a:p>
                  </a:txBody>
                  <a:tcPr/>
                </a:tc>
                <a:tc hMerge="1" vMerge="1">
                  <a:txBody>
                    <a:bodyPr/>
                    <a:lstStyle/>
                    <a:p>
                      <a:endParaRPr lang="zh-CN" altLang="en-US"/>
                    </a:p>
                  </a:txBody>
                  <a:tcPr/>
                </a:tc>
                <a:tc hMerge="1" vMerge="1">
                  <a:txBody>
                    <a:bodyPr/>
                    <a:lstStyle/>
                    <a:p>
                      <a:pPr algn="just">
                        <a:spcAft>
                          <a:spcPts val="0"/>
                        </a:spcAft>
                      </a:pPr>
                      <a:endParaRPr lang="zh-CN" sz="500" kern="100">
                        <a:effectLst/>
                        <a:latin typeface="Calibri"/>
                        <a:ea typeface="宋体"/>
                        <a:cs typeface="Times New Roman"/>
                      </a:endParaRPr>
                    </a:p>
                  </a:txBody>
                  <a:tcPr marL="34934" marR="34934" marT="0" marB="0"/>
                </a:tc>
                <a:tc gridSpan="2">
                  <a:txBody>
                    <a:bodyPr/>
                    <a:lstStyle/>
                    <a:p>
                      <a:pPr algn="just">
                        <a:spcAft>
                          <a:spcPts val="0"/>
                        </a:spcAft>
                      </a:pPr>
                      <a:r>
                        <a:rPr lang="zh-CN" sz="800" kern="100">
                          <a:effectLst/>
                        </a:rPr>
                        <a:t>适时回应</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gridSpan="3">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hMerge="1">
                  <a:txBody>
                    <a:bodyPr/>
                    <a:lstStyle/>
                    <a:p>
                      <a:endParaRPr lang="zh-CN" altLang="en-US"/>
                    </a:p>
                  </a:txBody>
                  <a:tcPr/>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r>
              <a:tr h="157274">
                <a:tc vMerge="1">
                  <a:txBody>
                    <a:bodyPr/>
                    <a:lstStyle/>
                    <a:p>
                      <a:endParaRPr lang="zh-CN" altLang="en-US"/>
                    </a:p>
                  </a:txBody>
                  <a:tcPr/>
                </a:tc>
                <a:tc rowSpan="10" gridSpan="3">
                  <a:txBody>
                    <a:bodyPr/>
                    <a:lstStyle/>
                    <a:p>
                      <a:pPr algn="ctr">
                        <a:spcAft>
                          <a:spcPts val="0"/>
                        </a:spcAft>
                      </a:pPr>
                      <a:r>
                        <a:rPr lang="zh-CN" sz="800" kern="100" dirty="0">
                          <a:effectLst/>
                        </a:rPr>
                        <a:t>提问技巧运用</a:t>
                      </a:r>
                      <a:endParaRPr lang="zh-CN" sz="800" kern="100" dirty="0">
                        <a:effectLst/>
                        <a:latin typeface="Calibri"/>
                        <a:ea typeface="宋体"/>
                        <a:cs typeface="Times New Roman"/>
                      </a:endParaRPr>
                    </a:p>
                  </a:txBody>
                  <a:tcPr marL="34934" marR="34934" marT="0" marB="0" anchor="ctr"/>
                </a:tc>
                <a:tc rowSpan="10" hMerge="1">
                  <a:txBody>
                    <a:bodyPr/>
                    <a:lstStyle/>
                    <a:p>
                      <a:pPr algn="just">
                        <a:spcAft>
                          <a:spcPts val="0"/>
                        </a:spcAft>
                      </a:pPr>
                      <a:endParaRPr lang="zh-CN" sz="800" kern="100">
                        <a:effectLst/>
                        <a:latin typeface="Calibri"/>
                        <a:ea typeface="宋体"/>
                        <a:cs typeface="Times New Roman"/>
                      </a:endParaRPr>
                    </a:p>
                  </a:txBody>
                  <a:tcPr marL="34934" marR="34934" marT="0" marB="0"/>
                </a:tc>
                <a:tc rowSpan="10" hMerge="1">
                  <a:txBody>
                    <a:bodyPr/>
                    <a:lstStyle/>
                    <a:p>
                      <a:pPr algn="just">
                        <a:spcAft>
                          <a:spcPts val="0"/>
                        </a:spcAft>
                      </a:pPr>
                      <a:endParaRPr lang="zh-CN" sz="500" kern="100">
                        <a:effectLst/>
                        <a:latin typeface="Calibri"/>
                        <a:ea typeface="宋体"/>
                        <a:cs typeface="Times New Roman"/>
                      </a:endParaRPr>
                    </a:p>
                  </a:txBody>
                  <a:tcPr marL="34934" marR="34934" marT="0" marB="0"/>
                </a:tc>
                <a:tc gridSpan="2">
                  <a:txBody>
                    <a:bodyPr/>
                    <a:lstStyle/>
                    <a:p>
                      <a:pPr algn="just">
                        <a:spcAft>
                          <a:spcPts val="0"/>
                        </a:spcAft>
                      </a:pPr>
                      <a:r>
                        <a:rPr lang="zh-CN" sz="800" kern="100">
                          <a:effectLst/>
                        </a:rPr>
                        <a:t>运用几个封闭式问题</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gridSpan="3">
                  <a:txBody>
                    <a:bodyPr/>
                    <a:lstStyle/>
                    <a:p>
                      <a:pPr algn="just">
                        <a:spcAft>
                          <a:spcPts val="0"/>
                        </a:spcAft>
                      </a:pPr>
                      <a:r>
                        <a:rPr lang="zh-CN" sz="800" kern="100" dirty="0" smtClean="0">
                          <a:effectLst/>
                        </a:rPr>
                        <a:t>（）</a:t>
                      </a:r>
                      <a:r>
                        <a:rPr lang="zh-CN" sz="800" kern="100" dirty="0">
                          <a:effectLst/>
                        </a:rPr>
                        <a:t>个</a:t>
                      </a:r>
                      <a:endParaRPr lang="zh-CN" sz="800" kern="100" dirty="0">
                        <a:effectLst/>
                        <a:latin typeface="Calibri"/>
                        <a:ea typeface="宋体"/>
                        <a:cs typeface="Times New Roman"/>
                      </a:endParaRPr>
                    </a:p>
                  </a:txBody>
                  <a:tcPr marL="34934" marR="34934" marT="0" marB="0"/>
                </a:tc>
                <a:tc hMerge="1">
                  <a:txBody>
                    <a:bodyPr/>
                    <a:lstStyle/>
                    <a:p>
                      <a:endParaRPr lang="zh-CN" altLang="en-US"/>
                    </a:p>
                  </a:txBody>
                  <a:tcPr/>
                </a:tc>
                <a:tc hMerge="1">
                  <a:txBody>
                    <a:bodyPr/>
                    <a:lstStyle/>
                    <a:p>
                      <a:endParaRPr lang="zh-CN" altLang="en-US"/>
                    </a:p>
                  </a:txBody>
                  <a:tcPr/>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r>
              <a:tr h="163025">
                <a:tc vMerge="1">
                  <a:txBody>
                    <a:bodyPr/>
                    <a:lstStyle/>
                    <a:p>
                      <a:endParaRPr lang="zh-CN" altLang="en-US"/>
                    </a:p>
                  </a:txBody>
                  <a:tcPr/>
                </a:tc>
                <a:tc gridSpan="3" vMerge="1">
                  <a:txBody>
                    <a:bodyPr/>
                    <a:lstStyle/>
                    <a:p>
                      <a:endParaRPr lang="zh-CN" altLang="en-US"/>
                    </a:p>
                  </a:txBody>
                  <a:tcPr/>
                </a:tc>
                <a:tc hMerge="1" vMerge="1">
                  <a:txBody>
                    <a:bodyPr/>
                    <a:lstStyle/>
                    <a:p>
                      <a:endParaRPr lang="zh-CN" altLang="en-US"/>
                    </a:p>
                  </a:txBody>
                  <a:tcPr/>
                </a:tc>
                <a:tc hMerge="1" vMerge="1">
                  <a:txBody>
                    <a:bodyPr/>
                    <a:lstStyle/>
                    <a:p>
                      <a:pPr algn="just">
                        <a:spcAft>
                          <a:spcPts val="0"/>
                        </a:spcAft>
                      </a:pPr>
                      <a:endParaRPr lang="zh-CN" sz="500" kern="100">
                        <a:effectLst/>
                        <a:latin typeface="Calibri"/>
                        <a:ea typeface="宋体"/>
                        <a:cs typeface="Times New Roman"/>
                      </a:endParaRPr>
                    </a:p>
                  </a:txBody>
                  <a:tcPr marL="34934" marR="34934" marT="0" marB="0"/>
                </a:tc>
                <a:tc gridSpan="2">
                  <a:txBody>
                    <a:bodyPr/>
                    <a:lstStyle/>
                    <a:p>
                      <a:pPr algn="just">
                        <a:spcAft>
                          <a:spcPts val="0"/>
                        </a:spcAft>
                      </a:pPr>
                      <a:r>
                        <a:rPr lang="zh-CN" sz="800" kern="100">
                          <a:effectLst/>
                        </a:rPr>
                        <a:t>运用几个开放式问题</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gridSpan="3">
                  <a:txBody>
                    <a:bodyPr/>
                    <a:lstStyle/>
                    <a:p>
                      <a:pPr algn="just">
                        <a:spcAft>
                          <a:spcPts val="0"/>
                        </a:spcAft>
                      </a:pPr>
                      <a:r>
                        <a:rPr lang="zh-CN" sz="800" kern="100">
                          <a:effectLst/>
                        </a:rPr>
                        <a:t>（）个</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hMerge="1">
                  <a:txBody>
                    <a:bodyPr/>
                    <a:lstStyle/>
                    <a:p>
                      <a:endParaRPr lang="zh-CN" altLang="en-US"/>
                    </a:p>
                  </a:txBody>
                  <a:tcPr/>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r>
              <a:tr h="81513">
                <a:tc vMerge="1">
                  <a:txBody>
                    <a:bodyPr/>
                    <a:lstStyle/>
                    <a:p>
                      <a:endParaRPr lang="zh-CN" altLang="en-US"/>
                    </a:p>
                  </a:txBody>
                  <a:tcPr/>
                </a:tc>
                <a:tc gridSpan="3" vMerge="1">
                  <a:txBody>
                    <a:bodyPr/>
                    <a:lstStyle/>
                    <a:p>
                      <a:endParaRPr lang="zh-CN" altLang="en-US"/>
                    </a:p>
                  </a:txBody>
                  <a:tcPr/>
                </a:tc>
                <a:tc hMerge="1" vMerge="1">
                  <a:txBody>
                    <a:bodyPr/>
                    <a:lstStyle/>
                    <a:p>
                      <a:endParaRPr lang="zh-CN" altLang="en-US"/>
                    </a:p>
                  </a:txBody>
                  <a:tcPr/>
                </a:tc>
                <a:tc hMerge="1" vMerge="1">
                  <a:txBody>
                    <a:bodyPr/>
                    <a:lstStyle/>
                    <a:p>
                      <a:pPr algn="just">
                        <a:spcAft>
                          <a:spcPts val="0"/>
                        </a:spcAft>
                      </a:pPr>
                      <a:endParaRPr lang="zh-CN" sz="500" kern="100">
                        <a:effectLst/>
                        <a:latin typeface="Calibri"/>
                        <a:ea typeface="宋体"/>
                        <a:cs typeface="Times New Roman"/>
                      </a:endParaRPr>
                    </a:p>
                  </a:txBody>
                  <a:tcPr marL="34934" marR="34934" marT="0" marB="0"/>
                </a:tc>
                <a:tc gridSpan="2">
                  <a:txBody>
                    <a:bodyPr/>
                    <a:lstStyle/>
                    <a:p>
                      <a:pPr algn="just">
                        <a:spcAft>
                          <a:spcPts val="0"/>
                        </a:spcAft>
                      </a:pPr>
                      <a:r>
                        <a:rPr lang="zh-CN" sz="800" kern="100">
                          <a:effectLst/>
                        </a:rPr>
                        <a:t>有针对性</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gridSpan="3">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hMerge="1">
                  <a:txBody>
                    <a:bodyPr/>
                    <a:lstStyle/>
                    <a:p>
                      <a:endParaRPr lang="zh-CN" altLang="en-US"/>
                    </a:p>
                  </a:txBody>
                  <a:tcPr/>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r>
              <a:tr h="81513">
                <a:tc vMerge="1">
                  <a:txBody>
                    <a:bodyPr/>
                    <a:lstStyle/>
                    <a:p>
                      <a:endParaRPr lang="zh-CN" altLang="en-US"/>
                    </a:p>
                  </a:txBody>
                  <a:tcPr/>
                </a:tc>
                <a:tc gridSpan="3" vMerge="1">
                  <a:txBody>
                    <a:bodyPr/>
                    <a:lstStyle/>
                    <a:p>
                      <a:endParaRPr lang="zh-CN" altLang="en-US"/>
                    </a:p>
                  </a:txBody>
                  <a:tcPr/>
                </a:tc>
                <a:tc hMerge="1" vMerge="1">
                  <a:txBody>
                    <a:bodyPr/>
                    <a:lstStyle/>
                    <a:p>
                      <a:endParaRPr lang="zh-CN" altLang="en-US"/>
                    </a:p>
                  </a:txBody>
                  <a:tcPr/>
                </a:tc>
                <a:tc hMerge="1" vMerge="1">
                  <a:txBody>
                    <a:bodyPr/>
                    <a:lstStyle/>
                    <a:p>
                      <a:pPr algn="just">
                        <a:spcAft>
                          <a:spcPts val="0"/>
                        </a:spcAft>
                      </a:pPr>
                      <a:endParaRPr lang="zh-CN" sz="500" kern="100">
                        <a:effectLst/>
                        <a:latin typeface="Calibri"/>
                        <a:ea typeface="宋体"/>
                        <a:cs typeface="Times New Roman"/>
                      </a:endParaRPr>
                    </a:p>
                  </a:txBody>
                  <a:tcPr marL="34934" marR="34934" marT="0" marB="0"/>
                </a:tc>
                <a:tc gridSpan="2">
                  <a:txBody>
                    <a:bodyPr/>
                    <a:lstStyle/>
                    <a:p>
                      <a:pPr algn="just">
                        <a:spcAft>
                          <a:spcPts val="0"/>
                        </a:spcAft>
                      </a:pPr>
                      <a:r>
                        <a:rPr lang="zh-CN" sz="800" kern="100">
                          <a:effectLst/>
                        </a:rPr>
                        <a:t>使用特定的问题</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gridSpan="3">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hMerge="1">
                  <a:txBody>
                    <a:bodyPr/>
                    <a:lstStyle/>
                    <a:p>
                      <a:endParaRPr lang="zh-CN" altLang="en-US"/>
                    </a:p>
                  </a:txBody>
                  <a:tcPr/>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r>
              <a:tr h="81513">
                <a:tc vMerge="1">
                  <a:txBody>
                    <a:bodyPr/>
                    <a:lstStyle/>
                    <a:p>
                      <a:endParaRPr lang="zh-CN" altLang="en-US"/>
                    </a:p>
                  </a:txBody>
                  <a:tcPr/>
                </a:tc>
                <a:tc gridSpan="3" vMerge="1">
                  <a:txBody>
                    <a:bodyPr/>
                    <a:lstStyle/>
                    <a:p>
                      <a:endParaRPr lang="zh-CN" altLang="en-US"/>
                    </a:p>
                  </a:txBody>
                  <a:tcPr/>
                </a:tc>
                <a:tc hMerge="1" vMerge="1">
                  <a:txBody>
                    <a:bodyPr/>
                    <a:lstStyle/>
                    <a:p>
                      <a:endParaRPr lang="zh-CN" altLang="en-US"/>
                    </a:p>
                  </a:txBody>
                  <a:tcPr/>
                </a:tc>
                <a:tc hMerge="1" vMerge="1">
                  <a:txBody>
                    <a:bodyPr/>
                    <a:lstStyle/>
                    <a:p>
                      <a:pPr algn="just">
                        <a:spcAft>
                          <a:spcPts val="0"/>
                        </a:spcAft>
                      </a:pPr>
                      <a:endParaRPr lang="zh-CN" sz="500" kern="100">
                        <a:effectLst/>
                        <a:latin typeface="Calibri"/>
                        <a:ea typeface="宋体"/>
                        <a:cs typeface="Times New Roman"/>
                      </a:endParaRPr>
                    </a:p>
                  </a:txBody>
                  <a:tcPr marL="34934" marR="34934" marT="0" marB="0"/>
                </a:tc>
                <a:tc gridSpan="2">
                  <a:txBody>
                    <a:bodyPr/>
                    <a:lstStyle/>
                    <a:p>
                      <a:pPr algn="just">
                        <a:spcAft>
                          <a:spcPts val="0"/>
                        </a:spcAft>
                      </a:pPr>
                      <a:r>
                        <a:rPr lang="zh-CN" sz="800" kern="100">
                          <a:effectLst/>
                        </a:rPr>
                        <a:t>使用可选择性问题</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gridSpan="3">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hMerge="1">
                  <a:txBody>
                    <a:bodyPr/>
                    <a:lstStyle/>
                    <a:p>
                      <a:endParaRPr lang="zh-CN" altLang="en-US"/>
                    </a:p>
                  </a:txBody>
                  <a:tcPr/>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r>
              <a:tr h="81513">
                <a:tc vMerge="1">
                  <a:txBody>
                    <a:bodyPr/>
                    <a:lstStyle/>
                    <a:p>
                      <a:endParaRPr lang="zh-CN" altLang="en-US"/>
                    </a:p>
                  </a:txBody>
                  <a:tcPr/>
                </a:tc>
                <a:tc gridSpan="3" vMerge="1">
                  <a:txBody>
                    <a:bodyPr/>
                    <a:lstStyle/>
                    <a:p>
                      <a:endParaRPr lang="zh-CN" altLang="en-US"/>
                    </a:p>
                  </a:txBody>
                  <a:tcPr/>
                </a:tc>
                <a:tc hMerge="1" vMerge="1">
                  <a:txBody>
                    <a:bodyPr/>
                    <a:lstStyle/>
                    <a:p>
                      <a:endParaRPr lang="zh-CN" altLang="en-US"/>
                    </a:p>
                  </a:txBody>
                  <a:tcPr/>
                </a:tc>
                <a:tc hMerge="1" vMerge="1">
                  <a:txBody>
                    <a:bodyPr/>
                    <a:lstStyle/>
                    <a:p>
                      <a:pPr algn="just">
                        <a:spcAft>
                          <a:spcPts val="0"/>
                        </a:spcAft>
                      </a:pPr>
                      <a:endParaRPr lang="zh-CN" sz="500" kern="100">
                        <a:effectLst/>
                        <a:latin typeface="Calibri"/>
                        <a:ea typeface="宋体"/>
                        <a:cs typeface="Times New Roman"/>
                      </a:endParaRPr>
                    </a:p>
                  </a:txBody>
                  <a:tcPr marL="34934" marR="34934" marT="0" marB="0"/>
                </a:tc>
                <a:tc gridSpan="2">
                  <a:txBody>
                    <a:bodyPr/>
                    <a:lstStyle/>
                    <a:p>
                      <a:pPr algn="just">
                        <a:spcAft>
                          <a:spcPts val="0"/>
                        </a:spcAft>
                      </a:pPr>
                      <a:r>
                        <a:rPr lang="zh-CN" sz="800" kern="100">
                          <a:effectLst/>
                        </a:rPr>
                        <a:t>使用引导性问题</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gridSpan="3">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hMerge="1">
                  <a:txBody>
                    <a:bodyPr/>
                    <a:lstStyle/>
                    <a:p>
                      <a:endParaRPr lang="zh-CN" altLang="en-US"/>
                    </a:p>
                  </a:txBody>
                  <a:tcPr/>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r>
              <a:tr h="163025">
                <a:tc vMerge="1">
                  <a:txBody>
                    <a:bodyPr/>
                    <a:lstStyle/>
                    <a:p>
                      <a:endParaRPr lang="zh-CN" altLang="en-US"/>
                    </a:p>
                  </a:txBody>
                  <a:tcPr/>
                </a:tc>
                <a:tc gridSpan="3" vMerge="1">
                  <a:txBody>
                    <a:bodyPr/>
                    <a:lstStyle/>
                    <a:p>
                      <a:endParaRPr lang="zh-CN" altLang="en-US"/>
                    </a:p>
                  </a:txBody>
                  <a:tcPr/>
                </a:tc>
                <a:tc hMerge="1" vMerge="1">
                  <a:txBody>
                    <a:bodyPr/>
                    <a:lstStyle/>
                    <a:p>
                      <a:endParaRPr lang="zh-CN" altLang="en-US"/>
                    </a:p>
                  </a:txBody>
                  <a:tcPr/>
                </a:tc>
                <a:tc hMerge="1" vMerge="1">
                  <a:txBody>
                    <a:bodyPr/>
                    <a:lstStyle/>
                    <a:p>
                      <a:pPr algn="just">
                        <a:spcAft>
                          <a:spcPts val="0"/>
                        </a:spcAft>
                      </a:pPr>
                      <a:endParaRPr lang="zh-CN" sz="500" kern="100">
                        <a:effectLst/>
                        <a:latin typeface="Calibri"/>
                        <a:ea typeface="宋体"/>
                        <a:cs typeface="Times New Roman"/>
                      </a:endParaRPr>
                    </a:p>
                  </a:txBody>
                  <a:tcPr marL="34934" marR="34934" marT="0" marB="0"/>
                </a:tc>
                <a:tc gridSpan="2">
                  <a:txBody>
                    <a:bodyPr/>
                    <a:lstStyle/>
                    <a:p>
                      <a:pPr algn="just">
                        <a:spcAft>
                          <a:spcPts val="0"/>
                        </a:spcAft>
                      </a:pPr>
                      <a:r>
                        <a:rPr lang="zh-CN" sz="800" kern="100">
                          <a:effectLst/>
                        </a:rPr>
                        <a:t>使用问“是“的问题</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gridSpan="3">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hMerge="1">
                  <a:txBody>
                    <a:bodyPr/>
                    <a:lstStyle/>
                    <a:p>
                      <a:endParaRPr lang="zh-CN" altLang="en-US"/>
                    </a:p>
                  </a:txBody>
                  <a:tcPr/>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r>
              <a:tr h="163025">
                <a:tc vMerge="1">
                  <a:txBody>
                    <a:bodyPr/>
                    <a:lstStyle/>
                    <a:p>
                      <a:endParaRPr lang="zh-CN" altLang="en-US"/>
                    </a:p>
                  </a:txBody>
                  <a:tcPr/>
                </a:tc>
                <a:tc gridSpan="3" vMerge="1">
                  <a:txBody>
                    <a:bodyPr/>
                    <a:lstStyle/>
                    <a:p>
                      <a:endParaRPr lang="zh-CN" altLang="en-US"/>
                    </a:p>
                  </a:txBody>
                  <a:tcPr/>
                </a:tc>
                <a:tc hMerge="1" vMerge="1">
                  <a:txBody>
                    <a:bodyPr/>
                    <a:lstStyle/>
                    <a:p>
                      <a:endParaRPr lang="zh-CN" altLang="en-US"/>
                    </a:p>
                  </a:txBody>
                  <a:tcPr/>
                </a:tc>
                <a:tc hMerge="1" vMerge="1">
                  <a:txBody>
                    <a:bodyPr/>
                    <a:lstStyle/>
                    <a:p>
                      <a:pPr algn="just">
                        <a:spcAft>
                          <a:spcPts val="0"/>
                        </a:spcAft>
                      </a:pPr>
                      <a:endParaRPr lang="zh-CN" sz="500" kern="100">
                        <a:effectLst/>
                        <a:latin typeface="Calibri"/>
                        <a:ea typeface="宋体"/>
                        <a:cs typeface="Times New Roman"/>
                      </a:endParaRPr>
                    </a:p>
                  </a:txBody>
                  <a:tcPr marL="34934" marR="34934" marT="0" marB="0"/>
                </a:tc>
                <a:tc gridSpan="2">
                  <a:txBody>
                    <a:bodyPr/>
                    <a:lstStyle/>
                    <a:p>
                      <a:pPr algn="just">
                        <a:spcAft>
                          <a:spcPts val="0"/>
                        </a:spcAft>
                      </a:pPr>
                      <a:r>
                        <a:rPr lang="zh-CN" sz="800" kern="100">
                          <a:effectLst/>
                        </a:rPr>
                        <a:t>使用问二选一的问题</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gridSpan="3">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hMerge="1">
                  <a:txBody>
                    <a:bodyPr/>
                    <a:lstStyle/>
                    <a:p>
                      <a:endParaRPr lang="zh-CN" altLang="en-US"/>
                    </a:p>
                  </a:txBody>
                  <a:tcPr/>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r>
              <a:tr h="81513">
                <a:tc vMerge="1">
                  <a:txBody>
                    <a:bodyPr/>
                    <a:lstStyle/>
                    <a:p>
                      <a:endParaRPr lang="zh-CN" altLang="en-US"/>
                    </a:p>
                  </a:txBody>
                  <a:tcPr/>
                </a:tc>
                <a:tc gridSpan="3" vMerge="1">
                  <a:txBody>
                    <a:bodyPr/>
                    <a:lstStyle/>
                    <a:p>
                      <a:endParaRPr lang="zh-CN" altLang="en-US"/>
                    </a:p>
                  </a:txBody>
                  <a:tcPr/>
                </a:tc>
                <a:tc hMerge="1" vMerge="1">
                  <a:txBody>
                    <a:bodyPr/>
                    <a:lstStyle/>
                    <a:p>
                      <a:endParaRPr lang="zh-CN" altLang="en-US"/>
                    </a:p>
                  </a:txBody>
                  <a:tcPr/>
                </a:tc>
                <a:tc hMerge="1" vMerge="1">
                  <a:txBody>
                    <a:bodyPr/>
                    <a:lstStyle/>
                    <a:p>
                      <a:pPr algn="just">
                        <a:spcAft>
                          <a:spcPts val="0"/>
                        </a:spcAft>
                      </a:pPr>
                      <a:endParaRPr lang="zh-CN" sz="500" kern="100">
                        <a:effectLst/>
                        <a:latin typeface="Calibri"/>
                        <a:ea typeface="宋体"/>
                        <a:cs typeface="Times New Roman"/>
                      </a:endParaRPr>
                    </a:p>
                  </a:txBody>
                  <a:tcPr marL="34934" marR="34934" marT="0" marB="0"/>
                </a:tc>
                <a:tc gridSpan="2">
                  <a:txBody>
                    <a:bodyPr/>
                    <a:lstStyle/>
                    <a:p>
                      <a:pPr algn="just">
                        <a:spcAft>
                          <a:spcPts val="0"/>
                        </a:spcAft>
                      </a:pPr>
                      <a:r>
                        <a:rPr lang="zh-CN" sz="800" kern="100">
                          <a:effectLst/>
                        </a:rPr>
                        <a:t>连续发问</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gridSpan="3">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hMerge="1">
                  <a:txBody>
                    <a:bodyPr/>
                    <a:lstStyle/>
                    <a:p>
                      <a:endParaRPr lang="zh-CN" altLang="en-US"/>
                    </a:p>
                  </a:txBody>
                  <a:tcPr/>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r>
              <a:tr h="81513">
                <a:tc vMerge="1">
                  <a:txBody>
                    <a:bodyPr/>
                    <a:lstStyle/>
                    <a:p>
                      <a:endParaRPr lang="zh-CN" altLang="en-US"/>
                    </a:p>
                  </a:txBody>
                  <a:tcPr/>
                </a:tc>
                <a:tc gridSpan="3" vMerge="1">
                  <a:txBody>
                    <a:bodyPr/>
                    <a:lstStyle/>
                    <a:p>
                      <a:endParaRPr lang="zh-CN" altLang="en-US"/>
                    </a:p>
                  </a:txBody>
                  <a:tcPr/>
                </a:tc>
                <a:tc hMerge="1" vMerge="1">
                  <a:txBody>
                    <a:bodyPr/>
                    <a:lstStyle/>
                    <a:p>
                      <a:endParaRPr lang="zh-CN" altLang="en-US"/>
                    </a:p>
                  </a:txBody>
                  <a:tcPr/>
                </a:tc>
                <a:tc hMerge="1" vMerge="1">
                  <a:txBody>
                    <a:bodyPr/>
                    <a:lstStyle/>
                    <a:p>
                      <a:pPr algn="just">
                        <a:spcAft>
                          <a:spcPts val="0"/>
                        </a:spcAft>
                      </a:pPr>
                      <a:endParaRPr lang="zh-CN" sz="500" kern="100">
                        <a:effectLst/>
                        <a:latin typeface="Calibri"/>
                        <a:ea typeface="宋体"/>
                        <a:cs typeface="Times New Roman"/>
                      </a:endParaRPr>
                    </a:p>
                  </a:txBody>
                  <a:tcPr marL="34934" marR="34934" marT="0" marB="0"/>
                </a:tc>
                <a:tc gridSpan="2">
                  <a:txBody>
                    <a:bodyPr/>
                    <a:lstStyle/>
                    <a:p>
                      <a:pPr algn="just">
                        <a:spcAft>
                          <a:spcPts val="0"/>
                        </a:spcAft>
                      </a:pPr>
                      <a:r>
                        <a:rPr lang="zh-CN" sz="800" kern="100">
                          <a:effectLst/>
                        </a:rPr>
                        <a:t>使用错误提问</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gridSpan="3">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hMerge="1">
                  <a:txBody>
                    <a:bodyPr/>
                    <a:lstStyle/>
                    <a:p>
                      <a:endParaRPr lang="zh-CN" altLang="en-US"/>
                    </a:p>
                  </a:txBody>
                  <a:tcPr/>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r>
              <a:tr h="219565">
                <a:tc vMerge="1">
                  <a:txBody>
                    <a:bodyPr/>
                    <a:lstStyle/>
                    <a:p>
                      <a:endParaRPr lang="zh-CN" altLang="en-US"/>
                    </a:p>
                  </a:txBody>
                  <a:tcPr/>
                </a:tc>
                <a:tc gridSpan="3">
                  <a:txBody>
                    <a:bodyPr/>
                    <a:lstStyle/>
                    <a:p>
                      <a:pPr algn="ctr">
                        <a:spcAft>
                          <a:spcPts val="0"/>
                        </a:spcAft>
                      </a:pPr>
                      <a:r>
                        <a:rPr lang="zh-CN" sz="800" kern="100" dirty="0">
                          <a:effectLst/>
                        </a:rPr>
                        <a:t>同理心运用</a:t>
                      </a:r>
                      <a:endParaRPr lang="zh-CN" sz="800" kern="100" dirty="0">
                        <a:effectLst/>
                        <a:latin typeface="Calibri"/>
                        <a:ea typeface="宋体"/>
                        <a:cs typeface="Times New Roman"/>
                      </a:endParaRPr>
                    </a:p>
                  </a:txBody>
                  <a:tcPr marL="34934" marR="34934" marT="0" marB="0" anchor="ctr"/>
                </a:tc>
                <a:tc hMerge="1">
                  <a:txBody>
                    <a:bodyPr/>
                    <a:lstStyle/>
                    <a:p>
                      <a:pPr algn="just">
                        <a:spcAft>
                          <a:spcPts val="0"/>
                        </a:spcAft>
                      </a:pPr>
                      <a:endParaRPr lang="zh-CN" sz="800" kern="100">
                        <a:effectLst/>
                        <a:latin typeface="Calibri"/>
                        <a:ea typeface="宋体"/>
                        <a:cs typeface="Times New Roman"/>
                      </a:endParaRPr>
                    </a:p>
                  </a:txBody>
                  <a:tcPr marL="34934" marR="34934" marT="0" marB="0"/>
                </a:tc>
                <a:tc hMerge="1">
                  <a:txBody>
                    <a:bodyPr/>
                    <a:lstStyle/>
                    <a:p>
                      <a:pPr algn="just">
                        <a:spcAft>
                          <a:spcPts val="0"/>
                        </a:spcAft>
                      </a:pPr>
                      <a:endParaRPr lang="zh-CN" sz="500" kern="100">
                        <a:effectLst/>
                        <a:latin typeface="Calibri"/>
                        <a:ea typeface="宋体"/>
                        <a:cs typeface="Times New Roman"/>
                      </a:endParaRPr>
                    </a:p>
                  </a:txBody>
                  <a:tcPr marL="34934" marR="34934" marT="0" marB="0"/>
                </a:tc>
                <a:tc gridSpan="2">
                  <a:txBody>
                    <a:bodyPr/>
                    <a:lstStyle/>
                    <a:p>
                      <a:pPr algn="just">
                        <a:spcAft>
                          <a:spcPts val="0"/>
                        </a:spcAft>
                      </a:pPr>
                      <a:r>
                        <a:rPr lang="en-US" sz="800" kern="100" dirty="0">
                          <a:effectLst/>
                        </a:rPr>
                        <a:t>LL</a:t>
                      </a:r>
                      <a:r>
                        <a:rPr lang="zh-CN" sz="800" kern="100" dirty="0">
                          <a:effectLst/>
                        </a:rPr>
                        <a:t>分段</a:t>
                      </a:r>
                      <a:r>
                        <a:rPr lang="zh-CN" sz="800" kern="100" dirty="0" smtClean="0">
                          <a:effectLst/>
                        </a:rPr>
                        <a:t>（）</a:t>
                      </a:r>
                      <a:r>
                        <a:rPr lang="en-US" sz="800" kern="100" dirty="0" smtClean="0">
                          <a:effectLst/>
                        </a:rPr>
                        <a:t>L</a:t>
                      </a:r>
                      <a:r>
                        <a:rPr lang="zh-CN" sz="800" kern="100" dirty="0">
                          <a:effectLst/>
                        </a:rPr>
                        <a:t>分段（）</a:t>
                      </a:r>
                    </a:p>
                    <a:p>
                      <a:pPr algn="just">
                        <a:spcAft>
                          <a:spcPts val="0"/>
                        </a:spcAft>
                      </a:pPr>
                      <a:r>
                        <a:rPr lang="en-US" sz="800" kern="100" dirty="0">
                          <a:effectLst/>
                        </a:rPr>
                        <a:t>H</a:t>
                      </a:r>
                      <a:r>
                        <a:rPr lang="zh-CN" sz="800" kern="100" dirty="0">
                          <a:effectLst/>
                        </a:rPr>
                        <a:t>分段</a:t>
                      </a:r>
                      <a:r>
                        <a:rPr lang="zh-CN" sz="800" kern="100" dirty="0" smtClean="0">
                          <a:effectLst/>
                        </a:rPr>
                        <a:t>（）</a:t>
                      </a:r>
                      <a:r>
                        <a:rPr lang="en-US" sz="800" kern="100" dirty="0" smtClean="0">
                          <a:effectLst/>
                        </a:rPr>
                        <a:t>HH</a:t>
                      </a:r>
                      <a:r>
                        <a:rPr lang="zh-CN" sz="800" kern="100" dirty="0">
                          <a:effectLst/>
                        </a:rPr>
                        <a:t>分段（）</a:t>
                      </a:r>
                      <a:endParaRPr lang="zh-CN" sz="800" kern="100" dirty="0">
                        <a:effectLst/>
                        <a:latin typeface="Calibri"/>
                        <a:ea typeface="宋体"/>
                        <a:cs typeface="Times New Roman"/>
                      </a:endParaRPr>
                    </a:p>
                  </a:txBody>
                  <a:tcPr marL="34934" marR="34934" marT="0" marB="0"/>
                </a:tc>
                <a:tc hMerge="1">
                  <a:txBody>
                    <a:bodyPr/>
                    <a:lstStyle/>
                    <a:p>
                      <a:endParaRPr lang="zh-CN" altLang="en-US"/>
                    </a:p>
                  </a:txBody>
                  <a:tcPr/>
                </a:tc>
                <a:tc gridSpan="3">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hMerge="1">
                  <a:txBody>
                    <a:bodyPr/>
                    <a:lstStyle/>
                    <a:p>
                      <a:endParaRPr lang="zh-CN" altLang="en-US"/>
                    </a:p>
                  </a:txBody>
                  <a:tcPr/>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r>
              <a:tr h="81513">
                <a:tc vMerge="1">
                  <a:txBody>
                    <a:bodyPr/>
                    <a:lstStyle/>
                    <a:p>
                      <a:endParaRPr lang="zh-CN" altLang="en-US"/>
                    </a:p>
                  </a:txBody>
                  <a:tcPr/>
                </a:tc>
                <a:tc gridSpan="10">
                  <a:txBody>
                    <a:bodyPr/>
                    <a:lstStyle/>
                    <a:p>
                      <a:pPr algn="ctr">
                        <a:spcAft>
                          <a:spcPts val="0"/>
                        </a:spcAft>
                      </a:pPr>
                      <a:r>
                        <a:rPr lang="zh-CN" sz="800" kern="100">
                          <a:effectLst/>
                        </a:rPr>
                        <a:t>处理异议</a:t>
                      </a:r>
                      <a:endParaRPr lang="zh-CN" sz="800" kern="100">
                        <a:effectLst/>
                        <a:latin typeface="Calibri"/>
                        <a:ea typeface="宋体"/>
                        <a:cs typeface="Times New Roman"/>
                      </a:endParaRPr>
                    </a:p>
                  </a:txBody>
                  <a:tcPr marL="34934" marR="34934" marT="0" marB="0" anchor="ctr"/>
                </a:tc>
                <a:tc hMerge="1">
                  <a:txBody>
                    <a:bodyPr/>
                    <a:lstStyle/>
                    <a:p>
                      <a:pPr algn="just">
                        <a:spcAft>
                          <a:spcPts val="0"/>
                        </a:spcAft>
                      </a:pP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51129">
                <a:tc vMerge="1">
                  <a:txBody>
                    <a:bodyPr/>
                    <a:lstStyle/>
                    <a:p>
                      <a:endParaRPr lang="zh-CN" altLang="en-US"/>
                    </a:p>
                  </a:txBody>
                  <a:tcPr/>
                </a:tc>
                <a:tc rowSpan="5" gridSpan="3">
                  <a:txBody>
                    <a:bodyPr/>
                    <a:lstStyle/>
                    <a:p>
                      <a:pPr algn="ctr">
                        <a:spcAft>
                          <a:spcPts val="0"/>
                        </a:spcAft>
                      </a:pPr>
                      <a:r>
                        <a:rPr lang="zh-CN" altLang="en-US" sz="800" kern="100" dirty="0" smtClean="0">
                          <a:effectLst/>
                          <a:latin typeface="+mn-lt"/>
                          <a:ea typeface="+mn-ea"/>
                          <a:cs typeface="+mn-cs"/>
                        </a:rPr>
                        <a:t>专业技巧考评</a:t>
                      </a:r>
                      <a:endParaRPr lang="zh-CN" sz="800" kern="100" dirty="0">
                        <a:effectLst/>
                        <a:latin typeface="Calibri"/>
                        <a:ea typeface="宋体"/>
                        <a:cs typeface="Times New Roman"/>
                      </a:endParaRPr>
                    </a:p>
                  </a:txBody>
                  <a:tcPr marL="34934" marR="34934" marT="0" marB="0" anchor="ctr"/>
                </a:tc>
                <a:tc rowSpan="5" hMerge="1">
                  <a:txBody>
                    <a:bodyPr/>
                    <a:lstStyle/>
                    <a:p>
                      <a:pPr algn="just">
                        <a:spcAft>
                          <a:spcPts val="0"/>
                        </a:spcAft>
                      </a:pPr>
                      <a:endParaRPr lang="zh-CN" sz="800" kern="100">
                        <a:effectLst/>
                        <a:latin typeface="Calibri"/>
                        <a:ea typeface="宋体"/>
                        <a:cs typeface="Times New Roman"/>
                      </a:endParaRPr>
                    </a:p>
                  </a:txBody>
                  <a:tcPr marL="34934" marR="34934" marT="0" marB="0"/>
                </a:tc>
                <a:tc rowSpan="5" hMerge="1">
                  <a:txBody>
                    <a:bodyPr/>
                    <a:lstStyle/>
                    <a:p>
                      <a:pPr algn="just">
                        <a:spcAft>
                          <a:spcPts val="0"/>
                        </a:spcAft>
                      </a:pPr>
                      <a:endParaRPr lang="zh-CN" sz="800" kern="100">
                        <a:effectLst/>
                        <a:latin typeface="Calibri"/>
                        <a:ea typeface="宋体"/>
                        <a:cs typeface="Times New Roman"/>
                      </a:endParaRPr>
                    </a:p>
                  </a:txBody>
                  <a:tcPr marL="34934" marR="34934" marT="0" marB="0"/>
                </a:tc>
                <a:tc gridSpan="2">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zh-CN" altLang="zh-CN" sz="800" kern="100" dirty="0" smtClean="0">
                          <a:effectLst/>
                        </a:rPr>
                        <a:t>提供解决方案（多个）</a:t>
                      </a:r>
                      <a:endParaRPr lang="zh-CN" altLang="zh-CN" sz="800" kern="100" dirty="0" smtClean="0">
                        <a:effectLst/>
                        <a:latin typeface="+mn-lt"/>
                        <a:ea typeface="+mn-ea"/>
                        <a:cs typeface="Times New Roman"/>
                      </a:endParaRPr>
                    </a:p>
                  </a:txBody>
                  <a:tcPr marL="34934" marR="34934" marT="0" marB="0"/>
                </a:tc>
                <a:tc hMerge="1">
                  <a:txBody>
                    <a:bodyPr/>
                    <a:lstStyle/>
                    <a:p>
                      <a:endParaRPr lang="zh-CN" altLang="en-US"/>
                    </a:p>
                  </a:txBody>
                  <a:tcPr/>
                </a:tc>
                <a:tc gridSpan="3">
                  <a:txBody>
                    <a:bodyPr/>
                    <a:lstStyle/>
                    <a:p>
                      <a:endParaRPr lang="zh-CN" altLang="en-US" sz="800" dirty="0"/>
                    </a:p>
                  </a:txBody>
                  <a:tcPr marL="34934" marR="34934" marT="0" marB="0"/>
                </a:tc>
                <a:tc hMerge="1">
                  <a:txBody>
                    <a:bodyPr/>
                    <a:lstStyle/>
                    <a:p>
                      <a:endParaRPr lang="zh-CN" altLang="en-US"/>
                    </a:p>
                  </a:txBody>
                  <a:tcPr/>
                </a:tc>
                <a:tc hMerge="1">
                  <a:txBody>
                    <a:bodyPr/>
                    <a:lstStyle/>
                    <a:p>
                      <a:endParaRPr lang="zh-CN" altLang="en-US"/>
                    </a:p>
                  </a:txBody>
                  <a:tcPr/>
                </a:tc>
                <a:tc>
                  <a:txBody>
                    <a:bodyPr/>
                    <a:lstStyle/>
                    <a:p>
                      <a:endParaRPr lang="zh-CN" altLang="en-US" sz="800" dirty="0"/>
                    </a:p>
                  </a:txBody>
                  <a:tcPr marL="34934" marR="34934" marT="0" marB="0"/>
                </a:tc>
                <a:tc>
                  <a:txBody>
                    <a:bodyPr/>
                    <a:lstStyle/>
                    <a:p>
                      <a:endParaRPr lang="zh-CN" altLang="en-US" sz="800" dirty="0"/>
                    </a:p>
                  </a:txBody>
                  <a:tcPr marL="34934" marR="34934" marT="0" marB="0"/>
                </a:tc>
              </a:tr>
              <a:tr h="81513">
                <a:tc vMerge="1">
                  <a:txBody>
                    <a:bodyPr/>
                    <a:lstStyle/>
                    <a:p>
                      <a:endParaRPr lang="zh-CN" altLang="en-US"/>
                    </a:p>
                  </a:txBody>
                  <a:tcPr/>
                </a:tc>
                <a:tc gridSpan="3" vMerge="1">
                  <a:txBody>
                    <a:bodyPr/>
                    <a:lstStyle/>
                    <a:p>
                      <a:pPr algn="just">
                        <a:spcAft>
                          <a:spcPts val="0"/>
                        </a:spcAft>
                      </a:pPr>
                      <a:endParaRPr lang="zh-CN" sz="800" kern="100" dirty="0">
                        <a:effectLst/>
                        <a:latin typeface="Calibri"/>
                        <a:ea typeface="宋体"/>
                        <a:cs typeface="Times New Roman"/>
                      </a:endParaRPr>
                    </a:p>
                  </a:txBody>
                  <a:tcPr marL="34934" marR="34934" marT="0" marB="0"/>
                </a:tc>
                <a:tc hMerge="1" vMerge="1">
                  <a:txBody>
                    <a:bodyPr/>
                    <a:lstStyle/>
                    <a:p>
                      <a:pPr algn="just">
                        <a:spcAft>
                          <a:spcPts val="0"/>
                        </a:spcAft>
                      </a:pPr>
                      <a:endParaRPr lang="zh-CN" sz="800" kern="100">
                        <a:effectLst/>
                        <a:latin typeface="Calibri"/>
                        <a:ea typeface="宋体"/>
                        <a:cs typeface="Times New Roman"/>
                      </a:endParaRPr>
                    </a:p>
                  </a:txBody>
                  <a:tcPr marL="34934" marR="34934" marT="0" marB="0"/>
                </a:tc>
                <a:tc hMerge="1" vMerge="1">
                  <a:txBody>
                    <a:bodyPr/>
                    <a:lstStyle/>
                    <a:p>
                      <a:pPr algn="just">
                        <a:spcAft>
                          <a:spcPts val="0"/>
                        </a:spcAft>
                      </a:pPr>
                      <a:endParaRPr lang="zh-CN" sz="800" kern="100">
                        <a:effectLst/>
                        <a:latin typeface="Calibri"/>
                        <a:ea typeface="宋体"/>
                        <a:cs typeface="Times New Roman"/>
                      </a:endParaRPr>
                    </a:p>
                  </a:txBody>
                  <a:tcPr marL="34934" marR="34934" marT="0" marB="0"/>
                </a:tc>
                <a:tc rowSpan="2">
                  <a:txBody>
                    <a:bodyPr/>
                    <a:lstStyle/>
                    <a:p>
                      <a:pPr algn="just">
                        <a:spcAft>
                          <a:spcPts val="0"/>
                        </a:spcAft>
                      </a:pPr>
                      <a:r>
                        <a:rPr lang="zh-CN" altLang="en-US" sz="800" kern="100" dirty="0" smtClean="0">
                          <a:effectLst/>
                          <a:latin typeface="Calibri"/>
                          <a:ea typeface="宋体"/>
                          <a:cs typeface="Times New Roman"/>
                        </a:rPr>
                        <a:t>总结与重复（理清）</a:t>
                      </a:r>
                      <a:endParaRPr lang="zh-CN" sz="800" kern="100" dirty="0">
                        <a:effectLst/>
                        <a:latin typeface="Calibri"/>
                        <a:ea typeface="宋体"/>
                        <a:cs typeface="Times New Roman"/>
                      </a:endParaRPr>
                    </a:p>
                  </a:txBody>
                  <a:tcPr marL="34934" marR="34934" marT="0" marB="0"/>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zh-CN" altLang="zh-CN" sz="800" kern="100" dirty="0" smtClean="0">
                          <a:effectLst/>
                        </a:rPr>
                        <a:t>表达是否清晰</a:t>
                      </a:r>
                      <a:endParaRPr lang="zh-CN" altLang="zh-CN" sz="800" kern="100" dirty="0" smtClean="0">
                        <a:effectLst/>
                        <a:latin typeface="+mn-lt"/>
                        <a:ea typeface="+mn-ea"/>
                        <a:cs typeface="Times New Roman"/>
                      </a:endParaRPr>
                    </a:p>
                  </a:txBody>
                  <a:tcPr marL="34934" marR="34934" marT="0" marB="0"/>
                </a:tc>
                <a:tc rowSpan="2" gridSpan="3">
                  <a:txBody>
                    <a:bodyPr/>
                    <a:lstStyle/>
                    <a:p>
                      <a:pPr algn="just">
                        <a:spcAft>
                          <a:spcPts val="0"/>
                        </a:spcAft>
                      </a:pPr>
                      <a:r>
                        <a:rPr lang="en-US" sz="800" kern="100" dirty="0">
                          <a:effectLst/>
                        </a:rPr>
                        <a:t> </a:t>
                      </a:r>
                      <a:endParaRPr lang="zh-CN" sz="800" kern="100" dirty="0">
                        <a:effectLst/>
                        <a:latin typeface="Calibri"/>
                        <a:ea typeface="宋体"/>
                        <a:cs typeface="Times New Roman"/>
                      </a:endParaRPr>
                    </a:p>
                  </a:txBody>
                  <a:tcPr marL="34934" marR="34934" marT="0" marB="0"/>
                </a:tc>
                <a:tc rowSpan="2" hMerge="1">
                  <a:txBody>
                    <a:bodyPr/>
                    <a:lstStyle/>
                    <a:p>
                      <a:endParaRPr lang="zh-CN" altLang="en-US"/>
                    </a:p>
                  </a:txBody>
                  <a:tcPr/>
                </a:tc>
                <a:tc rowSpan="2" hMerge="1">
                  <a:txBody>
                    <a:bodyPr/>
                    <a:lstStyle/>
                    <a:p>
                      <a:endParaRPr lang="zh-CN" altLang="en-US"/>
                    </a:p>
                  </a:txBody>
                  <a:tcPr/>
                </a:tc>
                <a:tc rowSpan="2">
                  <a:txBody>
                    <a:bodyPr/>
                    <a:lstStyle/>
                    <a:p>
                      <a:endParaRPr lang="zh-CN" altLang="en-US" dirty="0"/>
                    </a:p>
                  </a:txBody>
                  <a:tcPr marL="34934" marR="34934" marT="0" marB="0"/>
                </a:tc>
                <a:tc rowSpan="2">
                  <a:txBody>
                    <a:bodyPr/>
                    <a:lstStyle/>
                    <a:p>
                      <a:endParaRPr lang="zh-CN" altLang="en-US" dirty="0"/>
                    </a:p>
                  </a:txBody>
                  <a:tcPr marL="34934" marR="34934" marT="0" marB="0"/>
                </a:tc>
              </a:tr>
              <a:tr h="0">
                <a:tc vMerge="1">
                  <a:txBody>
                    <a:bodyPr/>
                    <a:lstStyle/>
                    <a:p>
                      <a:endParaRPr lang="zh-CN" altLang="en-US"/>
                    </a:p>
                  </a:txBody>
                  <a:tcPr/>
                </a:tc>
                <a:tc gridSpan="3" vMerge="1">
                  <a:txBody>
                    <a:bodyPr/>
                    <a:lstStyle/>
                    <a:p>
                      <a:endParaRPr lang="zh-CN" altLang="en-US"/>
                    </a:p>
                  </a:txBody>
                  <a:tcPr/>
                </a:tc>
                <a:tc hMerge="1" vMerge="1">
                  <a:txBody>
                    <a:bodyPr/>
                    <a:lstStyle/>
                    <a:p>
                      <a:endParaRPr lang="zh-CN" altLang="en-US"/>
                    </a:p>
                  </a:txBody>
                  <a:tcPr/>
                </a:tc>
                <a:tc hMerge="1" vMerge="1">
                  <a:txBody>
                    <a:bodyPr/>
                    <a:lstStyle/>
                    <a:p>
                      <a:pPr algn="just">
                        <a:spcAft>
                          <a:spcPts val="0"/>
                        </a:spcAft>
                      </a:pPr>
                      <a:endParaRPr lang="zh-CN" sz="800" kern="100">
                        <a:effectLst/>
                        <a:latin typeface="Calibri"/>
                        <a:ea typeface="宋体"/>
                        <a:cs typeface="Times New Roman"/>
                      </a:endParaRPr>
                    </a:p>
                  </a:txBody>
                  <a:tcPr marL="34934" marR="34934" marT="0" marB="0"/>
                </a:tc>
                <a:tc vMerge="1">
                  <a:txBody>
                    <a:bodyPr/>
                    <a:lstStyle/>
                    <a:p>
                      <a:pPr algn="just">
                        <a:spcAft>
                          <a:spcPts val="0"/>
                        </a:spcAft>
                      </a:pPr>
                      <a:endParaRPr lang="zh-CN" sz="800" kern="100" dirty="0">
                        <a:effectLst/>
                        <a:latin typeface="Calibri"/>
                        <a:ea typeface="宋体"/>
                        <a:cs typeface="Times New Roman"/>
                      </a:endParaRPr>
                    </a:p>
                  </a:txBody>
                  <a:tcPr marL="34934" marR="34934" marT="0" marB="0"/>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zh-CN" altLang="zh-CN" sz="800" kern="100" dirty="0" smtClean="0">
                          <a:effectLst/>
                        </a:rPr>
                        <a:t>是否遗漏事宜</a:t>
                      </a:r>
                      <a:endParaRPr lang="zh-CN" altLang="zh-CN" sz="800" kern="100" dirty="0" smtClean="0">
                        <a:effectLst/>
                        <a:latin typeface="+mn-lt"/>
                        <a:ea typeface="+mn-ea"/>
                        <a:cs typeface="Times New Roman"/>
                      </a:endParaRPr>
                    </a:p>
                  </a:txBody>
                  <a:tcPr marL="34934" marR="34934" marT="0" marB="0"/>
                </a:tc>
                <a:tc gridSpan="3"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81513">
                <a:tc vMerge="1">
                  <a:txBody>
                    <a:bodyPr/>
                    <a:lstStyle/>
                    <a:p>
                      <a:endParaRPr lang="zh-CN" altLang="en-US"/>
                    </a:p>
                  </a:txBody>
                  <a:tcPr/>
                </a:tc>
                <a:tc gridSpan="3" vMerge="1">
                  <a:txBody>
                    <a:bodyPr/>
                    <a:lstStyle/>
                    <a:p>
                      <a:pPr algn="just">
                        <a:spcAft>
                          <a:spcPts val="0"/>
                        </a:spcAft>
                      </a:pPr>
                      <a:endParaRPr lang="zh-CN" sz="800" kern="100" dirty="0">
                        <a:effectLst/>
                        <a:latin typeface="Calibri"/>
                        <a:ea typeface="宋体"/>
                        <a:cs typeface="Times New Roman"/>
                      </a:endParaRPr>
                    </a:p>
                  </a:txBody>
                  <a:tcPr marL="34934" marR="34934" marT="0" marB="0"/>
                </a:tc>
                <a:tc hMerge="1" vMerge="1">
                  <a:txBody>
                    <a:bodyPr/>
                    <a:lstStyle/>
                    <a:p>
                      <a:pPr algn="just">
                        <a:spcAft>
                          <a:spcPts val="0"/>
                        </a:spcAft>
                      </a:pPr>
                      <a:endParaRPr lang="zh-CN" sz="800" kern="100">
                        <a:effectLst/>
                        <a:latin typeface="Calibri"/>
                        <a:ea typeface="宋体"/>
                        <a:cs typeface="Times New Roman"/>
                      </a:endParaRPr>
                    </a:p>
                  </a:txBody>
                  <a:tcPr marL="34934" marR="34934" marT="0" marB="0"/>
                </a:tc>
                <a:tc hMerge="1" vMerge="1">
                  <a:txBody>
                    <a:bodyPr/>
                    <a:lstStyle/>
                    <a:p>
                      <a:endParaRPr lang="zh-CN" altLang="en-US" dirty="0"/>
                    </a:p>
                  </a:txBody>
                  <a:tcPr marL="34934" marR="34934" marT="0" marB="0"/>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800" kern="100" dirty="0" smtClean="0">
                          <a:effectLst/>
                        </a:rPr>
                        <a:t>达成协议</a:t>
                      </a:r>
                      <a:endParaRPr lang="zh-CN" altLang="zh-CN" sz="800" kern="100" dirty="0" smtClean="0">
                        <a:effectLst/>
                        <a:latin typeface="+mn-lt"/>
                        <a:ea typeface="+mn-ea"/>
                        <a:cs typeface="Times New Roman"/>
                      </a:endParaRPr>
                    </a:p>
                  </a:txBody>
                  <a:tcPr marL="34934" marR="34934" marT="0" marB="0"/>
                </a:tc>
                <a:tc hMerge="1">
                  <a:txBody>
                    <a:bodyPr/>
                    <a:lstStyle/>
                    <a:p>
                      <a:endParaRPr lang="zh-CN" altLang="en-US"/>
                    </a:p>
                  </a:txBody>
                  <a:tcPr/>
                </a:tc>
                <a:tc gridSpan="3">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hMerge="1">
                  <a:txBody>
                    <a:bodyPr/>
                    <a:lstStyle/>
                    <a:p>
                      <a:endParaRPr lang="zh-CN" altLang="en-US"/>
                    </a:p>
                  </a:txBody>
                  <a:tcPr/>
                </a:tc>
                <a:tc>
                  <a:txBody>
                    <a:bodyPr/>
                    <a:lstStyle/>
                    <a:p>
                      <a:pPr algn="just">
                        <a:spcAft>
                          <a:spcPts val="0"/>
                        </a:spcAft>
                      </a:pPr>
                      <a:r>
                        <a:rPr lang="en-US" sz="800" kern="100" dirty="0">
                          <a:effectLst/>
                        </a:rPr>
                        <a:t> </a:t>
                      </a:r>
                      <a:endParaRPr lang="zh-CN" sz="800" kern="100" dirty="0">
                        <a:effectLst/>
                        <a:latin typeface="Calibri"/>
                        <a:ea typeface="宋体"/>
                        <a:cs typeface="Times New Roman"/>
                      </a:endParaRPr>
                    </a:p>
                  </a:txBody>
                  <a:tcPr marL="34934" marR="34934" marT="0" marB="0"/>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r>
              <a:tr h="81513">
                <a:tc vMerge="1">
                  <a:txBody>
                    <a:bodyPr/>
                    <a:lstStyle/>
                    <a:p>
                      <a:endParaRPr lang="zh-CN" altLang="en-US"/>
                    </a:p>
                  </a:txBody>
                  <a:tcPr/>
                </a:tc>
                <a:tc gridSpan="3" vMerge="1">
                  <a:txBody>
                    <a:bodyPr/>
                    <a:lstStyle/>
                    <a:p>
                      <a:pPr algn="just">
                        <a:spcAft>
                          <a:spcPts val="0"/>
                        </a:spcAft>
                      </a:pPr>
                      <a:endParaRPr lang="zh-CN" sz="800" kern="100" dirty="0">
                        <a:effectLst/>
                        <a:latin typeface="Calibri"/>
                        <a:ea typeface="宋体"/>
                        <a:cs typeface="Times New Roman"/>
                      </a:endParaRPr>
                    </a:p>
                  </a:txBody>
                  <a:tcPr marL="34934" marR="34934" marT="0" marB="0"/>
                </a:tc>
                <a:tc hMerge="1" vMerge="1">
                  <a:txBody>
                    <a:bodyPr/>
                    <a:lstStyle/>
                    <a:p>
                      <a:pPr algn="just">
                        <a:spcAft>
                          <a:spcPts val="0"/>
                        </a:spcAft>
                      </a:pPr>
                      <a:endParaRPr lang="zh-CN" sz="800" kern="100">
                        <a:effectLst/>
                        <a:latin typeface="Calibri"/>
                        <a:ea typeface="宋体"/>
                        <a:cs typeface="Times New Roman"/>
                      </a:endParaRPr>
                    </a:p>
                  </a:txBody>
                  <a:tcPr marL="34934" marR="34934" marT="0" marB="0"/>
                </a:tc>
                <a:tc hMerge="1" vMerge="1">
                  <a:txBody>
                    <a:bodyPr/>
                    <a:lstStyle/>
                    <a:p>
                      <a:pPr marL="0" marR="0" indent="0" algn="just" defTabSz="914400" rtl="0" eaLnBrk="1" fontAlgn="auto" latinLnBrk="0" hangingPunct="1">
                        <a:lnSpc>
                          <a:spcPct val="100000"/>
                        </a:lnSpc>
                        <a:spcBef>
                          <a:spcPts val="0"/>
                        </a:spcBef>
                        <a:spcAft>
                          <a:spcPts val="0"/>
                        </a:spcAft>
                        <a:buClrTx/>
                        <a:buSzTx/>
                        <a:buFontTx/>
                        <a:buNone/>
                        <a:tabLst/>
                        <a:defRPr/>
                      </a:pPr>
                      <a:endParaRPr lang="zh-CN" altLang="zh-CN" sz="800" kern="100" dirty="0" smtClean="0">
                        <a:effectLst/>
                        <a:latin typeface="+mn-lt"/>
                        <a:ea typeface="+mn-ea"/>
                        <a:cs typeface="Times New Roman"/>
                      </a:endParaRPr>
                    </a:p>
                  </a:txBody>
                  <a:tcPr marL="34934" marR="34934" marT="0" marB="0"/>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800" kern="100" dirty="0" smtClean="0">
                          <a:effectLst/>
                        </a:rPr>
                        <a:t>业务知识掌握熟练</a:t>
                      </a:r>
                      <a:endParaRPr lang="zh-CN" altLang="zh-CN" sz="800" kern="100" dirty="0" smtClean="0">
                        <a:effectLst/>
                        <a:latin typeface="+mn-lt"/>
                        <a:ea typeface="+mn-ea"/>
                        <a:cs typeface="Times New Roman"/>
                      </a:endParaRPr>
                    </a:p>
                  </a:txBody>
                  <a:tcPr marL="34934" marR="34934" marT="0" marB="0"/>
                </a:tc>
                <a:tc hMerge="1">
                  <a:txBody>
                    <a:bodyPr/>
                    <a:lstStyle/>
                    <a:p>
                      <a:endParaRPr lang="zh-CN" altLang="en-US"/>
                    </a:p>
                  </a:txBody>
                  <a:tcPr/>
                </a:tc>
                <a:tc gridSpan="3">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hMerge="1">
                  <a:txBody>
                    <a:bodyPr/>
                    <a:lstStyle/>
                    <a:p>
                      <a:endParaRPr lang="zh-CN" altLang="en-US"/>
                    </a:p>
                  </a:txBody>
                  <a:tcPr/>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c>
                  <a:txBody>
                    <a:bodyPr/>
                    <a:lstStyle/>
                    <a:p>
                      <a:pPr algn="just">
                        <a:spcAft>
                          <a:spcPts val="0"/>
                        </a:spcAft>
                      </a:pPr>
                      <a:r>
                        <a:rPr lang="en-US" sz="800" kern="100">
                          <a:effectLst/>
                        </a:rPr>
                        <a:t> </a:t>
                      </a:r>
                      <a:endParaRPr lang="zh-CN" sz="800" kern="100">
                        <a:effectLst/>
                        <a:latin typeface="Calibri"/>
                        <a:ea typeface="宋体"/>
                        <a:cs typeface="Times New Roman"/>
                      </a:endParaRPr>
                    </a:p>
                  </a:txBody>
                  <a:tcPr marL="34934" marR="34934" marT="0" marB="0"/>
                </a:tc>
              </a:tr>
              <a:tr h="81513">
                <a:tc vMerge="1">
                  <a:txBody>
                    <a:bodyPr/>
                    <a:lstStyle/>
                    <a:p>
                      <a:endParaRPr lang="zh-CN" altLang="en-US"/>
                    </a:p>
                  </a:txBody>
                  <a:tcPr/>
                </a:tc>
                <a:tc gridSpan="5">
                  <a:txBody>
                    <a:bodyPr/>
                    <a:lstStyle/>
                    <a:p>
                      <a:pPr algn="l">
                        <a:spcAft>
                          <a:spcPts val="0"/>
                        </a:spcAft>
                      </a:pPr>
                      <a:r>
                        <a:rPr lang="zh-CN" sz="800" kern="100" dirty="0">
                          <a:effectLst/>
                        </a:rPr>
                        <a:t>使用方法</a:t>
                      </a:r>
                      <a:endParaRPr lang="zh-CN" sz="800" kern="100" dirty="0">
                        <a:effectLst/>
                        <a:latin typeface="Calibri"/>
                        <a:ea typeface="宋体"/>
                        <a:cs typeface="Times New Roman"/>
                      </a:endParaRPr>
                    </a:p>
                  </a:txBody>
                  <a:tcPr marL="34934" marR="34934" marT="0" marB="0" anchor="ctr"/>
                </a:tc>
                <a:tc hMerge="1">
                  <a:txBody>
                    <a:bodyPr/>
                    <a:lstStyle/>
                    <a:p>
                      <a:pPr algn="just">
                        <a:spcAft>
                          <a:spcPts val="0"/>
                        </a:spcAft>
                      </a:pP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5">
                  <a:txBody>
                    <a:bodyPr/>
                    <a:lstStyle/>
                    <a:p>
                      <a:pPr algn="just">
                        <a:spcAft>
                          <a:spcPts val="0"/>
                        </a:spcAft>
                      </a:pPr>
                      <a:r>
                        <a:rPr lang="zh-CN" sz="800" kern="100">
                          <a:effectLst/>
                        </a:rPr>
                        <a:t>三次以上模拟实训进行评估</a:t>
                      </a:r>
                      <a:endParaRPr lang="zh-CN" sz="800" kern="100">
                        <a:effectLst/>
                        <a:latin typeface="Calibri"/>
                        <a:ea typeface="宋体"/>
                        <a:cs typeface="Times New Roman"/>
                      </a:endParaRPr>
                    </a:p>
                  </a:txBody>
                  <a:tcPr marL="34934" marR="34934"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62021">
                <a:tc vMerge="1">
                  <a:txBody>
                    <a:bodyPr/>
                    <a:lstStyle/>
                    <a:p>
                      <a:endParaRPr lang="zh-CN" altLang="en-US"/>
                    </a:p>
                  </a:txBody>
                  <a:tcPr/>
                </a:tc>
                <a:tc gridSpan="5">
                  <a:txBody>
                    <a:bodyPr/>
                    <a:lstStyle/>
                    <a:p>
                      <a:pPr algn="just">
                        <a:spcAft>
                          <a:spcPts val="0"/>
                        </a:spcAft>
                      </a:pPr>
                      <a:r>
                        <a:rPr lang="en-US" sz="800" kern="100" dirty="0">
                          <a:effectLst/>
                        </a:rPr>
                        <a:t>1.</a:t>
                      </a:r>
                      <a:r>
                        <a:rPr lang="zh-CN" sz="800" kern="100" dirty="0">
                          <a:effectLst/>
                        </a:rPr>
                        <a:t>通过观察，在表格中进行填写： √﹦表现良好 </a:t>
                      </a:r>
                      <a:r>
                        <a:rPr lang="en-US" sz="800" kern="100" dirty="0">
                          <a:effectLst/>
                        </a:rPr>
                        <a:t>O</a:t>
                      </a:r>
                      <a:r>
                        <a:rPr lang="zh-CN" sz="800" kern="100" dirty="0">
                          <a:effectLst/>
                        </a:rPr>
                        <a:t>﹦有待改进 </a:t>
                      </a:r>
                      <a:r>
                        <a:rPr lang="en-US" sz="800" kern="100" dirty="0">
                          <a:effectLst/>
                        </a:rPr>
                        <a:t>NA</a:t>
                      </a:r>
                      <a:r>
                        <a:rPr lang="zh-CN" sz="800" kern="100" dirty="0">
                          <a:effectLst/>
                        </a:rPr>
                        <a:t>﹦不涉及、不适用</a:t>
                      </a:r>
                      <a:r>
                        <a:rPr lang="en-US" sz="800" kern="100" dirty="0">
                          <a:effectLst/>
                        </a:rPr>
                        <a:t> 2.</a:t>
                      </a:r>
                      <a:r>
                        <a:rPr lang="zh-CN" sz="800" kern="100" dirty="0">
                          <a:effectLst/>
                        </a:rPr>
                        <a:t>在备注一栏中填写相关评价详细</a:t>
                      </a:r>
                      <a:r>
                        <a:rPr lang="zh-CN" sz="800" kern="100" dirty="0" smtClean="0">
                          <a:effectLst/>
                        </a:rPr>
                        <a:t>信息</a:t>
                      </a:r>
                      <a:endParaRPr lang="zh-CN" sz="800" kern="100" dirty="0">
                        <a:effectLst/>
                        <a:latin typeface="Calibri"/>
                        <a:ea typeface="宋体"/>
                        <a:cs typeface="Times New Roman"/>
                      </a:endParaRPr>
                    </a:p>
                  </a:txBody>
                  <a:tcPr marL="34934" marR="34934" marT="0" marB="0"/>
                </a:tc>
                <a:tc hMerge="1">
                  <a:txBody>
                    <a:bodyPr/>
                    <a:lstStyle/>
                    <a:p>
                      <a:pPr algn="just">
                        <a:spcAft>
                          <a:spcPts val="0"/>
                        </a:spcAft>
                      </a:pPr>
                      <a:endParaRPr lang="zh-CN" sz="800" kern="100">
                        <a:effectLst/>
                        <a:latin typeface="Calibri"/>
                        <a:ea typeface="宋体"/>
                        <a:cs typeface="Times New Roman"/>
                      </a:endParaRPr>
                    </a:p>
                  </a:txBody>
                  <a:tcPr marL="34934" marR="34934" marT="0" marB="0"/>
                </a:tc>
                <a:tc hMerge="1">
                  <a:txBody>
                    <a:bodyPr/>
                    <a:lstStyle/>
                    <a:p>
                      <a:pPr algn="just">
                        <a:spcAft>
                          <a:spcPts val="0"/>
                        </a:spcAft>
                      </a:pPr>
                      <a:endParaRPr lang="zh-CN" sz="500" kern="100">
                        <a:effectLst/>
                        <a:latin typeface="Calibri"/>
                        <a:ea typeface="宋体"/>
                        <a:cs typeface="Times New Roman"/>
                      </a:endParaRPr>
                    </a:p>
                  </a:txBody>
                  <a:tcPr marL="34934" marR="34934" marT="0" marB="0"/>
                </a:tc>
                <a:tc hMerge="1">
                  <a:txBody>
                    <a:bodyPr/>
                    <a:lstStyle/>
                    <a:p>
                      <a:endParaRPr lang="zh-CN" altLang="en-US"/>
                    </a:p>
                  </a:txBody>
                  <a:tcPr/>
                </a:tc>
                <a:tc hMerge="1">
                  <a:txBody>
                    <a:bodyPr/>
                    <a:lstStyle/>
                    <a:p>
                      <a:endParaRPr lang="zh-CN" altLang="en-US"/>
                    </a:p>
                  </a:txBody>
                  <a:tcPr/>
                </a:tc>
                <a:tc gridSpan="2">
                  <a:txBody>
                    <a:bodyPr/>
                    <a:lstStyle/>
                    <a:p>
                      <a:pPr algn="just">
                        <a:spcAft>
                          <a:spcPts val="0"/>
                        </a:spcAft>
                      </a:pPr>
                      <a:r>
                        <a:rPr lang="en-US" sz="800" kern="100" dirty="0">
                          <a:effectLst/>
                        </a:rPr>
                        <a:t> </a:t>
                      </a:r>
                      <a:endParaRPr lang="zh-CN" sz="800" kern="100" dirty="0">
                        <a:effectLst/>
                        <a:latin typeface="Calibri"/>
                        <a:ea typeface="宋体"/>
                        <a:cs typeface="Times New Roman"/>
                      </a:endParaRPr>
                    </a:p>
                    <a:p>
                      <a:pPr algn="just">
                        <a:spcAft>
                          <a:spcPts val="0"/>
                        </a:spcAft>
                      </a:pPr>
                      <a:r>
                        <a:rPr lang="zh-CN" sz="800" kern="100" dirty="0">
                          <a:effectLst/>
                        </a:rPr>
                        <a:t>已有改进之处</a:t>
                      </a:r>
                      <a:endParaRPr lang="zh-CN" sz="800" kern="100" dirty="0">
                        <a:effectLst/>
                        <a:latin typeface="Calibri"/>
                        <a:ea typeface="宋体"/>
                        <a:cs typeface="Times New Roman"/>
                      </a:endParaRPr>
                    </a:p>
                  </a:txBody>
                  <a:tcPr marL="34934" marR="34934" marT="0" marB="0"/>
                </a:tc>
                <a:tc hMerge="1">
                  <a:txBody>
                    <a:bodyPr/>
                    <a:lstStyle/>
                    <a:p>
                      <a:pPr algn="just">
                        <a:spcAft>
                          <a:spcPts val="0"/>
                        </a:spcAft>
                      </a:pPr>
                      <a:endParaRPr lang="zh-CN" sz="800" kern="100" dirty="0">
                        <a:effectLst/>
                        <a:latin typeface="Calibri"/>
                        <a:ea typeface="宋体"/>
                        <a:cs typeface="Times New Roman"/>
                      </a:endParaRPr>
                    </a:p>
                  </a:txBody>
                  <a:tcPr marL="34934" marR="34934" marT="0" marB="0"/>
                </a:tc>
                <a:tc gridSpan="3">
                  <a:txBody>
                    <a:bodyPr/>
                    <a:lstStyle/>
                    <a:p>
                      <a:pPr algn="just">
                        <a:spcAft>
                          <a:spcPts val="0"/>
                        </a:spcAft>
                      </a:pPr>
                      <a:r>
                        <a:rPr lang="zh-CN" sz="800" kern="100" dirty="0">
                          <a:effectLst/>
                        </a:rPr>
                        <a:t>有待改进之处</a:t>
                      </a:r>
                      <a:endParaRPr lang="zh-CN" sz="800" kern="100" dirty="0">
                        <a:effectLst/>
                        <a:latin typeface="Calibri"/>
                        <a:ea typeface="宋体"/>
                        <a:cs typeface="Times New Roman"/>
                      </a:endParaRPr>
                    </a:p>
                  </a:txBody>
                  <a:tcPr marL="34934" marR="34934" marT="0" marB="0"/>
                </a:tc>
                <a:tc hMerge="1">
                  <a:txBody>
                    <a:bodyPr/>
                    <a:lstStyle/>
                    <a:p>
                      <a:pPr algn="just">
                        <a:spcAft>
                          <a:spcPts val="0"/>
                        </a:spcAft>
                      </a:pPr>
                      <a:endParaRPr lang="zh-CN" sz="800" kern="100" dirty="0">
                        <a:effectLst/>
                        <a:latin typeface="Calibri"/>
                        <a:ea typeface="宋体"/>
                        <a:cs typeface="Times New Roman"/>
                      </a:endParaRPr>
                    </a:p>
                  </a:txBody>
                  <a:tcPr marL="34934" marR="34934" marT="0" marB="0"/>
                </a:tc>
                <a:tc hMerge="1">
                  <a:txBody>
                    <a:bodyPr/>
                    <a:lstStyle/>
                    <a:p>
                      <a:pPr algn="just">
                        <a:spcAft>
                          <a:spcPts val="0"/>
                        </a:spcAft>
                      </a:pPr>
                      <a:endParaRPr lang="zh-CN" sz="800" kern="100">
                        <a:effectLst/>
                        <a:latin typeface="Calibri"/>
                        <a:ea typeface="宋体"/>
                        <a:cs typeface="Times New Roman"/>
                      </a:endParaRPr>
                    </a:p>
                  </a:txBody>
                  <a:tcPr marL="34934" marR="34934" marT="0" marB="0"/>
                </a:tc>
              </a:tr>
              <a:tr h="81513">
                <a:tc gridSpan="7">
                  <a:txBody>
                    <a:bodyPr/>
                    <a:lstStyle/>
                    <a:p>
                      <a:pPr algn="just">
                        <a:spcAft>
                          <a:spcPts val="0"/>
                        </a:spcAft>
                      </a:pPr>
                      <a:r>
                        <a:rPr lang="zh-CN" sz="800" kern="100" dirty="0">
                          <a:effectLst/>
                        </a:rPr>
                        <a:t>我同意观察员指出问题并十分愿意马上改进</a:t>
                      </a:r>
                      <a:endParaRPr lang="zh-CN" sz="800" kern="100" dirty="0">
                        <a:effectLst/>
                        <a:latin typeface="Calibri"/>
                        <a:ea typeface="宋体"/>
                        <a:cs typeface="Times New Roman"/>
                      </a:endParaRPr>
                    </a:p>
                  </a:txBody>
                  <a:tcPr marL="34934" marR="34934"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4">
                  <a:txBody>
                    <a:bodyPr/>
                    <a:lstStyle/>
                    <a:p>
                      <a:pPr algn="just">
                        <a:spcAft>
                          <a:spcPts val="0"/>
                        </a:spcAft>
                      </a:pPr>
                      <a:r>
                        <a:rPr lang="zh-CN" sz="800" kern="100" dirty="0">
                          <a:effectLst/>
                        </a:rPr>
                        <a:t>客服角色签字：</a:t>
                      </a:r>
                      <a:endParaRPr lang="zh-CN" sz="800" kern="100" dirty="0">
                        <a:effectLst/>
                        <a:latin typeface="Calibri"/>
                        <a:ea typeface="宋体"/>
                        <a:cs typeface="Times New Roman"/>
                      </a:endParaRPr>
                    </a:p>
                  </a:txBody>
                  <a:tcPr marL="34934" marR="34934" marT="0" marB="0"/>
                </a:tc>
                <a:tc hMerge="1">
                  <a:txBody>
                    <a:bodyPr/>
                    <a:lstStyle/>
                    <a:p>
                      <a:endParaRPr lang="zh-CN" altLang="en-US"/>
                    </a:p>
                  </a:txBody>
                  <a:tcPr/>
                </a:tc>
                <a:tc hMerge="1">
                  <a:txBody>
                    <a:bodyPr/>
                    <a:lstStyle/>
                    <a:p>
                      <a:pPr algn="just">
                        <a:spcAft>
                          <a:spcPts val="0"/>
                        </a:spcAft>
                      </a:pPr>
                      <a:endParaRPr lang="zh-CN" sz="800" kern="100" dirty="0">
                        <a:effectLst/>
                        <a:latin typeface="Calibri"/>
                        <a:ea typeface="宋体"/>
                        <a:cs typeface="Times New Roman"/>
                      </a:endParaRPr>
                    </a:p>
                  </a:txBody>
                  <a:tcPr marL="34934" marR="34934" marT="0" marB="0"/>
                </a:tc>
                <a:tc hMerge="1">
                  <a:txBody>
                    <a:bodyPr/>
                    <a:lstStyle/>
                    <a:p>
                      <a:endParaRPr lang="zh-CN" altLang="en-US"/>
                    </a:p>
                  </a:txBody>
                  <a:tcPr/>
                </a:tc>
              </a:tr>
            </a:tbl>
          </a:graphicData>
        </a:graphic>
      </p:graphicFrame>
      <p:sp>
        <p:nvSpPr>
          <p:cNvPr id="11" name="圆角矩形 10">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68162496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7"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1" name="TextBox 10"/>
          <p:cNvSpPr txBox="1"/>
          <p:nvPr/>
        </p:nvSpPr>
        <p:spPr>
          <a:xfrm>
            <a:off x="3131369" y="1633364"/>
            <a:ext cx="4392488" cy="646331"/>
          </a:xfrm>
          <a:prstGeom prst="rect">
            <a:avLst/>
          </a:prstGeom>
          <a:noFill/>
        </p:spPr>
        <p:txBody>
          <a:bodyPr wrap="square" rtlCol="0">
            <a:spAutoFit/>
          </a:bodyPr>
          <a:lstStyle/>
          <a:p>
            <a:r>
              <a:rPr lang="zh-CN" altLang="en-US" sz="3600" b="1" dirty="0" smtClean="0">
                <a:latin typeface="黑体" pitchFamily="49" charset="-122"/>
                <a:ea typeface="黑体" pitchFamily="49" charset="-122"/>
              </a:rPr>
              <a:t>本</a:t>
            </a:r>
            <a:r>
              <a:rPr lang="zh-CN" altLang="en-US" sz="3600" b="1" dirty="0">
                <a:latin typeface="黑体" pitchFamily="49" charset="-122"/>
                <a:ea typeface="黑体" pitchFamily="49" charset="-122"/>
              </a:rPr>
              <a:t>模块</a:t>
            </a:r>
            <a:r>
              <a:rPr lang="zh-CN" altLang="en-US" sz="3600" b="1" dirty="0" smtClean="0">
                <a:latin typeface="黑体" pitchFamily="49" charset="-122"/>
                <a:ea typeface="黑体" pitchFamily="49" charset="-122"/>
              </a:rPr>
              <a:t>内容学习结束！</a:t>
            </a:r>
            <a:endParaRPr lang="zh-CN" altLang="en-US" sz="3600" b="1" dirty="0">
              <a:latin typeface="黑体" pitchFamily="49" charset="-122"/>
              <a:ea typeface="黑体" pitchFamily="49" charset="-122"/>
            </a:endParaRPr>
          </a:p>
        </p:txBody>
      </p:sp>
      <p:sp>
        <p:nvSpPr>
          <p:cNvPr id="14" name="圆角矩形 13"/>
          <p:cNvSpPr/>
          <p:nvPr/>
        </p:nvSpPr>
        <p:spPr>
          <a:xfrm>
            <a:off x="2627313" y="2857500"/>
            <a:ext cx="5400600" cy="864096"/>
          </a:xfrm>
          <a:prstGeom prst="roundRect">
            <a:avLst/>
          </a:prstGeom>
          <a:solidFill>
            <a:srgbClr val="0070C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smtClean="0">
                <a:latin typeface="黑体" pitchFamily="49" charset="-122"/>
                <a:ea typeface="黑体" pitchFamily="49" charset="-122"/>
              </a:rPr>
              <a:t>请同学们继续努力学习</a:t>
            </a:r>
            <a:endParaRPr lang="zh-CN" altLang="en-US" sz="4000" dirty="0">
              <a:latin typeface="黑体" pitchFamily="49" charset="-122"/>
              <a:ea typeface="黑体" pitchFamily="49" charset="-122"/>
            </a:endParaRPr>
          </a:p>
        </p:txBody>
      </p:sp>
      <p:pic>
        <p:nvPicPr>
          <p:cNvPr id="18" name="图片 17">
            <a:hlinkClick r:id="rId4"/>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18313" y="4313237"/>
            <a:ext cx="609600" cy="619125"/>
          </a:xfrm>
          <a:prstGeom prst="rect">
            <a:avLst/>
          </a:prstGeom>
        </p:spPr>
      </p:pic>
      <p:sp>
        <p:nvSpPr>
          <p:cNvPr id="19" name="圆角矩形 18">
            <a:hlinkClick r:id="rId6"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147954186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4278094"/>
          </a:xfrm>
          <a:prstGeom prst="rect">
            <a:avLst/>
          </a:prstGeom>
          <a:noFill/>
        </p:spPr>
        <p:txBody>
          <a:bodyPr wrap="square" rtlCol="0">
            <a:spAutoFit/>
          </a:bodyPr>
          <a:lstStyle/>
          <a:p>
            <a:pPr indent="457200"/>
            <a:r>
              <a:rPr lang="en-US" altLang="zh-CN" sz="1600" dirty="0"/>
              <a:t>(2)</a:t>
            </a:r>
            <a:r>
              <a:rPr lang="zh-CN" altLang="zh-CN" sz="1600" dirty="0"/>
              <a:t>要沟通明确。明确就是在与客户沟通的过程中，坐席代表说的话一定要非常明确，让客户有准确、唯一的理解。在沟通过程中，避免说一些模棱两可的话，出现“应该”．“可能”“大概”“也许”等不确定的语言。例如，某位客户咨询某物流快递客服中心关于货物多久能够送达的问题，客服人员回答：“应该在下个星期二可以到货，如果下周二货物没有抵达，您再拨打电话咨询。”这个时候客户得到的信息就是不明确的。所以，沟通中一定要给客户一个明确的答复。</a:t>
            </a:r>
          </a:p>
          <a:p>
            <a:pPr indent="457200"/>
            <a:r>
              <a:rPr lang="en-US" altLang="zh-CN" sz="1600" dirty="0"/>
              <a:t>(3)</a:t>
            </a:r>
            <a:r>
              <a:rPr lang="zh-CN" altLang="zh-CN" sz="1600" dirty="0"/>
              <a:t>积极倾听。倾听指的是设身处地的听。倾听的目的不仅是要听出客户所讲的内容，判定需求，更重要的是要听出客户的感情和内心的世界，去发现客户的真正需求和潜在需求。学会倾听客户的心声也是对坐席代表的基本要求。倾听是坐席代表与客户拉近距离的有效工具、是建立客户信任的润滑剂、是心与心的碰撞、是思想与情感的交流与融汇。如何有效地理解客户的内心世界充满了技巧。对于一个专业、优秀的坐席代表，学会倾听无疑是一种能力。因此，掌握倾听能力的坐席代表才会不自满，才会同客户沟通过程中学到更多的东西，才会体会到工作的乐趣。学会倾听的坐席代表会勤于思考，富有创造力，从容冷静地面对各种挑战，充满活力与自信。</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4"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1</a:t>
            </a:r>
            <a:r>
              <a:rPr lang="zh-CN" altLang="en-US" sz="1600" b="1" dirty="0" smtClean="0">
                <a:solidFill>
                  <a:schemeClr val="accent3">
                    <a:lumMod val="50000"/>
                  </a:schemeClr>
                </a:solidFill>
                <a:latin typeface="黑体" pitchFamily="2" charset="-122"/>
                <a:ea typeface="黑体" pitchFamily="2" charset="-122"/>
              </a:rPr>
              <a:t>  了解有效沟通</a:t>
            </a:r>
            <a:endParaRPr lang="zh-CN" altLang="en-US" sz="1600" b="1" dirty="0">
              <a:solidFill>
                <a:schemeClr val="accent3">
                  <a:lumMod val="50000"/>
                </a:schemeClr>
              </a:solidFill>
              <a:latin typeface="黑体" pitchFamily="2" charset="-122"/>
              <a:ea typeface="黑体" pitchFamily="2" charset="-122"/>
            </a:endParaRPr>
          </a:p>
        </p:txBody>
      </p:sp>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25101948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841276"/>
            <a:ext cx="6836222" cy="4524315"/>
          </a:xfrm>
          <a:prstGeom prst="rect">
            <a:avLst/>
          </a:prstGeom>
          <a:noFill/>
        </p:spPr>
        <p:txBody>
          <a:bodyPr wrap="square" rtlCol="0">
            <a:spAutoFit/>
          </a:bodyPr>
          <a:lstStyle/>
          <a:p>
            <a:pPr indent="457200"/>
            <a:r>
              <a:rPr lang="zh-CN" altLang="zh-CN" b="1" dirty="0"/>
              <a:t>互动游戏</a:t>
            </a:r>
            <a:endParaRPr lang="zh-CN" altLang="zh-CN" dirty="0"/>
          </a:p>
          <a:p>
            <a:pPr indent="457200"/>
            <a:r>
              <a:rPr lang="zh-CN" altLang="zh-CN" dirty="0"/>
              <a:t>游戏</a:t>
            </a:r>
            <a:r>
              <a:rPr lang="en-US" altLang="zh-CN" dirty="0"/>
              <a:t>1</a:t>
            </a:r>
            <a:r>
              <a:rPr lang="zh-CN" altLang="zh-CN" dirty="0"/>
              <a:t>：</a:t>
            </a:r>
          </a:p>
          <a:p>
            <a:pPr indent="457200"/>
            <a:r>
              <a:rPr lang="en-US" altLang="zh-CN" dirty="0"/>
              <a:t>(1)</a:t>
            </a:r>
            <a:r>
              <a:rPr lang="zh-CN" altLang="zh-CN" dirty="0"/>
              <a:t>形式：以小组的形式进行互动。</a:t>
            </a:r>
          </a:p>
          <a:p>
            <a:pPr indent="457200"/>
            <a:r>
              <a:rPr lang="en-US" altLang="zh-CN" dirty="0"/>
              <a:t>(2)</a:t>
            </a:r>
            <a:r>
              <a:rPr lang="zh-CN" altLang="zh-CN" dirty="0"/>
              <a:t>类型：沟通技巧。</a:t>
            </a:r>
          </a:p>
          <a:p>
            <a:pPr indent="457200"/>
            <a:r>
              <a:rPr lang="en-US" altLang="zh-CN" dirty="0"/>
              <a:t>(3)</a:t>
            </a:r>
            <a:r>
              <a:rPr lang="zh-CN" altLang="zh-CN" dirty="0"/>
              <a:t>时间：</a:t>
            </a:r>
            <a:r>
              <a:rPr lang="en-US" altLang="zh-CN" dirty="0"/>
              <a:t>10</a:t>
            </a:r>
            <a:r>
              <a:rPr lang="zh-CN" altLang="zh-CN" dirty="0"/>
              <a:t>分钟。</a:t>
            </a:r>
          </a:p>
          <a:p>
            <a:pPr indent="457200"/>
            <a:r>
              <a:rPr lang="en-US" altLang="zh-CN" dirty="0"/>
              <a:t>(4)</a:t>
            </a:r>
            <a:r>
              <a:rPr lang="zh-CN" altLang="zh-CN" dirty="0"/>
              <a:t>材料：投影仪。</a:t>
            </a:r>
          </a:p>
          <a:p>
            <a:pPr indent="457200"/>
            <a:r>
              <a:rPr lang="en-US" altLang="zh-CN" dirty="0"/>
              <a:t>(5)</a:t>
            </a:r>
            <a:r>
              <a:rPr lang="zh-CN" altLang="zh-CN" dirty="0"/>
              <a:t>场地：教室。</a:t>
            </a:r>
          </a:p>
          <a:p>
            <a:pPr indent="457200"/>
            <a:r>
              <a:rPr lang="en-US" altLang="zh-CN" dirty="0"/>
              <a:t>(6)</a:t>
            </a:r>
            <a:r>
              <a:rPr lang="zh-CN" altLang="zh-CN" dirty="0"/>
              <a:t>活动目的：明确沟通目标的重要性。</a:t>
            </a:r>
          </a:p>
          <a:p>
            <a:pPr indent="457200"/>
            <a:r>
              <a:rPr lang="en-US" altLang="zh-CN" dirty="0"/>
              <a:t>(7)</a:t>
            </a:r>
            <a:r>
              <a:rPr lang="zh-CN" altLang="zh-CN" dirty="0"/>
              <a:t>操作程序：</a:t>
            </a:r>
          </a:p>
          <a:p>
            <a:pPr indent="457200"/>
            <a:r>
              <a:rPr lang="zh-CN" altLang="zh-CN" dirty="0"/>
              <a:t>①教师将测试题在</a:t>
            </a:r>
            <a:r>
              <a:rPr lang="en-US" altLang="zh-CN" dirty="0"/>
              <a:t>PPT</a:t>
            </a:r>
            <a:r>
              <a:rPr lang="zh-CN" altLang="zh-CN" dirty="0"/>
              <a:t>上展示。</a:t>
            </a:r>
          </a:p>
          <a:p>
            <a:pPr indent="457200"/>
            <a:r>
              <a:rPr lang="zh-CN" altLang="zh-CN" dirty="0"/>
              <a:t>②学生按照教师安排的步骤执行。</a:t>
            </a:r>
          </a:p>
          <a:p>
            <a:pPr indent="457200"/>
            <a:r>
              <a:rPr lang="en-US" altLang="zh-CN" dirty="0"/>
              <a:t>(8)</a:t>
            </a:r>
            <a:r>
              <a:rPr lang="zh-CN" altLang="zh-CN" dirty="0"/>
              <a:t>相关讨论：</a:t>
            </a:r>
          </a:p>
          <a:p>
            <a:pPr indent="457200"/>
            <a:r>
              <a:rPr lang="zh-CN" altLang="zh-CN" dirty="0"/>
              <a:t>①你有没有遇到过类似的情况，即一个匆忙下达或模糊不清的提示往往给了比没给更糟？</a:t>
            </a:r>
          </a:p>
          <a:p>
            <a:pPr indent="457200"/>
            <a:r>
              <a:rPr lang="zh-CN" altLang="zh-CN" dirty="0"/>
              <a:t>②在游戏中你有没有感到来自他人的压力？这对你的行为有什么影响？</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4"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1</a:t>
            </a:r>
            <a:r>
              <a:rPr lang="zh-CN" altLang="en-US" sz="1600" b="1" dirty="0" smtClean="0">
                <a:solidFill>
                  <a:schemeClr val="accent3">
                    <a:lumMod val="50000"/>
                  </a:schemeClr>
                </a:solidFill>
                <a:latin typeface="黑体" pitchFamily="2" charset="-122"/>
                <a:ea typeface="黑体" pitchFamily="2" charset="-122"/>
              </a:rPr>
              <a:t>  了解有效沟通</a:t>
            </a:r>
            <a:endParaRPr lang="zh-CN" altLang="en-US" sz="1600" b="1" dirty="0">
              <a:solidFill>
                <a:schemeClr val="accent3">
                  <a:lumMod val="50000"/>
                </a:schemeClr>
              </a:solidFill>
              <a:latin typeface="黑体" pitchFamily="2" charset="-122"/>
              <a:ea typeface="黑体" pitchFamily="2" charset="-122"/>
            </a:endParaRPr>
          </a:p>
        </p:txBody>
      </p:sp>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25101948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4093428"/>
          </a:xfrm>
          <a:prstGeom prst="rect">
            <a:avLst/>
          </a:prstGeom>
          <a:noFill/>
        </p:spPr>
        <p:txBody>
          <a:bodyPr wrap="square" rtlCol="0">
            <a:spAutoFit/>
          </a:bodyPr>
          <a:lstStyle/>
          <a:p>
            <a:pPr indent="457200"/>
            <a:r>
              <a:rPr lang="zh-CN" altLang="zh-CN" sz="1600" dirty="0"/>
              <a:t>游戏</a:t>
            </a:r>
            <a:r>
              <a:rPr lang="en-US" altLang="zh-CN" sz="1600" dirty="0"/>
              <a:t>2</a:t>
            </a:r>
            <a:r>
              <a:rPr lang="zh-CN" altLang="zh-CN" sz="1600" dirty="0"/>
              <a:t>：</a:t>
            </a:r>
          </a:p>
          <a:p>
            <a:pPr indent="457200"/>
            <a:r>
              <a:rPr lang="en-US" altLang="zh-CN" sz="1600" dirty="0"/>
              <a:t>(1)</a:t>
            </a:r>
            <a:r>
              <a:rPr lang="zh-CN" altLang="zh-CN" sz="1600" dirty="0"/>
              <a:t>形式：以小组的形式进行互动。</a:t>
            </a:r>
          </a:p>
          <a:p>
            <a:pPr indent="457200"/>
            <a:r>
              <a:rPr lang="en-US" altLang="zh-CN" sz="1600" dirty="0"/>
              <a:t>(2)</a:t>
            </a:r>
            <a:r>
              <a:rPr lang="zh-CN" altLang="zh-CN" sz="1600" dirty="0"/>
              <a:t>类型：沟通技巧。</a:t>
            </a:r>
          </a:p>
          <a:p>
            <a:pPr indent="457200"/>
            <a:r>
              <a:rPr lang="en-US" altLang="zh-CN" sz="1600" dirty="0"/>
              <a:t>(3)</a:t>
            </a:r>
            <a:r>
              <a:rPr lang="zh-CN" altLang="zh-CN" sz="1600" dirty="0"/>
              <a:t>时间：</a:t>
            </a:r>
            <a:r>
              <a:rPr lang="en-US" altLang="zh-CN" sz="1600" dirty="0"/>
              <a:t>15</a:t>
            </a:r>
            <a:r>
              <a:rPr lang="zh-CN" altLang="zh-CN" sz="1600" dirty="0"/>
              <a:t>分钟。</a:t>
            </a:r>
          </a:p>
          <a:p>
            <a:pPr indent="457200"/>
            <a:r>
              <a:rPr lang="en-US" altLang="zh-CN" sz="1600" dirty="0"/>
              <a:t>(4)</a:t>
            </a:r>
            <a:r>
              <a:rPr lang="zh-CN" altLang="zh-CN" sz="1600" dirty="0"/>
              <a:t>材料：纸、笔。</a:t>
            </a:r>
          </a:p>
          <a:p>
            <a:pPr indent="457200"/>
            <a:r>
              <a:rPr lang="en-US" altLang="zh-CN" sz="1600" dirty="0"/>
              <a:t>(5)</a:t>
            </a:r>
            <a:r>
              <a:rPr lang="zh-CN" altLang="zh-CN" sz="1600" dirty="0"/>
              <a:t>‘场地：教室。</a:t>
            </a:r>
          </a:p>
          <a:p>
            <a:pPr indent="457200"/>
            <a:r>
              <a:rPr lang="en-US" altLang="zh-CN" sz="1600" dirty="0"/>
              <a:t>(6)</a:t>
            </a:r>
            <a:r>
              <a:rPr lang="zh-CN" altLang="zh-CN" sz="1600" dirty="0"/>
              <a:t>活动目的：进一步理解沟通三要素和三原则。</a:t>
            </a:r>
          </a:p>
          <a:p>
            <a:pPr indent="457200"/>
            <a:r>
              <a:rPr lang="en-US" altLang="zh-CN" sz="1600" dirty="0"/>
              <a:t>(7)</a:t>
            </a:r>
            <a:r>
              <a:rPr lang="zh-CN" altLang="zh-CN" sz="1600" dirty="0"/>
              <a:t>任务描述：制作小组展示牌。</a:t>
            </a:r>
          </a:p>
          <a:p>
            <a:pPr indent="457200"/>
            <a:r>
              <a:rPr lang="zh-CN" altLang="zh-CN" sz="1600" dirty="0"/>
              <a:t>①展示牌内容包括小组名字、口号、标志、组员姓名、其他图案等。</a:t>
            </a:r>
          </a:p>
          <a:p>
            <a:pPr indent="457200"/>
            <a:r>
              <a:rPr lang="zh-CN" altLang="zh-CN" sz="1600" dirty="0"/>
              <a:t>②互相讨论达成共识后开始制作。</a:t>
            </a:r>
          </a:p>
          <a:p>
            <a:pPr indent="457200"/>
            <a:r>
              <a:rPr lang="zh-CN" altLang="zh-CN" sz="1600" dirty="0"/>
              <a:t>③角色分配为：组长——起到整体协调作用；</a:t>
            </a:r>
          </a:p>
          <a:p>
            <a:pPr indent="457200"/>
            <a:r>
              <a:rPr lang="zh-CN" altLang="zh-CN" sz="1600" dirty="0"/>
              <a:t>计时员——管理时间；</a:t>
            </a:r>
          </a:p>
          <a:p>
            <a:pPr indent="457200"/>
            <a:r>
              <a:rPr lang="zh-CN" altLang="zh-CN" sz="1600" dirty="0"/>
              <a:t>记录员——记录组内成员意见和建议。</a:t>
            </a:r>
          </a:p>
          <a:p>
            <a:pPr indent="457200"/>
            <a:r>
              <a:rPr lang="en-US" altLang="zh-CN" sz="1600" dirty="0"/>
              <a:t>(8)</a:t>
            </a:r>
            <a:r>
              <a:rPr lang="zh-CN" altLang="zh-CN" sz="1600" dirty="0"/>
              <a:t>制作结束后每个小组选派一名组员展示并说明展示牌的含义。</a:t>
            </a:r>
          </a:p>
          <a:p>
            <a:pPr indent="457200"/>
            <a:r>
              <a:rPr lang="en-US" altLang="zh-CN" sz="1600" dirty="0"/>
              <a:t>(9)</a:t>
            </a:r>
            <a:r>
              <a:rPr lang="zh-CN" altLang="zh-CN" sz="1600" dirty="0"/>
              <a:t>相关讨论：在讨论过程中是否有争执或者不同意见出现？如果有，应如何解决？</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4"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1</a:t>
            </a:r>
            <a:r>
              <a:rPr lang="zh-CN" altLang="en-US" sz="1600" b="1" dirty="0" smtClean="0">
                <a:solidFill>
                  <a:schemeClr val="accent3">
                    <a:lumMod val="50000"/>
                  </a:schemeClr>
                </a:solidFill>
                <a:latin typeface="黑体" pitchFamily="2" charset="-122"/>
                <a:ea typeface="黑体" pitchFamily="2" charset="-122"/>
              </a:rPr>
              <a:t>  了解有效沟通</a:t>
            </a:r>
            <a:endParaRPr lang="zh-CN" altLang="en-US" sz="1600" b="1" dirty="0">
              <a:solidFill>
                <a:schemeClr val="accent3">
                  <a:lumMod val="50000"/>
                </a:schemeClr>
              </a:solidFill>
              <a:latin typeface="黑体" pitchFamily="2" charset="-122"/>
              <a:ea typeface="黑体" pitchFamily="2" charset="-122"/>
            </a:endParaRPr>
          </a:p>
        </p:txBody>
      </p:sp>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25101948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4185761"/>
          </a:xfrm>
          <a:prstGeom prst="rect">
            <a:avLst/>
          </a:prstGeom>
          <a:noFill/>
        </p:spPr>
        <p:txBody>
          <a:bodyPr wrap="square" rtlCol="0">
            <a:spAutoFit/>
          </a:bodyPr>
          <a:lstStyle/>
          <a:p>
            <a:pPr indent="457200"/>
            <a:r>
              <a:rPr lang="en-US" altLang="zh-CN" sz="1400" dirty="0"/>
              <a:t>4</a:t>
            </a:r>
            <a:r>
              <a:rPr lang="zh-CN" altLang="zh-CN" sz="1400" dirty="0"/>
              <a:t>．有效沟通六步骤</a:t>
            </a:r>
          </a:p>
          <a:p>
            <a:pPr indent="457200"/>
            <a:r>
              <a:rPr lang="zh-CN" altLang="zh-CN" sz="1400" dirty="0"/>
              <a:t>一般来说，工作中的有效沟通可以分为六个步骤：</a:t>
            </a:r>
          </a:p>
          <a:p>
            <a:pPr indent="457200"/>
            <a:r>
              <a:rPr lang="en-US" altLang="zh-CN" sz="1400" dirty="0"/>
              <a:t>(1)</a:t>
            </a:r>
            <a:r>
              <a:rPr lang="zh-CN" altLang="zh-CN" sz="1400" dirty="0"/>
              <a:t>事前准备。我们知道，发送信息的时候要准备好发送的方法、发送的内容和发送地点。我们在针对呼出工作时，尤其是进行电话营销或者电话回访时，为了提高沟通的效率，要事先准备以下内容：</a:t>
            </a:r>
          </a:p>
          <a:p>
            <a:pPr indent="457200"/>
            <a:r>
              <a:rPr lang="zh-CN" altLang="zh-CN" sz="1400" dirty="0"/>
              <a:t>①设立沟通的目标。这是非常重要的，我们在与客户沟通前，心里一定要有一个目标，明确自己希望通过这次沟通达到什么目的。前边已经提到，沟通一定是有目的性的，毫无目的的交流叫做聊天，不是沟通。</a:t>
            </a:r>
          </a:p>
          <a:p>
            <a:pPr indent="457200"/>
            <a:r>
              <a:rPr lang="zh-CN" altLang="zh-CN" sz="1400" dirty="0"/>
              <a:t>（◇制订计划。有了目标，就要有计划，如怎么与客户沟通，先说什么，后说什么，遇到情况怎么应对。如果情况允许，最好列一个表格，把要达到的目的，沟通的主题、方式，以及时间、地点、对象和一些注意事项等都列举出来。实践证明，计划制订得越充分，沟通的效果就越好，这充分证明了那句名言“机会总是等待那些有准备的头脑”。</a:t>
            </a:r>
          </a:p>
          <a:p>
            <a:pPr indent="457200"/>
            <a:r>
              <a:rPr lang="zh-CN" altLang="zh-CN" sz="1400" dirty="0"/>
              <a:t>③预测可能遇到的异议和争执。这一点也非常重要。世界上没有两片完全相同的树叶，更不可能存在两个观点、信念完全相同的人。再心心相印的亲朋好友也会产生这样或那样的分歧，何况我们在工作中要接触的客户是形形色色的。所以，对于可能出现的异议和争执，首先要有充分的心理准备，其次还要根据具体情况对异议或争执的可能性进行尽可能详细地预测，这些预测可以根据沟通的内容和沟通对象等自己掌握的具体情况列出。这也是对沟通的必要准备，有利于提升沟通的效果。</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4"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1</a:t>
            </a:r>
            <a:r>
              <a:rPr lang="zh-CN" altLang="en-US" sz="1600" b="1" dirty="0" smtClean="0">
                <a:solidFill>
                  <a:schemeClr val="accent3">
                    <a:lumMod val="50000"/>
                  </a:schemeClr>
                </a:solidFill>
                <a:latin typeface="黑体" pitchFamily="2" charset="-122"/>
                <a:ea typeface="黑体" pitchFamily="2" charset="-122"/>
              </a:rPr>
              <a:t>  了解有效沟通</a:t>
            </a:r>
            <a:endParaRPr lang="zh-CN" altLang="en-US" sz="1600" b="1" dirty="0">
              <a:solidFill>
                <a:schemeClr val="accent3">
                  <a:lumMod val="50000"/>
                </a:schemeClr>
              </a:solidFill>
              <a:latin typeface="黑体" pitchFamily="2" charset="-122"/>
              <a:ea typeface="黑体" pitchFamily="2" charset="-122"/>
            </a:endParaRPr>
          </a:p>
        </p:txBody>
      </p:sp>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25101948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0"/>
            <a:ext cx="9144000" cy="5715000"/>
          </a:xfrm>
          <a:prstGeom prst="rect">
            <a:avLst/>
          </a:prstGeom>
          <a:scene3d>
            <a:camera prst="orthographicFront"/>
            <a:lightRig rig="threePt" dir="t"/>
          </a:scene3d>
          <a:sp3d extrusionH="76200" prstMaterial="matte">
            <a:bevelT w="254000" h="254000" prst="slope"/>
            <a:extrusionClr>
              <a:schemeClr val="bg1"/>
            </a:extrusionClr>
          </a:sp3d>
        </p:spPr>
      </p:pic>
      <p:pic>
        <p:nvPicPr>
          <p:cNvPr id="7" name="图片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848" y="259421"/>
            <a:ext cx="2952000" cy="65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4283968" y="122937"/>
            <a:ext cx="4666483" cy="646331"/>
          </a:xfrm>
          <a:prstGeom prst="rect">
            <a:avLst/>
          </a:prstGeom>
          <a:noFill/>
          <a:effectLst>
            <a:glow>
              <a:schemeClr val="accent1"/>
            </a:glow>
            <a:outerShdw blurRad="50800" dist="38100" dir="5400000" algn="t" rotWithShape="0">
              <a:prstClr val="black">
                <a:alpha val="58000"/>
              </a:prstClr>
            </a:outerShdw>
            <a:reflection blurRad="6350" stA="50000" endPos="55500" dist="50800" dir="5400000" sy="-100000" algn="bl" rotWithShape="0"/>
            <a:softEdge rad="0"/>
          </a:effectLst>
        </p:spPr>
        <p:txBody>
          <a:bodyPr wrap="square" rtlCol="0">
            <a:spAutoFit/>
          </a:bodyPr>
          <a:lstStyle/>
          <a:p>
            <a:pPr algn="r"/>
            <a:r>
              <a:rPr lang="zh-CN" altLang="en-US" sz="3600" dirty="0" smtClean="0">
                <a:solidFill>
                  <a:schemeClr val="tx1">
                    <a:alpha val="60000"/>
                  </a:schemeClr>
                </a:solidFill>
                <a:effectLst>
                  <a:outerShdw blurRad="38100" dist="38100" dir="2700000" algn="tl">
                    <a:srgbClr val="0070C0">
                      <a:alpha val="92000"/>
                    </a:srgbClr>
                  </a:outerShdw>
                </a:effectLst>
                <a:latin typeface="黑体" pitchFamily="2" charset="-122"/>
                <a:ea typeface="黑体" pitchFamily="2" charset="-122"/>
              </a:rPr>
              <a:t>客户沟通能力教程</a:t>
            </a:r>
            <a:endParaRPr lang="zh-CN" altLang="en-US" sz="3600" dirty="0">
              <a:solidFill>
                <a:schemeClr val="tx1">
                  <a:alpha val="60000"/>
                </a:schemeClr>
              </a:solidFill>
              <a:effectLst>
                <a:outerShdw blurRad="38100" dist="38100" dir="2700000" algn="tl">
                  <a:srgbClr val="0070C0">
                    <a:alpha val="92000"/>
                  </a:srgbClr>
                </a:outerShdw>
              </a:effectLst>
              <a:latin typeface="黑体" pitchFamily="2" charset="-122"/>
              <a:ea typeface="黑体" pitchFamily="2" charset="-122"/>
            </a:endParaRPr>
          </a:p>
        </p:txBody>
      </p:sp>
      <p:sp>
        <p:nvSpPr>
          <p:cNvPr id="10" name="圆角矩形 9">
            <a:hlinkClick r:id="rId5" action="ppaction://hlinkpres?slideindex=1&amp;slidetitle="/>
          </p:cNvPr>
          <p:cNvSpPr/>
          <p:nvPr/>
        </p:nvSpPr>
        <p:spPr>
          <a:xfrm>
            <a:off x="4664365" y="4801716"/>
            <a:ext cx="4084099" cy="504056"/>
          </a:xfrm>
          <a:prstGeom prst="roundRect">
            <a:avLst/>
          </a:prstGeom>
          <a:solidFill>
            <a:schemeClr val="accent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r>
              <a:rPr lang="zh-CN" altLang="en-US" b="1" dirty="0" smtClean="0">
                <a:solidFill>
                  <a:srgbClr val="FFFFFF"/>
                </a:solidFill>
                <a:latin typeface="黑体" pitchFamily="2" charset="-122"/>
                <a:ea typeface="黑体" pitchFamily="2" charset="-122"/>
              </a:rPr>
              <a:t>模块四  客户投诉处理  </a:t>
            </a:r>
            <a:endParaRPr lang="zh-CN" altLang="en-US" b="1" dirty="0">
              <a:solidFill>
                <a:srgbClr val="FFFFFF"/>
              </a:solidFill>
              <a:latin typeface="黑体" pitchFamily="2" charset="-122"/>
              <a:ea typeface="黑体" pitchFamily="2" charset="-122"/>
            </a:endParaRPr>
          </a:p>
        </p:txBody>
      </p:sp>
      <p:sp>
        <p:nvSpPr>
          <p:cNvPr id="11" name="圆角矩形 10">
            <a:hlinkClick r:id="rId6" action="ppaction://hlinkpres?slideindex=1&amp;slidetitle="/>
          </p:cNvPr>
          <p:cNvSpPr/>
          <p:nvPr/>
        </p:nvSpPr>
        <p:spPr>
          <a:xfrm>
            <a:off x="1845032" y="2325283"/>
            <a:ext cx="4084099" cy="504056"/>
          </a:xfrm>
          <a:prstGeom prst="roundRect">
            <a:avLst/>
          </a:prstGeom>
          <a:solidFill>
            <a:schemeClr val="accent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r>
              <a:rPr lang="zh-CN" altLang="en-US" b="1" dirty="0">
                <a:solidFill>
                  <a:srgbClr val="FFFFFF"/>
                </a:solidFill>
                <a:latin typeface="黑体" pitchFamily="2" charset="-122"/>
                <a:ea typeface="黑体" pitchFamily="2" charset="-122"/>
              </a:rPr>
              <a:t>模块</a:t>
            </a:r>
            <a:r>
              <a:rPr lang="zh-CN" altLang="en-US" b="1" dirty="0" smtClean="0">
                <a:solidFill>
                  <a:srgbClr val="FFFFFF"/>
                </a:solidFill>
                <a:latin typeface="黑体" pitchFamily="2" charset="-122"/>
                <a:ea typeface="黑体" pitchFamily="2" charset="-122"/>
              </a:rPr>
              <a:t>二  客户服务技巧</a:t>
            </a:r>
            <a:endParaRPr lang="zh-CN" altLang="en-US" b="1" dirty="0">
              <a:solidFill>
                <a:srgbClr val="FFFFFF"/>
              </a:solidFill>
              <a:latin typeface="黑体" pitchFamily="2" charset="-122"/>
              <a:ea typeface="黑体" pitchFamily="2" charset="-122"/>
            </a:endParaRPr>
          </a:p>
        </p:txBody>
      </p:sp>
      <p:sp>
        <p:nvSpPr>
          <p:cNvPr id="16" name="圆角矩形 15">
            <a:hlinkClick r:id="rId7" action="ppaction://hlinkpres?slideindex=1&amp;slidetitle="/>
          </p:cNvPr>
          <p:cNvSpPr/>
          <p:nvPr/>
        </p:nvSpPr>
        <p:spPr>
          <a:xfrm>
            <a:off x="3254698" y="3563499"/>
            <a:ext cx="4084099" cy="504056"/>
          </a:xfrm>
          <a:prstGeom prst="roundRect">
            <a:avLst/>
          </a:prstGeom>
          <a:solidFill>
            <a:schemeClr val="accent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r>
              <a:rPr lang="zh-CN" altLang="en-US" b="1" dirty="0">
                <a:solidFill>
                  <a:srgbClr val="FFFFFF"/>
                </a:solidFill>
                <a:latin typeface="黑体" pitchFamily="2" charset="-122"/>
                <a:ea typeface="黑体" pitchFamily="2" charset="-122"/>
              </a:rPr>
              <a:t>模块</a:t>
            </a:r>
            <a:r>
              <a:rPr lang="zh-CN" altLang="en-US" b="1" dirty="0" smtClean="0">
                <a:solidFill>
                  <a:srgbClr val="FFFFFF"/>
                </a:solidFill>
                <a:latin typeface="黑体" pitchFamily="2" charset="-122"/>
                <a:ea typeface="黑体" pitchFamily="2" charset="-122"/>
              </a:rPr>
              <a:t>三  客户沟通技巧</a:t>
            </a:r>
            <a:endParaRPr lang="zh-CN" altLang="en-US" b="1" dirty="0">
              <a:solidFill>
                <a:srgbClr val="FFFFFF"/>
              </a:solidFill>
              <a:latin typeface="黑体" pitchFamily="2" charset="-122"/>
              <a:ea typeface="黑体" pitchFamily="2" charset="-122"/>
            </a:endParaRPr>
          </a:p>
        </p:txBody>
      </p:sp>
      <p:sp>
        <p:nvSpPr>
          <p:cNvPr id="17" name="圆角矩形 16">
            <a:hlinkClick r:id="rId8" action="ppaction://hlinkpres?slideindex=1&amp;slidetitle="/>
          </p:cNvPr>
          <p:cNvSpPr/>
          <p:nvPr/>
        </p:nvSpPr>
        <p:spPr>
          <a:xfrm>
            <a:off x="435366" y="1087067"/>
            <a:ext cx="4084099" cy="504056"/>
          </a:xfrm>
          <a:prstGeom prst="roundRect">
            <a:avLst/>
          </a:prstGeom>
          <a:solidFill>
            <a:schemeClr val="accent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r>
              <a:rPr lang="zh-CN" altLang="en-US" b="1" dirty="0">
                <a:latin typeface="黑体" pitchFamily="2" charset="-122"/>
                <a:ea typeface="黑体" pitchFamily="2" charset="-122"/>
              </a:rPr>
              <a:t>模块</a:t>
            </a:r>
            <a:r>
              <a:rPr lang="zh-CN" altLang="en-US" b="1" dirty="0" smtClean="0">
                <a:latin typeface="黑体" pitchFamily="2" charset="-122"/>
                <a:ea typeface="黑体" pitchFamily="2" charset="-122"/>
              </a:rPr>
              <a:t>一  客户服务礼仪</a:t>
            </a:r>
            <a:endParaRPr lang="zh-CN" altLang="en-US" b="1" dirty="0">
              <a:latin typeface="黑体" pitchFamily="2" charset="-122"/>
              <a:ea typeface="黑体" pitchFamily="2" charset="-122"/>
            </a:endParaRPr>
          </a:p>
        </p:txBody>
      </p:sp>
    </p:spTree>
    <p:extLst>
      <p:ext uri="{BB962C8B-B14F-4D97-AF65-F5344CB8AC3E}">
        <p14:creationId xmlns:p14="http://schemas.microsoft.com/office/powerpoint/2010/main" val="113297662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4185761"/>
          </a:xfrm>
          <a:prstGeom prst="rect">
            <a:avLst/>
          </a:prstGeom>
          <a:noFill/>
        </p:spPr>
        <p:txBody>
          <a:bodyPr wrap="square" rtlCol="0">
            <a:spAutoFit/>
          </a:bodyPr>
          <a:lstStyle/>
          <a:p>
            <a:pPr indent="457200"/>
            <a:r>
              <a:rPr lang="zh-CN" altLang="zh-CN" sz="1400" dirty="0"/>
              <a:t>情况进行</a:t>
            </a:r>
            <a:r>
              <a:rPr lang="en-US" altLang="zh-CN" sz="1400" dirty="0"/>
              <a:t>SWOT</a:t>
            </a:r>
            <a:r>
              <a:rPr lang="zh-CN" altLang="zh-CN" sz="1400" dirty="0"/>
              <a:t>分析。运用著名的</a:t>
            </a:r>
            <a:r>
              <a:rPr lang="en-US" altLang="zh-CN" sz="1400" dirty="0"/>
              <a:t>SWOT</a:t>
            </a:r>
            <a:r>
              <a:rPr lang="zh-CN" altLang="zh-CN" sz="1400" dirty="0"/>
              <a:t>分析法，明确双方的优势、劣势，设定一个更合理的、大家都能够接受的目标。其中，</a:t>
            </a:r>
            <a:r>
              <a:rPr lang="en-US" altLang="zh-CN" sz="1400" dirty="0"/>
              <a:t>S</a:t>
            </a:r>
            <a:r>
              <a:rPr lang="zh-CN" altLang="zh-CN" sz="1400" dirty="0"/>
              <a:t>表示优势</a:t>
            </a:r>
            <a:r>
              <a:rPr lang="en-US" altLang="zh-CN" sz="1400" dirty="0"/>
              <a:t>(Strength)</a:t>
            </a:r>
            <a:r>
              <a:rPr lang="zh-CN" altLang="zh-CN" sz="1400" dirty="0"/>
              <a:t>；</a:t>
            </a:r>
            <a:r>
              <a:rPr lang="en-US" altLang="zh-CN" sz="1400" dirty="0"/>
              <a:t>W</a:t>
            </a:r>
            <a:r>
              <a:rPr lang="zh-CN" altLang="zh-CN" sz="1400" dirty="0"/>
              <a:t>表示弱势</a:t>
            </a:r>
            <a:r>
              <a:rPr lang="en-US" altLang="zh-CN" sz="1400" dirty="0"/>
              <a:t>(Weakness)</a:t>
            </a:r>
            <a:r>
              <a:rPr lang="zh-CN" altLang="zh-CN" sz="1400" dirty="0"/>
              <a:t>；</a:t>
            </a:r>
            <a:r>
              <a:rPr lang="en-US" altLang="zh-CN" sz="1400" dirty="0"/>
              <a:t>0</a:t>
            </a:r>
            <a:r>
              <a:rPr lang="zh-CN" altLang="zh-CN" sz="1400" dirty="0"/>
              <a:t>表示机会</a:t>
            </a:r>
            <a:r>
              <a:rPr lang="en-US" altLang="zh-CN" sz="1400" dirty="0"/>
              <a:t>(Opportunity)</a:t>
            </a:r>
            <a:r>
              <a:rPr lang="zh-CN" altLang="zh-CN" sz="1400" dirty="0"/>
              <a:t>；</a:t>
            </a:r>
            <a:r>
              <a:rPr lang="en-US" altLang="zh-CN" sz="1400" dirty="0"/>
              <a:t>T</a:t>
            </a:r>
            <a:r>
              <a:rPr lang="zh-CN" altLang="zh-CN" sz="1400" dirty="0"/>
              <a:t>表示威胁</a:t>
            </a:r>
            <a:r>
              <a:rPr lang="en-US" altLang="zh-CN" sz="1400" dirty="0"/>
              <a:t>(Threat)</a:t>
            </a:r>
            <a:r>
              <a:rPr lang="zh-CN" altLang="zh-CN" sz="1400" dirty="0"/>
              <a:t>。</a:t>
            </a:r>
          </a:p>
          <a:p>
            <a:pPr indent="457200"/>
            <a:r>
              <a:rPr lang="zh-CN" altLang="zh-CN" sz="1400" dirty="0"/>
              <a:t>在事前准备过程中，要注意准备目标，因为我们在工作中往往会不知道目标是什么，双方都有一个目标时，才容易通过沟通达成协议。因此，在我们与客户电话沟通的时候，首先要说：“本次给您打电话的目的是……”</a:t>
            </a:r>
          </a:p>
          <a:p>
            <a:pPr indent="457200"/>
            <a:r>
              <a:rPr lang="en-US" altLang="zh-CN" sz="1400" dirty="0"/>
              <a:t>(2)</a:t>
            </a:r>
            <a:r>
              <a:rPr lang="zh-CN" altLang="zh-CN" sz="1400" dirty="0"/>
              <a:t>确认需求。确认需求有三个步骤：</a:t>
            </a:r>
          </a:p>
          <a:p>
            <a:pPr indent="457200"/>
            <a:r>
              <a:rPr lang="zh-CN" altLang="zh-CN" sz="1400" dirty="0"/>
              <a:t>①积极倾听。要设身处地的倾听，用心和脑去倾听，为的是理解对方的意思。</a:t>
            </a:r>
          </a:p>
          <a:p>
            <a:pPr indent="457200"/>
            <a:r>
              <a:rPr lang="zh-CN" altLang="zh-CN" sz="1400" dirty="0"/>
              <a:t>②有效提问。要通过提问更明确地了解对方的需求和目的，以便对自己的目的进行调整，通过相互调整达成共识，最后达成双方都能接受的协议。</a:t>
            </a:r>
          </a:p>
          <a:p>
            <a:pPr indent="457200"/>
            <a:r>
              <a:rPr lang="zh-CN" altLang="zh-CN" sz="1400" dirty="0"/>
              <a:t>③及时确认。当你没有听清、没有理解对方的话时，要及时提出，一定要完全理解客户想要表达的意图，做到有效沟通。</a:t>
            </a:r>
          </a:p>
          <a:p>
            <a:pPr indent="457200"/>
            <a:r>
              <a:rPr lang="zh-CN" altLang="zh-CN" sz="1400" dirty="0"/>
              <a:t>沟通中，提问和倾听是常用的沟通技巧。我们在沟通过程中，首先要确认对方的需求是什么，如果不明白这一点就无法最终达成合意。要了解别人的需求、了解别人的目标，就必须通过提问来实现。沟通过程中有三种行为，即说、听、问。提问是非常重要的一种沟通能力，因为提问可以帮助我们了解更多、更准确的客户信息，甚至能够发现客户的潜在需求。所以，提问在沟通中会经常用到。提问不仅会出现在通话开始，也会出现在通话结束，同时提问还能够帮我们控制沟通的方向、控制谈话的方向。关于倾听和提问的技巧详见后面的课程。</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4"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1</a:t>
            </a:r>
            <a:r>
              <a:rPr lang="zh-CN" altLang="en-US" sz="1600" b="1" dirty="0" smtClean="0">
                <a:solidFill>
                  <a:schemeClr val="accent3">
                    <a:lumMod val="50000"/>
                  </a:schemeClr>
                </a:solidFill>
                <a:latin typeface="黑体" pitchFamily="2" charset="-122"/>
                <a:ea typeface="黑体" pitchFamily="2" charset="-122"/>
              </a:rPr>
              <a:t>  了解有效沟通</a:t>
            </a:r>
            <a:endParaRPr lang="zh-CN" altLang="en-US" sz="1600" b="1" dirty="0">
              <a:solidFill>
                <a:schemeClr val="accent3">
                  <a:lumMod val="50000"/>
                </a:schemeClr>
              </a:solidFill>
              <a:latin typeface="黑体" pitchFamily="2" charset="-122"/>
              <a:ea typeface="黑体" pitchFamily="2" charset="-122"/>
            </a:endParaRPr>
          </a:p>
        </p:txBody>
      </p:sp>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306994050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3754874"/>
          </a:xfrm>
          <a:prstGeom prst="rect">
            <a:avLst/>
          </a:prstGeom>
          <a:noFill/>
        </p:spPr>
        <p:txBody>
          <a:bodyPr wrap="square" rtlCol="0">
            <a:spAutoFit/>
          </a:bodyPr>
          <a:lstStyle/>
          <a:p>
            <a:pPr indent="457200"/>
            <a:r>
              <a:rPr lang="en-US" altLang="zh-CN" sz="1400" dirty="0"/>
              <a:t>(3)</a:t>
            </a:r>
            <a:r>
              <a:rPr lang="zh-CN" altLang="zh-CN" sz="1400" dirty="0"/>
              <a:t>阐述观点。阐述观点就是如何把你的观点更好地表达给对方，并且使对方能够真正地全部理解你的意思，这是非常重要的。虽然你的话说完了，但是对方是否能够明白，是否能够接受？表达能力，即口才是一个职业人士所必备的基本技能之一。销售界的人士可能都知道，有句话叫做：要销售产品，首先要销售自己。要把自己销售出去，必须具备超强的表达能力。因此，锻炼自己的表达能力，掌握阐述自己观点的技巧是非常必要的。</a:t>
            </a:r>
          </a:p>
          <a:p>
            <a:pPr indent="457200"/>
            <a:r>
              <a:rPr lang="zh-CN" altLang="zh-CN" sz="1400" dirty="0"/>
              <a:t>在表达观点的时候，有一个非常重要的原则</a:t>
            </a:r>
            <a:r>
              <a:rPr lang="en-US" altLang="zh-CN" sz="1400" dirty="0"/>
              <a:t>-FAB</a:t>
            </a:r>
            <a:r>
              <a:rPr lang="zh-CN" altLang="zh-CN" sz="1400" dirty="0"/>
              <a:t>原则。</a:t>
            </a:r>
            <a:r>
              <a:rPr lang="en-US" altLang="zh-CN" sz="1400" dirty="0"/>
              <a:t>FAB</a:t>
            </a:r>
            <a:r>
              <a:rPr lang="zh-CN" altLang="zh-CN" sz="1400" dirty="0"/>
              <a:t>是英文的缩写：</a:t>
            </a:r>
            <a:r>
              <a:rPr lang="en-US" altLang="zh-CN" sz="1400" dirty="0"/>
              <a:t>F</a:t>
            </a:r>
            <a:r>
              <a:rPr lang="zh-CN" altLang="zh-CN" sz="1400" dirty="0"/>
              <a:t>就是</a:t>
            </a:r>
            <a:r>
              <a:rPr lang="en-US" altLang="zh-CN" sz="1400" dirty="0"/>
              <a:t>Feature</a:t>
            </a:r>
            <a:r>
              <a:rPr lang="zh-CN" altLang="zh-CN" sz="1400" dirty="0"/>
              <a:t>，即属性；</a:t>
            </a:r>
            <a:r>
              <a:rPr lang="en-US" altLang="zh-CN" sz="1400" dirty="0"/>
              <a:t>A</a:t>
            </a:r>
            <a:r>
              <a:rPr lang="zh-CN" altLang="zh-CN" sz="1400" dirty="0"/>
              <a:t>就是</a:t>
            </a:r>
            <a:r>
              <a:rPr lang="en-US" altLang="zh-CN" sz="1400" dirty="0"/>
              <a:t>Advantage</a:t>
            </a:r>
            <a:r>
              <a:rPr lang="zh-CN" altLang="zh-CN" sz="1400" dirty="0"/>
              <a:t>，这里翻译成作用；</a:t>
            </a:r>
            <a:r>
              <a:rPr lang="en-US" altLang="zh-CN" sz="1400" dirty="0"/>
              <a:t>B</a:t>
            </a:r>
            <a:r>
              <a:rPr lang="zh-CN" altLang="zh-CN" sz="1400" dirty="0"/>
              <a:t>就是</a:t>
            </a:r>
            <a:r>
              <a:rPr lang="en-US" altLang="zh-CN" sz="1400" dirty="0"/>
              <a:t>Benefit</a:t>
            </a:r>
            <a:r>
              <a:rPr lang="zh-CN" altLang="zh-CN" sz="1400" dirty="0"/>
              <a:t>，即利益。在阐述观点的时候，按这样的顺序来说，对方容易听懂、容易接受，同时印象也会非常深刻。</a:t>
            </a:r>
          </a:p>
          <a:p>
            <a:pPr indent="457200"/>
            <a:r>
              <a:rPr lang="en-US" altLang="zh-CN" sz="1400" dirty="0"/>
              <a:t>(4)</a:t>
            </a:r>
            <a:r>
              <a:rPr lang="zh-CN" altLang="zh-CN" sz="1400" dirty="0"/>
              <a:t>处理异议。在与客户沟通中，异议是经常会遇到的，因为双方的观点不可能总是相同的。要想说服别人是非常困难的，因为成年人固有的观念和习惯都是很难改变的，很不容易被别人说服。所以在沟通中一旦遇到异议，就很容易导致沟通失败。</a:t>
            </a:r>
          </a:p>
          <a:p>
            <a:pPr indent="457200"/>
            <a:r>
              <a:rPr lang="zh-CN" altLang="zh-CN" sz="1400" dirty="0"/>
              <a:t>解决人际关系问题中最具威力的三个字是“我理解”。在沟通过程中，要塑造一个让客户可以畅所欲言、表达意见的环境，展现支持、理解、肯定的态度，尊重客户的情绪及意见，让他觉得与你交谈是件轻松愉快并且获益良多的事，这样才有利于排除异议，从而达成共识。</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4"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1</a:t>
            </a:r>
            <a:r>
              <a:rPr lang="zh-CN" altLang="en-US" sz="1600" b="1" dirty="0" smtClean="0">
                <a:solidFill>
                  <a:schemeClr val="accent3">
                    <a:lumMod val="50000"/>
                  </a:schemeClr>
                </a:solidFill>
                <a:latin typeface="黑体" pitchFamily="2" charset="-122"/>
                <a:ea typeface="黑体" pitchFamily="2" charset="-122"/>
              </a:rPr>
              <a:t>  了解有效沟通</a:t>
            </a:r>
            <a:endParaRPr lang="zh-CN" altLang="en-US" sz="1600" b="1" dirty="0">
              <a:solidFill>
                <a:schemeClr val="accent3">
                  <a:lumMod val="50000"/>
                </a:schemeClr>
              </a:solidFill>
              <a:latin typeface="黑体" pitchFamily="2" charset="-122"/>
              <a:ea typeface="黑体" pitchFamily="2" charset="-122"/>
            </a:endParaRPr>
          </a:p>
        </p:txBody>
      </p:sp>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306994050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3970318"/>
          </a:xfrm>
          <a:prstGeom prst="rect">
            <a:avLst/>
          </a:prstGeom>
          <a:noFill/>
        </p:spPr>
        <p:txBody>
          <a:bodyPr wrap="square" rtlCol="0">
            <a:spAutoFit/>
          </a:bodyPr>
          <a:lstStyle/>
          <a:p>
            <a:pPr indent="457200"/>
            <a:r>
              <a:rPr lang="en-US" altLang="zh-CN" dirty="0"/>
              <a:t>(5)</a:t>
            </a:r>
            <a:r>
              <a:rPr lang="zh-CN" altLang="zh-CN" dirty="0"/>
              <a:t>达成协议。沟通的结果就是沟通双方最后达成一个协议。一定要注意的是，是否完成了沟通，取决于最后是否达成了协议。</a:t>
            </a:r>
          </a:p>
          <a:p>
            <a:pPr indent="457200"/>
            <a:r>
              <a:rPr lang="en-US" altLang="zh-CN" dirty="0"/>
              <a:t>(6)</a:t>
            </a:r>
            <a:r>
              <a:rPr lang="zh-CN" altLang="zh-CN" dirty="0"/>
              <a:t>共同实施。在与客户达成协议之后还要与客户共同实施。达成协议只是沟通的一个结果，但是在工作中，任何沟通的结果都仅仅意味着一项工作的开始，而不是结束。要按照协议去实施，并取得客户预期的效果，才是真正有效的沟通。如果我们达成了协议，可是没有按照协议去实施，那么客户会觉得你不守信用，就会对你的企业失去信任。我们一定要注意，信任是沟通的基础，如果你失去了对方的信任，那么下一次沟通就变得非常困难。所以，作为一名出色的坐席代表，在沟通过程中，对所有达成的协议一定要努力按照协议去实施。</a:t>
            </a:r>
          </a:p>
          <a:p>
            <a:pPr indent="457200"/>
            <a:r>
              <a:rPr lang="zh-CN" altLang="zh-CN" dirty="0"/>
              <a:t>总之，在工作中我们要完成一次沟通必须经过以上六个步骤。在沟通的过程中，如果按照这六个步骤去沟通，就可以使你的工作效率得到更大的提升。</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4"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1</a:t>
            </a:r>
            <a:r>
              <a:rPr lang="zh-CN" altLang="en-US" sz="1600" b="1" dirty="0" smtClean="0">
                <a:solidFill>
                  <a:schemeClr val="accent3">
                    <a:lumMod val="50000"/>
                  </a:schemeClr>
                </a:solidFill>
                <a:latin typeface="黑体" pitchFamily="2" charset="-122"/>
                <a:ea typeface="黑体" pitchFamily="2" charset="-122"/>
              </a:rPr>
              <a:t>  了解有效沟通</a:t>
            </a:r>
            <a:endParaRPr lang="zh-CN" altLang="en-US" sz="1600" b="1" dirty="0">
              <a:solidFill>
                <a:schemeClr val="accent3">
                  <a:lumMod val="50000"/>
                </a:schemeClr>
              </a:solidFill>
              <a:latin typeface="黑体" pitchFamily="2" charset="-122"/>
              <a:ea typeface="黑体" pitchFamily="2" charset="-122"/>
            </a:endParaRPr>
          </a:p>
        </p:txBody>
      </p:sp>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306994050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2585323"/>
          </a:xfrm>
          <a:prstGeom prst="rect">
            <a:avLst/>
          </a:prstGeom>
          <a:noFill/>
        </p:spPr>
        <p:txBody>
          <a:bodyPr wrap="square" rtlCol="0">
            <a:spAutoFit/>
          </a:bodyPr>
          <a:lstStyle/>
          <a:p>
            <a:pPr indent="457200"/>
            <a:r>
              <a:rPr lang="zh-CN" altLang="zh-CN" b="1" dirty="0"/>
              <a:t>实训练</a:t>
            </a:r>
            <a:r>
              <a:rPr lang="zh-CN" altLang="zh-CN" b="1" dirty="0" smtClean="0"/>
              <a:t>习</a:t>
            </a:r>
            <a:endParaRPr lang="en-US" altLang="zh-CN" b="1" dirty="0" smtClean="0"/>
          </a:p>
          <a:p>
            <a:pPr indent="457200"/>
            <a:endParaRPr lang="zh-CN" altLang="zh-CN" dirty="0"/>
          </a:p>
          <a:p>
            <a:pPr indent="457200"/>
            <a:r>
              <a:rPr lang="zh-CN" altLang="zh-CN" dirty="0"/>
              <a:t>在实训课题</a:t>
            </a:r>
            <a:r>
              <a:rPr lang="en-US" altLang="zh-CN" dirty="0"/>
              <a:t>l</a:t>
            </a:r>
            <a:r>
              <a:rPr lang="zh-CN" altLang="zh-CN" dirty="0"/>
              <a:t>中，本书已经对沟通进行了理论讲解与课堂练习，在获得体会的同时，同学们还需要进一步练习以巩固这些能力。</a:t>
            </a:r>
          </a:p>
          <a:p>
            <a:pPr indent="457200"/>
            <a:r>
              <a:rPr lang="zh-CN" altLang="zh-CN" dirty="0"/>
              <a:t>人人都需要沟通，但大部分人的沟通能力都很欠缺，本实训课题虽然对沟通做了大量的理论讲解，但即使道理上明白，在应用中也未必能够实现高效沟通。本次实训目的在于使学生能够对理论知识得到深度的理解，以便在执行过程中达到预期效果。</a:t>
            </a:r>
          </a:p>
          <a:p>
            <a:pPr indent="457200"/>
            <a:r>
              <a:rPr lang="zh-CN" altLang="zh-CN" dirty="0"/>
              <a:t>请登录华唐教育“服务外包与呼叫中心实训系统”</a:t>
            </a:r>
            <a:r>
              <a:rPr lang="en-US" altLang="zh-CN" dirty="0"/>
              <a:t>CCSSI.2V</a:t>
            </a:r>
            <a:r>
              <a:rPr lang="zh-CN" altLang="zh-CN" dirty="0"/>
              <a:t>。</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4"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1</a:t>
            </a:r>
            <a:r>
              <a:rPr lang="zh-CN" altLang="en-US" sz="1600" b="1" dirty="0" smtClean="0">
                <a:solidFill>
                  <a:schemeClr val="accent3">
                    <a:lumMod val="50000"/>
                  </a:schemeClr>
                </a:solidFill>
                <a:latin typeface="黑体" pitchFamily="2" charset="-122"/>
                <a:ea typeface="黑体" pitchFamily="2" charset="-122"/>
              </a:rPr>
              <a:t>  了解有效沟通</a:t>
            </a:r>
            <a:endParaRPr lang="zh-CN" altLang="en-US" sz="1600" b="1" dirty="0">
              <a:solidFill>
                <a:schemeClr val="accent3">
                  <a:lumMod val="50000"/>
                </a:schemeClr>
              </a:solidFill>
              <a:latin typeface="黑体" pitchFamily="2" charset="-122"/>
              <a:ea typeface="黑体" pitchFamily="2" charset="-122"/>
            </a:endParaRPr>
          </a:p>
        </p:txBody>
      </p:sp>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306994050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2031325"/>
          </a:xfrm>
          <a:prstGeom prst="rect">
            <a:avLst/>
          </a:prstGeom>
          <a:noFill/>
        </p:spPr>
        <p:txBody>
          <a:bodyPr wrap="square" rtlCol="0">
            <a:spAutoFit/>
          </a:bodyPr>
          <a:lstStyle/>
          <a:p>
            <a:pPr indent="457200"/>
            <a:r>
              <a:rPr lang="en-US" altLang="zh-CN" dirty="0"/>
              <a:t>1</a:t>
            </a:r>
            <a:r>
              <a:rPr lang="zh-CN" altLang="zh-CN" dirty="0"/>
              <a:t>．实训指南</a:t>
            </a:r>
          </a:p>
          <a:p>
            <a:pPr indent="457200"/>
            <a:r>
              <a:rPr lang="en-US" altLang="zh-CN" dirty="0"/>
              <a:t>(1)</a:t>
            </a:r>
            <a:r>
              <a:rPr lang="zh-CN" altLang="zh-CN" dirty="0"/>
              <a:t>实训地点：呼叫中心模拟实训平台。</a:t>
            </a:r>
          </a:p>
          <a:p>
            <a:pPr indent="457200"/>
            <a:r>
              <a:rPr lang="en-US" altLang="zh-CN" dirty="0"/>
              <a:t>(2)</a:t>
            </a:r>
            <a:r>
              <a:rPr lang="zh-CN" altLang="zh-CN" dirty="0"/>
              <a:t>实训课时：</a:t>
            </a:r>
            <a:r>
              <a:rPr lang="en-US" altLang="zh-CN" dirty="0"/>
              <a:t>1</a:t>
            </a:r>
            <a:r>
              <a:rPr lang="zh-CN" altLang="zh-CN" dirty="0"/>
              <a:t>课时。</a:t>
            </a:r>
          </a:p>
          <a:p>
            <a:pPr indent="457200"/>
            <a:r>
              <a:rPr lang="en-US" altLang="zh-CN" dirty="0"/>
              <a:t>(3)</a:t>
            </a:r>
            <a:r>
              <a:rPr lang="zh-CN" altLang="zh-CN" dirty="0"/>
              <a:t>实训工具：呼叫中心模拟实训系统。</a:t>
            </a:r>
          </a:p>
          <a:p>
            <a:pPr indent="457200"/>
            <a:r>
              <a:rPr lang="en-US" altLang="zh-CN" dirty="0"/>
              <a:t>(4)</a:t>
            </a:r>
            <a:r>
              <a:rPr lang="zh-CN" altLang="zh-CN" dirty="0"/>
              <a:t>实训范围：实训范围如表</a:t>
            </a:r>
            <a:r>
              <a:rPr lang="en-US" altLang="zh-CN" dirty="0"/>
              <a:t>3-1</a:t>
            </a:r>
            <a:r>
              <a:rPr lang="zh-CN" altLang="zh-CN" dirty="0"/>
              <a:t>所示</a:t>
            </a:r>
            <a:r>
              <a:rPr lang="zh-CN" altLang="zh-CN" dirty="0" smtClean="0"/>
              <a:t>。</a:t>
            </a:r>
            <a:endParaRPr lang="en-US" altLang="zh-CN" dirty="0" smtClean="0"/>
          </a:p>
          <a:p>
            <a:pPr indent="457200"/>
            <a:endParaRPr lang="zh-CN" altLang="zh-CN" dirty="0"/>
          </a:p>
          <a:p>
            <a:pPr indent="457200" algn="ctr"/>
            <a:r>
              <a:rPr lang="zh-CN" altLang="zh-CN" dirty="0"/>
              <a:t>表</a:t>
            </a:r>
            <a:r>
              <a:rPr lang="en-US" altLang="zh-CN" dirty="0"/>
              <a:t>3-1</a:t>
            </a:r>
            <a:r>
              <a:rPr lang="zh-CN" altLang="zh-CN" dirty="0"/>
              <a:t>了解有效沟通</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4"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1</a:t>
            </a:r>
            <a:r>
              <a:rPr lang="zh-CN" altLang="en-US" sz="1600" b="1" dirty="0" smtClean="0">
                <a:solidFill>
                  <a:schemeClr val="accent3">
                    <a:lumMod val="50000"/>
                  </a:schemeClr>
                </a:solidFill>
                <a:latin typeface="黑体" pitchFamily="2" charset="-122"/>
                <a:ea typeface="黑体" pitchFamily="2" charset="-122"/>
              </a:rPr>
              <a:t>  了解有效沟通</a:t>
            </a:r>
            <a:endParaRPr lang="zh-CN" altLang="en-US" sz="1600" b="1" dirty="0">
              <a:solidFill>
                <a:schemeClr val="accent3">
                  <a:lumMod val="50000"/>
                </a:schemeClr>
              </a:solidFill>
              <a:latin typeface="黑体" pitchFamily="2" charset="-122"/>
              <a:ea typeface="黑体" pitchFamily="2" charset="-122"/>
            </a:endParaRPr>
          </a:p>
        </p:txBody>
      </p:sp>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1076626048"/>
              </p:ext>
            </p:extLst>
          </p:nvPr>
        </p:nvGraphicFramePr>
        <p:xfrm>
          <a:off x="2832938" y="3377932"/>
          <a:ext cx="5411470" cy="487680"/>
        </p:xfrm>
        <a:graphic>
          <a:graphicData uri="http://schemas.openxmlformats.org/drawingml/2006/table">
            <a:tbl>
              <a:tblPr firstRow="1" firstCol="1" lastRow="1" lastCol="1" bandRow="1" bandCol="1">
                <a:tableStyleId>{5C22544A-7EE6-4342-B048-85BDC9FD1C3A}</a:tableStyleId>
              </a:tblPr>
              <a:tblGrid>
                <a:gridCol w="1803400"/>
                <a:gridCol w="1804035"/>
                <a:gridCol w="1804035"/>
              </a:tblGrid>
              <a:tr h="0">
                <a:tc>
                  <a:txBody>
                    <a:bodyPr/>
                    <a:lstStyle/>
                    <a:p>
                      <a:pPr algn="just">
                        <a:spcAft>
                          <a:spcPts val="0"/>
                        </a:spcAft>
                      </a:pPr>
                      <a:r>
                        <a:rPr lang="zh-CN" sz="1600" kern="100" dirty="0">
                          <a:effectLst/>
                        </a:rPr>
                        <a:t>能力点</a:t>
                      </a:r>
                      <a:endParaRPr lang="zh-CN" sz="1600" kern="100" dirty="0">
                        <a:effectLst/>
                        <a:latin typeface="Calibri"/>
                        <a:ea typeface="宋体"/>
                        <a:cs typeface="Times New Roman"/>
                      </a:endParaRPr>
                    </a:p>
                  </a:txBody>
                  <a:tcPr marL="68580" marR="68580" marT="0" marB="0"/>
                </a:tc>
                <a:tc>
                  <a:txBody>
                    <a:bodyPr/>
                    <a:lstStyle/>
                    <a:p>
                      <a:pPr algn="just">
                        <a:spcAft>
                          <a:spcPts val="0"/>
                        </a:spcAft>
                      </a:pPr>
                      <a:r>
                        <a:rPr lang="zh-CN" sz="1600" kern="100">
                          <a:effectLst/>
                        </a:rPr>
                        <a:t>能力编号</a:t>
                      </a:r>
                      <a:endParaRPr lang="zh-CN" sz="1600" kern="100">
                        <a:effectLst/>
                        <a:latin typeface="Calibri"/>
                        <a:ea typeface="宋体"/>
                        <a:cs typeface="Times New Roman"/>
                      </a:endParaRPr>
                    </a:p>
                  </a:txBody>
                  <a:tcPr marL="68580" marR="68580" marT="0" marB="0"/>
                </a:tc>
                <a:tc>
                  <a:txBody>
                    <a:bodyPr/>
                    <a:lstStyle/>
                    <a:p>
                      <a:pPr algn="just">
                        <a:spcAft>
                          <a:spcPts val="0"/>
                        </a:spcAft>
                      </a:pPr>
                      <a:r>
                        <a:rPr lang="zh-CN" sz="1600" kern="100" dirty="0">
                          <a:effectLst/>
                        </a:rPr>
                        <a:t>子能力点</a:t>
                      </a:r>
                      <a:endParaRPr lang="zh-CN" sz="1600" kern="100" dirty="0">
                        <a:effectLst/>
                        <a:latin typeface="Calibri"/>
                        <a:ea typeface="宋体"/>
                        <a:cs typeface="Times New Roman"/>
                      </a:endParaRPr>
                    </a:p>
                  </a:txBody>
                  <a:tcPr marL="68580" marR="68580" marT="0" marB="0"/>
                </a:tc>
              </a:tr>
              <a:tr h="0">
                <a:tc>
                  <a:txBody>
                    <a:bodyPr/>
                    <a:lstStyle/>
                    <a:p>
                      <a:pPr algn="just">
                        <a:spcAft>
                          <a:spcPts val="0"/>
                        </a:spcAft>
                      </a:pPr>
                      <a:r>
                        <a:rPr lang="zh-CN" sz="1600" kern="100">
                          <a:effectLst/>
                        </a:rPr>
                        <a:t>客户沟通技巧</a:t>
                      </a:r>
                      <a:endParaRPr lang="zh-CN" sz="1600" kern="100">
                        <a:effectLst/>
                        <a:latin typeface="Calibri"/>
                        <a:ea typeface="宋体"/>
                        <a:cs typeface="Times New Roman"/>
                      </a:endParaRPr>
                    </a:p>
                  </a:txBody>
                  <a:tcPr marL="68580" marR="68580" marT="0" marB="0"/>
                </a:tc>
                <a:tc>
                  <a:txBody>
                    <a:bodyPr/>
                    <a:lstStyle/>
                    <a:p>
                      <a:pPr algn="just">
                        <a:spcAft>
                          <a:spcPts val="0"/>
                        </a:spcAft>
                      </a:pPr>
                      <a:r>
                        <a:rPr lang="en-US" sz="1600" kern="100">
                          <a:effectLst/>
                        </a:rPr>
                        <a:t>N0105</a:t>
                      </a:r>
                      <a:endParaRPr lang="zh-CN" sz="1600" kern="100">
                        <a:effectLst/>
                        <a:latin typeface="Calibri"/>
                        <a:ea typeface="宋体"/>
                        <a:cs typeface="Times New Roman"/>
                      </a:endParaRPr>
                    </a:p>
                  </a:txBody>
                  <a:tcPr marL="68580" marR="68580" marT="0" marB="0"/>
                </a:tc>
                <a:tc>
                  <a:txBody>
                    <a:bodyPr/>
                    <a:lstStyle/>
                    <a:p>
                      <a:pPr algn="just">
                        <a:spcAft>
                          <a:spcPts val="0"/>
                        </a:spcAft>
                      </a:pPr>
                      <a:r>
                        <a:rPr lang="zh-CN" sz="1600" kern="100" dirty="0">
                          <a:effectLst/>
                        </a:rPr>
                        <a:t>沟通的目的</a:t>
                      </a:r>
                      <a:endParaRPr lang="zh-CN" sz="1600" kern="100" dirty="0">
                        <a:effectLst/>
                        <a:latin typeface="Calibri"/>
                        <a:ea typeface="宋体"/>
                        <a:cs typeface="Times New Roman"/>
                      </a:endParaRPr>
                    </a:p>
                  </a:txBody>
                  <a:tcPr marL="68580" marR="68580" marT="0" marB="0"/>
                </a:tc>
              </a:tr>
            </a:tbl>
          </a:graphicData>
        </a:graphic>
      </p:graphicFrame>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306994050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841276"/>
            <a:ext cx="6836222" cy="4524315"/>
          </a:xfrm>
          <a:prstGeom prst="rect">
            <a:avLst/>
          </a:prstGeom>
          <a:noFill/>
        </p:spPr>
        <p:txBody>
          <a:bodyPr wrap="square" rtlCol="0">
            <a:spAutoFit/>
          </a:bodyPr>
          <a:lstStyle/>
          <a:p>
            <a:pPr indent="457200"/>
            <a:r>
              <a:rPr lang="en-US" altLang="zh-CN" dirty="0"/>
              <a:t>2</a:t>
            </a:r>
            <a:r>
              <a:rPr lang="zh-CN" altLang="zh-CN" dirty="0"/>
              <a:t>．实训题</a:t>
            </a:r>
          </a:p>
          <a:p>
            <a:pPr indent="457200"/>
            <a:r>
              <a:rPr lang="zh-CN" altLang="zh-CN" dirty="0"/>
              <a:t>下面示例中的</a:t>
            </a:r>
            <a:r>
              <a:rPr lang="en-US" altLang="zh-CN" dirty="0"/>
              <a:t>A</a:t>
            </a:r>
            <a:r>
              <a:rPr lang="zh-CN" altLang="zh-CN" dirty="0"/>
              <a:t>表示坐席代表</a:t>
            </a:r>
            <a:r>
              <a:rPr lang="en-US" altLang="zh-CN" dirty="0"/>
              <a:t>(Agent)</a:t>
            </a:r>
            <a:r>
              <a:rPr lang="zh-CN" altLang="zh-CN" dirty="0"/>
              <a:t>，</a:t>
            </a:r>
            <a:r>
              <a:rPr lang="en-US" altLang="zh-CN" dirty="0"/>
              <a:t>C</a:t>
            </a:r>
            <a:r>
              <a:rPr lang="zh-CN" altLang="zh-CN" dirty="0"/>
              <a:t>表示客户</a:t>
            </a:r>
            <a:r>
              <a:rPr lang="en-US" altLang="zh-CN" dirty="0"/>
              <a:t>(Customer)</a:t>
            </a:r>
            <a:r>
              <a:rPr lang="zh-CN" altLang="zh-CN" dirty="0"/>
              <a:t>。</a:t>
            </a:r>
          </a:p>
          <a:p>
            <a:pPr indent="457200"/>
            <a:r>
              <a:rPr lang="en-US" altLang="zh-CN" dirty="0"/>
              <a:t>A:</a:t>
            </a:r>
            <a:r>
              <a:rPr lang="zh-CN" altLang="zh-CN" dirty="0"/>
              <a:t>您好，××票务，请问有什么可以帮您？</a:t>
            </a:r>
          </a:p>
          <a:p>
            <a:pPr indent="457200"/>
            <a:r>
              <a:rPr lang="en-US" altLang="zh-CN" dirty="0"/>
              <a:t>C</a:t>
            </a:r>
            <a:r>
              <a:rPr lang="zh-CN" altLang="zh-CN" dirty="0"/>
              <a:t>：是能订票吗？</a:t>
            </a:r>
          </a:p>
          <a:p>
            <a:pPr indent="457200"/>
            <a:r>
              <a:rPr lang="en-US" altLang="zh-CN" dirty="0"/>
              <a:t>A</a:t>
            </a:r>
            <a:r>
              <a:rPr lang="zh-CN" altLang="zh-CN" dirty="0"/>
              <a:t>：可以的，先生，请问您需要订什么票呢？</a:t>
            </a:r>
          </a:p>
          <a:p>
            <a:pPr indent="457200"/>
            <a:r>
              <a:rPr lang="en-US" altLang="zh-CN" dirty="0"/>
              <a:t>C.</a:t>
            </a:r>
            <a:r>
              <a:rPr lang="zh-CN" altLang="zh-CN" dirty="0"/>
              <a:t>我寻思这不还没出正月嘛，孩子和家里的人都还没上学或上班，想一家出去看点啥，这多好啊。可是现在这交响乐啊、音乐会啊都太贵了，孩子还不喜欢这个，整不好，听听就睡着了，现在的孩子哪儿喜欢这个啊，你说是不？我就寻思我们一家子都去，可是看电影吧还挺贵，那《阿凡达》一个人就不老少钱，不能把孩子带出坏毛病，以后该花钱大手大脚的了，现在这孩子教育不好啊，以后就完了，你说是不？</a:t>
            </a:r>
          </a:p>
          <a:p>
            <a:pPr indent="457200"/>
            <a:r>
              <a:rPr lang="en-US" altLang="zh-CN" dirty="0"/>
              <a:t>A:</a:t>
            </a:r>
            <a:r>
              <a:rPr lang="zh-CN" altLang="zh-CN" dirty="0"/>
              <a:t>先生，我理解您的意思…．</a:t>
            </a:r>
          </a:p>
          <a:p>
            <a:pPr indent="457200"/>
            <a:r>
              <a:rPr lang="zh-CN" altLang="zh-CN" dirty="0"/>
              <a:t>结合上述场景，你认为客户的需求点有哪些，并将坐席代表的对话补充完整。</a:t>
            </a:r>
          </a:p>
          <a:p>
            <a:pPr indent="457200"/>
            <a:r>
              <a:rPr lang="zh-CN" altLang="zh-CN" dirty="0"/>
              <a:t>实训题示例的实训软件图如图</a:t>
            </a:r>
            <a:r>
              <a:rPr lang="en-US" altLang="zh-CN" dirty="0"/>
              <a:t>3-2</a:t>
            </a:r>
            <a:r>
              <a:rPr lang="zh-CN" altLang="zh-CN" dirty="0"/>
              <a:t>所示</a:t>
            </a:r>
            <a:r>
              <a:rPr lang="zh-CN" altLang="zh-CN" dirty="0" smtClean="0"/>
              <a:t>。</a:t>
            </a:r>
            <a:endParaRPr lang="zh-CN" altLang="zh-CN" dirty="0"/>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4"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1</a:t>
            </a:r>
            <a:r>
              <a:rPr lang="zh-CN" altLang="en-US" sz="1600" b="1" dirty="0" smtClean="0">
                <a:solidFill>
                  <a:schemeClr val="accent3">
                    <a:lumMod val="50000"/>
                  </a:schemeClr>
                </a:solidFill>
                <a:latin typeface="黑体" pitchFamily="2" charset="-122"/>
                <a:ea typeface="黑体" pitchFamily="2" charset="-122"/>
              </a:rPr>
              <a:t>  了解有效沟通</a:t>
            </a:r>
            <a:endParaRPr lang="zh-CN" altLang="en-US" sz="1600" b="1" dirty="0">
              <a:solidFill>
                <a:schemeClr val="accent3">
                  <a:lumMod val="50000"/>
                </a:schemeClr>
              </a:solidFill>
              <a:latin typeface="黑体" pitchFamily="2" charset="-122"/>
              <a:ea typeface="黑体" pitchFamily="2" charset="-122"/>
            </a:endParaRPr>
          </a:p>
        </p:txBody>
      </p:sp>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306994050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4936440"/>
            <a:ext cx="6836222" cy="369332"/>
          </a:xfrm>
          <a:prstGeom prst="rect">
            <a:avLst/>
          </a:prstGeom>
          <a:noFill/>
        </p:spPr>
        <p:txBody>
          <a:bodyPr wrap="square" rtlCol="0">
            <a:spAutoFit/>
          </a:bodyPr>
          <a:lstStyle/>
          <a:p>
            <a:pPr algn="ctr"/>
            <a:r>
              <a:rPr lang="zh-CN" altLang="zh-CN" dirty="0"/>
              <a:t>图</a:t>
            </a:r>
            <a:r>
              <a:rPr lang="en-US" altLang="zh-CN" dirty="0"/>
              <a:t>3-2</a:t>
            </a:r>
            <a:r>
              <a:rPr lang="zh-CN" altLang="zh-CN" dirty="0"/>
              <a:t>了解有效沟通实训软件图</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4"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1</a:t>
            </a:r>
            <a:r>
              <a:rPr lang="zh-CN" altLang="en-US" sz="1600" b="1" dirty="0" smtClean="0">
                <a:solidFill>
                  <a:schemeClr val="accent3">
                    <a:lumMod val="50000"/>
                  </a:schemeClr>
                </a:solidFill>
                <a:latin typeface="黑体" pitchFamily="2" charset="-122"/>
                <a:ea typeface="黑体" pitchFamily="2" charset="-122"/>
              </a:rPr>
              <a:t>  了解有效沟通</a:t>
            </a:r>
            <a:endParaRPr lang="zh-CN" altLang="en-US" sz="1600" b="1" dirty="0">
              <a:solidFill>
                <a:schemeClr val="accent3">
                  <a:lumMod val="50000"/>
                </a:schemeClr>
              </a:solidFill>
              <a:latin typeface="黑体" pitchFamily="2" charset="-122"/>
              <a:ea typeface="黑体" pitchFamily="2" charset="-122"/>
            </a:endParaRPr>
          </a:p>
        </p:txBody>
      </p:sp>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72440" y="1489348"/>
            <a:ext cx="5760000" cy="2984000"/>
          </a:xfrm>
          <a:prstGeom prst="rect">
            <a:avLst/>
          </a:prstGeom>
        </p:spPr>
      </p:pic>
      <p:sp>
        <p:nvSpPr>
          <p:cNvPr id="12" name="圆角矩形 11">
            <a:hlinkClick r:id="rId5"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306994050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841276"/>
            <a:ext cx="6836222" cy="4647426"/>
          </a:xfrm>
          <a:prstGeom prst="rect">
            <a:avLst/>
          </a:prstGeom>
          <a:noFill/>
        </p:spPr>
        <p:txBody>
          <a:bodyPr wrap="square" rtlCol="0">
            <a:spAutoFit/>
          </a:bodyPr>
          <a:lstStyle/>
          <a:p>
            <a:pPr indent="457200"/>
            <a:r>
              <a:rPr lang="en-US" altLang="zh-CN" sz="1600" dirty="0"/>
              <a:t>3</a:t>
            </a:r>
            <a:r>
              <a:rPr lang="zh-CN" altLang="zh-CN" sz="1600" dirty="0"/>
              <a:t>．话术分析</a:t>
            </a:r>
          </a:p>
          <a:p>
            <a:pPr indent="457200"/>
            <a:r>
              <a:rPr lang="zh-CN" altLang="zh-CN" sz="1600" dirty="0"/>
              <a:t>这段话术中的客户虽然话讲了一大堆，但是从字面意思上很难得到客户来电意图的信息，无法确定本次与客户沟通的目的，就很难抓住客户的需求，盲目沟通带来的后果只能是客户败兴而去。所以，实训系统中的这个话术要求学生以坐席代表的身份去整理客户谈话的内容，分析出客户的潜在意图，然后运用总结重复的方式将客户的意图讲给客户听，以便进行下一步沟通。</a:t>
            </a:r>
          </a:p>
          <a:p>
            <a:pPr indent="457200"/>
            <a:r>
              <a:rPr lang="zh-CN" altLang="zh-CN" sz="1600" dirty="0"/>
              <a:t>下面来分析一下客户的意图，这里客户提到的关键词有两个，“贵”和“孩子”。谈话中不难看出，客户是想在孩子开学前，一家人搞一次亲子活动，但又考虑到经济的问题，客户提到的“交响乐”只是一个借口（交响乐票价较贵且不适合带孩子观看），所以希望能够在相对节约的情况下能玩得开心，并且观看的节目对孩子具有教育意义。这样客户的需求就浮现出来了。</a:t>
            </a:r>
          </a:p>
          <a:p>
            <a:pPr indent="457200"/>
            <a:r>
              <a:rPr lang="zh-CN" altLang="zh-CN" sz="1600" dirty="0"/>
              <a:t>①客户想找一个适合全家欣赏的节目。</a:t>
            </a:r>
          </a:p>
          <a:p>
            <a:pPr indent="457200"/>
            <a:r>
              <a:rPr lang="zh-CN" altLang="zh-CN" sz="1600" dirty="0"/>
              <a:t>②客户希望不要花太多的钱，应该在</a:t>
            </a:r>
            <a:r>
              <a:rPr lang="en-US" altLang="zh-CN" sz="1600" dirty="0"/>
              <a:t>100</a:t>
            </a:r>
            <a:r>
              <a:rPr lang="zh-CN" altLang="zh-CN" sz="1600" dirty="0"/>
              <a:t>以内（《阿凡达》票价通常在</a:t>
            </a:r>
          </a:p>
          <a:p>
            <a:pPr indent="457200"/>
            <a:r>
              <a:rPr lang="en-US" altLang="zh-CN" sz="1600" dirty="0"/>
              <a:t>100</a:t>
            </a:r>
            <a:r>
              <a:rPr lang="zh-CN" altLang="zh-CN" sz="1600" dirty="0"/>
              <a:t>元以上）。</a:t>
            </a:r>
          </a:p>
          <a:p>
            <a:pPr indent="457200"/>
            <a:r>
              <a:rPr lang="zh-CN" altLang="zh-CN" sz="1600" dirty="0"/>
              <a:t>③节目内容需要有教育意义</a:t>
            </a:r>
            <a:r>
              <a:rPr lang="zh-CN" altLang="zh-CN" sz="1600" dirty="0" smtClean="0"/>
              <a:t>。</a:t>
            </a:r>
            <a:endParaRPr lang="zh-CN" altLang="zh-CN" sz="1600" dirty="0"/>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4"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1</a:t>
            </a:r>
            <a:r>
              <a:rPr lang="zh-CN" altLang="en-US" sz="1600" b="1" dirty="0" smtClean="0">
                <a:solidFill>
                  <a:schemeClr val="accent3">
                    <a:lumMod val="50000"/>
                  </a:schemeClr>
                </a:solidFill>
                <a:latin typeface="黑体" pitchFamily="2" charset="-122"/>
                <a:ea typeface="黑体" pitchFamily="2" charset="-122"/>
              </a:rPr>
              <a:t>  了解有效沟通</a:t>
            </a:r>
            <a:endParaRPr lang="zh-CN" altLang="en-US" sz="1600" b="1" dirty="0">
              <a:solidFill>
                <a:schemeClr val="accent3">
                  <a:lumMod val="50000"/>
                </a:schemeClr>
              </a:solidFill>
              <a:latin typeface="黑体" pitchFamily="2" charset="-122"/>
              <a:ea typeface="黑体" pitchFamily="2" charset="-122"/>
            </a:endParaRPr>
          </a:p>
        </p:txBody>
      </p:sp>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306994050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3139321"/>
          </a:xfrm>
          <a:prstGeom prst="rect">
            <a:avLst/>
          </a:prstGeom>
          <a:noFill/>
        </p:spPr>
        <p:txBody>
          <a:bodyPr wrap="square" rtlCol="0">
            <a:spAutoFit/>
          </a:bodyPr>
          <a:lstStyle/>
          <a:p>
            <a:pPr indent="457200"/>
            <a:r>
              <a:rPr lang="zh-CN" altLang="zh-CN" dirty="0"/>
              <a:t>分析出客户的意图就不难为客户解答了，这个时候坐席代表应该说：“您的意思是说想在开学前全家来一次亲子活动，并且希望我帮您推荐一部具有教育意义的电影或者话剧，另外每张票的价格让我为您控制在</a:t>
            </a:r>
            <a:r>
              <a:rPr lang="en-US" altLang="zh-CN" dirty="0"/>
              <a:t>100</a:t>
            </a:r>
            <a:r>
              <a:rPr lang="zh-CN" altLang="zh-CN" dirty="0"/>
              <a:t>元以内，您看是这样吗？”</a:t>
            </a:r>
          </a:p>
          <a:p>
            <a:pPr indent="457200"/>
            <a:r>
              <a:rPr lang="zh-CN" altLang="zh-CN" dirty="0"/>
              <a:t>相信听到这里，客户会非常满意客服细致入微的服务，不仅考虑到了客户关心的事情，而且还主动为客户推荐经济又具有教育意义的节目。</a:t>
            </a:r>
          </a:p>
          <a:p>
            <a:pPr indent="457200"/>
            <a:r>
              <a:rPr lang="en-US" altLang="zh-CN" dirty="0"/>
              <a:t>4</a:t>
            </a:r>
            <a:r>
              <a:rPr lang="zh-CN" altLang="zh-CN" dirty="0"/>
              <a:t>．分析总结</a:t>
            </a:r>
          </a:p>
          <a:p>
            <a:pPr indent="457200"/>
            <a:r>
              <a:rPr lang="zh-CN" altLang="zh-CN" dirty="0"/>
              <a:t>倾听技巧与总结和重复的良好运用，能够帮助坐席代表迅速找到客户的需求点，如果在此基础上，再为客户提供一些可行性强的解决方案，这样一来，客户怎么能不满意呢？</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4"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1</a:t>
            </a:r>
            <a:r>
              <a:rPr lang="zh-CN" altLang="en-US" sz="1600" b="1" dirty="0" smtClean="0">
                <a:solidFill>
                  <a:schemeClr val="accent3">
                    <a:lumMod val="50000"/>
                  </a:schemeClr>
                </a:solidFill>
                <a:latin typeface="黑体" pitchFamily="2" charset="-122"/>
                <a:ea typeface="黑体" pitchFamily="2" charset="-122"/>
              </a:rPr>
              <a:t>  了解有效沟通</a:t>
            </a:r>
            <a:endParaRPr lang="zh-CN" altLang="en-US" sz="1600" b="1" dirty="0">
              <a:solidFill>
                <a:schemeClr val="accent3">
                  <a:lumMod val="50000"/>
                </a:schemeClr>
              </a:solidFill>
              <a:latin typeface="黑体" pitchFamily="2" charset="-122"/>
              <a:ea typeface="黑体" pitchFamily="2" charset="-122"/>
            </a:endParaRPr>
          </a:p>
        </p:txBody>
      </p:sp>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306994050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1"/>
          <p:cNvSpPr>
            <a:spLocks noChangeArrowheads="1"/>
          </p:cNvSpPr>
          <p:nvPr/>
        </p:nvSpPr>
        <p:spPr bwMode="auto">
          <a:xfrm>
            <a:off x="1" y="1705310"/>
            <a:ext cx="9144000" cy="2304380"/>
          </a:xfrm>
          <a:prstGeom prst="rect">
            <a:avLst/>
          </a:prstGeom>
          <a:solidFill>
            <a:srgbClr val="000000">
              <a:alpha val="5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dirty="0">
              <a:solidFill>
                <a:srgbClr val="FFFFFF"/>
              </a:solidFill>
              <a:latin typeface="Calibri" pitchFamily="34" charset="0"/>
              <a:sym typeface="Calibri" pitchFamily="34" charset="0"/>
            </a:endParaRPr>
          </a:p>
        </p:txBody>
      </p:sp>
      <p:sp>
        <p:nvSpPr>
          <p:cNvPr id="5" name="矩形 23"/>
          <p:cNvSpPr>
            <a:spLocks noChangeArrowheads="1"/>
          </p:cNvSpPr>
          <p:nvPr/>
        </p:nvSpPr>
        <p:spPr bwMode="auto">
          <a:xfrm>
            <a:off x="625475" y="1531897"/>
            <a:ext cx="671338" cy="2651206"/>
          </a:xfrm>
          <a:prstGeom prst="rect">
            <a:avLst/>
          </a:prstGeom>
          <a:solidFill>
            <a:srgbClr val="00B0F0">
              <a:alpha val="64999"/>
            </a:srgbClr>
          </a:solidFill>
          <a:ln>
            <a:noFill/>
          </a:ln>
        </p:spPr>
        <p:txBody>
          <a:bodyPr anchor="ctr"/>
          <a:lstStyle/>
          <a:p>
            <a:endParaRPr lang="zh-CN" altLang="en-US">
              <a:solidFill>
                <a:srgbClr val="FFFFFF"/>
              </a:solidFill>
              <a:latin typeface="Calibri" pitchFamily="34" charset="0"/>
              <a:sym typeface="Calibri" pitchFamily="34" charset="0"/>
            </a:endParaRPr>
          </a:p>
        </p:txBody>
      </p:sp>
      <p:sp>
        <p:nvSpPr>
          <p:cNvPr id="6" name="直角三角形 20"/>
          <p:cNvSpPr>
            <a:spLocks noChangeArrowheads="1"/>
          </p:cNvSpPr>
          <p:nvPr/>
        </p:nvSpPr>
        <p:spPr bwMode="auto">
          <a:xfrm>
            <a:off x="1296813" y="1531897"/>
            <a:ext cx="195212" cy="173413"/>
          </a:xfrm>
          <a:prstGeom prst="rtTriangle">
            <a:avLst/>
          </a:prstGeom>
          <a:solidFill>
            <a:srgbClr val="00B0F0">
              <a:alpha val="62999"/>
            </a:srgbClr>
          </a:solidFill>
          <a:ln>
            <a:noFill/>
          </a:ln>
        </p:spPr>
        <p:txBody>
          <a:bodyPr anchor="ctr"/>
          <a:lstStyle/>
          <a:p>
            <a:endParaRPr lang="zh-CN" altLang="en-US">
              <a:solidFill>
                <a:srgbClr val="FFFFFF"/>
              </a:solidFill>
              <a:latin typeface="Calibri" pitchFamily="34" charset="0"/>
              <a:sym typeface="Calibri" pitchFamily="34" charset="0"/>
            </a:endParaRPr>
          </a:p>
        </p:txBody>
      </p:sp>
      <p:sp>
        <p:nvSpPr>
          <p:cNvPr id="7" name="直角三角形 26"/>
          <p:cNvSpPr>
            <a:spLocks noChangeArrowheads="1"/>
          </p:cNvSpPr>
          <p:nvPr/>
        </p:nvSpPr>
        <p:spPr bwMode="auto">
          <a:xfrm flipV="1">
            <a:off x="1296813" y="4009689"/>
            <a:ext cx="195212" cy="173413"/>
          </a:xfrm>
          <a:prstGeom prst="rtTriangle">
            <a:avLst/>
          </a:prstGeom>
          <a:solidFill>
            <a:srgbClr val="00B0F0">
              <a:alpha val="62999"/>
            </a:srgbClr>
          </a:solidFill>
          <a:ln>
            <a:noFill/>
          </a:ln>
        </p:spPr>
        <p:txBody>
          <a:bodyPr anchor="ctr"/>
          <a:lstStyle/>
          <a:p>
            <a:endParaRPr lang="zh-CN" altLang="en-US">
              <a:solidFill>
                <a:srgbClr val="FFFFFF"/>
              </a:solidFill>
              <a:latin typeface="Calibri" pitchFamily="34" charset="0"/>
              <a:sym typeface="Calibri" pitchFamily="34" charset="0"/>
            </a:endParaRPr>
          </a:p>
        </p:txBody>
      </p:sp>
      <p:pic>
        <p:nvPicPr>
          <p:cNvPr id="8"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06808" y="876932"/>
            <a:ext cx="3181759" cy="3961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1475656" y="1849388"/>
            <a:ext cx="4215128" cy="584775"/>
          </a:xfrm>
          <a:prstGeom prst="rect">
            <a:avLst/>
          </a:prstGeom>
          <a:noFill/>
        </p:spPr>
        <p:txBody>
          <a:bodyPr wrap="square" rtlCol="0">
            <a:spAutoFit/>
          </a:bodyPr>
          <a:lstStyle/>
          <a:p>
            <a:r>
              <a:rPr lang="zh-CN" altLang="en-US" sz="3200" b="1" i="1" dirty="0" smtClean="0">
                <a:solidFill>
                  <a:schemeClr val="bg1"/>
                </a:solidFill>
                <a:latin typeface="华文新魏" pitchFamily="2" charset="-122"/>
                <a:ea typeface="华文新魏" pitchFamily="2" charset="-122"/>
              </a:rPr>
              <a:t>实训课题</a:t>
            </a:r>
            <a:r>
              <a:rPr lang="en-US" altLang="zh-CN" sz="3200" b="1" i="1" dirty="0" smtClean="0">
                <a:solidFill>
                  <a:schemeClr val="bg1"/>
                </a:solidFill>
                <a:latin typeface="华文新魏" pitchFamily="2" charset="-122"/>
                <a:ea typeface="华文新魏" pitchFamily="2" charset="-122"/>
              </a:rPr>
              <a:t>2</a:t>
            </a:r>
            <a:endParaRPr lang="zh-CN" altLang="en-US" sz="3200" b="1" i="1" dirty="0">
              <a:solidFill>
                <a:schemeClr val="bg1"/>
              </a:solidFill>
              <a:latin typeface="华文新魏" pitchFamily="2" charset="-122"/>
              <a:ea typeface="华文新魏" pitchFamily="2" charset="-122"/>
            </a:endParaRPr>
          </a:p>
        </p:txBody>
      </p:sp>
      <p:sp>
        <p:nvSpPr>
          <p:cNvPr id="12" name="TextBox 11"/>
          <p:cNvSpPr txBox="1"/>
          <p:nvPr/>
        </p:nvSpPr>
        <p:spPr>
          <a:xfrm>
            <a:off x="1691680" y="2565110"/>
            <a:ext cx="4104456" cy="584775"/>
          </a:xfrm>
          <a:prstGeom prst="rect">
            <a:avLst/>
          </a:prstGeom>
          <a:noFill/>
        </p:spPr>
        <p:txBody>
          <a:bodyPr wrap="square" rtlCol="0">
            <a:spAutoFit/>
          </a:bodyPr>
          <a:lstStyle/>
          <a:p>
            <a:pPr algn="r"/>
            <a:r>
              <a:rPr lang="zh-CN" altLang="en-US" sz="3200" dirty="0" smtClean="0">
                <a:solidFill>
                  <a:schemeClr val="bg1">
                    <a:lumMod val="95000"/>
                  </a:schemeClr>
                </a:solidFill>
                <a:latin typeface="华文新魏" pitchFamily="2" charset="-122"/>
                <a:ea typeface="华文新魏" pitchFamily="2" charset="-122"/>
              </a:rPr>
              <a:t>掌握倾听技巧</a:t>
            </a:r>
            <a:endParaRPr lang="zh-CN" altLang="en-US" sz="3200" dirty="0">
              <a:solidFill>
                <a:schemeClr val="bg1">
                  <a:lumMod val="95000"/>
                </a:schemeClr>
              </a:solidFill>
              <a:latin typeface="华文新魏" pitchFamily="2" charset="-122"/>
              <a:ea typeface="华文新魏" pitchFamily="2" charset="-122"/>
            </a:endParaRPr>
          </a:p>
        </p:txBody>
      </p:sp>
      <p:pic>
        <p:nvPicPr>
          <p:cNvPr id="13"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4867933"/>
            <a:ext cx="2952000" cy="65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4"/>
          <p:cNvSpPr>
            <a:spLocks noChangeArrowheads="1"/>
          </p:cNvSpPr>
          <p:nvPr/>
        </p:nvSpPr>
        <p:spPr bwMode="auto">
          <a:xfrm>
            <a:off x="143508" y="266953"/>
            <a:ext cx="885698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3600" b="1" dirty="0" smtClean="0">
                <a:solidFill>
                  <a:srgbClr val="FF0000"/>
                </a:solidFill>
                <a:latin typeface="黑体" pitchFamily="2" charset="-122"/>
                <a:ea typeface="黑体" pitchFamily="2" charset="-122"/>
              </a:rPr>
              <a:t>模块三</a:t>
            </a:r>
            <a:r>
              <a:rPr lang="zh-CN" altLang="en-US" sz="3600" b="1" dirty="0" smtClean="0">
                <a:latin typeface="黑体" pitchFamily="2" charset="-122"/>
                <a:ea typeface="黑体" pitchFamily="2" charset="-122"/>
              </a:rPr>
              <a:t>  客户沟通技巧</a:t>
            </a:r>
            <a:endParaRPr lang="zh-CN" altLang="en-US" sz="3600" b="1" dirty="0">
              <a:solidFill>
                <a:schemeClr val="accent1">
                  <a:lumMod val="75000"/>
                </a:schemeClr>
              </a:solidFill>
              <a:latin typeface="黑体" pitchFamily="2" charset="-122"/>
              <a:ea typeface="黑体" pitchFamily="2" charset="-122"/>
            </a:endParaRPr>
          </a:p>
        </p:txBody>
      </p:sp>
      <p:sp>
        <p:nvSpPr>
          <p:cNvPr id="14" name="圆角矩形 18">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1917398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250"/>
                                  </p:stCondLst>
                                  <p:iterate type="lt">
                                    <p:tmPct val="10000"/>
                                  </p:iterate>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ppt_x</p:attrName>
                                        </p:attrNameLst>
                                      </p:cBhvr>
                                      <p:tavLst>
                                        <p:tav tm="0">
                                          <p:val>
                                            <p:strVal val="1+#ppt_w/2"/>
                                          </p:val>
                                        </p:tav>
                                        <p:tav tm="100000">
                                          <p:val>
                                            <p:strVal val="#ppt_x"/>
                                          </p:val>
                                        </p:tav>
                                      </p:tavLst>
                                    </p:anim>
                                    <p:anim calcmode="lin" valueType="num">
                                      <p:cBhvr>
                                        <p:cTn id="8"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1"/>
          <p:cNvSpPr>
            <a:spLocks noChangeArrowheads="1"/>
          </p:cNvSpPr>
          <p:nvPr/>
        </p:nvSpPr>
        <p:spPr bwMode="auto">
          <a:xfrm>
            <a:off x="1" y="1705310"/>
            <a:ext cx="9144000" cy="2304380"/>
          </a:xfrm>
          <a:prstGeom prst="rect">
            <a:avLst/>
          </a:prstGeom>
          <a:solidFill>
            <a:srgbClr val="000000">
              <a:alpha val="5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dirty="0">
              <a:solidFill>
                <a:srgbClr val="FFFFFF"/>
              </a:solidFill>
              <a:latin typeface="Calibri" pitchFamily="34" charset="0"/>
              <a:sym typeface="Calibri" pitchFamily="34" charset="0"/>
            </a:endParaRPr>
          </a:p>
        </p:txBody>
      </p:sp>
      <p:sp>
        <p:nvSpPr>
          <p:cNvPr id="5" name="矩形 23"/>
          <p:cNvSpPr>
            <a:spLocks noChangeArrowheads="1"/>
          </p:cNvSpPr>
          <p:nvPr/>
        </p:nvSpPr>
        <p:spPr bwMode="auto">
          <a:xfrm>
            <a:off x="625475" y="1531897"/>
            <a:ext cx="671338" cy="2651206"/>
          </a:xfrm>
          <a:prstGeom prst="rect">
            <a:avLst/>
          </a:prstGeom>
          <a:solidFill>
            <a:srgbClr val="00B0F0">
              <a:alpha val="64999"/>
            </a:srgbClr>
          </a:solidFill>
          <a:ln>
            <a:noFill/>
          </a:ln>
        </p:spPr>
        <p:txBody>
          <a:bodyPr anchor="ctr"/>
          <a:lstStyle/>
          <a:p>
            <a:endParaRPr lang="zh-CN" altLang="en-US">
              <a:solidFill>
                <a:srgbClr val="FFFFFF"/>
              </a:solidFill>
              <a:latin typeface="Calibri" pitchFamily="34" charset="0"/>
              <a:sym typeface="Calibri" pitchFamily="34" charset="0"/>
            </a:endParaRPr>
          </a:p>
        </p:txBody>
      </p:sp>
      <p:sp>
        <p:nvSpPr>
          <p:cNvPr id="6" name="直角三角形 20"/>
          <p:cNvSpPr>
            <a:spLocks noChangeArrowheads="1"/>
          </p:cNvSpPr>
          <p:nvPr/>
        </p:nvSpPr>
        <p:spPr bwMode="auto">
          <a:xfrm>
            <a:off x="1296813" y="1531897"/>
            <a:ext cx="195212" cy="173413"/>
          </a:xfrm>
          <a:prstGeom prst="rtTriangle">
            <a:avLst/>
          </a:prstGeom>
          <a:solidFill>
            <a:srgbClr val="00B0F0">
              <a:alpha val="62999"/>
            </a:srgbClr>
          </a:solidFill>
          <a:ln>
            <a:noFill/>
          </a:ln>
        </p:spPr>
        <p:txBody>
          <a:bodyPr anchor="ctr"/>
          <a:lstStyle/>
          <a:p>
            <a:endParaRPr lang="zh-CN" altLang="en-US">
              <a:solidFill>
                <a:srgbClr val="FFFFFF"/>
              </a:solidFill>
              <a:latin typeface="Calibri" pitchFamily="34" charset="0"/>
              <a:sym typeface="Calibri" pitchFamily="34" charset="0"/>
            </a:endParaRPr>
          </a:p>
        </p:txBody>
      </p:sp>
      <p:sp>
        <p:nvSpPr>
          <p:cNvPr id="7" name="直角三角形 26"/>
          <p:cNvSpPr>
            <a:spLocks noChangeArrowheads="1"/>
          </p:cNvSpPr>
          <p:nvPr/>
        </p:nvSpPr>
        <p:spPr bwMode="auto">
          <a:xfrm flipV="1">
            <a:off x="1296813" y="4009689"/>
            <a:ext cx="195212" cy="173413"/>
          </a:xfrm>
          <a:prstGeom prst="rtTriangle">
            <a:avLst/>
          </a:prstGeom>
          <a:solidFill>
            <a:srgbClr val="00B0F0">
              <a:alpha val="62999"/>
            </a:srgbClr>
          </a:solidFill>
          <a:ln>
            <a:noFill/>
          </a:ln>
        </p:spPr>
        <p:txBody>
          <a:bodyPr anchor="ctr"/>
          <a:lstStyle/>
          <a:p>
            <a:endParaRPr lang="zh-CN" altLang="en-US">
              <a:solidFill>
                <a:srgbClr val="FFFFFF"/>
              </a:solidFill>
              <a:latin typeface="Calibri" pitchFamily="34" charset="0"/>
              <a:sym typeface="Calibri" pitchFamily="34" charset="0"/>
            </a:endParaRPr>
          </a:p>
        </p:txBody>
      </p:sp>
      <p:pic>
        <p:nvPicPr>
          <p:cNvPr id="8"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06808" y="876932"/>
            <a:ext cx="3181759" cy="3961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圆角矩形 1">
            <a:hlinkClick r:id="rId3" action="ppaction://hlinksldjump"/>
          </p:cNvPr>
          <p:cNvSpPr/>
          <p:nvPr/>
        </p:nvSpPr>
        <p:spPr>
          <a:xfrm>
            <a:off x="885190" y="1797673"/>
            <a:ext cx="4500500" cy="360040"/>
          </a:xfrm>
          <a:prstGeom prst="roundRect">
            <a:avLst/>
          </a:prstGeom>
          <a:solidFill>
            <a:schemeClr val="accent1">
              <a:lumMod val="75000"/>
            </a:schemeClr>
          </a:solidFill>
        </p:spPr>
        <p:style>
          <a:lnRef idx="0">
            <a:schemeClr val="accent6"/>
          </a:lnRef>
          <a:fillRef idx="3">
            <a:schemeClr val="accent6"/>
          </a:fillRef>
          <a:effectRef idx="3">
            <a:schemeClr val="accent6"/>
          </a:effectRef>
          <a:fontRef idx="minor">
            <a:schemeClr val="lt1"/>
          </a:fontRef>
        </p:style>
        <p:txBody>
          <a:bodyPr rtlCol="0" anchor="ctr"/>
          <a:lstStyle/>
          <a:p>
            <a:r>
              <a:rPr lang="zh-CN" altLang="en-US" dirty="0" smtClean="0">
                <a:latin typeface="华文新魏" pitchFamily="2" charset="-122"/>
                <a:ea typeface="华文新魏" pitchFamily="2" charset="-122"/>
              </a:rPr>
              <a:t>实训课题</a:t>
            </a:r>
            <a:r>
              <a:rPr lang="en-US" altLang="zh-CN" dirty="0" smtClean="0">
                <a:latin typeface="华文新魏" pitchFamily="2" charset="-122"/>
                <a:ea typeface="华文新魏" pitchFamily="2" charset="-122"/>
              </a:rPr>
              <a:t>1  </a:t>
            </a:r>
            <a:r>
              <a:rPr lang="zh-CN" altLang="en-US" dirty="0" smtClean="0">
                <a:latin typeface="华文新魏" pitchFamily="2" charset="-122"/>
                <a:ea typeface="华文新魏" pitchFamily="2" charset="-122"/>
              </a:rPr>
              <a:t>了解有效沟通</a:t>
            </a:r>
            <a:endParaRPr lang="zh-CN" altLang="en-US" dirty="0">
              <a:latin typeface="华文新魏" pitchFamily="2" charset="-122"/>
              <a:ea typeface="华文新魏" pitchFamily="2" charset="-122"/>
            </a:endParaRPr>
          </a:p>
        </p:txBody>
      </p:sp>
      <p:sp>
        <p:nvSpPr>
          <p:cNvPr id="13" name="圆角矩形 12">
            <a:hlinkClick r:id="rId4" action="ppaction://hlinksldjump"/>
          </p:cNvPr>
          <p:cNvSpPr/>
          <p:nvPr/>
        </p:nvSpPr>
        <p:spPr>
          <a:xfrm>
            <a:off x="1158820" y="2394030"/>
            <a:ext cx="4500500" cy="360040"/>
          </a:xfrm>
          <a:prstGeom prst="roundRect">
            <a:avLst/>
          </a:prstGeom>
          <a:solidFill>
            <a:schemeClr val="accent1">
              <a:lumMod val="75000"/>
            </a:schemeClr>
          </a:solidFill>
        </p:spPr>
        <p:style>
          <a:lnRef idx="0">
            <a:schemeClr val="accent6"/>
          </a:lnRef>
          <a:fillRef idx="3">
            <a:schemeClr val="accent6"/>
          </a:fillRef>
          <a:effectRef idx="3">
            <a:schemeClr val="accent6"/>
          </a:effectRef>
          <a:fontRef idx="minor">
            <a:schemeClr val="lt1"/>
          </a:fontRef>
        </p:style>
        <p:txBody>
          <a:bodyPr rtlCol="0" anchor="ctr"/>
          <a:lstStyle/>
          <a:p>
            <a:r>
              <a:rPr lang="zh-CN" altLang="en-US" dirty="0" smtClean="0">
                <a:latin typeface="华文新魏" pitchFamily="2" charset="-122"/>
                <a:ea typeface="华文新魏" pitchFamily="2" charset="-122"/>
              </a:rPr>
              <a:t>实训课题</a:t>
            </a:r>
            <a:r>
              <a:rPr lang="en-US" altLang="zh-CN" dirty="0" smtClean="0">
                <a:latin typeface="华文新魏" pitchFamily="2" charset="-122"/>
                <a:ea typeface="华文新魏" pitchFamily="2" charset="-122"/>
              </a:rPr>
              <a:t>2  </a:t>
            </a:r>
            <a:r>
              <a:rPr lang="zh-CN" altLang="en-US" dirty="0" smtClean="0">
                <a:latin typeface="华文新魏" pitchFamily="2" charset="-122"/>
                <a:ea typeface="华文新魏" pitchFamily="2" charset="-122"/>
              </a:rPr>
              <a:t>掌握倾听技巧</a:t>
            </a:r>
            <a:endParaRPr lang="zh-CN" altLang="en-US" dirty="0">
              <a:latin typeface="华文新魏" pitchFamily="2" charset="-122"/>
              <a:ea typeface="华文新魏" pitchFamily="2" charset="-122"/>
            </a:endParaRPr>
          </a:p>
        </p:txBody>
      </p:sp>
      <p:sp>
        <p:nvSpPr>
          <p:cNvPr id="14" name="圆角矩形 13">
            <a:hlinkClick r:id="rId5" action="ppaction://hlinksldjump"/>
          </p:cNvPr>
          <p:cNvSpPr/>
          <p:nvPr/>
        </p:nvSpPr>
        <p:spPr>
          <a:xfrm>
            <a:off x="1706080" y="3586744"/>
            <a:ext cx="4500500" cy="360040"/>
          </a:xfrm>
          <a:prstGeom prst="roundRect">
            <a:avLst/>
          </a:prstGeom>
          <a:solidFill>
            <a:schemeClr val="accent1">
              <a:lumMod val="75000"/>
            </a:schemeClr>
          </a:solidFill>
        </p:spPr>
        <p:style>
          <a:lnRef idx="0">
            <a:schemeClr val="accent6"/>
          </a:lnRef>
          <a:fillRef idx="3">
            <a:schemeClr val="accent6"/>
          </a:fillRef>
          <a:effectRef idx="3">
            <a:schemeClr val="accent6"/>
          </a:effectRef>
          <a:fontRef idx="minor">
            <a:schemeClr val="lt1"/>
          </a:fontRef>
        </p:style>
        <p:txBody>
          <a:bodyPr rtlCol="0" anchor="ctr"/>
          <a:lstStyle/>
          <a:p>
            <a:r>
              <a:rPr lang="zh-CN" altLang="en-US" dirty="0" smtClean="0">
                <a:latin typeface="华文新魏" pitchFamily="2" charset="-122"/>
                <a:ea typeface="华文新魏" pitchFamily="2" charset="-122"/>
              </a:rPr>
              <a:t>实训课题</a:t>
            </a:r>
            <a:r>
              <a:rPr lang="en-US" altLang="zh-CN" dirty="0" smtClean="0">
                <a:latin typeface="华文新魏" pitchFamily="2" charset="-122"/>
                <a:ea typeface="华文新魏" pitchFamily="2" charset="-122"/>
              </a:rPr>
              <a:t>4  </a:t>
            </a:r>
            <a:r>
              <a:rPr lang="zh-CN" altLang="en-US" dirty="0" smtClean="0">
                <a:latin typeface="华文新魏" pitchFamily="2" charset="-122"/>
                <a:ea typeface="华文新魏" pitchFamily="2" charset="-122"/>
              </a:rPr>
              <a:t>掌握总结与重复的能力</a:t>
            </a:r>
            <a:endParaRPr lang="zh-CN" altLang="en-US" dirty="0">
              <a:latin typeface="华文新魏" pitchFamily="2" charset="-122"/>
              <a:ea typeface="华文新魏" pitchFamily="2" charset="-122"/>
            </a:endParaRPr>
          </a:p>
        </p:txBody>
      </p:sp>
      <p:sp>
        <p:nvSpPr>
          <p:cNvPr id="15" name="圆角矩形 14">
            <a:hlinkClick r:id="rId6" action="ppaction://hlinksldjump"/>
          </p:cNvPr>
          <p:cNvSpPr/>
          <p:nvPr/>
        </p:nvSpPr>
        <p:spPr>
          <a:xfrm>
            <a:off x="1979712" y="4183103"/>
            <a:ext cx="4500500" cy="360040"/>
          </a:xfrm>
          <a:prstGeom prst="roundRect">
            <a:avLst/>
          </a:prstGeom>
          <a:solidFill>
            <a:schemeClr val="accent1">
              <a:lumMod val="75000"/>
            </a:schemeClr>
          </a:solidFill>
        </p:spPr>
        <p:style>
          <a:lnRef idx="0">
            <a:schemeClr val="accent6"/>
          </a:lnRef>
          <a:fillRef idx="3">
            <a:schemeClr val="accent6"/>
          </a:fillRef>
          <a:effectRef idx="3">
            <a:schemeClr val="accent6"/>
          </a:effectRef>
          <a:fontRef idx="minor">
            <a:schemeClr val="lt1"/>
          </a:fontRef>
        </p:style>
        <p:txBody>
          <a:bodyPr rtlCol="0" anchor="ctr"/>
          <a:lstStyle/>
          <a:p>
            <a:r>
              <a:rPr lang="zh-CN" altLang="en-US" dirty="0">
                <a:latin typeface="华文新魏" pitchFamily="2" charset="-122"/>
                <a:ea typeface="华文新魏" pitchFamily="2" charset="-122"/>
              </a:rPr>
              <a:t>实训</a:t>
            </a:r>
            <a:r>
              <a:rPr lang="zh-CN" altLang="en-US" dirty="0" smtClean="0">
                <a:latin typeface="华文新魏" pitchFamily="2" charset="-122"/>
                <a:ea typeface="华文新魏" pitchFamily="2" charset="-122"/>
              </a:rPr>
              <a:t>课题</a:t>
            </a:r>
            <a:r>
              <a:rPr lang="en-US" altLang="zh-CN" dirty="0" smtClean="0">
                <a:latin typeface="华文新魏" pitchFamily="2" charset="-122"/>
                <a:ea typeface="华文新魏" pitchFamily="2" charset="-122"/>
              </a:rPr>
              <a:t>5  </a:t>
            </a:r>
            <a:r>
              <a:rPr lang="zh-CN" altLang="en-US" dirty="0" smtClean="0">
                <a:latin typeface="华文新魏" pitchFamily="2" charset="-122"/>
                <a:ea typeface="华文新魏" pitchFamily="2" charset="-122"/>
              </a:rPr>
              <a:t>同理心的运用</a:t>
            </a:r>
            <a:endParaRPr lang="zh-CN" altLang="en-US" dirty="0">
              <a:latin typeface="华文新魏" pitchFamily="2" charset="-122"/>
              <a:ea typeface="华文新魏" pitchFamily="2" charset="-122"/>
            </a:endParaRPr>
          </a:p>
        </p:txBody>
      </p:sp>
      <p:sp>
        <p:nvSpPr>
          <p:cNvPr id="16" name="圆角矩形 15">
            <a:hlinkClick r:id="rId7" action="ppaction://hlinksldjump"/>
          </p:cNvPr>
          <p:cNvSpPr/>
          <p:nvPr/>
        </p:nvSpPr>
        <p:spPr>
          <a:xfrm>
            <a:off x="611560" y="1201316"/>
            <a:ext cx="4500500" cy="360040"/>
          </a:xfrm>
          <a:prstGeom prst="roundRect">
            <a:avLst/>
          </a:prstGeom>
          <a:solidFill>
            <a:schemeClr val="accent1">
              <a:lumMod val="75000"/>
            </a:schemeClr>
          </a:solidFill>
        </p:spPr>
        <p:style>
          <a:lnRef idx="0">
            <a:schemeClr val="accent6"/>
          </a:lnRef>
          <a:fillRef idx="3">
            <a:schemeClr val="accent6"/>
          </a:fillRef>
          <a:effectRef idx="3">
            <a:schemeClr val="accent6"/>
          </a:effectRef>
          <a:fontRef idx="minor">
            <a:schemeClr val="lt1"/>
          </a:fontRef>
        </p:style>
        <p:txBody>
          <a:bodyPr rtlCol="0" anchor="ctr"/>
          <a:lstStyle/>
          <a:p>
            <a:r>
              <a:rPr lang="zh-CN" altLang="en-US" dirty="0" smtClean="0">
                <a:latin typeface="华文新魏" pitchFamily="2" charset="-122"/>
                <a:ea typeface="华文新魏" pitchFamily="2" charset="-122"/>
              </a:rPr>
              <a:t>项目一  基础能力实训</a:t>
            </a:r>
            <a:endParaRPr lang="zh-CN" altLang="en-US" dirty="0">
              <a:latin typeface="华文新魏" pitchFamily="2" charset="-122"/>
              <a:ea typeface="华文新魏" pitchFamily="2" charset="-122"/>
            </a:endParaRPr>
          </a:p>
        </p:txBody>
      </p:sp>
      <p:sp>
        <p:nvSpPr>
          <p:cNvPr id="17" name="圆角矩形 18">
            <a:hlinkClick r:id="rId8"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返回目录</a:t>
            </a:r>
            <a:endParaRPr lang="zh-CN" altLang="en-US" sz="1200" dirty="0">
              <a:solidFill>
                <a:srgbClr val="FFFFFF"/>
              </a:solidFill>
              <a:latin typeface="黑体" pitchFamily="2" charset="-122"/>
              <a:ea typeface="黑体" pitchFamily="2" charset="-122"/>
            </a:endParaRPr>
          </a:p>
        </p:txBody>
      </p:sp>
      <p:sp>
        <p:nvSpPr>
          <p:cNvPr id="18" name="圆角矩形 17">
            <a:hlinkClick r:id="rId9" action="ppaction://hlinksldjump"/>
          </p:cNvPr>
          <p:cNvSpPr/>
          <p:nvPr/>
        </p:nvSpPr>
        <p:spPr>
          <a:xfrm>
            <a:off x="1432450" y="2990387"/>
            <a:ext cx="4500500" cy="360040"/>
          </a:xfrm>
          <a:prstGeom prst="roundRect">
            <a:avLst/>
          </a:prstGeom>
          <a:solidFill>
            <a:schemeClr val="accent1">
              <a:lumMod val="75000"/>
            </a:schemeClr>
          </a:solidFill>
        </p:spPr>
        <p:style>
          <a:lnRef idx="0">
            <a:schemeClr val="accent6"/>
          </a:lnRef>
          <a:fillRef idx="3">
            <a:schemeClr val="accent6"/>
          </a:fillRef>
          <a:effectRef idx="3">
            <a:schemeClr val="accent6"/>
          </a:effectRef>
          <a:fontRef idx="minor">
            <a:schemeClr val="lt1"/>
          </a:fontRef>
        </p:style>
        <p:txBody>
          <a:bodyPr rtlCol="0" anchor="ctr"/>
          <a:lstStyle/>
          <a:p>
            <a:r>
              <a:rPr lang="zh-CN" altLang="en-US" dirty="0">
                <a:latin typeface="华文新魏" pitchFamily="2" charset="-122"/>
                <a:ea typeface="华文新魏" pitchFamily="2" charset="-122"/>
              </a:rPr>
              <a:t>实</a:t>
            </a:r>
            <a:r>
              <a:rPr lang="zh-CN" altLang="en-US" dirty="0" smtClean="0">
                <a:latin typeface="华文新魏" pitchFamily="2" charset="-122"/>
                <a:ea typeface="华文新魏" pitchFamily="2" charset="-122"/>
              </a:rPr>
              <a:t>训课题</a:t>
            </a:r>
            <a:r>
              <a:rPr lang="en-US" altLang="zh-CN" dirty="0" smtClean="0">
                <a:latin typeface="华文新魏" pitchFamily="2" charset="-122"/>
                <a:ea typeface="华文新魏" pitchFamily="2" charset="-122"/>
              </a:rPr>
              <a:t>3  </a:t>
            </a:r>
            <a:r>
              <a:rPr lang="zh-CN" altLang="en-US" dirty="0" smtClean="0">
                <a:latin typeface="华文新魏" pitchFamily="2" charset="-122"/>
                <a:ea typeface="华文新魏" pitchFamily="2" charset="-122"/>
              </a:rPr>
              <a:t>进行有效提问</a:t>
            </a:r>
            <a:endParaRPr lang="zh-CN" altLang="en-US" dirty="0">
              <a:latin typeface="华文新魏" pitchFamily="2" charset="-122"/>
              <a:ea typeface="华文新魏" pitchFamily="2" charset="-122"/>
            </a:endParaRPr>
          </a:p>
        </p:txBody>
      </p:sp>
      <p:pic>
        <p:nvPicPr>
          <p:cNvPr id="19" name="图片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79512" y="4867933"/>
            <a:ext cx="2952000" cy="65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4"/>
          <p:cNvSpPr>
            <a:spLocks noChangeArrowheads="1"/>
          </p:cNvSpPr>
          <p:nvPr/>
        </p:nvSpPr>
        <p:spPr bwMode="auto">
          <a:xfrm>
            <a:off x="143508" y="266953"/>
            <a:ext cx="885698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3600" b="1" dirty="0" smtClean="0">
                <a:solidFill>
                  <a:srgbClr val="FF0000"/>
                </a:solidFill>
                <a:latin typeface="黑体" pitchFamily="2" charset="-122"/>
                <a:ea typeface="黑体" pitchFamily="2" charset="-122"/>
              </a:rPr>
              <a:t>模块三</a:t>
            </a:r>
            <a:r>
              <a:rPr lang="zh-CN" altLang="en-US" sz="3600" b="1" dirty="0" smtClean="0">
                <a:latin typeface="黑体" pitchFamily="2" charset="-122"/>
                <a:ea typeface="黑体" pitchFamily="2" charset="-122"/>
              </a:rPr>
              <a:t>  客户沟通技巧</a:t>
            </a:r>
            <a:endParaRPr lang="zh-CN" altLang="en-US" sz="3600" b="1" dirty="0">
              <a:solidFill>
                <a:schemeClr val="accent1">
                  <a:lumMod val="75000"/>
                </a:schemeClr>
              </a:solidFill>
              <a:latin typeface="黑体" pitchFamily="2" charset="-122"/>
              <a:ea typeface="黑体" pitchFamily="2" charset="-122"/>
            </a:endParaRPr>
          </a:p>
        </p:txBody>
      </p:sp>
    </p:spTree>
    <p:extLst>
      <p:ext uri="{BB962C8B-B14F-4D97-AF65-F5344CB8AC3E}">
        <p14:creationId xmlns:p14="http://schemas.microsoft.com/office/powerpoint/2010/main" val="692405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16"/>
                                        </p:tgtEl>
                                      </p:cBhvr>
                                    </p:animEffect>
                                    <p:animScale>
                                      <p:cBhvr>
                                        <p:cTn id="7" dur="250" autoRev="1" fill="hold"/>
                                        <p:tgtEl>
                                          <p:spTgt spid="16"/>
                                        </p:tgtEl>
                                      </p:cBhvr>
                                      <p:by x="105000" y="105000"/>
                                    </p:animScale>
                                  </p:childTnLst>
                                </p:cTn>
                              </p:par>
                              <p:par>
                                <p:cTn id="8" presetID="26" presetClass="emph" presetSubtype="0" fill="hold" grpId="0" nodeType="withEffect">
                                  <p:stCondLst>
                                    <p:cond delay="250"/>
                                  </p:stCondLst>
                                  <p:childTnLst>
                                    <p:animEffect transition="out" filter="fade">
                                      <p:cBhvr>
                                        <p:cTn id="9" dur="500" tmFilter="0, 0; .2, .5; .8, .5; 1, 0"/>
                                        <p:tgtEl>
                                          <p:spTgt spid="2"/>
                                        </p:tgtEl>
                                      </p:cBhvr>
                                    </p:animEffect>
                                    <p:animScale>
                                      <p:cBhvr>
                                        <p:cTn id="10" dur="250" autoRev="1" fill="hold"/>
                                        <p:tgtEl>
                                          <p:spTgt spid="2"/>
                                        </p:tgtEl>
                                      </p:cBhvr>
                                      <p:by x="105000" y="105000"/>
                                    </p:animScale>
                                  </p:childTnLst>
                                </p:cTn>
                              </p:par>
                              <p:par>
                                <p:cTn id="11" presetID="26" presetClass="emph" presetSubtype="0" fill="hold" grpId="0" nodeType="withEffect">
                                  <p:stCondLst>
                                    <p:cond delay="500"/>
                                  </p:stCondLst>
                                  <p:childTnLst>
                                    <p:animEffect transition="out" filter="fade">
                                      <p:cBhvr>
                                        <p:cTn id="12" dur="500" tmFilter="0, 0; .2, .5; .8, .5; 1, 0"/>
                                        <p:tgtEl>
                                          <p:spTgt spid="13"/>
                                        </p:tgtEl>
                                      </p:cBhvr>
                                    </p:animEffect>
                                    <p:animScale>
                                      <p:cBhvr>
                                        <p:cTn id="13" dur="250" autoRev="1" fill="hold"/>
                                        <p:tgtEl>
                                          <p:spTgt spid="13"/>
                                        </p:tgtEl>
                                      </p:cBhvr>
                                      <p:by x="105000" y="105000"/>
                                    </p:animScale>
                                  </p:childTnLst>
                                </p:cTn>
                              </p:par>
                              <p:par>
                                <p:cTn id="14" presetID="26" presetClass="emph" presetSubtype="0" fill="hold" grpId="0" nodeType="withEffect">
                                  <p:stCondLst>
                                    <p:cond delay="750"/>
                                  </p:stCondLst>
                                  <p:childTnLst>
                                    <p:animEffect transition="out" filter="fade">
                                      <p:cBhvr>
                                        <p:cTn id="15" dur="500" tmFilter="0, 0; .2, .5; .8, .5; 1, 0"/>
                                        <p:tgtEl>
                                          <p:spTgt spid="14"/>
                                        </p:tgtEl>
                                      </p:cBhvr>
                                    </p:animEffect>
                                    <p:animScale>
                                      <p:cBhvr>
                                        <p:cTn id="16" dur="250" autoRev="1" fill="hold"/>
                                        <p:tgtEl>
                                          <p:spTgt spid="14"/>
                                        </p:tgtEl>
                                      </p:cBhvr>
                                      <p:by x="105000" y="105000"/>
                                    </p:animScale>
                                  </p:childTnLst>
                                </p:cTn>
                              </p:par>
                              <p:par>
                                <p:cTn id="17" presetID="26" presetClass="emph" presetSubtype="0" fill="hold" grpId="0" nodeType="withEffect">
                                  <p:stCondLst>
                                    <p:cond delay="1000"/>
                                  </p:stCondLst>
                                  <p:childTnLst>
                                    <p:animEffect transition="out" filter="fade">
                                      <p:cBhvr>
                                        <p:cTn id="18" dur="500" tmFilter="0, 0; .2, .5; .8, .5; 1, 0"/>
                                        <p:tgtEl>
                                          <p:spTgt spid="15"/>
                                        </p:tgtEl>
                                      </p:cBhvr>
                                    </p:animEffect>
                                    <p:animScale>
                                      <p:cBhvr>
                                        <p:cTn id="19" dur="250" autoRev="1" fill="hold"/>
                                        <p:tgtEl>
                                          <p:spTgt spid="15"/>
                                        </p:tgtEl>
                                      </p:cBhvr>
                                      <p:by x="105000" y="105000"/>
                                    </p:animScale>
                                  </p:childTnLst>
                                </p:cTn>
                              </p:par>
                              <p:par>
                                <p:cTn id="20" presetID="26" presetClass="emph" presetSubtype="0" fill="hold" grpId="0" nodeType="withEffect">
                                  <p:stCondLst>
                                    <p:cond delay="750"/>
                                  </p:stCondLst>
                                  <p:childTnLst>
                                    <p:animEffect transition="out" filter="fade">
                                      <p:cBhvr>
                                        <p:cTn id="21" dur="500" tmFilter="0, 0; .2, .5; .8, .5; 1, 0"/>
                                        <p:tgtEl>
                                          <p:spTgt spid="18"/>
                                        </p:tgtEl>
                                      </p:cBhvr>
                                    </p:animEffect>
                                    <p:animScale>
                                      <p:cBhvr>
                                        <p:cTn id="22" dur="250" autoRev="1" fill="hold"/>
                                        <p:tgtEl>
                                          <p:spTgt spid="18"/>
                                        </p:tgtEl>
                                      </p:cBhvr>
                                      <p:by x="105000" y="105000"/>
                                    </p:animScale>
                                  </p:childTnLst>
                                </p:cTn>
                              </p:par>
                              <p:par>
                                <p:cTn id="23" presetID="2" presetClass="entr" presetSubtype="2" fill="hold" grpId="0" nodeType="withEffect">
                                  <p:stCondLst>
                                    <p:cond delay="250"/>
                                  </p:stCondLst>
                                  <p:iterate type="lt">
                                    <p:tmPct val="10000"/>
                                  </p:iterate>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ppt_x</p:attrName>
                                        </p:attrNameLst>
                                      </p:cBhvr>
                                      <p:tavLst>
                                        <p:tav tm="0">
                                          <p:val>
                                            <p:strVal val="1+#ppt_w/2"/>
                                          </p:val>
                                        </p:tav>
                                        <p:tav tm="100000">
                                          <p:val>
                                            <p:strVal val="#ppt_x"/>
                                          </p:val>
                                        </p:tav>
                                      </p:tavLst>
                                    </p:anim>
                                    <p:anim calcmode="lin" valueType="num">
                                      <p:cBhvr>
                                        <p:cTn id="26"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3" grpId="0" animBg="1"/>
      <p:bldP spid="14" grpId="0" animBg="1"/>
      <p:bldP spid="15" grpId="0" animBg="1"/>
      <p:bldP spid="16" grpId="0" animBg="1"/>
      <p:bldP spid="18" grpId="0" animBg="1"/>
      <p:bldP spid="22" grpId="0" bldLvl="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sp>
        <p:nvSpPr>
          <p:cNvPr id="8" name="矩形 7"/>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13"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2</a:t>
            </a:r>
            <a:r>
              <a:rPr lang="zh-CN" altLang="en-US" sz="1600" b="1" dirty="0" smtClean="0">
                <a:solidFill>
                  <a:schemeClr val="accent3">
                    <a:lumMod val="50000"/>
                  </a:schemeClr>
                </a:solidFill>
                <a:latin typeface="黑体" pitchFamily="2" charset="-122"/>
                <a:ea typeface="黑体" pitchFamily="2" charset="-122"/>
              </a:rPr>
              <a:t>  掌握倾听技巧</a:t>
            </a:r>
            <a:endParaRPr lang="zh-CN" altLang="en-US" sz="1600" b="1" dirty="0">
              <a:solidFill>
                <a:schemeClr val="accent3">
                  <a:lumMod val="50000"/>
                </a:schemeClr>
              </a:solidFill>
              <a:latin typeface="黑体" pitchFamily="2" charset="-122"/>
              <a:ea typeface="黑体" pitchFamily="2" charset="-122"/>
            </a:endParaRPr>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38"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9" name="TextBox 7177"/>
          <p:cNvSpPr>
            <a:spLocks noChangeArrowheads="1"/>
          </p:cNvSpPr>
          <p:nvPr/>
        </p:nvSpPr>
        <p:spPr bwMode="auto">
          <a:xfrm>
            <a:off x="4709372" y="3694537"/>
            <a:ext cx="885766" cy="484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22" tIns="34261" rIns="68522" bIns="34261">
            <a:spAutoFit/>
          </a:bodyPr>
          <a:lstStyle/>
          <a:p>
            <a:r>
              <a:rPr lang="en-US" sz="1200" b="1" dirty="0">
                <a:solidFill>
                  <a:srgbClr val="7F7F7F"/>
                </a:solidFill>
                <a:latin typeface="Broadway" pitchFamily="82" charset="0"/>
                <a:ea typeface="黑体" pitchFamily="2" charset="-122"/>
                <a:sym typeface="Arial" pitchFamily="34" charset="0"/>
              </a:rPr>
              <a:t>Part  </a:t>
            </a:r>
            <a:r>
              <a:rPr lang="en-US" sz="1200" b="1" dirty="0" smtClean="0">
                <a:solidFill>
                  <a:srgbClr val="7F7F7F"/>
                </a:solidFill>
                <a:latin typeface="Broadway" pitchFamily="82" charset="0"/>
                <a:ea typeface="黑体" pitchFamily="2" charset="-122"/>
                <a:sym typeface="Arial" pitchFamily="34" charset="0"/>
              </a:rPr>
              <a:t> </a:t>
            </a:r>
            <a:r>
              <a:rPr lang="en-US" sz="1000" b="1" dirty="0" smtClean="0">
                <a:solidFill>
                  <a:srgbClr val="7F7F7F"/>
                </a:solidFill>
                <a:latin typeface="Broadway" pitchFamily="82" charset="0"/>
                <a:ea typeface="黑体" pitchFamily="2" charset="-122"/>
                <a:sym typeface="Arial" pitchFamily="34" charset="0"/>
              </a:rPr>
              <a:t> </a:t>
            </a:r>
            <a:r>
              <a:rPr lang="en-US" sz="2700" b="1" dirty="0" smtClean="0">
                <a:solidFill>
                  <a:srgbClr val="7F7F7F"/>
                </a:solidFill>
                <a:latin typeface="Broadway" pitchFamily="82" charset="0"/>
                <a:ea typeface="黑体" pitchFamily="2" charset="-122"/>
                <a:sym typeface="Arial" pitchFamily="34" charset="0"/>
              </a:rPr>
              <a:t>4</a:t>
            </a:r>
            <a:endParaRPr lang="zh-CN" altLang="en-US" dirty="0"/>
          </a:p>
        </p:txBody>
      </p:sp>
      <p:sp>
        <p:nvSpPr>
          <p:cNvPr id="20" name="TextBox 7177"/>
          <p:cNvSpPr>
            <a:spLocks noChangeArrowheads="1"/>
          </p:cNvSpPr>
          <p:nvPr/>
        </p:nvSpPr>
        <p:spPr bwMode="auto">
          <a:xfrm>
            <a:off x="5062624" y="4605058"/>
            <a:ext cx="882560" cy="484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22" tIns="34261" rIns="68522" bIns="34261">
            <a:spAutoFit/>
          </a:bodyPr>
          <a:lstStyle/>
          <a:p>
            <a:r>
              <a:rPr lang="en-US" sz="1200" b="1" dirty="0">
                <a:solidFill>
                  <a:srgbClr val="7F7F7F"/>
                </a:solidFill>
                <a:latin typeface="Broadway" pitchFamily="82" charset="0"/>
                <a:ea typeface="黑体" pitchFamily="2" charset="-122"/>
                <a:sym typeface="Arial" pitchFamily="34" charset="0"/>
              </a:rPr>
              <a:t>Part </a:t>
            </a:r>
            <a:r>
              <a:rPr lang="en-US" sz="1100" b="1" dirty="0">
                <a:solidFill>
                  <a:srgbClr val="7F7F7F"/>
                </a:solidFill>
                <a:latin typeface="Broadway" pitchFamily="82" charset="0"/>
                <a:ea typeface="黑体" pitchFamily="2" charset="-122"/>
                <a:sym typeface="Arial" pitchFamily="34" charset="0"/>
              </a:rPr>
              <a:t> </a:t>
            </a:r>
            <a:r>
              <a:rPr lang="en-US" sz="1100" b="1" dirty="0" smtClean="0">
                <a:solidFill>
                  <a:srgbClr val="7F7F7F"/>
                </a:solidFill>
                <a:latin typeface="Broadway" pitchFamily="82" charset="0"/>
                <a:ea typeface="黑体" pitchFamily="2" charset="-122"/>
                <a:sym typeface="Arial" pitchFamily="34" charset="0"/>
              </a:rPr>
              <a:t>  </a:t>
            </a:r>
            <a:r>
              <a:rPr lang="en-US" sz="2700" b="1" dirty="0" smtClean="0">
                <a:solidFill>
                  <a:srgbClr val="7F7F7F"/>
                </a:solidFill>
                <a:latin typeface="Broadway" pitchFamily="82" charset="0"/>
                <a:ea typeface="黑体" pitchFamily="2" charset="-122"/>
                <a:sym typeface="Arial" pitchFamily="34" charset="0"/>
              </a:rPr>
              <a:t>5</a:t>
            </a:r>
            <a:endParaRPr lang="zh-CN" altLang="en-US" dirty="0"/>
          </a:p>
        </p:txBody>
      </p:sp>
      <p:sp>
        <p:nvSpPr>
          <p:cNvPr id="21" name="TextBox 7177"/>
          <p:cNvSpPr>
            <a:spLocks noChangeArrowheads="1"/>
          </p:cNvSpPr>
          <p:nvPr/>
        </p:nvSpPr>
        <p:spPr bwMode="auto">
          <a:xfrm>
            <a:off x="3672058" y="962968"/>
            <a:ext cx="879354" cy="484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22" tIns="34261" rIns="68522" bIns="34261">
            <a:spAutoFit/>
          </a:bodyPr>
          <a:lstStyle/>
          <a:p>
            <a:r>
              <a:rPr lang="en-US" sz="1200" b="1" dirty="0">
                <a:solidFill>
                  <a:srgbClr val="7F7F7F"/>
                </a:solidFill>
                <a:latin typeface="Broadway" pitchFamily="82" charset="0"/>
                <a:ea typeface="黑体" pitchFamily="2" charset="-122"/>
                <a:sym typeface="Arial" pitchFamily="34" charset="0"/>
              </a:rPr>
              <a:t>Part  </a:t>
            </a:r>
            <a:r>
              <a:rPr lang="en-US" sz="1000" b="1" dirty="0">
                <a:solidFill>
                  <a:srgbClr val="7F7F7F"/>
                </a:solidFill>
                <a:latin typeface="Broadway" pitchFamily="82" charset="0"/>
                <a:ea typeface="黑体" pitchFamily="2" charset="-122"/>
                <a:sym typeface="Arial" pitchFamily="34" charset="0"/>
              </a:rPr>
              <a:t> </a:t>
            </a:r>
            <a:r>
              <a:rPr lang="en-US" sz="1000" b="1" dirty="0" smtClean="0">
                <a:solidFill>
                  <a:srgbClr val="7F7F7F"/>
                </a:solidFill>
                <a:latin typeface="Broadway" pitchFamily="82" charset="0"/>
                <a:ea typeface="黑体" pitchFamily="2" charset="-122"/>
                <a:sym typeface="Arial" pitchFamily="34" charset="0"/>
              </a:rPr>
              <a:t> </a:t>
            </a:r>
            <a:r>
              <a:rPr lang="en-US" sz="2700" b="1" dirty="0" smtClean="0">
                <a:solidFill>
                  <a:srgbClr val="7F7F7F"/>
                </a:solidFill>
                <a:latin typeface="Broadway" pitchFamily="82" charset="0"/>
                <a:ea typeface="黑体" pitchFamily="2" charset="-122"/>
                <a:sym typeface="Arial" pitchFamily="34" charset="0"/>
              </a:rPr>
              <a:t>1</a:t>
            </a:r>
            <a:endParaRPr lang="zh-CN" altLang="en-US" dirty="0"/>
          </a:p>
        </p:txBody>
      </p:sp>
      <p:sp>
        <p:nvSpPr>
          <p:cNvPr id="22" name="TextBox 7177"/>
          <p:cNvSpPr>
            <a:spLocks noChangeArrowheads="1"/>
          </p:cNvSpPr>
          <p:nvPr/>
        </p:nvSpPr>
        <p:spPr bwMode="auto">
          <a:xfrm>
            <a:off x="4018898" y="1873491"/>
            <a:ext cx="872942" cy="484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22" tIns="34261" rIns="68522" bIns="34261">
            <a:spAutoFit/>
          </a:bodyPr>
          <a:lstStyle/>
          <a:p>
            <a:r>
              <a:rPr lang="en-US" sz="1200" b="1" dirty="0">
                <a:solidFill>
                  <a:srgbClr val="7F7F7F"/>
                </a:solidFill>
                <a:latin typeface="Broadway" pitchFamily="82" charset="0"/>
                <a:ea typeface="黑体" pitchFamily="2" charset="-122"/>
                <a:sym typeface="Arial" pitchFamily="34" charset="0"/>
              </a:rPr>
              <a:t>Part </a:t>
            </a:r>
            <a:r>
              <a:rPr lang="en-US" sz="1000" b="1" dirty="0">
                <a:solidFill>
                  <a:srgbClr val="7F7F7F"/>
                </a:solidFill>
                <a:latin typeface="Broadway" pitchFamily="82" charset="0"/>
                <a:ea typeface="黑体" pitchFamily="2" charset="-122"/>
                <a:sym typeface="Arial" pitchFamily="34" charset="0"/>
              </a:rPr>
              <a:t>  </a:t>
            </a:r>
            <a:r>
              <a:rPr lang="en-US" sz="1000" b="1" dirty="0" smtClean="0">
                <a:solidFill>
                  <a:srgbClr val="7F7F7F"/>
                </a:solidFill>
                <a:latin typeface="Broadway" pitchFamily="82" charset="0"/>
                <a:ea typeface="黑体" pitchFamily="2" charset="-122"/>
                <a:sym typeface="Arial" pitchFamily="34" charset="0"/>
              </a:rPr>
              <a:t> </a:t>
            </a:r>
            <a:r>
              <a:rPr lang="en-US" sz="2700" b="1" dirty="0" smtClean="0">
                <a:solidFill>
                  <a:srgbClr val="7F7F7F"/>
                </a:solidFill>
                <a:latin typeface="Broadway" pitchFamily="82" charset="0"/>
                <a:ea typeface="黑体" pitchFamily="2" charset="-122"/>
                <a:sym typeface="Arial" pitchFamily="34" charset="0"/>
              </a:rPr>
              <a:t>2</a:t>
            </a:r>
            <a:endParaRPr lang="zh-CN" altLang="en-US" dirty="0"/>
          </a:p>
        </p:txBody>
      </p:sp>
      <p:sp>
        <p:nvSpPr>
          <p:cNvPr id="23" name="TextBox 7177"/>
          <p:cNvSpPr>
            <a:spLocks noChangeArrowheads="1"/>
          </p:cNvSpPr>
          <p:nvPr/>
        </p:nvSpPr>
        <p:spPr bwMode="auto">
          <a:xfrm>
            <a:off x="4359326" y="2784014"/>
            <a:ext cx="882560" cy="484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22" tIns="34261" rIns="68522" bIns="34261">
            <a:spAutoFit/>
          </a:bodyPr>
          <a:lstStyle/>
          <a:p>
            <a:r>
              <a:rPr lang="en-US" sz="1200" b="1" dirty="0">
                <a:solidFill>
                  <a:srgbClr val="7F7F7F"/>
                </a:solidFill>
                <a:latin typeface="Broadway" pitchFamily="82" charset="0"/>
                <a:ea typeface="黑体" pitchFamily="2" charset="-122"/>
                <a:sym typeface="Arial" pitchFamily="34" charset="0"/>
              </a:rPr>
              <a:t>Part </a:t>
            </a:r>
            <a:r>
              <a:rPr lang="en-US" sz="1100" b="1" dirty="0">
                <a:solidFill>
                  <a:srgbClr val="7F7F7F"/>
                </a:solidFill>
                <a:latin typeface="Broadway" pitchFamily="82" charset="0"/>
                <a:ea typeface="黑体" pitchFamily="2" charset="-122"/>
                <a:sym typeface="Arial" pitchFamily="34" charset="0"/>
              </a:rPr>
              <a:t> </a:t>
            </a:r>
            <a:r>
              <a:rPr lang="en-US" sz="1100" b="1" dirty="0" smtClean="0">
                <a:solidFill>
                  <a:srgbClr val="7F7F7F"/>
                </a:solidFill>
                <a:latin typeface="Broadway" pitchFamily="82" charset="0"/>
                <a:ea typeface="黑体" pitchFamily="2" charset="-122"/>
                <a:sym typeface="Arial" pitchFamily="34" charset="0"/>
              </a:rPr>
              <a:t>  </a:t>
            </a:r>
            <a:r>
              <a:rPr lang="en-US" sz="2700" b="1" dirty="0" smtClean="0">
                <a:solidFill>
                  <a:srgbClr val="7F7F7F"/>
                </a:solidFill>
                <a:latin typeface="Broadway" pitchFamily="82" charset="0"/>
                <a:ea typeface="黑体" pitchFamily="2" charset="-122"/>
                <a:sym typeface="Arial" pitchFamily="34" charset="0"/>
              </a:rPr>
              <a:t>3</a:t>
            </a:r>
            <a:endParaRPr lang="zh-CN" altLang="en-US" dirty="0"/>
          </a:p>
        </p:txBody>
      </p:sp>
      <p:sp>
        <p:nvSpPr>
          <p:cNvPr id="24" name="圆角矩形 23">
            <a:hlinkClick r:id="rId4" action="ppaction://hlinksldjump"/>
          </p:cNvPr>
          <p:cNvSpPr/>
          <p:nvPr/>
        </p:nvSpPr>
        <p:spPr>
          <a:xfrm>
            <a:off x="4716398" y="1020396"/>
            <a:ext cx="2773530" cy="369332"/>
          </a:xfrm>
          <a:prstGeom prst="roundRect">
            <a:avLst/>
          </a:prstGeom>
          <a:solidFill>
            <a:schemeClr val="accent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r>
              <a:rPr lang="zh-CN" altLang="en-US" b="1" dirty="0" smtClean="0">
                <a:latin typeface="黑体" pitchFamily="49" charset="-122"/>
                <a:ea typeface="黑体" pitchFamily="49" charset="-122"/>
              </a:rPr>
              <a:t>能力综述</a:t>
            </a:r>
            <a:endParaRPr lang="zh-CN" altLang="en-US" b="1" dirty="0">
              <a:latin typeface="黑体" pitchFamily="49" charset="-122"/>
              <a:ea typeface="黑体" pitchFamily="49" charset="-122"/>
            </a:endParaRPr>
          </a:p>
        </p:txBody>
      </p:sp>
      <p:sp>
        <p:nvSpPr>
          <p:cNvPr id="25" name="圆角矩形 24">
            <a:hlinkClick r:id="rId5" action="ppaction://hlinksldjump"/>
          </p:cNvPr>
          <p:cNvSpPr/>
          <p:nvPr/>
        </p:nvSpPr>
        <p:spPr>
          <a:xfrm>
            <a:off x="5067036" y="1930957"/>
            <a:ext cx="2773530" cy="369332"/>
          </a:xfrm>
          <a:prstGeom prst="roundRect">
            <a:avLst/>
          </a:prstGeom>
          <a:solidFill>
            <a:schemeClr val="accent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r>
              <a:rPr lang="zh-CN" altLang="en-US" b="1" dirty="0" smtClean="0">
                <a:latin typeface="黑体" pitchFamily="49" charset="-122"/>
                <a:ea typeface="黑体" pitchFamily="49" charset="-122"/>
              </a:rPr>
              <a:t>情境实训</a:t>
            </a:r>
            <a:endParaRPr lang="zh-CN" altLang="en-US" b="1" dirty="0">
              <a:latin typeface="黑体" pitchFamily="49" charset="-122"/>
              <a:ea typeface="黑体" pitchFamily="49" charset="-122"/>
            </a:endParaRPr>
          </a:p>
        </p:txBody>
      </p:sp>
      <p:sp>
        <p:nvSpPr>
          <p:cNvPr id="26" name="圆角矩形 25">
            <a:hlinkClick r:id="rId6" action="ppaction://hlinksldjump"/>
          </p:cNvPr>
          <p:cNvSpPr/>
          <p:nvPr/>
        </p:nvSpPr>
        <p:spPr>
          <a:xfrm>
            <a:off x="5417674" y="2841518"/>
            <a:ext cx="2773530" cy="369332"/>
          </a:xfrm>
          <a:prstGeom prst="roundRect">
            <a:avLst/>
          </a:prstGeom>
          <a:solidFill>
            <a:schemeClr val="accent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r>
              <a:rPr lang="zh-CN" altLang="en-US" b="1" dirty="0" smtClean="0">
                <a:latin typeface="黑体" pitchFamily="49" charset="-122"/>
                <a:ea typeface="黑体" pitchFamily="49" charset="-122"/>
              </a:rPr>
              <a:t>相关知识</a:t>
            </a:r>
            <a:endParaRPr lang="zh-CN" altLang="en-US" b="1" dirty="0">
              <a:latin typeface="黑体" pitchFamily="49" charset="-122"/>
              <a:ea typeface="黑体" pitchFamily="49" charset="-122"/>
            </a:endParaRPr>
          </a:p>
        </p:txBody>
      </p:sp>
      <p:sp>
        <p:nvSpPr>
          <p:cNvPr id="27" name="圆角矩形 26">
            <a:hlinkClick r:id="rId7" action="ppaction://hlinksldjump"/>
          </p:cNvPr>
          <p:cNvSpPr/>
          <p:nvPr/>
        </p:nvSpPr>
        <p:spPr>
          <a:xfrm>
            <a:off x="5768312" y="3752079"/>
            <a:ext cx="2773530" cy="369332"/>
          </a:xfrm>
          <a:prstGeom prst="roundRect">
            <a:avLst/>
          </a:prstGeom>
          <a:solidFill>
            <a:schemeClr val="accent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r>
              <a:rPr lang="zh-CN" altLang="en-US" b="1" dirty="0" smtClean="0">
                <a:latin typeface="黑体" pitchFamily="49" charset="-122"/>
                <a:ea typeface="黑体" pitchFamily="49" charset="-122"/>
              </a:rPr>
              <a:t>互动游戏</a:t>
            </a:r>
            <a:endParaRPr lang="zh-CN" altLang="en-US" b="1" dirty="0">
              <a:latin typeface="黑体" pitchFamily="49" charset="-122"/>
              <a:ea typeface="黑体" pitchFamily="49" charset="-122"/>
            </a:endParaRPr>
          </a:p>
        </p:txBody>
      </p:sp>
      <p:sp>
        <p:nvSpPr>
          <p:cNvPr id="28" name="圆角矩形 27">
            <a:hlinkClick r:id="rId8" action="ppaction://hlinksldjump"/>
          </p:cNvPr>
          <p:cNvSpPr/>
          <p:nvPr/>
        </p:nvSpPr>
        <p:spPr>
          <a:xfrm>
            <a:off x="6118950" y="4662641"/>
            <a:ext cx="2773530" cy="369332"/>
          </a:xfrm>
          <a:prstGeom prst="roundRect">
            <a:avLst/>
          </a:prstGeom>
          <a:solidFill>
            <a:schemeClr val="accent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r>
              <a:rPr lang="zh-CN" altLang="en-US" b="1" dirty="0" smtClean="0">
                <a:latin typeface="黑体" pitchFamily="49" charset="-122"/>
                <a:ea typeface="黑体" pitchFamily="49" charset="-122"/>
              </a:rPr>
              <a:t>实训练习</a:t>
            </a:r>
            <a:endParaRPr lang="zh-CN" altLang="en-US" b="1" dirty="0">
              <a:latin typeface="黑体" pitchFamily="49" charset="-122"/>
              <a:ea typeface="黑体" pitchFamily="49" charset="-122"/>
            </a:endParaRPr>
          </a:p>
        </p:txBody>
      </p:sp>
      <p:sp>
        <p:nvSpPr>
          <p:cNvPr id="29" name="圆角矩形 28">
            <a:hlinkClick r:id="rId9"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65714689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20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ppt_x</p:attrName>
                                        </p:attrNameLst>
                                      </p:cBhvr>
                                      <p:tavLst>
                                        <p:tav tm="0">
                                          <p:val>
                                            <p:strVal val="1+#ppt_w/2"/>
                                          </p:val>
                                        </p:tav>
                                        <p:tav tm="100000">
                                          <p:val>
                                            <p:strVal val="#ppt_x"/>
                                          </p:val>
                                        </p:tav>
                                      </p:tavLst>
                                    </p:anim>
                                    <p:anim calcmode="lin" valueType="num">
                                      <p:cBhvr>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40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ppt_x</p:attrName>
                                        </p:attrNameLst>
                                      </p:cBhvr>
                                      <p:tavLst>
                                        <p:tav tm="0">
                                          <p:val>
                                            <p:strVal val="1+#ppt_w/2"/>
                                          </p:val>
                                        </p:tav>
                                        <p:tav tm="100000">
                                          <p:val>
                                            <p:strVal val="#ppt_x"/>
                                          </p:val>
                                        </p:tav>
                                      </p:tavLst>
                                    </p:anim>
                                    <p:anim calcmode="lin" valueType="num">
                                      <p:cBhvr>
                                        <p:cTn id="12" dur="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600"/>
                                  </p:stCondLst>
                                  <p:childTnLst>
                                    <p:set>
                                      <p:cBhvr>
                                        <p:cTn id="14" dur="1" fill="hold">
                                          <p:stCondLst>
                                            <p:cond delay="0"/>
                                          </p:stCondLst>
                                        </p:cTn>
                                        <p:tgtEl>
                                          <p:spTgt spid="23"/>
                                        </p:tgtEl>
                                        <p:attrNameLst>
                                          <p:attrName>style.visibility</p:attrName>
                                        </p:attrNameLst>
                                      </p:cBhvr>
                                      <p:to>
                                        <p:strVal val="visible"/>
                                      </p:to>
                                    </p:set>
                                    <p:anim calcmode="lin" valueType="num">
                                      <p:cBhvr>
                                        <p:cTn id="15" dur="500" fill="hold"/>
                                        <p:tgtEl>
                                          <p:spTgt spid="23"/>
                                        </p:tgtEl>
                                        <p:attrNameLst>
                                          <p:attrName>ppt_x</p:attrName>
                                        </p:attrNameLst>
                                      </p:cBhvr>
                                      <p:tavLst>
                                        <p:tav tm="0">
                                          <p:val>
                                            <p:strVal val="1+#ppt_w/2"/>
                                          </p:val>
                                        </p:tav>
                                        <p:tav tm="100000">
                                          <p:val>
                                            <p:strVal val="#ppt_x"/>
                                          </p:val>
                                        </p:tav>
                                      </p:tavLst>
                                    </p:anim>
                                    <p:anim calcmode="lin" valueType="num">
                                      <p:cBhvr>
                                        <p:cTn id="16" dur="500" fill="hold"/>
                                        <p:tgtEl>
                                          <p:spTgt spid="23"/>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80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ppt_x</p:attrName>
                                        </p:attrNameLst>
                                      </p:cBhvr>
                                      <p:tavLst>
                                        <p:tav tm="0">
                                          <p:val>
                                            <p:strVal val="1+#ppt_w/2"/>
                                          </p:val>
                                        </p:tav>
                                        <p:tav tm="100000">
                                          <p:val>
                                            <p:strVal val="#ppt_x"/>
                                          </p:val>
                                        </p:tav>
                                      </p:tavLst>
                                    </p:anim>
                                    <p:anim calcmode="lin" valueType="num">
                                      <p:cBhvr>
                                        <p:cTn id="20" dur="5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120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ppt_x</p:attrName>
                                        </p:attrNameLst>
                                      </p:cBhvr>
                                      <p:tavLst>
                                        <p:tav tm="0">
                                          <p:val>
                                            <p:strVal val="1+#ppt_w/2"/>
                                          </p:val>
                                        </p:tav>
                                        <p:tav tm="100000">
                                          <p:val>
                                            <p:strVal val="#ppt_x"/>
                                          </p:val>
                                        </p:tav>
                                      </p:tavLst>
                                    </p:anim>
                                    <p:anim calcmode="lin" valueType="num">
                                      <p:cBhvr>
                                        <p:cTn id="24" dur="500" fill="hold"/>
                                        <p:tgtEl>
                                          <p:spTgt spid="20"/>
                                        </p:tgtEl>
                                        <p:attrNameLst>
                                          <p:attrName>ppt_y</p:attrName>
                                        </p:attrNameLst>
                                      </p:cBhvr>
                                      <p:tavLst>
                                        <p:tav tm="0">
                                          <p:val>
                                            <p:strVal val="#ppt_y"/>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1000"/>
                                        <p:tgtEl>
                                          <p:spTgt spid="24"/>
                                        </p:tgtEl>
                                      </p:cBhvr>
                                    </p:animEffect>
                                    <p:anim calcmode="lin" valueType="num">
                                      <p:cBhvr>
                                        <p:cTn id="28" dur="1000" fill="hold"/>
                                        <p:tgtEl>
                                          <p:spTgt spid="24"/>
                                        </p:tgtEl>
                                        <p:attrNameLst>
                                          <p:attrName>ppt_x</p:attrName>
                                        </p:attrNameLst>
                                      </p:cBhvr>
                                      <p:tavLst>
                                        <p:tav tm="0">
                                          <p:val>
                                            <p:strVal val="#ppt_x"/>
                                          </p:val>
                                        </p:tav>
                                        <p:tav tm="100000">
                                          <p:val>
                                            <p:strVal val="#ppt_x"/>
                                          </p:val>
                                        </p:tav>
                                      </p:tavLst>
                                    </p:anim>
                                    <p:anim calcmode="lin" valueType="num">
                                      <p:cBhvr>
                                        <p:cTn id="29" dur="1000" fill="hold"/>
                                        <p:tgtEl>
                                          <p:spTgt spid="2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0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1000"/>
                                        <p:tgtEl>
                                          <p:spTgt spid="25"/>
                                        </p:tgtEl>
                                      </p:cBhvr>
                                    </p:animEffect>
                                    <p:anim calcmode="lin" valueType="num">
                                      <p:cBhvr>
                                        <p:cTn id="33" dur="1000" fill="hold"/>
                                        <p:tgtEl>
                                          <p:spTgt spid="25"/>
                                        </p:tgtEl>
                                        <p:attrNameLst>
                                          <p:attrName>ppt_x</p:attrName>
                                        </p:attrNameLst>
                                      </p:cBhvr>
                                      <p:tavLst>
                                        <p:tav tm="0">
                                          <p:val>
                                            <p:strVal val="#ppt_x"/>
                                          </p:val>
                                        </p:tav>
                                        <p:tav tm="100000">
                                          <p:val>
                                            <p:strVal val="#ppt_x"/>
                                          </p:val>
                                        </p:tav>
                                      </p:tavLst>
                                    </p:anim>
                                    <p:anim calcmode="lin" valueType="num">
                                      <p:cBhvr>
                                        <p:cTn id="34" dur="1000" fill="hold"/>
                                        <p:tgtEl>
                                          <p:spTgt spid="2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40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1000"/>
                                        <p:tgtEl>
                                          <p:spTgt spid="26"/>
                                        </p:tgtEl>
                                      </p:cBhvr>
                                    </p:animEffect>
                                    <p:anim calcmode="lin" valueType="num">
                                      <p:cBhvr>
                                        <p:cTn id="38" dur="1000" fill="hold"/>
                                        <p:tgtEl>
                                          <p:spTgt spid="26"/>
                                        </p:tgtEl>
                                        <p:attrNameLst>
                                          <p:attrName>ppt_x</p:attrName>
                                        </p:attrNameLst>
                                      </p:cBhvr>
                                      <p:tavLst>
                                        <p:tav tm="0">
                                          <p:val>
                                            <p:strVal val="#ppt_x"/>
                                          </p:val>
                                        </p:tav>
                                        <p:tav tm="100000">
                                          <p:val>
                                            <p:strVal val="#ppt_x"/>
                                          </p:val>
                                        </p:tav>
                                      </p:tavLst>
                                    </p:anim>
                                    <p:anim calcmode="lin" valueType="num">
                                      <p:cBhvr>
                                        <p:cTn id="39" dur="1000" fill="hold"/>
                                        <p:tgtEl>
                                          <p:spTgt spid="2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60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1000"/>
                                        <p:tgtEl>
                                          <p:spTgt spid="27"/>
                                        </p:tgtEl>
                                      </p:cBhvr>
                                    </p:animEffect>
                                    <p:anim calcmode="lin" valueType="num">
                                      <p:cBhvr>
                                        <p:cTn id="43" dur="1000" fill="hold"/>
                                        <p:tgtEl>
                                          <p:spTgt spid="27"/>
                                        </p:tgtEl>
                                        <p:attrNameLst>
                                          <p:attrName>ppt_x</p:attrName>
                                        </p:attrNameLst>
                                      </p:cBhvr>
                                      <p:tavLst>
                                        <p:tav tm="0">
                                          <p:val>
                                            <p:strVal val="#ppt_x"/>
                                          </p:val>
                                        </p:tav>
                                        <p:tav tm="100000">
                                          <p:val>
                                            <p:strVal val="#ppt_x"/>
                                          </p:val>
                                        </p:tav>
                                      </p:tavLst>
                                    </p:anim>
                                    <p:anim calcmode="lin" valueType="num">
                                      <p:cBhvr>
                                        <p:cTn id="44" dur="1000" fill="hold"/>
                                        <p:tgtEl>
                                          <p:spTgt spid="2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100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1000"/>
                                        <p:tgtEl>
                                          <p:spTgt spid="28"/>
                                        </p:tgtEl>
                                      </p:cBhvr>
                                    </p:animEffect>
                                    <p:anim calcmode="lin" valueType="num">
                                      <p:cBhvr>
                                        <p:cTn id="48" dur="1000" fill="hold"/>
                                        <p:tgtEl>
                                          <p:spTgt spid="28"/>
                                        </p:tgtEl>
                                        <p:attrNameLst>
                                          <p:attrName>ppt_x</p:attrName>
                                        </p:attrNameLst>
                                      </p:cBhvr>
                                      <p:tavLst>
                                        <p:tav tm="0">
                                          <p:val>
                                            <p:strVal val="#ppt_x"/>
                                          </p:val>
                                        </p:tav>
                                        <p:tav tm="100000">
                                          <p:val>
                                            <p:strVal val="#ppt_x"/>
                                          </p:val>
                                        </p:tav>
                                      </p:tavLst>
                                    </p:anim>
                                    <p:anim calcmode="lin" valueType="num">
                                      <p:cBhvr>
                                        <p:cTn id="4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utoUpdateAnimBg="0"/>
      <p:bldP spid="20" grpId="0" bldLvl="0" autoUpdateAnimBg="0"/>
      <p:bldP spid="21" grpId="0" bldLvl="0" autoUpdateAnimBg="0"/>
      <p:bldP spid="22" grpId="0" bldLvl="0" autoUpdateAnimBg="0"/>
      <p:bldP spid="23" grpId="0" bldLvl="0" autoUpdateAnimBg="0"/>
      <p:bldP spid="24" grpId="0" animBg="1"/>
      <p:bldP spid="25" grpId="0" animBg="1"/>
      <p:bldP spid="26" grpId="0" animBg="1"/>
      <p:bldP spid="27" grpId="0" animBg="1"/>
      <p:bldP spid="2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2031325"/>
          </a:xfrm>
          <a:prstGeom prst="rect">
            <a:avLst/>
          </a:prstGeom>
          <a:noFill/>
        </p:spPr>
        <p:txBody>
          <a:bodyPr wrap="square" rtlCol="0">
            <a:spAutoFit/>
          </a:bodyPr>
          <a:lstStyle/>
          <a:p>
            <a:pPr indent="457200"/>
            <a:r>
              <a:rPr lang="zh-CN" altLang="zh-CN" b="1" dirty="0"/>
              <a:t>能力综述</a:t>
            </a:r>
            <a:endParaRPr lang="zh-CN" altLang="zh-CN" dirty="0"/>
          </a:p>
          <a:p>
            <a:pPr indent="457200"/>
            <a:r>
              <a:rPr lang="en-US" altLang="zh-CN" dirty="0"/>
              <a:t> </a:t>
            </a:r>
            <a:endParaRPr lang="zh-CN" altLang="zh-CN" dirty="0"/>
          </a:p>
          <a:p>
            <a:pPr indent="457200"/>
            <a:r>
              <a:rPr lang="zh-CN" altLang="zh-CN" dirty="0"/>
              <a:t>倾听能力就是指一个人能够礼貌地听完他人讲话的能力。认真倾听，不仅要倾听客户讲什么，还要倾听客户是如何去讲的；不仅要听出客户讲的内容，更重要的是要听出客户的感情和内心中潜在的真实需求。</a:t>
            </a:r>
          </a:p>
          <a:p>
            <a:pPr indent="457200"/>
            <a:r>
              <a:rPr lang="zh-CN" altLang="zh-CN" dirty="0"/>
              <a:t>本次实训课题主要针对这一能力点进行实训。</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2"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2</a:t>
            </a:r>
            <a:r>
              <a:rPr lang="zh-CN" altLang="en-US" sz="1600" b="1" dirty="0" smtClean="0">
                <a:solidFill>
                  <a:schemeClr val="accent3">
                    <a:lumMod val="50000"/>
                  </a:schemeClr>
                </a:solidFill>
                <a:latin typeface="黑体" pitchFamily="2" charset="-122"/>
                <a:ea typeface="黑体" pitchFamily="2" charset="-122"/>
              </a:rPr>
              <a:t>  掌握倾听技巧</a:t>
            </a:r>
            <a:endParaRPr lang="zh-CN" altLang="en-US" sz="1600" b="1" dirty="0">
              <a:solidFill>
                <a:schemeClr val="accent3">
                  <a:lumMod val="50000"/>
                </a:schemeClr>
              </a:solidFill>
              <a:latin typeface="黑体" pitchFamily="2" charset="-122"/>
              <a:ea typeface="黑体" pitchFamily="2" charset="-122"/>
            </a:endParaRPr>
          </a:p>
        </p:txBody>
      </p:sp>
      <p:sp>
        <p:nvSpPr>
          <p:cNvPr id="13" name="圆角矩形 12">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45514945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4247317"/>
          </a:xfrm>
          <a:prstGeom prst="rect">
            <a:avLst/>
          </a:prstGeom>
          <a:noFill/>
        </p:spPr>
        <p:txBody>
          <a:bodyPr wrap="square" rtlCol="0">
            <a:spAutoFit/>
          </a:bodyPr>
          <a:lstStyle/>
          <a:p>
            <a:pPr indent="457200"/>
            <a:r>
              <a:rPr lang="zh-CN" altLang="zh-CN" b="1" dirty="0"/>
              <a:t>情境实训</a:t>
            </a:r>
            <a:endParaRPr lang="zh-CN" altLang="zh-CN" dirty="0"/>
          </a:p>
          <a:p>
            <a:pPr indent="457200"/>
            <a:r>
              <a:rPr lang="en-US" altLang="zh-CN" dirty="0"/>
              <a:t> </a:t>
            </a:r>
            <a:r>
              <a:rPr lang="en-US" altLang="zh-CN" dirty="0" smtClean="0"/>
              <a:t>1</a:t>
            </a:r>
            <a:r>
              <a:rPr lang="zh-CN" altLang="zh-CN" dirty="0"/>
              <a:t>．形式：两人一组进行实训。</a:t>
            </a:r>
          </a:p>
          <a:p>
            <a:pPr indent="457200"/>
            <a:r>
              <a:rPr lang="en-US" altLang="zh-CN" dirty="0"/>
              <a:t>2</a:t>
            </a:r>
            <a:r>
              <a:rPr lang="zh-CN" altLang="zh-CN" dirty="0"/>
              <a:t>．类型：倾听技巧。</a:t>
            </a:r>
          </a:p>
          <a:p>
            <a:pPr indent="457200"/>
            <a:r>
              <a:rPr lang="en-US" altLang="zh-CN" dirty="0"/>
              <a:t>3</a:t>
            </a:r>
            <a:r>
              <a:rPr lang="zh-CN" altLang="zh-CN" dirty="0"/>
              <a:t>．时间：</a:t>
            </a:r>
            <a:r>
              <a:rPr lang="en-US" altLang="zh-CN" dirty="0"/>
              <a:t>15</a:t>
            </a:r>
            <a:r>
              <a:rPr lang="zh-CN" altLang="zh-CN" dirty="0"/>
              <a:t>分钟。</a:t>
            </a:r>
          </a:p>
          <a:p>
            <a:pPr indent="457200"/>
            <a:r>
              <a:rPr lang="en-US" altLang="zh-CN" dirty="0"/>
              <a:t>4</a:t>
            </a:r>
            <a:r>
              <a:rPr lang="zh-CN" altLang="zh-CN" dirty="0"/>
              <a:t>．材料：无。</a:t>
            </a:r>
          </a:p>
          <a:p>
            <a:pPr indent="457200"/>
            <a:r>
              <a:rPr lang="en-US" altLang="zh-CN" dirty="0"/>
              <a:t>5</a:t>
            </a:r>
            <a:r>
              <a:rPr lang="zh-CN" altLang="zh-CN" dirty="0"/>
              <a:t>．场地：教室。</a:t>
            </a:r>
          </a:p>
          <a:p>
            <a:pPr indent="457200"/>
            <a:r>
              <a:rPr lang="en-US" altLang="zh-CN" dirty="0"/>
              <a:t>6</a:t>
            </a:r>
            <a:r>
              <a:rPr lang="zh-CN" altLang="zh-CN" dirty="0"/>
              <a:t>．活动目的：体会倾听的重要性。</a:t>
            </a:r>
          </a:p>
          <a:p>
            <a:pPr indent="457200"/>
            <a:r>
              <a:rPr lang="en-US" altLang="zh-CN" dirty="0"/>
              <a:t>7</a:t>
            </a:r>
            <a:r>
              <a:rPr lang="zh-CN" altLang="zh-CN" dirty="0"/>
              <a:t>．背景：每两人组为一组，背对背坐着，其中一人向另一人讲述自己的事情。讲述过程中，一定要不停地说，想说什么就说什么。另一人不能作任何反应，持续</a:t>
            </a:r>
            <a:r>
              <a:rPr lang="en-US" altLang="zh-CN" dirty="0"/>
              <a:t>3</a:t>
            </a:r>
            <a:r>
              <a:rPr lang="zh-CN" altLang="zh-CN" dirty="0"/>
              <a:t>分钟，然后大家互换角色。</a:t>
            </a:r>
          </a:p>
          <a:p>
            <a:pPr indent="457200"/>
            <a:r>
              <a:rPr lang="en-US" altLang="zh-CN" dirty="0"/>
              <a:t>8</a:t>
            </a:r>
            <a:r>
              <a:rPr lang="zh-CN" altLang="zh-CN" dirty="0"/>
              <a:t>．相关讨论：</a:t>
            </a:r>
          </a:p>
          <a:p>
            <a:pPr indent="457200"/>
            <a:r>
              <a:rPr lang="en-US" altLang="zh-CN" dirty="0"/>
              <a:t>(1)</a:t>
            </a:r>
            <a:r>
              <a:rPr lang="zh-CN" altLang="zh-CN" dirty="0"/>
              <a:t>实训结束后，请诉说者上去谈感受。</a:t>
            </a:r>
          </a:p>
          <a:p>
            <a:pPr indent="457200"/>
            <a:r>
              <a:rPr lang="en-US" altLang="zh-CN" dirty="0"/>
              <a:t>(2)</a:t>
            </a:r>
            <a:r>
              <a:rPr lang="zh-CN" altLang="zh-CN" dirty="0"/>
              <a:t>你觉得背后的人在干什么？想什么？你有什么感受？</a:t>
            </a:r>
          </a:p>
          <a:p>
            <a:pPr indent="457200"/>
            <a:r>
              <a:rPr lang="en-US" altLang="zh-CN" dirty="0"/>
              <a:t>(3)</a:t>
            </a:r>
            <a:r>
              <a:rPr lang="zh-CN" altLang="zh-CN" dirty="0"/>
              <a:t>还想继续说下去吗？</a:t>
            </a:r>
          </a:p>
          <a:p>
            <a:pPr indent="457200"/>
            <a:r>
              <a:rPr lang="en-US" altLang="zh-CN" dirty="0"/>
              <a:t>(4)</a:t>
            </a:r>
            <a:r>
              <a:rPr lang="zh-CN" altLang="zh-CN" dirty="0"/>
              <a:t>如果要愉快地继续你的讲述，背后的人需要做些什么？</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2"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2</a:t>
            </a:r>
            <a:r>
              <a:rPr lang="zh-CN" altLang="en-US" sz="1600" b="1" dirty="0" smtClean="0">
                <a:solidFill>
                  <a:schemeClr val="accent3">
                    <a:lumMod val="50000"/>
                  </a:schemeClr>
                </a:solidFill>
                <a:latin typeface="黑体" pitchFamily="2" charset="-122"/>
                <a:ea typeface="黑体" pitchFamily="2" charset="-122"/>
              </a:rPr>
              <a:t>  掌握倾听技巧</a:t>
            </a:r>
            <a:endParaRPr lang="zh-CN" altLang="en-US" sz="1600" b="1" dirty="0">
              <a:solidFill>
                <a:schemeClr val="accent3">
                  <a:lumMod val="50000"/>
                </a:schemeClr>
              </a:solidFill>
              <a:latin typeface="黑体" pitchFamily="2" charset="-122"/>
              <a:ea typeface="黑体" pitchFamily="2" charset="-122"/>
            </a:endParaRPr>
          </a:p>
        </p:txBody>
      </p:sp>
      <p:sp>
        <p:nvSpPr>
          <p:cNvPr id="13" name="圆角矩形 12">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90612050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4031873"/>
          </a:xfrm>
          <a:prstGeom prst="rect">
            <a:avLst/>
          </a:prstGeom>
          <a:noFill/>
        </p:spPr>
        <p:txBody>
          <a:bodyPr wrap="square" rtlCol="0">
            <a:spAutoFit/>
          </a:bodyPr>
          <a:lstStyle/>
          <a:p>
            <a:pPr indent="457200"/>
            <a:r>
              <a:rPr lang="zh-CN" altLang="zh-CN" sz="1600" b="1" dirty="0"/>
              <a:t>相关知识</a:t>
            </a:r>
            <a:endParaRPr lang="zh-CN" altLang="zh-CN" sz="1600" dirty="0"/>
          </a:p>
          <a:p>
            <a:pPr indent="457200"/>
            <a:r>
              <a:rPr lang="en-US" altLang="zh-CN" sz="1600" dirty="0"/>
              <a:t>1</a:t>
            </a:r>
            <a:r>
              <a:rPr lang="zh-CN" altLang="zh-CN" sz="1600" dirty="0"/>
              <a:t>．有效的倾听</a:t>
            </a:r>
          </a:p>
          <a:p>
            <a:pPr indent="457200"/>
            <a:r>
              <a:rPr lang="zh-CN" altLang="zh-CN" sz="1600" dirty="0"/>
              <a:t>有效的倾听有以下四个步骤：</a:t>
            </a:r>
          </a:p>
          <a:p>
            <a:pPr indent="457200"/>
            <a:r>
              <a:rPr lang="en-US" altLang="zh-CN" sz="1600" dirty="0"/>
              <a:t>(1)</a:t>
            </a:r>
            <a:r>
              <a:rPr lang="zh-CN" altLang="zh-CN" sz="1600" dirty="0"/>
              <a:t>准备倾听。通常在一次电话交流过程中，准备倾听过程坐席代表是较为被动的，因为这个准备倾听的过程也就是来电话时的振铃过程。其次，坐席代表还要准备好倾听与你不同的意见，从对方的角度想问题。</a:t>
            </a:r>
          </a:p>
          <a:p>
            <a:pPr indent="457200"/>
            <a:r>
              <a:rPr lang="en-US" altLang="zh-CN" sz="1600" dirty="0"/>
              <a:t>(2)</a:t>
            </a:r>
            <a:r>
              <a:rPr lang="zh-CN" altLang="zh-CN" sz="1600" dirty="0"/>
              <a:t>发出准备倾听的信息。通常在听之前，坐席代表会和客户有一段简短的语言交流，显示你给予发出信息者的充分注意，即告诉对方，我准备好了，您可以说了。通常这种简短的语言交流就是指问候语。</a:t>
            </a:r>
          </a:p>
          <a:p>
            <a:pPr indent="457200"/>
            <a:r>
              <a:rPr lang="en-US" altLang="zh-CN" sz="1600" dirty="0"/>
              <a:t>(3)</a:t>
            </a:r>
            <a:r>
              <a:rPr lang="zh-CN" altLang="zh-CN" sz="1600" dirty="0"/>
              <a:t>采取积极的行动。积极的行动就是在沟通过程中鼓励对方去说，也就是适时地附和客户。这种积极的姿态表示你愿意去听，努力在听。同时，对．方也会有更多的信息发送给你。</a:t>
            </a:r>
          </a:p>
          <a:p>
            <a:pPr indent="457200"/>
            <a:r>
              <a:rPr lang="en-US" altLang="zh-CN" sz="1600" dirty="0"/>
              <a:t>(4)</a:t>
            </a:r>
            <a:r>
              <a:rPr lang="zh-CN" altLang="zh-CN" sz="1600" dirty="0"/>
              <a:t>准确理解对方全部的信息。倾听的目的是理解对方的全部信息。在沟通过程中，你没有听清楚、没有理解时，应该及时告诉客户，希望客户重复或者解释，这一点是我们在沟通过程中常犯的错误。所以在沟通时，如果发生这样的情况要及时通知对方。</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2"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2</a:t>
            </a:r>
            <a:r>
              <a:rPr lang="zh-CN" altLang="en-US" sz="1600" b="1" dirty="0" smtClean="0">
                <a:solidFill>
                  <a:schemeClr val="accent3">
                    <a:lumMod val="50000"/>
                  </a:schemeClr>
                </a:solidFill>
                <a:latin typeface="黑体" pitchFamily="2" charset="-122"/>
                <a:ea typeface="黑体" pitchFamily="2" charset="-122"/>
              </a:rPr>
              <a:t>  掌握倾听技巧</a:t>
            </a:r>
            <a:endParaRPr lang="zh-CN" altLang="en-US" sz="1600" b="1" dirty="0">
              <a:solidFill>
                <a:schemeClr val="accent3">
                  <a:lumMod val="50000"/>
                </a:schemeClr>
              </a:solidFill>
              <a:latin typeface="黑体" pitchFamily="2" charset="-122"/>
              <a:ea typeface="黑体" pitchFamily="2" charset="-122"/>
            </a:endParaRPr>
          </a:p>
        </p:txBody>
      </p:sp>
      <p:sp>
        <p:nvSpPr>
          <p:cNvPr id="13" name="圆角矩形 12">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90612050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198783" y="985292"/>
            <a:ext cx="8837714" cy="3970318"/>
          </a:xfrm>
          <a:prstGeom prst="rect">
            <a:avLst/>
          </a:prstGeom>
          <a:noFill/>
        </p:spPr>
        <p:txBody>
          <a:bodyPr wrap="square" rtlCol="0">
            <a:spAutoFit/>
          </a:bodyPr>
          <a:lstStyle/>
          <a:p>
            <a:pPr indent="457200"/>
            <a:r>
              <a:rPr lang="zh-CN" altLang="zh-CN" sz="1400" dirty="0"/>
              <a:t>在沟通倾听的过程中，因为我们每个人的倾听技巧不一样，所以看似普通的倾听却又分为五种不同层次的倾听效果。</a:t>
            </a:r>
          </a:p>
          <a:p>
            <a:pPr indent="457200"/>
            <a:r>
              <a:rPr lang="en-US" altLang="zh-CN" sz="1400" dirty="0"/>
              <a:t>(1)</a:t>
            </a:r>
            <a:r>
              <a:rPr lang="zh-CN" altLang="zh-CN" sz="1400" dirty="0"/>
              <a:t>听而不闻。所谓听而不闻，简而言之，就是不做任何努力的听。我们不妨回忆一下，在平时工作中，什么时候会发生听而不闻？如何处理听而不闻？</a:t>
            </a:r>
          </a:p>
          <a:p>
            <a:pPr indent="457200"/>
            <a:r>
              <a:rPr lang="zh-CN" altLang="zh-CN" sz="1400" dirty="0"/>
              <a:t>听而不闻的表现是不做任何努力，你可以从他的肢体语言看出，他的眼神没有和你交流，他可能会左顾右盼，表现出对你的讲话没有兴趣，他的身体也可能会倒向一边。听而不闻，意味着不可能有好的结果，当然更不可能达成双方都认同的协议。</a:t>
            </a:r>
          </a:p>
          <a:p>
            <a:pPr indent="457200"/>
            <a:r>
              <a:rPr lang="en-US" altLang="zh-CN" sz="1400" dirty="0"/>
              <a:t>(2)</a:t>
            </a:r>
            <a:r>
              <a:rPr lang="zh-CN" altLang="zh-CN" sz="1400" dirty="0"/>
              <a:t>假装倾听。假装倾听就是要做出倾听的样子让对方看到，当然假装倾听也没有用心在听。在工作中常有假装倾听的现象发生。例如，你在和客户之间交谈时，客户有另外一种想法，出于礼貌他在假装倾听，其实他根本没有听进去；上下级在沟通的过程中，下级惧怕上级，所以假装做出倾听的样子，实际上并没有在听。假装倾听的人会努力做出倾听的样子，他的身体会大幅度前倾，甚至用手托着下巴，实际上却是没有听。</a:t>
            </a:r>
          </a:p>
          <a:p>
            <a:pPr indent="457200"/>
            <a:r>
              <a:rPr lang="en-US" altLang="zh-CN" sz="1400" dirty="0"/>
              <a:t>(3)</a:t>
            </a:r>
            <a:r>
              <a:rPr lang="zh-CN" altLang="zh-CN" sz="1400" dirty="0"/>
              <a:t>选择性的倾听。选择性的倾听就是只听一部分内容，倾向于倾听所期望或感兴趣的内容，就像看电视选台一样，不感兴趣的就会不加关注地跳过，这也不是一个好的倾听习惯。</a:t>
            </a:r>
          </a:p>
          <a:p>
            <a:pPr indent="457200"/>
            <a:r>
              <a:rPr lang="en-US" altLang="zh-CN" sz="1400" dirty="0"/>
              <a:t>(4)</a:t>
            </a:r>
            <a:r>
              <a:rPr lang="zh-CN" altLang="zh-CN" sz="1400" dirty="0"/>
              <a:t>专注的倾听。专注的倾听就是认真地听讲话的内容，同时与自己的亲身经历做比较。</a:t>
            </a:r>
          </a:p>
          <a:p>
            <a:pPr indent="457200"/>
            <a:r>
              <a:rPr lang="en-US" altLang="zh-CN" sz="1400" dirty="0"/>
              <a:t>(5)</a:t>
            </a:r>
            <a:r>
              <a:rPr lang="zh-CN" altLang="zh-CN" sz="1400" dirty="0"/>
              <a:t>设身处地的倾听。不仅是听，而且努力在理解客户所说的内容，是全身心的、站在对方的立场上去听，去理解他，这才是真正的、设身处地的倾听。设身处地的倾听是为了理解对方，多从对方的角度着想，客户为什么要这么说？他这么说是为了表达什么样的信息、思想和情感？所以坐席代表要设身处地的倾听，特别是要“听”出对方表现出来的真实信息。</a:t>
            </a:r>
          </a:p>
        </p:txBody>
      </p:sp>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2"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2</a:t>
            </a:r>
            <a:r>
              <a:rPr lang="zh-CN" altLang="en-US" sz="1600" b="1" dirty="0" smtClean="0">
                <a:solidFill>
                  <a:schemeClr val="accent3">
                    <a:lumMod val="50000"/>
                  </a:schemeClr>
                </a:solidFill>
                <a:latin typeface="黑体" pitchFamily="2" charset="-122"/>
                <a:ea typeface="黑体" pitchFamily="2" charset="-122"/>
              </a:rPr>
              <a:t>  掌握倾听技巧</a:t>
            </a:r>
            <a:endParaRPr lang="zh-CN" altLang="en-US" sz="1600" b="1" dirty="0">
              <a:solidFill>
                <a:schemeClr val="accent3">
                  <a:lumMod val="50000"/>
                </a:schemeClr>
              </a:solidFill>
              <a:latin typeface="黑体" pitchFamily="2" charset="-122"/>
              <a:ea typeface="黑体" pitchFamily="2" charset="-122"/>
            </a:endParaRPr>
          </a:p>
        </p:txBody>
      </p:sp>
      <p:sp>
        <p:nvSpPr>
          <p:cNvPr id="9" name="圆角矩形 8">
            <a:hlinkClick r:id="rId3"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90612050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50825" y="985292"/>
            <a:ext cx="8785672" cy="4185761"/>
          </a:xfrm>
          <a:prstGeom prst="rect">
            <a:avLst/>
          </a:prstGeom>
          <a:noFill/>
        </p:spPr>
        <p:txBody>
          <a:bodyPr wrap="square" rtlCol="0">
            <a:spAutoFit/>
          </a:bodyPr>
          <a:lstStyle/>
          <a:p>
            <a:pPr indent="457200"/>
            <a:r>
              <a:rPr lang="en-US" altLang="zh-CN" sz="1400" dirty="0"/>
              <a:t>2</a:t>
            </a:r>
            <a:r>
              <a:rPr lang="zh-CN" altLang="zh-CN" sz="1400" dirty="0"/>
              <a:t>．倾听的作用</a:t>
            </a:r>
          </a:p>
          <a:p>
            <a:pPr indent="457200"/>
            <a:r>
              <a:rPr lang="zh-CN" altLang="zh-CN" sz="1400" dirty="0"/>
              <a:t>在客户服务工作中，倾听起着非常重要的作用。</a:t>
            </a:r>
          </a:p>
          <a:p>
            <a:pPr indent="457200"/>
            <a:r>
              <a:rPr lang="en-US" altLang="zh-CN" sz="1400" dirty="0"/>
              <a:t>(1)</a:t>
            </a:r>
            <a:r>
              <a:rPr lang="zh-CN" altLang="zh-CN" sz="1400" dirty="0"/>
              <a:t>调解心情。客户可能会因为坐席代表倾听的态度而感到心情舒畅，为进一步沟通打下坚实的基础。倾听无疑是对客户的一种无声的赞美，使客户感受到被尊重。</a:t>
            </a:r>
          </a:p>
          <a:p>
            <a:pPr indent="457200"/>
            <a:r>
              <a:rPr lang="en-US" altLang="zh-CN" sz="1400" dirty="0"/>
              <a:t>(2)</a:t>
            </a:r>
            <a:r>
              <a:rPr lang="zh-CN" altLang="zh-CN" sz="1400" dirty="0"/>
              <a:t>帮助坐席代表理解客户的情绪和行为。倾听能将客户的信息进行加工理清，从而理解客户话语中的确切含义。</a:t>
            </a:r>
          </a:p>
          <a:p>
            <a:pPr indent="457200"/>
            <a:r>
              <a:rPr lang="en-US" altLang="zh-CN" sz="1400" dirty="0"/>
              <a:t>(3)</a:t>
            </a:r>
            <a:r>
              <a:rPr lang="zh-CN" altLang="zh-CN" sz="1400" dirty="0"/>
              <a:t>增强客户对坐席代表的信任，拉近距离。认真地倾听客户的话语并适当做出反应，可以消除隔阂、不信任与敌对，使双方之间的沟通更加融洽。</a:t>
            </a:r>
          </a:p>
          <a:p>
            <a:pPr indent="457200"/>
            <a:r>
              <a:rPr lang="en-US" altLang="zh-CN" sz="1400" dirty="0"/>
              <a:t>(4)</a:t>
            </a:r>
            <a:r>
              <a:rPr lang="zh-CN" altLang="zh-CN" sz="1400" dirty="0"/>
              <a:t>改善沟通气氛，有利于双方达成协议，使沟通成功。心理学家指出，善于倾听的人容易克制冲动，控制愤怒，营造一个平和的人际环境，而这对于成功与健康是有百益而无一害的。</a:t>
            </a:r>
          </a:p>
          <a:p>
            <a:pPr indent="457200"/>
            <a:r>
              <a:rPr lang="en-US" altLang="zh-CN" sz="1400" dirty="0"/>
              <a:t>3</a:t>
            </a:r>
            <a:r>
              <a:rPr lang="zh-CN" altLang="zh-CN" sz="1400" dirty="0"/>
              <a:t>．倾听过程中的注意事项</a:t>
            </a:r>
          </a:p>
          <a:p>
            <a:pPr indent="457200"/>
            <a:r>
              <a:rPr lang="zh-CN" altLang="zh-CN" sz="1400" dirty="0"/>
              <a:t>在倾听的过程中，需要注意以下几点。</a:t>
            </a:r>
          </a:p>
          <a:p>
            <a:pPr indent="457200"/>
            <a:r>
              <a:rPr lang="en-US" altLang="zh-CN" sz="1400" dirty="0"/>
              <a:t>(1)</a:t>
            </a:r>
            <a:r>
              <a:rPr lang="zh-CN" altLang="zh-CN" sz="1400" dirty="0"/>
              <a:t>倾听者要适应讲话者的风格。每个人发送信息的时候，他说话的音量和语速是不一样的，你要尽可能适应他的风格，匹配他的说话习惯，尽可能接收他更多、更全面、更准确的信息。</a:t>
            </a:r>
          </a:p>
          <a:p>
            <a:pPr indent="457200"/>
            <a:r>
              <a:rPr lang="en-US" altLang="zh-CN" sz="1400" dirty="0"/>
              <a:t>(2)</a:t>
            </a:r>
            <a:r>
              <a:rPr lang="zh-CN" altLang="zh-CN" sz="1400" dirty="0"/>
              <a:t>倾听不仅仅要用耳朵听，还应该用心去感受客户。</a:t>
            </a:r>
          </a:p>
          <a:p>
            <a:pPr indent="457200"/>
            <a:r>
              <a:rPr lang="en-US" altLang="zh-CN" sz="1400" dirty="0"/>
              <a:t>(3)</a:t>
            </a:r>
            <a:r>
              <a:rPr lang="zh-CN" altLang="zh-CN" sz="1400" dirty="0"/>
              <a:t>首先要理解客户。听的过程中一定要注意，站在对方的角度去想问题。有些坐席代表容易犯的错误是，还没有听完客户的话就根据自己的理解打断对方，进行争论。这种粗暴的行为是不礼貌的，极易引起客户反感，造成矛盾。</a:t>
            </a:r>
          </a:p>
          <a:p>
            <a:pPr indent="457200"/>
            <a:r>
              <a:rPr lang="en-US" altLang="zh-CN" sz="1400" dirty="0"/>
              <a:t>(4)</a:t>
            </a:r>
            <a:r>
              <a:rPr lang="zh-CN" altLang="zh-CN" sz="1400" dirty="0"/>
              <a:t>鼓励对方。在听的过程中适当给予客户回应，表示认同和鼓励，表现出有倾听的兴趣。</a:t>
            </a:r>
          </a:p>
        </p:txBody>
      </p:sp>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2"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2</a:t>
            </a:r>
            <a:r>
              <a:rPr lang="zh-CN" altLang="en-US" sz="1600" b="1" dirty="0" smtClean="0">
                <a:solidFill>
                  <a:schemeClr val="accent3">
                    <a:lumMod val="50000"/>
                  </a:schemeClr>
                </a:solidFill>
                <a:latin typeface="黑体" pitchFamily="2" charset="-122"/>
                <a:ea typeface="黑体" pitchFamily="2" charset="-122"/>
              </a:rPr>
              <a:t>  掌握倾听技巧</a:t>
            </a:r>
            <a:endParaRPr lang="zh-CN" altLang="en-US" sz="1600" b="1" dirty="0">
              <a:solidFill>
                <a:schemeClr val="accent3">
                  <a:lumMod val="50000"/>
                </a:schemeClr>
              </a:solidFill>
              <a:latin typeface="黑体" pitchFamily="2" charset="-122"/>
              <a:ea typeface="黑体" pitchFamily="2" charset="-122"/>
            </a:endParaRPr>
          </a:p>
        </p:txBody>
      </p:sp>
      <p:sp>
        <p:nvSpPr>
          <p:cNvPr id="9" name="圆角矩形 8">
            <a:hlinkClick r:id="rId3"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90612050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198783" y="985292"/>
            <a:ext cx="8837714" cy="4401205"/>
          </a:xfrm>
          <a:prstGeom prst="rect">
            <a:avLst/>
          </a:prstGeom>
          <a:noFill/>
        </p:spPr>
        <p:txBody>
          <a:bodyPr wrap="square" rtlCol="0">
            <a:spAutoFit/>
          </a:bodyPr>
          <a:lstStyle/>
          <a:p>
            <a:pPr indent="457200"/>
            <a:r>
              <a:rPr lang="zh-CN" altLang="zh-CN" sz="1400" dirty="0"/>
              <a:t>案例：</a:t>
            </a:r>
          </a:p>
          <a:p>
            <a:pPr indent="457200"/>
            <a:r>
              <a:rPr lang="zh-CN" altLang="zh-CN" sz="1400" dirty="0"/>
              <a:t>倾听小故事——美国汽车推销之王乔·吉拉德曾有过的一次深刻体验</a:t>
            </a:r>
          </a:p>
          <a:p>
            <a:pPr indent="457200"/>
            <a:r>
              <a:rPr lang="zh-CN" altLang="zh-CN" sz="1400" dirty="0"/>
              <a:t>一天下午，一位客户西装革履、神采奕奕地走进了汽车店。凭乔·吉拉德的判断，这为客户一定会买下车子。于是乔·吉拉德很热情地接待了这位客户，为他介绍不同车子的性能。客户听着乔·吉拉德的介绍，频频微笑，并点着头表示满意和赞同。很快这位客户选定了一台车子，然后两个人一起向办公室走去，准备办理购车手续。但是出乎意料的是这位客户在由汽车展厅通往办公室仅仅几分钟的时间内，却突然变卦发起脾气拂袖而去。</a:t>
            </a:r>
          </a:p>
          <a:p>
            <a:pPr indent="457200"/>
            <a:r>
              <a:rPr lang="zh-CN" altLang="zh-CN" sz="1400" dirty="0"/>
              <a:t>马上要成交的单子突然中途夭折了，这突如其来的变故让乔·吉拉德百思不得其解，为此他烦恼了一下午。乔·吉拉德是那种从哪里跌倒在哪里爬起来的人，这也是他成为汽车销售之王的重要原因之一。当晚</a:t>
            </a:r>
            <a:r>
              <a:rPr lang="en-US" altLang="zh-CN" sz="1400" dirty="0"/>
              <a:t>II</a:t>
            </a:r>
            <a:r>
              <a:rPr lang="zh-CN" altLang="zh-CN" sz="1400" dirty="0"/>
              <a:t>点，他忍不住拨通了那位客户的电话。</a:t>
            </a:r>
          </a:p>
          <a:p>
            <a:pPr indent="457200"/>
            <a:r>
              <a:rPr lang="zh-CN" altLang="zh-CN" sz="1400" dirty="0"/>
              <a:t>“您好，先生，实在很抱歉，这么晚打扰您。我是乔·吉拉德，今天我</a:t>
            </a:r>
            <a:r>
              <a:rPr lang="zh-CN" altLang="zh-CN" sz="1400" dirty="0" smtClean="0"/>
              <a:t>曾向</a:t>
            </a:r>
            <a:r>
              <a:rPr lang="zh-CN" altLang="zh-CN" sz="1400" dirty="0"/>
              <a:t>您介绍过一款车，眼看您就要买下了，却突然生气离开，您能不能告诉我，我什么地方做错了，也好让我以后改进。”</a:t>
            </a:r>
          </a:p>
          <a:p>
            <a:pPr indent="457200"/>
            <a:r>
              <a:rPr lang="zh-CN" altLang="zh-CN" sz="1400" dirty="0"/>
              <a:t>“你真的想知道吗？”</a:t>
            </a:r>
          </a:p>
          <a:p>
            <a:pPr indent="457200"/>
            <a:r>
              <a:rPr lang="zh-CN" altLang="zh-CN" sz="1400" dirty="0" smtClean="0"/>
              <a:t>“是的！”“</a:t>
            </a:r>
            <a:r>
              <a:rPr lang="zh-CN" altLang="zh-CN" sz="1400" dirty="0"/>
              <a:t>我是要买那款车子的，而且连支票都开好了，就带在身上。可是当我</a:t>
            </a:r>
            <a:r>
              <a:rPr lang="zh-CN" altLang="zh-CN" sz="1400" dirty="0" smtClean="0"/>
              <a:t>在走廊</a:t>
            </a:r>
            <a:r>
              <a:rPr lang="zh-CN" altLang="zh-CN" sz="1400" dirty="0"/>
              <a:t>上提到买车的原因时，你一点反应都没有。你知道吗？我的儿子吉米即将进入密执安大学读医科，我还提到他的学科成绩、运动能力以及他将来的抱负，我以他为荣，这车子我是要送给他的！我说了无数遍我的儿子、儿子、儿子，可你却一直在说你的车子，对我的话毫无反应！”说完后，客户挂断了电话。</a:t>
            </a:r>
          </a:p>
          <a:p>
            <a:pPr indent="457200"/>
            <a:r>
              <a:rPr lang="zh-CN" altLang="zh-CN" sz="1400" dirty="0"/>
              <a:t>乔·吉拉德这时才恍然大悟，原来错在自己没有真正关心客户，没有体会客户当时的心境，没有与客户一起分享喜悦的心情</a:t>
            </a:r>
            <a:r>
              <a:rPr lang="zh-CN" altLang="zh-CN" sz="1400" dirty="0" smtClean="0"/>
              <a:t>。这</a:t>
            </a:r>
            <a:r>
              <a:rPr lang="zh-CN" altLang="zh-CN" sz="1400" dirty="0"/>
              <a:t>就是乔失败的原因，在倾听上出了问题。在与客户沟通过程中，如果不能够认真倾听客户的谈话，也就不能够“听话、听音”，何谈机警、巧妙地回答对方的问题呢？这也是影响理解对方意思的最大障碍。</a:t>
            </a:r>
          </a:p>
        </p:txBody>
      </p:sp>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2"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2</a:t>
            </a:r>
            <a:r>
              <a:rPr lang="zh-CN" altLang="en-US" sz="1600" b="1" dirty="0" smtClean="0">
                <a:solidFill>
                  <a:schemeClr val="accent3">
                    <a:lumMod val="50000"/>
                  </a:schemeClr>
                </a:solidFill>
                <a:latin typeface="黑体" pitchFamily="2" charset="-122"/>
                <a:ea typeface="黑体" pitchFamily="2" charset="-122"/>
              </a:rPr>
              <a:t>  掌握倾听技巧</a:t>
            </a:r>
            <a:endParaRPr lang="zh-CN" altLang="en-US" sz="1600" b="1" dirty="0">
              <a:solidFill>
                <a:schemeClr val="accent3">
                  <a:lumMod val="50000"/>
                </a:schemeClr>
              </a:solidFill>
              <a:latin typeface="黑体" pitchFamily="2" charset="-122"/>
              <a:ea typeface="黑体" pitchFamily="2" charset="-122"/>
            </a:endParaRPr>
          </a:p>
        </p:txBody>
      </p:sp>
      <p:sp>
        <p:nvSpPr>
          <p:cNvPr id="9" name="圆角矩形 8">
            <a:hlinkClick r:id="rId3"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90612050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841276"/>
            <a:ext cx="6836222" cy="4524315"/>
          </a:xfrm>
          <a:prstGeom prst="rect">
            <a:avLst/>
          </a:prstGeom>
          <a:noFill/>
        </p:spPr>
        <p:txBody>
          <a:bodyPr wrap="square" rtlCol="0">
            <a:spAutoFit/>
          </a:bodyPr>
          <a:lstStyle/>
          <a:p>
            <a:pPr indent="457200"/>
            <a:r>
              <a:rPr lang="en-US" altLang="zh-CN" sz="1600" dirty="0"/>
              <a:t>4</a:t>
            </a:r>
            <a:r>
              <a:rPr lang="zh-CN" altLang="zh-CN" sz="1600" dirty="0"/>
              <a:t>．客户服务工作中的倾听技巧</a:t>
            </a:r>
          </a:p>
          <a:p>
            <a:pPr indent="457200"/>
            <a:r>
              <a:rPr lang="en-US" altLang="zh-CN" sz="1600" dirty="0"/>
              <a:t>(1)</a:t>
            </a:r>
            <a:r>
              <a:rPr lang="zh-CN" altLang="zh-CN" sz="1600" dirty="0"/>
              <a:t>表现出愿意提供帮助的意愿。</a:t>
            </a:r>
          </a:p>
          <a:p>
            <a:pPr indent="457200"/>
            <a:r>
              <a:rPr lang="zh-CN" altLang="zh-CN" sz="1600" dirty="0"/>
              <a:t>在沟通过程中，可以运用这些话术来表示愿意为客户提供帮助：“让我看一下该如何帮助您。”“我很愿意为您解决问题。”“很高兴为您服务。”</a:t>
            </a:r>
          </a:p>
          <a:p>
            <a:pPr indent="457200"/>
            <a:r>
              <a:rPr lang="zh-CN" altLang="zh-CN" sz="1600" dirty="0"/>
              <a:t>当客户正在关心自己的问题是否能够得到解决的时候，坐席代表体贴地表现出愿意提供帮助，客户自然会感觉到安全、有保障、可信任，从而消除了疑虑，取而代之的是依赖感。接下来坐席代表要做的就是为客户提供解决方案。</a:t>
            </a:r>
          </a:p>
          <a:p>
            <a:pPr indent="457200"/>
            <a:r>
              <a:rPr lang="zh-CN" altLang="zh-CN" sz="1600" dirty="0"/>
              <a:t>在为客户提供解决方案的时候要注意以下几点：</a:t>
            </a:r>
          </a:p>
          <a:p>
            <a:pPr indent="457200"/>
            <a:r>
              <a:rPr lang="zh-CN" altLang="zh-CN" sz="1600" dirty="0"/>
              <a:t>①为客户提供解决方案的时候，通常一个问题的解决办法不是唯一的，所以坐席代表应尽量提供多个方案供客户选择。这会让客户感觉到服务的人性化，并感受到被尊重，从而得到客户更多的认可和配合。</a:t>
            </a:r>
          </a:p>
          <a:p>
            <a:pPr indent="457200"/>
            <a:r>
              <a:rPr lang="zh-CN" altLang="zh-CN" sz="1600" dirty="0"/>
              <a:t>②向客户诚实地承诺。能够第一时间帮助客户解决问题当然是最好的，但是有些问题可能比较复杂或特殊，甚至超出了坐席代表的工作权限范围，导致其不确定应该如何为客户解决。如果真的出现不确定的情况，首先不要向客户做出任何承诺，而是诚实地告诉客户情况有些特别，但会尽力帮助客户寻找解决的办法，且需要一点时间。</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2"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2</a:t>
            </a:r>
            <a:r>
              <a:rPr lang="zh-CN" altLang="en-US" sz="1600" b="1" dirty="0" smtClean="0">
                <a:solidFill>
                  <a:schemeClr val="accent3">
                    <a:lumMod val="50000"/>
                  </a:schemeClr>
                </a:solidFill>
                <a:latin typeface="黑体" pitchFamily="2" charset="-122"/>
                <a:ea typeface="黑体" pitchFamily="2" charset="-122"/>
              </a:rPr>
              <a:t>  掌握倾听技巧</a:t>
            </a:r>
            <a:endParaRPr lang="zh-CN" altLang="en-US" sz="1600" b="1" dirty="0">
              <a:solidFill>
                <a:schemeClr val="accent3">
                  <a:lumMod val="50000"/>
                </a:schemeClr>
              </a:solidFill>
              <a:latin typeface="黑体" pitchFamily="2" charset="-122"/>
              <a:ea typeface="黑体" pitchFamily="2" charset="-122"/>
            </a:endParaRPr>
          </a:p>
        </p:txBody>
      </p:sp>
      <p:sp>
        <p:nvSpPr>
          <p:cNvPr id="13" name="圆角矩形 12">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90612050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3970318"/>
          </a:xfrm>
          <a:prstGeom prst="rect">
            <a:avLst/>
          </a:prstGeom>
          <a:noFill/>
        </p:spPr>
        <p:txBody>
          <a:bodyPr wrap="square" rtlCol="0">
            <a:spAutoFit/>
          </a:bodyPr>
          <a:lstStyle/>
          <a:p>
            <a:pPr indent="457200"/>
            <a:r>
              <a:rPr lang="zh-CN" altLang="zh-CN" dirty="0"/>
              <a:t>然后约定给客户回复的时间，需要注意的是，在约定时间的时候尽量多留给自己一些处理时间，如这件事正常情况下给客户回复的时间是</a:t>
            </a:r>
            <a:r>
              <a:rPr lang="en-US" altLang="zh-CN" dirty="0"/>
              <a:t>5</a:t>
            </a:r>
            <a:r>
              <a:rPr lang="zh-CN" altLang="zh-CN" dirty="0"/>
              <a:t>分钟，在同客户约定时间的时候可以定在</a:t>
            </a:r>
            <a:r>
              <a:rPr lang="en-US" altLang="zh-CN" dirty="0"/>
              <a:t>10</a:t>
            </a:r>
            <a:r>
              <a:rPr lang="zh-CN" altLang="zh-CN" dirty="0"/>
              <a:t>分钟。这样做的好处是，如果</a:t>
            </a:r>
            <a:r>
              <a:rPr lang="en-US" altLang="zh-CN" dirty="0"/>
              <a:t>5</a:t>
            </a:r>
            <a:r>
              <a:rPr lang="zh-CN" altLang="zh-CN" dirty="0"/>
              <a:t>分钟就给客户回复，客户会认为你的工作效率很高，服务优秀。但是坐席代表每天都要处理各种各样的问题，有可能多个问题需要在同一时段处理，本来处理一件事情需要</a:t>
            </a:r>
            <a:r>
              <a:rPr lang="en-US" altLang="zh-CN" dirty="0"/>
              <a:t>5</a:t>
            </a:r>
            <a:r>
              <a:rPr lang="zh-CN" altLang="zh-CN" dirty="0"/>
              <a:t>分钟，但是有其他事情更急，这样就造成了这件事情有可能延误处理。一旦超出和客户约定的时间，客户的满意度就会大大下降。这也是设立客户期望值的一个简单的方法。</a:t>
            </a:r>
          </a:p>
          <a:p>
            <a:pPr indent="457200"/>
            <a:r>
              <a:rPr lang="zh-CN" altLang="zh-CN" dirty="0"/>
              <a:t>约定好时间以后，坐席代表需要做的就是确保在这个时间内给客户回电话。即使到时你仍不能帮客户解决问题，也要准时打电话向客户解释并说明工作的进展，表明自己所做的努力，并再次约定给客户答复的时间。同时向客户承诺，与你做不到的事相比，你的诚实会更容易的到客户的尊重和理解。</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2"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2</a:t>
            </a:r>
            <a:r>
              <a:rPr lang="zh-CN" altLang="en-US" sz="1600" b="1" dirty="0" smtClean="0">
                <a:solidFill>
                  <a:schemeClr val="accent3">
                    <a:lumMod val="50000"/>
                  </a:schemeClr>
                </a:solidFill>
                <a:latin typeface="黑体" pitchFamily="2" charset="-122"/>
                <a:ea typeface="黑体" pitchFamily="2" charset="-122"/>
              </a:rPr>
              <a:t>  掌握倾听技巧</a:t>
            </a:r>
            <a:endParaRPr lang="zh-CN" altLang="en-US" sz="1600" b="1" dirty="0">
              <a:solidFill>
                <a:schemeClr val="accent3">
                  <a:lumMod val="50000"/>
                </a:schemeClr>
              </a:solidFill>
              <a:latin typeface="黑体" pitchFamily="2" charset="-122"/>
              <a:ea typeface="黑体" pitchFamily="2" charset="-122"/>
            </a:endParaRPr>
          </a:p>
        </p:txBody>
      </p:sp>
      <p:sp>
        <p:nvSpPr>
          <p:cNvPr id="13" name="圆角矩形 12">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90612050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3754874"/>
          </a:xfrm>
          <a:prstGeom prst="rect">
            <a:avLst/>
          </a:prstGeom>
          <a:noFill/>
        </p:spPr>
        <p:txBody>
          <a:bodyPr wrap="square" rtlCol="0">
            <a:spAutoFit/>
          </a:bodyPr>
          <a:lstStyle/>
          <a:p>
            <a:pPr indent="457200"/>
            <a:r>
              <a:rPr lang="en-US" altLang="zh-CN" sz="1400" dirty="0"/>
              <a:t>(2)</a:t>
            </a:r>
            <a:r>
              <a:rPr lang="zh-CN" altLang="zh-CN" sz="1400" dirty="0"/>
              <a:t>鼓励客户先开口。</a:t>
            </a:r>
          </a:p>
          <a:p>
            <a:pPr indent="457200"/>
            <a:r>
              <a:rPr lang="zh-CN" altLang="zh-CN" sz="1400" dirty="0"/>
              <a:t>①倾听客户讲话本来就是一种礼貌行为。愿意听客户的诉求表示我们愿意客观地考虑客户的看法，这会让客户觉得我们很尊重他的意见，有助于建立融洽的关系，进行友好的沟通。</a:t>
            </a:r>
          </a:p>
          <a:p>
            <a:pPr indent="457200"/>
            <a:r>
              <a:rPr lang="zh-CN" altLang="zh-CN" sz="1400" dirty="0"/>
              <a:t>②鼓励客户先开口，可以降低沟通过程中的竞争意味。坐席代表专注的倾听可以培养开放的气氛，有助于彼此交换意见。</a:t>
            </a:r>
          </a:p>
          <a:p>
            <a:pPr indent="457200"/>
            <a:r>
              <a:rPr lang="zh-CN" altLang="zh-CN" sz="1400" dirty="0"/>
              <a:t>③客户首先提出他的看法，坐席代表就有机会在表达自己的意见之前掌握双方意见的一致之处。通过倾听可以使对方愿意采纳你的意见或处理结果。</a:t>
            </a:r>
          </a:p>
          <a:p>
            <a:pPr indent="457200"/>
            <a:r>
              <a:rPr lang="en-US" altLang="zh-CN" sz="1400" dirty="0"/>
              <a:t>(3)</a:t>
            </a:r>
            <a:r>
              <a:rPr lang="zh-CN" altLang="zh-CN" sz="1400" dirty="0"/>
              <a:t>接受客户的观点。如果坐席代表无法接受客户的观点，我们就有可能错过很多机会，而且无法建立起融洽的关系。尊重客户的观点，可以让对方了解我们一直在听，并且我们也听懂了他所说的想法。尽管我们可能不同意客户的观点，但我们还是很尊重他的想法。接受客户的观点能够帮助客户建立自信，从而使客户也愿意接受坐席代表的不同意见。</a:t>
            </a:r>
          </a:p>
          <a:p>
            <a:pPr indent="457200"/>
            <a:r>
              <a:rPr lang="en-US" altLang="zh-CN" sz="1400" dirty="0"/>
              <a:t>(4)</a:t>
            </a:r>
            <a:r>
              <a:rPr lang="zh-CN" altLang="zh-CN" sz="1400" dirty="0"/>
              <a:t>总结重点，确认理解。当坐席代表与客户进行沟通的时候，需要一边倾听，一边从客户的谈话内容中整理出重点。所以，在倾听过程中，坐席代表必须要做到删除无关紧要的部分，把注意力集中在客户想说的重点和客户的主要想法上，并且熟记。之后，再针对重点内容向客户进行确认，做到真正理解客户所讲的内容。</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2"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2</a:t>
            </a:r>
            <a:r>
              <a:rPr lang="zh-CN" altLang="en-US" sz="1600" b="1" dirty="0" smtClean="0">
                <a:solidFill>
                  <a:schemeClr val="accent3">
                    <a:lumMod val="50000"/>
                  </a:schemeClr>
                </a:solidFill>
                <a:latin typeface="黑体" pitchFamily="2" charset="-122"/>
                <a:ea typeface="黑体" pitchFamily="2" charset="-122"/>
              </a:rPr>
              <a:t>  掌握倾听技巧</a:t>
            </a:r>
            <a:endParaRPr lang="zh-CN" altLang="en-US" sz="1600" b="1" dirty="0">
              <a:solidFill>
                <a:schemeClr val="accent3">
                  <a:lumMod val="50000"/>
                </a:schemeClr>
              </a:solidFill>
              <a:latin typeface="黑体" pitchFamily="2" charset="-122"/>
              <a:ea typeface="黑体" pitchFamily="2" charset="-122"/>
            </a:endParaRPr>
          </a:p>
        </p:txBody>
      </p:sp>
      <p:sp>
        <p:nvSpPr>
          <p:cNvPr id="13" name="圆角矩形 12">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90612050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1"/>
          <p:cNvSpPr>
            <a:spLocks noChangeArrowheads="1"/>
          </p:cNvSpPr>
          <p:nvPr/>
        </p:nvSpPr>
        <p:spPr bwMode="auto">
          <a:xfrm>
            <a:off x="1" y="1705310"/>
            <a:ext cx="9144000" cy="2304380"/>
          </a:xfrm>
          <a:prstGeom prst="rect">
            <a:avLst/>
          </a:prstGeom>
          <a:solidFill>
            <a:srgbClr val="000000">
              <a:alpha val="5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dirty="0">
              <a:solidFill>
                <a:srgbClr val="FFFFFF"/>
              </a:solidFill>
              <a:latin typeface="Calibri" pitchFamily="34" charset="0"/>
              <a:sym typeface="Calibri" pitchFamily="34" charset="0"/>
            </a:endParaRPr>
          </a:p>
        </p:txBody>
      </p:sp>
      <p:sp>
        <p:nvSpPr>
          <p:cNvPr id="5" name="矩形 23"/>
          <p:cNvSpPr>
            <a:spLocks noChangeArrowheads="1"/>
          </p:cNvSpPr>
          <p:nvPr/>
        </p:nvSpPr>
        <p:spPr bwMode="auto">
          <a:xfrm>
            <a:off x="625475" y="1531897"/>
            <a:ext cx="671338" cy="2651206"/>
          </a:xfrm>
          <a:prstGeom prst="rect">
            <a:avLst/>
          </a:prstGeom>
          <a:solidFill>
            <a:srgbClr val="00B0F0">
              <a:alpha val="64999"/>
            </a:srgbClr>
          </a:solidFill>
          <a:ln>
            <a:noFill/>
          </a:ln>
        </p:spPr>
        <p:txBody>
          <a:bodyPr anchor="ctr"/>
          <a:lstStyle/>
          <a:p>
            <a:endParaRPr lang="zh-CN" altLang="en-US">
              <a:solidFill>
                <a:srgbClr val="FFFFFF"/>
              </a:solidFill>
              <a:latin typeface="Calibri" pitchFamily="34" charset="0"/>
              <a:sym typeface="Calibri" pitchFamily="34" charset="0"/>
            </a:endParaRPr>
          </a:p>
        </p:txBody>
      </p:sp>
      <p:sp>
        <p:nvSpPr>
          <p:cNvPr id="6" name="直角三角形 20"/>
          <p:cNvSpPr>
            <a:spLocks noChangeArrowheads="1"/>
          </p:cNvSpPr>
          <p:nvPr/>
        </p:nvSpPr>
        <p:spPr bwMode="auto">
          <a:xfrm>
            <a:off x="1296813" y="1531897"/>
            <a:ext cx="195212" cy="173413"/>
          </a:xfrm>
          <a:prstGeom prst="rtTriangle">
            <a:avLst/>
          </a:prstGeom>
          <a:solidFill>
            <a:srgbClr val="00B0F0">
              <a:alpha val="62999"/>
            </a:srgbClr>
          </a:solidFill>
          <a:ln>
            <a:noFill/>
          </a:ln>
        </p:spPr>
        <p:txBody>
          <a:bodyPr anchor="ctr"/>
          <a:lstStyle/>
          <a:p>
            <a:endParaRPr lang="zh-CN" altLang="en-US">
              <a:solidFill>
                <a:srgbClr val="FFFFFF"/>
              </a:solidFill>
              <a:latin typeface="Calibri" pitchFamily="34" charset="0"/>
              <a:sym typeface="Calibri" pitchFamily="34" charset="0"/>
            </a:endParaRPr>
          </a:p>
        </p:txBody>
      </p:sp>
      <p:sp>
        <p:nvSpPr>
          <p:cNvPr id="7" name="直角三角形 26"/>
          <p:cNvSpPr>
            <a:spLocks noChangeArrowheads="1"/>
          </p:cNvSpPr>
          <p:nvPr/>
        </p:nvSpPr>
        <p:spPr bwMode="auto">
          <a:xfrm flipV="1">
            <a:off x="1296813" y="4009689"/>
            <a:ext cx="195212" cy="173413"/>
          </a:xfrm>
          <a:prstGeom prst="rtTriangle">
            <a:avLst/>
          </a:prstGeom>
          <a:solidFill>
            <a:srgbClr val="00B0F0">
              <a:alpha val="62999"/>
            </a:srgbClr>
          </a:solidFill>
          <a:ln>
            <a:noFill/>
          </a:ln>
        </p:spPr>
        <p:txBody>
          <a:bodyPr anchor="ctr"/>
          <a:lstStyle/>
          <a:p>
            <a:endParaRPr lang="zh-CN" altLang="en-US">
              <a:solidFill>
                <a:srgbClr val="FFFFFF"/>
              </a:solidFill>
              <a:latin typeface="Calibri" pitchFamily="34" charset="0"/>
              <a:sym typeface="Calibri" pitchFamily="34" charset="0"/>
            </a:endParaRPr>
          </a:p>
        </p:txBody>
      </p:sp>
      <p:pic>
        <p:nvPicPr>
          <p:cNvPr id="8"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06808" y="876932"/>
            <a:ext cx="3181759" cy="3961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4"/>
          <p:cNvSpPr>
            <a:spLocks noChangeArrowheads="1"/>
          </p:cNvSpPr>
          <p:nvPr/>
        </p:nvSpPr>
        <p:spPr bwMode="auto">
          <a:xfrm>
            <a:off x="143508" y="266953"/>
            <a:ext cx="885698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3600" b="1" dirty="0" smtClean="0">
                <a:solidFill>
                  <a:srgbClr val="FF0000"/>
                </a:solidFill>
                <a:latin typeface="黑体" pitchFamily="2" charset="-122"/>
                <a:ea typeface="黑体" pitchFamily="2" charset="-122"/>
              </a:rPr>
              <a:t>模块三</a:t>
            </a:r>
            <a:r>
              <a:rPr lang="zh-CN" altLang="en-US" sz="3600" b="1" dirty="0" smtClean="0">
                <a:latin typeface="黑体" pitchFamily="2" charset="-122"/>
                <a:ea typeface="黑体" pitchFamily="2" charset="-122"/>
              </a:rPr>
              <a:t>  客户沟通技巧</a:t>
            </a:r>
            <a:endParaRPr lang="zh-CN" altLang="en-US" sz="3600" b="1" dirty="0">
              <a:solidFill>
                <a:schemeClr val="accent1">
                  <a:lumMod val="75000"/>
                </a:schemeClr>
              </a:solidFill>
              <a:latin typeface="黑体" pitchFamily="2" charset="-122"/>
              <a:ea typeface="黑体" pitchFamily="2" charset="-122"/>
            </a:endParaRPr>
          </a:p>
        </p:txBody>
      </p:sp>
      <p:sp>
        <p:nvSpPr>
          <p:cNvPr id="17" name="圆角矩形 18">
            <a:hlinkClick r:id="rId3"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返回目录</a:t>
            </a:r>
            <a:endParaRPr lang="zh-CN" altLang="en-US" sz="1200" dirty="0">
              <a:solidFill>
                <a:srgbClr val="FFFFFF"/>
              </a:solidFill>
              <a:latin typeface="黑体" pitchFamily="2" charset="-122"/>
              <a:ea typeface="黑体" pitchFamily="2" charset="-122"/>
            </a:endParaRPr>
          </a:p>
        </p:txBody>
      </p:sp>
      <p:pic>
        <p:nvPicPr>
          <p:cNvPr id="19" name="图片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12" y="4867933"/>
            <a:ext cx="2952000" cy="65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圆角矩形 21">
            <a:hlinkClick r:id="rId5" action="ppaction://hlinksldjump"/>
          </p:cNvPr>
          <p:cNvSpPr/>
          <p:nvPr/>
        </p:nvSpPr>
        <p:spPr>
          <a:xfrm>
            <a:off x="961144" y="1849388"/>
            <a:ext cx="4500500" cy="360040"/>
          </a:xfrm>
          <a:prstGeom prst="roundRect">
            <a:avLst/>
          </a:prstGeom>
          <a:solidFill>
            <a:schemeClr val="accent1">
              <a:lumMod val="75000"/>
            </a:schemeClr>
          </a:solidFill>
        </p:spPr>
        <p:style>
          <a:lnRef idx="0">
            <a:schemeClr val="accent6"/>
          </a:lnRef>
          <a:fillRef idx="3">
            <a:schemeClr val="accent6"/>
          </a:fillRef>
          <a:effectRef idx="3">
            <a:schemeClr val="accent6"/>
          </a:effectRef>
          <a:fontRef idx="minor">
            <a:schemeClr val="lt1"/>
          </a:fontRef>
        </p:style>
        <p:txBody>
          <a:bodyPr rtlCol="0" anchor="ctr"/>
          <a:lstStyle/>
          <a:p>
            <a:r>
              <a:rPr lang="zh-CN" altLang="en-US" dirty="0" smtClean="0">
                <a:latin typeface="华文新魏" pitchFamily="2" charset="-122"/>
                <a:ea typeface="华文新魏" pitchFamily="2" charset="-122"/>
              </a:rPr>
              <a:t>项目二  </a:t>
            </a:r>
            <a:r>
              <a:rPr lang="en-US" altLang="zh-CN" dirty="0" smtClean="0">
                <a:latin typeface="华文新魏" pitchFamily="2" charset="-122"/>
                <a:ea typeface="华文新魏" pitchFamily="2" charset="-122"/>
              </a:rPr>
              <a:t>CCSS</a:t>
            </a:r>
            <a:r>
              <a:rPr lang="zh-CN" altLang="en-US" dirty="0" smtClean="0">
                <a:latin typeface="华文新魏" pitchFamily="2" charset="-122"/>
                <a:ea typeface="华文新魏" pitchFamily="2" charset="-122"/>
              </a:rPr>
              <a:t>情境任务能力实训</a:t>
            </a:r>
            <a:endParaRPr lang="zh-CN" altLang="en-US" dirty="0">
              <a:latin typeface="华文新魏" pitchFamily="2" charset="-122"/>
              <a:ea typeface="华文新魏" pitchFamily="2" charset="-122"/>
            </a:endParaRPr>
          </a:p>
        </p:txBody>
      </p:sp>
      <p:sp>
        <p:nvSpPr>
          <p:cNvPr id="23" name="圆角矩形 22">
            <a:hlinkClick r:id="rId6" action="ppaction://hlinksldjump"/>
          </p:cNvPr>
          <p:cNvSpPr/>
          <p:nvPr/>
        </p:nvSpPr>
        <p:spPr>
          <a:xfrm>
            <a:off x="1763688" y="3505572"/>
            <a:ext cx="4500500" cy="360040"/>
          </a:xfrm>
          <a:prstGeom prst="roundRect">
            <a:avLst/>
          </a:prstGeom>
          <a:solidFill>
            <a:schemeClr val="accent1">
              <a:lumMod val="75000"/>
            </a:schemeClr>
          </a:solidFill>
        </p:spPr>
        <p:style>
          <a:lnRef idx="0">
            <a:schemeClr val="accent6"/>
          </a:lnRef>
          <a:fillRef idx="3">
            <a:schemeClr val="accent6"/>
          </a:fillRef>
          <a:effectRef idx="3">
            <a:schemeClr val="accent6"/>
          </a:effectRef>
          <a:fontRef idx="minor">
            <a:schemeClr val="lt1"/>
          </a:fontRef>
        </p:style>
        <p:txBody>
          <a:bodyPr rtlCol="0" anchor="ctr"/>
          <a:lstStyle/>
          <a:p>
            <a:r>
              <a:rPr lang="en-US" altLang="zh-CN" dirty="0" smtClean="0">
                <a:latin typeface="华文新魏" pitchFamily="2" charset="-122"/>
                <a:ea typeface="华文新魏" pitchFamily="2" charset="-122"/>
              </a:rPr>
              <a:t>CCSS</a:t>
            </a:r>
            <a:r>
              <a:rPr lang="zh-CN" altLang="en-US" dirty="0" smtClean="0">
                <a:latin typeface="华文新魏" pitchFamily="2" charset="-122"/>
                <a:ea typeface="华文新魏" pitchFamily="2" charset="-122"/>
              </a:rPr>
              <a:t>情境任务实训  </a:t>
            </a:r>
            <a:r>
              <a:rPr lang="en-US" altLang="zh-CN" dirty="0" smtClean="0">
                <a:latin typeface="华文新魏" pitchFamily="2" charset="-122"/>
                <a:ea typeface="华文新魏" pitchFamily="2" charset="-122"/>
              </a:rPr>
              <a:t>2</a:t>
            </a:r>
            <a:endParaRPr lang="zh-CN" altLang="en-US" dirty="0">
              <a:latin typeface="华文新魏" pitchFamily="2" charset="-122"/>
              <a:ea typeface="华文新魏" pitchFamily="2" charset="-122"/>
            </a:endParaRPr>
          </a:p>
        </p:txBody>
      </p:sp>
      <p:sp>
        <p:nvSpPr>
          <p:cNvPr id="24" name="圆角矩形 23">
            <a:hlinkClick r:id="rId7" action="ppaction://hlinksldjump"/>
          </p:cNvPr>
          <p:cNvSpPr/>
          <p:nvPr/>
        </p:nvSpPr>
        <p:spPr>
          <a:xfrm>
            <a:off x="1362416" y="2677480"/>
            <a:ext cx="4500500" cy="360040"/>
          </a:xfrm>
          <a:prstGeom prst="roundRect">
            <a:avLst/>
          </a:prstGeom>
          <a:solidFill>
            <a:schemeClr val="accent1">
              <a:lumMod val="75000"/>
            </a:schemeClr>
          </a:solidFill>
        </p:spPr>
        <p:style>
          <a:lnRef idx="0">
            <a:schemeClr val="accent6"/>
          </a:lnRef>
          <a:fillRef idx="3">
            <a:schemeClr val="accent6"/>
          </a:fillRef>
          <a:effectRef idx="3">
            <a:schemeClr val="accent6"/>
          </a:effectRef>
          <a:fontRef idx="minor">
            <a:schemeClr val="lt1"/>
          </a:fontRef>
        </p:style>
        <p:txBody>
          <a:bodyPr rtlCol="0" anchor="ctr"/>
          <a:lstStyle/>
          <a:p>
            <a:r>
              <a:rPr lang="en-US" altLang="zh-CN" dirty="0" smtClean="0">
                <a:latin typeface="华文新魏" pitchFamily="2" charset="-122"/>
                <a:ea typeface="华文新魏" pitchFamily="2" charset="-122"/>
              </a:rPr>
              <a:t>CCSS</a:t>
            </a:r>
            <a:r>
              <a:rPr lang="zh-CN" altLang="en-US" dirty="0" smtClean="0">
                <a:latin typeface="华文新魏" pitchFamily="2" charset="-122"/>
                <a:ea typeface="华文新魏" pitchFamily="2" charset="-122"/>
              </a:rPr>
              <a:t>情境任务实训  </a:t>
            </a:r>
            <a:r>
              <a:rPr lang="en-US" altLang="zh-CN" dirty="0" smtClean="0">
                <a:latin typeface="华文新魏" pitchFamily="2" charset="-122"/>
                <a:ea typeface="华文新魏" pitchFamily="2" charset="-122"/>
              </a:rPr>
              <a:t>1  </a:t>
            </a:r>
            <a:endParaRPr lang="zh-CN" altLang="en-US" dirty="0">
              <a:latin typeface="华文新魏" pitchFamily="2" charset="-122"/>
              <a:ea typeface="华文新魏" pitchFamily="2" charset="-122"/>
            </a:endParaRPr>
          </a:p>
        </p:txBody>
      </p:sp>
    </p:spTree>
    <p:extLst>
      <p:ext uri="{BB962C8B-B14F-4D97-AF65-F5344CB8AC3E}">
        <p14:creationId xmlns:p14="http://schemas.microsoft.com/office/powerpoint/2010/main" val="1030420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25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ppt_x</p:attrName>
                                        </p:attrNameLst>
                                      </p:cBhvr>
                                      <p:tavLst>
                                        <p:tav tm="0">
                                          <p:val>
                                            <p:strVal val="1+#ppt_w/2"/>
                                          </p:val>
                                        </p:tav>
                                        <p:tav tm="100000">
                                          <p:val>
                                            <p:strVal val="#ppt_x"/>
                                          </p:val>
                                        </p:tav>
                                      </p:tavLst>
                                    </p:anim>
                                    <p:anim calcmode="lin" valueType="num">
                                      <p:cBhvr>
                                        <p:cTn id="8" dur="500" fill="hold"/>
                                        <p:tgtEl>
                                          <p:spTgt spid="9"/>
                                        </p:tgtEl>
                                        <p:attrNameLst>
                                          <p:attrName>ppt_y</p:attrName>
                                        </p:attrNameLst>
                                      </p:cBhvr>
                                      <p:tavLst>
                                        <p:tav tm="0">
                                          <p:val>
                                            <p:strVal val="#ppt_y"/>
                                          </p:val>
                                        </p:tav>
                                        <p:tav tm="100000">
                                          <p:val>
                                            <p:strVal val="#ppt_y"/>
                                          </p:val>
                                        </p:tav>
                                      </p:tavLst>
                                    </p:anim>
                                  </p:childTnLst>
                                </p:cTn>
                              </p:par>
                              <p:par>
                                <p:cTn id="9" presetID="26" presetClass="emph" presetSubtype="0" fill="hold" grpId="0" nodeType="withEffect">
                                  <p:stCondLst>
                                    <p:cond delay="1000"/>
                                  </p:stCondLst>
                                  <p:childTnLst>
                                    <p:animEffect transition="out" filter="fade">
                                      <p:cBhvr>
                                        <p:cTn id="10" dur="500" tmFilter="0, 0; .2, .5; .8, .5; 1, 0"/>
                                        <p:tgtEl>
                                          <p:spTgt spid="22"/>
                                        </p:tgtEl>
                                      </p:cBhvr>
                                    </p:animEffect>
                                    <p:animScale>
                                      <p:cBhvr>
                                        <p:cTn id="11" dur="250" autoRev="1" fill="hold"/>
                                        <p:tgtEl>
                                          <p:spTgt spid="22"/>
                                        </p:tgtEl>
                                      </p:cBhvr>
                                      <p:by x="105000" y="105000"/>
                                    </p:animScale>
                                  </p:childTnLst>
                                </p:cTn>
                              </p:par>
                              <p:par>
                                <p:cTn id="12" presetID="26" presetClass="emph" presetSubtype="0" fill="hold" grpId="0" nodeType="withEffect">
                                  <p:stCondLst>
                                    <p:cond delay="1000"/>
                                  </p:stCondLst>
                                  <p:childTnLst>
                                    <p:animEffect transition="out" filter="fade">
                                      <p:cBhvr>
                                        <p:cTn id="13" dur="500" tmFilter="0, 0; .2, .5; .8, .5; 1, 0"/>
                                        <p:tgtEl>
                                          <p:spTgt spid="23"/>
                                        </p:tgtEl>
                                      </p:cBhvr>
                                    </p:animEffect>
                                    <p:animScale>
                                      <p:cBhvr>
                                        <p:cTn id="14" dur="250" autoRev="1" fill="hold"/>
                                        <p:tgtEl>
                                          <p:spTgt spid="23"/>
                                        </p:tgtEl>
                                      </p:cBhvr>
                                      <p:by x="105000" y="105000"/>
                                    </p:animScale>
                                  </p:childTnLst>
                                </p:cTn>
                              </p:par>
                              <p:par>
                                <p:cTn id="15" presetID="26" presetClass="emph" presetSubtype="0" fill="hold" grpId="0" nodeType="withEffect">
                                  <p:stCondLst>
                                    <p:cond delay="1000"/>
                                  </p:stCondLst>
                                  <p:childTnLst>
                                    <p:animEffect transition="out" filter="fade">
                                      <p:cBhvr>
                                        <p:cTn id="16" dur="500" tmFilter="0, 0; .2, .5; .8, .5; 1, 0"/>
                                        <p:tgtEl>
                                          <p:spTgt spid="24"/>
                                        </p:tgtEl>
                                      </p:cBhvr>
                                    </p:animEffect>
                                    <p:animScale>
                                      <p:cBhvr>
                                        <p:cTn id="17" dur="250" autoRev="1" fill="hold"/>
                                        <p:tgtEl>
                                          <p:spTgt spid="2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utoUpdateAnimBg="0"/>
      <p:bldP spid="22" grpId="0" animBg="1"/>
      <p:bldP spid="23" grpId="0" animBg="1"/>
      <p:bldP spid="24"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4247317"/>
          </a:xfrm>
          <a:prstGeom prst="rect">
            <a:avLst/>
          </a:prstGeom>
          <a:noFill/>
        </p:spPr>
        <p:txBody>
          <a:bodyPr wrap="square" rtlCol="0">
            <a:spAutoFit/>
          </a:bodyPr>
          <a:lstStyle/>
          <a:p>
            <a:pPr indent="457200"/>
            <a:r>
              <a:rPr lang="zh-CN" altLang="zh-CN" dirty="0"/>
              <a:t>举例：</a:t>
            </a:r>
          </a:p>
          <a:p>
            <a:pPr indent="457200"/>
            <a:r>
              <a:rPr lang="zh-CN" altLang="zh-CN" dirty="0"/>
              <a:t>“您的意思是……我这样理解对吗？”</a:t>
            </a:r>
          </a:p>
          <a:p>
            <a:pPr indent="457200"/>
            <a:r>
              <a:rPr lang="zh-CN" altLang="zh-CN" dirty="0"/>
              <a:t>“我重复一下，您的意思是……”</a:t>
            </a:r>
          </a:p>
          <a:p>
            <a:pPr indent="457200"/>
            <a:r>
              <a:rPr lang="zh-CN" altLang="zh-CN" dirty="0"/>
              <a:t>“按我的理解，您是说……”</a:t>
            </a:r>
          </a:p>
          <a:p>
            <a:pPr indent="457200"/>
            <a:r>
              <a:rPr lang="zh-CN" altLang="zh-CN" dirty="0"/>
              <a:t>如果我们不太确定客户比较重视哪些重点或想法，就可以运用提问的方式对有效的信息进行挖掘。</a:t>
            </a:r>
          </a:p>
          <a:p>
            <a:pPr indent="457200"/>
            <a:r>
              <a:rPr lang="en-US" altLang="zh-CN" dirty="0"/>
              <a:t>(5)</a:t>
            </a:r>
            <a:r>
              <a:rPr lang="zh-CN" altLang="zh-CN" dirty="0"/>
              <a:t>倾听过程中不打断客户。上帝赋予人们一张嘴、两只耳朵，就是为了让人们学会“多听、少打断、少插嘴”。</a:t>
            </a:r>
          </a:p>
          <a:p>
            <a:pPr indent="457200"/>
            <a:r>
              <a:rPr lang="zh-CN" altLang="zh-CN" dirty="0"/>
              <a:t>客户在表达自己观点的时候，一些坐席代表经常会显得不耐烦，急于发表自己心中的想法，往往因此打断客户。打断客户，会让客户感觉沟通受到阻碍，甚至受到伤害，更重要的是，由于人们的说话习惯，往往重要的内容都要放在后面说，也就意味着你会失去客户将要讲的重要信息，通常这些重要信息就是客户真正的意图、需求。一旦客户被打断，客户就失去了吐露心声的兴趣，对解决问题造成了很大的阻碍。</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2"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2</a:t>
            </a:r>
            <a:r>
              <a:rPr lang="zh-CN" altLang="en-US" sz="1600" b="1" dirty="0" smtClean="0">
                <a:solidFill>
                  <a:schemeClr val="accent3">
                    <a:lumMod val="50000"/>
                  </a:schemeClr>
                </a:solidFill>
                <a:latin typeface="黑体" pitchFamily="2" charset="-122"/>
                <a:ea typeface="黑体" pitchFamily="2" charset="-122"/>
              </a:rPr>
              <a:t>  掌握倾听技巧</a:t>
            </a:r>
            <a:endParaRPr lang="zh-CN" altLang="en-US" sz="1600" b="1" dirty="0">
              <a:solidFill>
                <a:schemeClr val="accent3">
                  <a:lumMod val="50000"/>
                </a:schemeClr>
              </a:solidFill>
              <a:latin typeface="黑体" pitchFamily="2" charset="-122"/>
              <a:ea typeface="黑体" pitchFamily="2" charset="-122"/>
            </a:endParaRPr>
          </a:p>
        </p:txBody>
      </p:sp>
      <p:sp>
        <p:nvSpPr>
          <p:cNvPr id="13" name="圆角矩形 12">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90612050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769268"/>
            <a:ext cx="6836222" cy="4616648"/>
          </a:xfrm>
          <a:prstGeom prst="rect">
            <a:avLst/>
          </a:prstGeom>
          <a:noFill/>
        </p:spPr>
        <p:txBody>
          <a:bodyPr wrap="square" rtlCol="0">
            <a:spAutoFit/>
          </a:bodyPr>
          <a:lstStyle/>
          <a:p>
            <a:pPr indent="457200"/>
            <a:r>
              <a:rPr lang="zh-CN" altLang="zh-CN" sz="1400" dirty="0"/>
              <a:t>举例：</a:t>
            </a:r>
          </a:p>
          <a:p>
            <a:pPr indent="457200"/>
            <a:r>
              <a:rPr lang="zh-CN" altLang="zh-CN" sz="1400" dirty="0"/>
              <a:t>一个顾客急匆匆地来到某商场收银处。</a:t>
            </a:r>
          </a:p>
          <a:p>
            <a:pPr indent="457200"/>
            <a:r>
              <a:rPr lang="zh-CN" altLang="zh-CN" sz="1400" dirty="0"/>
              <a:t>顾客说：“小姐，刚才你算错了</a:t>
            </a:r>
            <a:r>
              <a:rPr lang="en-US" altLang="zh-CN" sz="1400" dirty="0"/>
              <a:t>50</a:t>
            </a:r>
            <a:r>
              <a:rPr lang="zh-CN" altLang="zh-CN" sz="1400" dirty="0"/>
              <a:t>元……”</a:t>
            </a:r>
          </a:p>
          <a:p>
            <a:pPr indent="457200"/>
            <a:r>
              <a:rPr lang="zh-CN" altLang="zh-CN" sz="1400" dirty="0"/>
              <a:t>收银员满脸不高兴：“你刚才为什么不点清楚，银货两清，概不负责。”</a:t>
            </a:r>
          </a:p>
          <a:p>
            <a:pPr indent="457200"/>
            <a:r>
              <a:rPr lang="zh-CN" altLang="zh-CN" sz="1400" dirty="0"/>
              <a:t>顾客说：“那谢谢你多给的</a:t>
            </a:r>
            <a:r>
              <a:rPr lang="en-US" altLang="zh-CN" sz="1400" dirty="0"/>
              <a:t>50</a:t>
            </a:r>
            <a:r>
              <a:rPr lang="zh-CN" altLang="zh-CN" sz="1400" dirty="0"/>
              <a:t>元了。”</a:t>
            </a:r>
          </a:p>
          <a:p>
            <a:pPr indent="457200"/>
            <a:r>
              <a:rPr lang="zh-CN" altLang="zh-CN" sz="1400" dirty="0"/>
              <a:t>顾客扬长而去，收银员目瞪口呆。</a:t>
            </a:r>
          </a:p>
          <a:p>
            <a:pPr indent="457200"/>
            <a:r>
              <a:rPr lang="zh-CN" altLang="zh-CN" sz="1400" dirty="0"/>
              <a:t>请注意不要打断客户，不要假设了解客户。用心倾听，不打断对方说话，不要随意插话，让客户把话讲完，你再讲话。</a:t>
            </a:r>
          </a:p>
          <a:p>
            <a:pPr indent="457200"/>
            <a:r>
              <a:rPr lang="en-US" altLang="zh-CN" sz="1400" dirty="0"/>
              <a:t>(6)</a:t>
            </a:r>
            <a:r>
              <a:rPr lang="zh-CN" altLang="zh-CN" sz="1400" dirty="0"/>
              <a:t>集中精力，适时回应。集中精力在客户身上，并让客户时刻感受到他正在备受尊重。</a:t>
            </a:r>
          </a:p>
          <a:p>
            <a:pPr indent="457200"/>
            <a:r>
              <a:rPr lang="zh-CN" altLang="zh-CN" sz="1400" dirty="0"/>
              <a:t>很多坐席代表忽略了这一点的重要性。一方面他们在听客户讲的内容，实际上心里在不断想如何应对客户，结果还是忽略了客户要讲的重要信息。</a:t>
            </a:r>
          </a:p>
          <a:p>
            <a:pPr indent="457200"/>
            <a:r>
              <a:rPr lang="zh-CN" altLang="zh-CN" sz="1400" dirty="0"/>
              <a:t>如何才能让客户感觉到你在听他的讲话并且还不至于打断客户呢？很简单的办法就是适时给予客户回应，也就是类似于附和的简单语言，诸如“嗯”“好的”“您请讲”“我理解”“然后呢”“原来是这样”等词语。这样不仅能让客户知道你在听他讲话，还能起到鼓励客户的作用，客户会认为找到一个很好的倾诉者，并且愿意把更多的信息传达给你。</a:t>
            </a:r>
          </a:p>
          <a:p>
            <a:pPr indent="457200"/>
            <a:r>
              <a:rPr lang="zh-CN" altLang="zh-CN" sz="1400" dirty="0"/>
              <a:t>相信每个人都有这样的经历，当你在打电话的时候，对方很长时间没有声音，这个时候你会担心地问一句：“喂？你在听吗？”因为你担心电话断线了或者信号不好。这种情况如果是发生在生活中可以不必追究，但是千万不能发生在和客户沟通的过程中。</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2"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2</a:t>
            </a:r>
            <a:r>
              <a:rPr lang="zh-CN" altLang="en-US" sz="1600" b="1" dirty="0" smtClean="0">
                <a:solidFill>
                  <a:schemeClr val="accent3">
                    <a:lumMod val="50000"/>
                  </a:schemeClr>
                </a:solidFill>
                <a:latin typeface="黑体" pitchFamily="2" charset="-122"/>
                <a:ea typeface="黑体" pitchFamily="2" charset="-122"/>
              </a:rPr>
              <a:t>  掌握倾听技巧</a:t>
            </a:r>
            <a:endParaRPr lang="zh-CN" altLang="en-US" sz="1600" b="1" dirty="0">
              <a:solidFill>
                <a:schemeClr val="accent3">
                  <a:lumMod val="50000"/>
                </a:schemeClr>
              </a:solidFill>
              <a:latin typeface="黑体" pitchFamily="2" charset="-122"/>
              <a:ea typeface="黑体" pitchFamily="2" charset="-122"/>
            </a:endParaRPr>
          </a:p>
        </p:txBody>
      </p:sp>
      <p:sp>
        <p:nvSpPr>
          <p:cNvPr id="13" name="圆角矩形 12">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90612050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4093428"/>
          </a:xfrm>
          <a:prstGeom prst="rect">
            <a:avLst/>
          </a:prstGeom>
          <a:noFill/>
        </p:spPr>
        <p:txBody>
          <a:bodyPr wrap="square" rtlCol="0">
            <a:spAutoFit/>
          </a:bodyPr>
          <a:lstStyle/>
          <a:p>
            <a:pPr indent="457200"/>
            <a:r>
              <a:rPr lang="en-US" altLang="zh-CN" sz="1600" dirty="0"/>
              <a:t>(7)</a:t>
            </a:r>
            <a:r>
              <a:rPr lang="zh-CN" altLang="zh-CN" sz="1600" dirty="0"/>
              <a:t>倾听关键词语。所谓关键词语，指的就是在与客户沟通过程中，客户描绘具体事实的字眼，并且透露出某些信息，同时也显示出客户的兴趣和关心。通过关键词语可以猜出客户喜欢的话题及内心的需求。</a:t>
            </a:r>
          </a:p>
          <a:p>
            <a:pPr indent="457200"/>
            <a:r>
              <a:rPr lang="zh-CN" altLang="zh-CN" sz="1600" dirty="0"/>
              <a:t>找出客户的关键词语就有可能匹配客户的真实需求，将你的话题引入客户所说的关键内容，对方就可以感觉到你对他所说的话很关心。</a:t>
            </a:r>
          </a:p>
          <a:p>
            <a:pPr indent="457200"/>
            <a:r>
              <a:rPr lang="zh-CN" altLang="zh-CN" sz="1600" dirty="0"/>
              <a:t>举例：</a:t>
            </a:r>
          </a:p>
          <a:p>
            <a:pPr indent="457200"/>
            <a:r>
              <a:rPr lang="zh-CN" altLang="zh-CN" sz="1600" dirty="0"/>
              <a:t>坐席代表：“现在是您负责这个部门的日常管理吗？”</a:t>
            </a:r>
          </a:p>
          <a:p>
            <a:pPr indent="457200"/>
            <a:r>
              <a:rPr lang="zh-CN" altLang="zh-CN" sz="1600" dirty="0"/>
              <a:t>客户：“现在还是我来负责。”</a:t>
            </a:r>
          </a:p>
          <a:p>
            <a:pPr indent="457200"/>
            <a:r>
              <a:rPr lang="zh-CN" altLang="zh-CN" sz="1600" dirty="0"/>
              <a:t>坐席代表：“您的意思是不是说您未来可能不在这个部门了？”</a:t>
            </a:r>
          </a:p>
          <a:p>
            <a:pPr indent="457200"/>
            <a:r>
              <a:rPr lang="zh-CN" altLang="zh-CN" sz="1600" dirty="0"/>
              <a:t>客户：“是啊，我下个月就离职了。”</a:t>
            </a:r>
          </a:p>
          <a:p>
            <a:pPr indent="457200"/>
            <a:r>
              <a:rPr lang="zh-CN" altLang="zh-CN" sz="1600" dirty="0"/>
              <a:t>这里有两个关键词：“现在”“还”。对于有些人来讲，认为客户就是负责人。但一个出色、专业的坐席代表就会发现其中的疑问，并进一步提问：“您的意思是不是说您未来可能不在这个部门了？”客户回答：“是啊，我下个月就离职了。”这个信息是不是很重要？</a:t>
            </a:r>
          </a:p>
          <a:p>
            <a:pPr indent="457200"/>
            <a:r>
              <a:rPr lang="zh-CN" altLang="zh-CN" sz="1600" dirty="0"/>
              <a:t>通过倾听并锁定关键词可以帮助坐席代表抓住与客户沟通的核心，客户也会很愉快。</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2"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2</a:t>
            </a:r>
            <a:r>
              <a:rPr lang="zh-CN" altLang="en-US" sz="1600" b="1" dirty="0" smtClean="0">
                <a:solidFill>
                  <a:schemeClr val="accent3">
                    <a:lumMod val="50000"/>
                  </a:schemeClr>
                </a:solidFill>
                <a:latin typeface="黑体" pitchFamily="2" charset="-122"/>
                <a:ea typeface="黑体" pitchFamily="2" charset="-122"/>
              </a:rPr>
              <a:t>  掌握倾听技巧</a:t>
            </a:r>
            <a:endParaRPr lang="zh-CN" altLang="en-US" sz="1600" b="1" dirty="0">
              <a:solidFill>
                <a:schemeClr val="accent3">
                  <a:lumMod val="50000"/>
                </a:schemeClr>
              </a:solidFill>
              <a:latin typeface="黑体" pitchFamily="2" charset="-122"/>
              <a:ea typeface="黑体" pitchFamily="2" charset="-122"/>
            </a:endParaRPr>
          </a:p>
        </p:txBody>
      </p:sp>
      <p:sp>
        <p:nvSpPr>
          <p:cNvPr id="13" name="圆角矩形 12">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90612050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3416320"/>
          </a:xfrm>
          <a:prstGeom prst="rect">
            <a:avLst/>
          </a:prstGeom>
          <a:noFill/>
        </p:spPr>
        <p:txBody>
          <a:bodyPr wrap="square" rtlCol="0">
            <a:spAutoFit/>
          </a:bodyPr>
          <a:lstStyle/>
          <a:p>
            <a:pPr indent="457200"/>
            <a:r>
              <a:rPr lang="en-US" altLang="zh-CN" dirty="0"/>
              <a:t>(8)</a:t>
            </a:r>
            <a:r>
              <a:rPr lang="zh-CN" altLang="zh-CN" dirty="0"/>
              <a:t>避免使用专业术语。在电话沟通的过程中，避免使用专业术语。不少坐席代表为了炫耀自己的专业水平，在电话中讲很多客户听不懂的专业术语，搞得客户迷迷糊糊的。这是客户服务中的一个禁忌。</a:t>
            </a:r>
          </a:p>
          <a:p>
            <a:pPr indent="457200"/>
            <a:r>
              <a:rPr lang="en-US" altLang="zh-CN" dirty="0"/>
              <a:t>(9)</a:t>
            </a:r>
            <a:r>
              <a:rPr lang="zh-CN" altLang="zh-CN" dirty="0"/>
              <a:t>做沟通记录。俗话说：好记性不如烂笔头。一线服务人员每天要面对许多客户，每一位客户的要求都不尽相同。在通话中记录与客户谈话的重点是避免遗忘客户信息的最安全的方法。</a:t>
            </a:r>
          </a:p>
          <a:p>
            <a:pPr indent="457200"/>
            <a:r>
              <a:rPr lang="zh-CN" altLang="zh-CN" dirty="0"/>
              <a:t>记录谈话内容除了防止遗忘以外，还具有核对作用，在重复确认客户谈话的时候核对你听到的与客户所要求的是否不同，并且在达成协议并实施的时候，可以根据记录检查是否完成了客户需求，可以避免由于遗忘造成的客户投诉。消除“已经交代了”“没有听到”之类的口角纷争。</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2"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2</a:t>
            </a:r>
            <a:r>
              <a:rPr lang="zh-CN" altLang="en-US" sz="1600" b="1" dirty="0" smtClean="0">
                <a:solidFill>
                  <a:schemeClr val="accent3">
                    <a:lumMod val="50000"/>
                  </a:schemeClr>
                </a:solidFill>
                <a:latin typeface="黑体" pitchFamily="2" charset="-122"/>
                <a:ea typeface="黑体" pitchFamily="2" charset="-122"/>
              </a:rPr>
              <a:t>  掌握倾听技巧</a:t>
            </a:r>
            <a:endParaRPr lang="zh-CN" altLang="en-US" sz="1600" b="1" dirty="0">
              <a:solidFill>
                <a:schemeClr val="accent3">
                  <a:lumMod val="50000"/>
                </a:schemeClr>
              </a:solidFill>
              <a:latin typeface="黑体" pitchFamily="2" charset="-122"/>
              <a:ea typeface="黑体" pitchFamily="2" charset="-122"/>
            </a:endParaRPr>
          </a:p>
        </p:txBody>
      </p:sp>
      <p:sp>
        <p:nvSpPr>
          <p:cNvPr id="13" name="圆角矩形 12">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90612050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3416320"/>
          </a:xfrm>
          <a:prstGeom prst="rect">
            <a:avLst/>
          </a:prstGeom>
          <a:noFill/>
        </p:spPr>
        <p:txBody>
          <a:bodyPr wrap="square" rtlCol="0">
            <a:spAutoFit/>
          </a:bodyPr>
          <a:lstStyle/>
          <a:p>
            <a:pPr indent="457200"/>
            <a:r>
              <a:rPr lang="zh-CN" altLang="zh-CN" b="1" dirty="0"/>
              <a:t>互动游戏</a:t>
            </a:r>
            <a:endParaRPr lang="zh-CN" altLang="zh-CN" dirty="0"/>
          </a:p>
          <a:p>
            <a:pPr indent="457200"/>
            <a:r>
              <a:rPr lang="en-US" altLang="zh-CN" dirty="0"/>
              <a:t> </a:t>
            </a:r>
            <a:endParaRPr lang="zh-CN" altLang="zh-CN" dirty="0"/>
          </a:p>
          <a:p>
            <a:pPr indent="457200"/>
            <a:r>
              <a:rPr lang="en-US" altLang="zh-CN" dirty="0"/>
              <a:t>1</a:t>
            </a:r>
            <a:r>
              <a:rPr lang="zh-CN" altLang="zh-CN" dirty="0"/>
              <a:t>．形式：全体学员。</a:t>
            </a:r>
          </a:p>
          <a:p>
            <a:pPr indent="457200"/>
            <a:r>
              <a:rPr lang="en-US" altLang="zh-CN" dirty="0"/>
              <a:t>2</a:t>
            </a:r>
            <a:r>
              <a:rPr lang="zh-CN" altLang="zh-CN" dirty="0"/>
              <a:t>．类型：倾听技巧。</a:t>
            </a:r>
          </a:p>
          <a:p>
            <a:pPr indent="457200"/>
            <a:r>
              <a:rPr lang="en-US" altLang="zh-CN" dirty="0"/>
              <a:t>3</a:t>
            </a:r>
            <a:r>
              <a:rPr lang="zh-CN" altLang="zh-CN" dirty="0"/>
              <a:t>．时间：</a:t>
            </a:r>
            <a:r>
              <a:rPr lang="en-US" altLang="zh-CN" dirty="0"/>
              <a:t>15</a:t>
            </a:r>
            <a:r>
              <a:rPr lang="zh-CN" altLang="zh-CN" dirty="0"/>
              <a:t>分钟。</a:t>
            </a:r>
          </a:p>
          <a:p>
            <a:pPr indent="457200"/>
            <a:r>
              <a:rPr lang="en-US" altLang="zh-CN" dirty="0"/>
              <a:t>4</a:t>
            </a:r>
            <a:r>
              <a:rPr lang="zh-CN" altLang="zh-CN" dirty="0"/>
              <a:t>．材料：新闻资料。</a:t>
            </a:r>
          </a:p>
          <a:p>
            <a:pPr indent="457200"/>
            <a:r>
              <a:rPr lang="en-US" altLang="zh-CN" dirty="0"/>
              <a:t>5</a:t>
            </a:r>
            <a:r>
              <a:rPr lang="zh-CN" altLang="zh-CN" dirty="0"/>
              <a:t>．场地：教室。</a:t>
            </a:r>
          </a:p>
          <a:p>
            <a:pPr indent="457200"/>
            <a:r>
              <a:rPr lang="en-US" altLang="zh-CN" dirty="0"/>
              <a:t>6</a:t>
            </a:r>
            <a:r>
              <a:rPr lang="zh-CN" altLang="zh-CN" dirty="0"/>
              <a:t>．活动目的：体会倾听的重要性。</a:t>
            </a:r>
          </a:p>
          <a:p>
            <a:pPr indent="457200"/>
            <a:r>
              <a:rPr lang="en-US" altLang="zh-CN" dirty="0"/>
              <a:t>7</a:t>
            </a:r>
            <a:r>
              <a:rPr lang="zh-CN" altLang="zh-CN" dirty="0"/>
              <a:t>．操作程序：</a:t>
            </a:r>
          </a:p>
          <a:p>
            <a:pPr indent="457200"/>
            <a:r>
              <a:rPr lang="en-US" altLang="zh-CN" dirty="0"/>
              <a:t>(1)</a:t>
            </a:r>
            <a:r>
              <a:rPr lang="zh-CN" altLang="zh-CN" dirty="0"/>
              <a:t>教师朗读文章。</a:t>
            </a:r>
          </a:p>
          <a:p>
            <a:pPr indent="457200"/>
            <a:r>
              <a:rPr lang="en-US" altLang="zh-CN" dirty="0"/>
              <a:t>(2)</a:t>
            </a:r>
            <a:r>
              <a:rPr lang="zh-CN" altLang="zh-CN" dirty="0"/>
              <a:t>教师提出问题。</a:t>
            </a:r>
          </a:p>
          <a:p>
            <a:pPr indent="457200"/>
            <a:r>
              <a:rPr lang="en-US" altLang="zh-CN" dirty="0"/>
              <a:t>(3)</a:t>
            </a:r>
            <a:r>
              <a:rPr lang="zh-CN" altLang="zh-CN" dirty="0"/>
              <a:t>游戏结束后讨论相关问题。</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2"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2</a:t>
            </a:r>
            <a:r>
              <a:rPr lang="zh-CN" altLang="en-US" sz="1600" b="1" dirty="0" smtClean="0">
                <a:solidFill>
                  <a:schemeClr val="accent3">
                    <a:lumMod val="50000"/>
                  </a:schemeClr>
                </a:solidFill>
                <a:latin typeface="黑体" pitchFamily="2" charset="-122"/>
                <a:ea typeface="黑体" pitchFamily="2" charset="-122"/>
              </a:rPr>
              <a:t>  掌握倾听技巧</a:t>
            </a:r>
            <a:endParaRPr lang="zh-CN" altLang="en-US" sz="1600" b="1" dirty="0">
              <a:solidFill>
                <a:schemeClr val="accent3">
                  <a:lumMod val="50000"/>
                </a:schemeClr>
              </a:solidFill>
              <a:latin typeface="黑体" pitchFamily="2" charset="-122"/>
              <a:ea typeface="黑体" pitchFamily="2" charset="-122"/>
            </a:endParaRPr>
          </a:p>
        </p:txBody>
      </p:sp>
      <p:sp>
        <p:nvSpPr>
          <p:cNvPr id="13" name="圆角矩形 12">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90612050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3139321"/>
          </a:xfrm>
          <a:prstGeom prst="rect">
            <a:avLst/>
          </a:prstGeom>
          <a:noFill/>
        </p:spPr>
        <p:txBody>
          <a:bodyPr wrap="square" rtlCol="0">
            <a:spAutoFit/>
          </a:bodyPr>
          <a:lstStyle/>
          <a:p>
            <a:pPr indent="457200"/>
            <a:r>
              <a:rPr lang="zh-CN" altLang="zh-CN" b="1" dirty="0"/>
              <a:t>实训练习</a:t>
            </a:r>
            <a:endParaRPr lang="zh-CN" altLang="zh-CN" dirty="0"/>
          </a:p>
          <a:p>
            <a:pPr indent="457200"/>
            <a:r>
              <a:rPr lang="en-US" altLang="zh-CN" dirty="0"/>
              <a:t> </a:t>
            </a:r>
            <a:endParaRPr lang="zh-CN" altLang="zh-CN" dirty="0"/>
          </a:p>
          <a:p>
            <a:pPr indent="457200"/>
            <a:r>
              <a:rPr lang="zh-CN" altLang="zh-CN" dirty="0"/>
              <a:t>在实训课题</a:t>
            </a:r>
            <a:r>
              <a:rPr lang="en-US" altLang="zh-CN" dirty="0"/>
              <a:t>2</a:t>
            </a:r>
            <a:r>
              <a:rPr lang="zh-CN" altLang="zh-CN" dirty="0"/>
              <a:t>中，本书已对倾听技巧进行了理论讲解与课堂练习，在获得体会的同时，同学们还需要进一步练习以巩固这些能力。人生下来先要听别人说话，大约</a:t>
            </a:r>
            <a:r>
              <a:rPr lang="en-US" altLang="zh-CN" dirty="0"/>
              <a:t>1</a:t>
            </a:r>
            <a:r>
              <a:rPr lang="zh-CN" altLang="zh-CN" dirty="0"/>
              <a:t>年后才学说话，人会说话以后，就使劲说，但并不知道什么时候应该保持沉默。听只是耳朵接受了客户所说的事情，而倾听则是一种情感活动，是真正理解客户所说的话。倾听技巧训练的同时还能够锻炼人的耐心等基本素质。人机实训课程是对所学能力点的一种最佳的锻炼方法，它通过真实的互动训练，帮助同学们迅速掌握这些技巧。</a:t>
            </a:r>
          </a:p>
          <a:p>
            <a:pPr indent="457200"/>
            <a:r>
              <a:rPr lang="zh-CN" altLang="zh-CN" dirty="0"/>
              <a:t>请登录华唐教育“服务外包与呼叫中心实训系统”</a:t>
            </a:r>
            <a:r>
              <a:rPr lang="en-US" altLang="zh-CN" dirty="0"/>
              <a:t>CCSSl.2V</a:t>
            </a:r>
            <a:r>
              <a:rPr lang="zh-CN" altLang="zh-CN" dirty="0"/>
              <a:t>。</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2"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2</a:t>
            </a:r>
            <a:r>
              <a:rPr lang="zh-CN" altLang="en-US" sz="1600" b="1" dirty="0" smtClean="0">
                <a:solidFill>
                  <a:schemeClr val="accent3">
                    <a:lumMod val="50000"/>
                  </a:schemeClr>
                </a:solidFill>
                <a:latin typeface="黑体" pitchFamily="2" charset="-122"/>
                <a:ea typeface="黑体" pitchFamily="2" charset="-122"/>
              </a:rPr>
              <a:t>  掌握倾听技巧</a:t>
            </a:r>
            <a:endParaRPr lang="zh-CN" altLang="en-US" sz="1600" b="1" dirty="0">
              <a:solidFill>
                <a:schemeClr val="accent3">
                  <a:lumMod val="50000"/>
                </a:schemeClr>
              </a:solidFill>
              <a:latin typeface="黑体" pitchFamily="2" charset="-122"/>
              <a:ea typeface="黑体" pitchFamily="2" charset="-122"/>
            </a:endParaRPr>
          </a:p>
        </p:txBody>
      </p:sp>
      <p:sp>
        <p:nvSpPr>
          <p:cNvPr id="13" name="圆角矩形 12">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90612050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2031325"/>
          </a:xfrm>
          <a:prstGeom prst="rect">
            <a:avLst/>
          </a:prstGeom>
          <a:noFill/>
        </p:spPr>
        <p:txBody>
          <a:bodyPr wrap="square" rtlCol="0">
            <a:spAutoFit/>
          </a:bodyPr>
          <a:lstStyle/>
          <a:p>
            <a:pPr indent="457200"/>
            <a:r>
              <a:rPr lang="en-US" altLang="zh-CN" dirty="0"/>
              <a:t>1</a:t>
            </a:r>
            <a:r>
              <a:rPr lang="zh-CN" altLang="zh-CN" dirty="0"/>
              <a:t>．实训指南</a:t>
            </a:r>
          </a:p>
          <a:p>
            <a:pPr indent="457200"/>
            <a:r>
              <a:rPr lang="en-US" altLang="zh-CN" dirty="0"/>
              <a:t>(1)</a:t>
            </a:r>
            <a:r>
              <a:rPr lang="zh-CN" altLang="zh-CN" dirty="0"/>
              <a:t>实训地点：呼叫中心模拟实训平台。</a:t>
            </a:r>
          </a:p>
          <a:p>
            <a:pPr indent="457200"/>
            <a:r>
              <a:rPr lang="en-US" altLang="zh-CN" dirty="0"/>
              <a:t>(2)</a:t>
            </a:r>
            <a:r>
              <a:rPr lang="zh-CN" altLang="zh-CN" dirty="0"/>
              <a:t>实训课时：</a:t>
            </a:r>
            <a:r>
              <a:rPr lang="en-US" altLang="zh-CN" dirty="0"/>
              <a:t>2</a:t>
            </a:r>
            <a:r>
              <a:rPr lang="zh-CN" altLang="zh-CN" dirty="0"/>
              <a:t>课时。</a:t>
            </a:r>
          </a:p>
          <a:p>
            <a:pPr indent="457200"/>
            <a:r>
              <a:rPr lang="en-US" altLang="zh-CN" dirty="0"/>
              <a:t>(3)</a:t>
            </a:r>
            <a:r>
              <a:rPr lang="zh-CN" altLang="zh-CN" dirty="0"/>
              <a:t>实训工具：呼叫中心模拟实训系统。</a:t>
            </a:r>
          </a:p>
          <a:p>
            <a:pPr indent="457200"/>
            <a:r>
              <a:rPr lang="en-US" altLang="zh-CN" dirty="0"/>
              <a:t>(4)</a:t>
            </a:r>
            <a:r>
              <a:rPr lang="zh-CN" altLang="zh-CN" dirty="0"/>
              <a:t>实训范围：实训范围如表</a:t>
            </a:r>
            <a:r>
              <a:rPr lang="en-US" altLang="zh-CN" dirty="0"/>
              <a:t>3-2</a:t>
            </a:r>
            <a:r>
              <a:rPr lang="zh-CN" altLang="zh-CN" dirty="0"/>
              <a:t>所示</a:t>
            </a:r>
            <a:r>
              <a:rPr lang="zh-CN" altLang="zh-CN" dirty="0" smtClean="0"/>
              <a:t>。</a:t>
            </a:r>
            <a:endParaRPr lang="en-US" altLang="zh-CN" dirty="0" smtClean="0"/>
          </a:p>
          <a:p>
            <a:pPr indent="457200"/>
            <a:endParaRPr lang="zh-CN" altLang="zh-CN" dirty="0"/>
          </a:p>
          <a:p>
            <a:pPr indent="457200" algn="ctr"/>
            <a:r>
              <a:rPr lang="zh-CN" altLang="zh-CN" dirty="0"/>
              <a:t>表</a:t>
            </a:r>
            <a:r>
              <a:rPr lang="en-US" altLang="zh-CN" dirty="0"/>
              <a:t>3-2</a:t>
            </a:r>
            <a:r>
              <a:rPr lang="zh-CN" altLang="zh-CN" dirty="0"/>
              <a:t>倾听技巧</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2"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2</a:t>
            </a:r>
            <a:r>
              <a:rPr lang="zh-CN" altLang="en-US" sz="1600" b="1" dirty="0" smtClean="0">
                <a:solidFill>
                  <a:schemeClr val="accent3">
                    <a:lumMod val="50000"/>
                  </a:schemeClr>
                </a:solidFill>
                <a:latin typeface="黑体" pitchFamily="2" charset="-122"/>
                <a:ea typeface="黑体" pitchFamily="2" charset="-122"/>
              </a:rPr>
              <a:t>  掌握倾听技巧</a:t>
            </a:r>
            <a:endParaRPr lang="zh-CN" altLang="en-US" sz="1600" b="1" dirty="0">
              <a:solidFill>
                <a:schemeClr val="accent3">
                  <a:lumMod val="50000"/>
                </a:schemeClr>
              </a:solidFill>
              <a:latin typeface="黑体" pitchFamily="2" charset="-122"/>
              <a:ea typeface="黑体" pitchFamily="2"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1264982425"/>
              </p:ext>
            </p:extLst>
          </p:nvPr>
        </p:nvGraphicFramePr>
        <p:xfrm>
          <a:off x="2976954" y="3377932"/>
          <a:ext cx="5411470" cy="487680"/>
        </p:xfrm>
        <a:graphic>
          <a:graphicData uri="http://schemas.openxmlformats.org/drawingml/2006/table">
            <a:tbl>
              <a:tblPr firstRow="1" firstCol="1" lastRow="1" lastCol="1" bandRow="1" bandCol="1">
                <a:tableStyleId>{5C22544A-7EE6-4342-B048-85BDC9FD1C3A}</a:tableStyleId>
              </a:tblPr>
              <a:tblGrid>
                <a:gridCol w="1803400"/>
                <a:gridCol w="1804035"/>
                <a:gridCol w="1804035"/>
              </a:tblGrid>
              <a:tr h="0">
                <a:tc>
                  <a:txBody>
                    <a:bodyPr/>
                    <a:lstStyle/>
                    <a:p>
                      <a:pPr algn="just">
                        <a:spcAft>
                          <a:spcPts val="0"/>
                        </a:spcAft>
                      </a:pPr>
                      <a:r>
                        <a:rPr lang="zh-CN" sz="1600" kern="100" dirty="0">
                          <a:effectLst/>
                        </a:rPr>
                        <a:t>能力点</a:t>
                      </a:r>
                      <a:endParaRPr lang="zh-CN" sz="1600" kern="100" dirty="0">
                        <a:effectLst/>
                        <a:latin typeface="Calibri"/>
                        <a:ea typeface="宋体"/>
                        <a:cs typeface="Times New Roman"/>
                      </a:endParaRPr>
                    </a:p>
                  </a:txBody>
                  <a:tcPr marL="68580" marR="68580" marT="0" marB="0"/>
                </a:tc>
                <a:tc>
                  <a:txBody>
                    <a:bodyPr/>
                    <a:lstStyle/>
                    <a:p>
                      <a:pPr algn="just">
                        <a:spcAft>
                          <a:spcPts val="0"/>
                        </a:spcAft>
                      </a:pPr>
                      <a:r>
                        <a:rPr lang="zh-CN" sz="1600" kern="100">
                          <a:effectLst/>
                        </a:rPr>
                        <a:t>能力编号</a:t>
                      </a:r>
                      <a:endParaRPr lang="zh-CN" sz="1600" kern="100">
                        <a:effectLst/>
                        <a:latin typeface="Calibri"/>
                        <a:ea typeface="宋体"/>
                        <a:cs typeface="Times New Roman"/>
                      </a:endParaRPr>
                    </a:p>
                  </a:txBody>
                  <a:tcPr marL="68580" marR="68580" marT="0" marB="0"/>
                </a:tc>
                <a:tc>
                  <a:txBody>
                    <a:bodyPr/>
                    <a:lstStyle/>
                    <a:p>
                      <a:pPr algn="just">
                        <a:spcAft>
                          <a:spcPts val="0"/>
                        </a:spcAft>
                      </a:pPr>
                      <a:r>
                        <a:rPr lang="zh-CN" sz="1600" kern="100">
                          <a:effectLst/>
                        </a:rPr>
                        <a:t>子能力点</a:t>
                      </a:r>
                      <a:endParaRPr lang="zh-CN" sz="1600" kern="100">
                        <a:effectLst/>
                        <a:latin typeface="Calibri"/>
                        <a:ea typeface="宋体"/>
                        <a:cs typeface="Times New Roman"/>
                      </a:endParaRPr>
                    </a:p>
                  </a:txBody>
                  <a:tcPr marL="68580" marR="68580" marT="0" marB="0"/>
                </a:tc>
              </a:tr>
              <a:tr h="0">
                <a:tc>
                  <a:txBody>
                    <a:bodyPr/>
                    <a:lstStyle/>
                    <a:p>
                      <a:pPr algn="just">
                        <a:spcAft>
                          <a:spcPts val="0"/>
                        </a:spcAft>
                      </a:pPr>
                      <a:r>
                        <a:rPr lang="zh-CN" sz="1600" kern="100">
                          <a:effectLst/>
                        </a:rPr>
                        <a:t>客户沟通技巧</a:t>
                      </a:r>
                      <a:endParaRPr lang="zh-CN" sz="1600" kern="100">
                        <a:effectLst/>
                        <a:latin typeface="Calibri"/>
                        <a:ea typeface="宋体"/>
                        <a:cs typeface="Times New Roman"/>
                      </a:endParaRPr>
                    </a:p>
                  </a:txBody>
                  <a:tcPr marL="68580" marR="68580" marT="0" marB="0"/>
                </a:tc>
                <a:tc>
                  <a:txBody>
                    <a:bodyPr/>
                    <a:lstStyle/>
                    <a:p>
                      <a:pPr algn="just">
                        <a:spcAft>
                          <a:spcPts val="0"/>
                        </a:spcAft>
                      </a:pPr>
                      <a:r>
                        <a:rPr lang="en-US" sz="1600" kern="100" dirty="0">
                          <a:effectLst/>
                        </a:rPr>
                        <a:t>N0101</a:t>
                      </a:r>
                      <a:endParaRPr lang="zh-CN" sz="1600" kern="100" dirty="0">
                        <a:effectLst/>
                        <a:latin typeface="Calibri"/>
                        <a:ea typeface="宋体"/>
                        <a:cs typeface="Times New Roman"/>
                      </a:endParaRPr>
                    </a:p>
                  </a:txBody>
                  <a:tcPr marL="68580" marR="68580" marT="0" marB="0"/>
                </a:tc>
                <a:tc>
                  <a:txBody>
                    <a:bodyPr/>
                    <a:lstStyle/>
                    <a:p>
                      <a:pPr algn="just">
                        <a:spcAft>
                          <a:spcPts val="0"/>
                        </a:spcAft>
                      </a:pPr>
                      <a:r>
                        <a:rPr lang="zh-CN" sz="1600" kern="100" dirty="0">
                          <a:effectLst/>
                        </a:rPr>
                        <a:t>倾听技巧</a:t>
                      </a:r>
                      <a:endParaRPr lang="zh-CN" sz="1600" kern="100" dirty="0">
                        <a:effectLst/>
                        <a:latin typeface="Calibri"/>
                        <a:ea typeface="宋体"/>
                        <a:cs typeface="Times New Roman"/>
                      </a:endParaRPr>
                    </a:p>
                  </a:txBody>
                  <a:tcPr marL="68580" marR="68580" marT="0" marB="0"/>
                </a:tc>
              </a:tr>
            </a:tbl>
          </a:graphicData>
        </a:graphic>
      </p:graphicFrame>
      <p:sp>
        <p:nvSpPr>
          <p:cNvPr id="13" name="圆角矩形 12">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90612050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841276"/>
            <a:ext cx="6836222" cy="4524315"/>
          </a:xfrm>
          <a:prstGeom prst="rect">
            <a:avLst/>
          </a:prstGeom>
          <a:noFill/>
        </p:spPr>
        <p:txBody>
          <a:bodyPr wrap="square" rtlCol="0">
            <a:spAutoFit/>
          </a:bodyPr>
          <a:lstStyle/>
          <a:p>
            <a:pPr indent="457200"/>
            <a:r>
              <a:rPr lang="en-US" altLang="zh-CN" dirty="0"/>
              <a:t>2</a:t>
            </a:r>
            <a:r>
              <a:rPr lang="zh-CN" altLang="zh-CN" dirty="0"/>
              <a:t>．实训题</a:t>
            </a:r>
          </a:p>
          <a:p>
            <a:pPr indent="457200"/>
            <a:r>
              <a:rPr lang="zh-CN" altLang="zh-CN" dirty="0"/>
              <a:t>下面示例中的</a:t>
            </a:r>
            <a:r>
              <a:rPr lang="en-US" altLang="zh-CN" dirty="0"/>
              <a:t>A</a:t>
            </a:r>
            <a:r>
              <a:rPr lang="zh-CN" altLang="zh-CN" dirty="0"/>
              <a:t>表示坐席代表</a:t>
            </a:r>
            <a:r>
              <a:rPr lang="en-US" altLang="zh-CN" dirty="0"/>
              <a:t>(Agent)</a:t>
            </a:r>
            <a:r>
              <a:rPr lang="zh-CN" altLang="zh-CN" dirty="0"/>
              <a:t>，</a:t>
            </a:r>
            <a:r>
              <a:rPr lang="en-US" altLang="zh-CN" dirty="0"/>
              <a:t>C</a:t>
            </a:r>
            <a:r>
              <a:rPr lang="zh-CN" altLang="zh-CN" dirty="0"/>
              <a:t>表示客户</a:t>
            </a:r>
            <a:r>
              <a:rPr lang="en-US" altLang="zh-CN" dirty="0"/>
              <a:t>(Customer)</a:t>
            </a:r>
            <a:r>
              <a:rPr lang="zh-CN" altLang="zh-CN" dirty="0"/>
              <a:t>。</a:t>
            </a:r>
          </a:p>
          <a:p>
            <a:pPr indent="457200"/>
            <a:r>
              <a:rPr lang="en-US" altLang="zh-CN" dirty="0"/>
              <a:t>A:</a:t>
            </a:r>
            <a:r>
              <a:rPr lang="zh-CN" altLang="zh-CN" dirty="0"/>
              <a:t>您好，酒店专席</a:t>
            </a:r>
            <a:r>
              <a:rPr lang="en-US" altLang="zh-CN" dirty="0"/>
              <a:t>5704</a:t>
            </a:r>
            <a:r>
              <a:rPr lang="zh-CN" altLang="zh-CN" dirty="0"/>
              <a:t>号很高兴为您服务，请问有什么可以帮您？</a:t>
            </a:r>
          </a:p>
          <a:p>
            <a:pPr indent="457200"/>
            <a:r>
              <a:rPr lang="en-US" altLang="zh-CN" dirty="0"/>
              <a:t>C.</a:t>
            </a:r>
            <a:r>
              <a:rPr lang="zh-CN" altLang="zh-CN" dirty="0"/>
              <a:t>我在你们那订了酒店，我刚在公交车上看到你们说有返话费的活动，是吗？</a:t>
            </a:r>
          </a:p>
          <a:p>
            <a:pPr indent="457200"/>
            <a:r>
              <a:rPr lang="en-US" altLang="zh-CN" dirty="0"/>
              <a:t>A:</a:t>
            </a:r>
            <a:r>
              <a:rPr lang="zh-CN" altLang="zh-CN" dirty="0"/>
              <a:t>请问您是广东地区的移动客户吗？</a:t>
            </a:r>
          </a:p>
          <a:p>
            <a:pPr indent="457200"/>
            <a:r>
              <a:rPr lang="en-US" altLang="zh-CN" dirty="0"/>
              <a:t>C</a:t>
            </a:r>
            <a:r>
              <a:rPr lang="zh-CN" altLang="zh-CN" dirty="0"/>
              <a:t>：是的。</a:t>
            </a:r>
          </a:p>
          <a:p>
            <a:pPr indent="457200"/>
            <a:r>
              <a:rPr lang="en-US" altLang="zh-CN" dirty="0"/>
              <a:t>A:</a:t>
            </a:r>
            <a:r>
              <a:rPr lang="zh-CN" altLang="zh-CN" dirty="0"/>
              <a:t>女士，目前广东的移动客户在</a:t>
            </a:r>
            <a:r>
              <a:rPr lang="en-US" altLang="zh-CN" dirty="0"/>
              <a:t>3</a:t>
            </a:r>
            <a:r>
              <a:rPr lang="zh-CN" altLang="zh-CN" dirty="0"/>
              <a:t>月</a:t>
            </a:r>
            <a:r>
              <a:rPr lang="en-US" altLang="zh-CN" dirty="0"/>
              <a:t>1</a:t>
            </a:r>
            <a:r>
              <a:rPr lang="zh-CN" altLang="zh-CN" dirty="0"/>
              <a:t>日至</a:t>
            </a:r>
            <a:r>
              <a:rPr lang="en-US" altLang="zh-CN" dirty="0"/>
              <a:t>4</a:t>
            </a:r>
            <a:r>
              <a:rPr lang="zh-CN" altLang="zh-CN" dirty="0"/>
              <a:t>月</a:t>
            </a:r>
            <a:r>
              <a:rPr lang="en-US" altLang="zh-CN" dirty="0"/>
              <a:t>30</a:t>
            </a:r>
            <a:r>
              <a:rPr lang="zh-CN" altLang="zh-CN" dirty="0"/>
              <a:t>日通过</a:t>
            </a:r>
            <a:r>
              <a:rPr lang="en-US" altLang="zh-CN" dirty="0"/>
              <a:t>125</a:t>
            </a:r>
            <a:r>
              <a:rPr lang="zh-CN" altLang="zh-CN" dirty="0"/>
              <a:t>××预订，并成功入住的都可以返还话费，每间每夜返还</a:t>
            </a:r>
            <a:r>
              <a:rPr lang="en-US" altLang="zh-CN" dirty="0"/>
              <a:t>30</a:t>
            </a:r>
            <a:r>
              <a:rPr lang="zh-CN" altLang="zh-CN" dirty="0"/>
              <a:t>元。</a:t>
            </a:r>
          </a:p>
          <a:p>
            <a:pPr indent="457200"/>
            <a:r>
              <a:rPr lang="en-US" altLang="zh-CN" dirty="0"/>
              <a:t>C:</a:t>
            </a:r>
            <a:r>
              <a:rPr lang="zh-CN" altLang="zh-CN" dirty="0"/>
              <a:t>那我之前订过了，下周去住的，有什么条件吗？参加这个活动。</a:t>
            </a:r>
          </a:p>
          <a:p>
            <a:pPr indent="457200"/>
            <a:r>
              <a:rPr lang="en-US" altLang="zh-CN" dirty="0"/>
              <a:t>A:</a:t>
            </a:r>
            <a:r>
              <a:rPr lang="zh-CN" altLang="zh-CN" dirty="0"/>
              <a:t>您好，女士，请问您预订时所留的电话号码是多少？</a:t>
            </a:r>
          </a:p>
          <a:p>
            <a:pPr indent="457200"/>
            <a:r>
              <a:rPr lang="en-US" altLang="zh-CN" dirty="0"/>
              <a:t>C</a:t>
            </a:r>
            <a:r>
              <a:rPr lang="zh-CN" altLang="zh-CN" dirty="0"/>
              <a:t>：</a:t>
            </a:r>
            <a:r>
              <a:rPr lang="en-US" altLang="zh-CN" dirty="0"/>
              <a:t>1305654</a:t>
            </a:r>
            <a:r>
              <a:rPr lang="zh-CN" altLang="zh-CN" dirty="0"/>
              <a:t>××××</a:t>
            </a:r>
          </a:p>
          <a:p>
            <a:pPr indent="457200"/>
            <a:r>
              <a:rPr lang="en-US" altLang="zh-CN" dirty="0"/>
              <a:t>A</a:t>
            </a:r>
            <a:r>
              <a:rPr lang="zh-CN" altLang="zh-CN" dirty="0"/>
              <a:t>：请问是苗女士吗？</a:t>
            </a:r>
          </a:p>
          <a:p>
            <a:pPr indent="457200"/>
            <a:r>
              <a:rPr lang="en-US" altLang="zh-CN" dirty="0"/>
              <a:t>C:</a:t>
            </a:r>
            <a:r>
              <a:rPr lang="zh-CN" altLang="zh-CN" dirty="0"/>
              <a:t>是呀。</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2"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2</a:t>
            </a:r>
            <a:r>
              <a:rPr lang="zh-CN" altLang="en-US" sz="1600" b="1" dirty="0" smtClean="0">
                <a:solidFill>
                  <a:schemeClr val="accent3">
                    <a:lumMod val="50000"/>
                  </a:schemeClr>
                </a:solidFill>
                <a:latin typeface="黑体" pitchFamily="2" charset="-122"/>
                <a:ea typeface="黑体" pitchFamily="2" charset="-122"/>
              </a:rPr>
              <a:t>  掌握倾听技巧</a:t>
            </a:r>
            <a:endParaRPr lang="zh-CN" altLang="en-US" sz="1600" b="1" dirty="0">
              <a:solidFill>
                <a:schemeClr val="accent3">
                  <a:lumMod val="50000"/>
                </a:schemeClr>
              </a:solidFill>
              <a:latin typeface="黑体" pitchFamily="2" charset="-122"/>
              <a:ea typeface="黑体" pitchFamily="2" charset="-122"/>
            </a:endParaRPr>
          </a:p>
        </p:txBody>
      </p:sp>
      <p:sp>
        <p:nvSpPr>
          <p:cNvPr id="13" name="圆角矩形 12">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398232826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4247317"/>
          </a:xfrm>
          <a:prstGeom prst="rect">
            <a:avLst/>
          </a:prstGeom>
          <a:noFill/>
        </p:spPr>
        <p:txBody>
          <a:bodyPr wrap="square" rtlCol="0">
            <a:spAutoFit/>
          </a:bodyPr>
          <a:lstStyle/>
          <a:p>
            <a:pPr indent="457200"/>
            <a:r>
              <a:rPr lang="en-US" altLang="zh-CN" dirty="0"/>
              <a:t>A:</a:t>
            </a:r>
            <a:r>
              <a:rPr lang="zh-CN" altLang="zh-CN" dirty="0"/>
              <a:t>苗女士，您好，请问您订的是几月几号入住酒店？</a:t>
            </a:r>
          </a:p>
          <a:p>
            <a:pPr indent="457200"/>
            <a:r>
              <a:rPr lang="en-US" altLang="zh-CN" dirty="0"/>
              <a:t>C.3</a:t>
            </a:r>
            <a:r>
              <a:rPr lang="zh-CN" altLang="zh-CN" dirty="0"/>
              <a:t>月</a:t>
            </a:r>
            <a:r>
              <a:rPr lang="en-US" altLang="zh-CN" dirty="0"/>
              <a:t>24</a:t>
            </a:r>
            <a:r>
              <a:rPr lang="zh-CN" altLang="zh-CN" dirty="0"/>
              <a:t>号住，</a:t>
            </a:r>
            <a:r>
              <a:rPr lang="en-US" altLang="zh-CN" dirty="0"/>
              <a:t>27</a:t>
            </a:r>
            <a:r>
              <a:rPr lang="zh-CN" altLang="zh-CN" dirty="0"/>
              <a:t>号走的。</a:t>
            </a:r>
          </a:p>
          <a:p>
            <a:pPr indent="457200"/>
            <a:r>
              <a:rPr lang="en-US" altLang="zh-CN" dirty="0"/>
              <a:t>A:</a:t>
            </a:r>
            <a:r>
              <a:rPr lang="zh-CN" altLang="zh-CN" dirty="0"/>
              <a:t>好的，苗女士。很抱歉，我这边看到您是用联通号码预订的，是不能参加返话费的活动的，建议您取消此预订，稍后用移动号码来电预订即可参加了。</a:t>
            </a:r>
          </a:p>
          <a:p>
            <a:pPr indent="457200"/>
            <a:r>
              <a:rPr lang="en-US" altLang="zh-CN" dirty="0"/>
              <a:t>C:</a:t>
            </a:r>
            <a:r>
              <a:rPr lang="zh-CN" altLang="zh-CN" dirty="0"/>
              <a:t>那你们怎么不早说，我订的时候怎么不告诉我呀？幸好我自己在公交车上看到了，要不不就没有了吗，你们怎么不主动告诉客户有这个活动呀？</a:t>
            </a:r>
          </a:p>
          <a:p>
            <a:pPr indent="457200"/>
            <a:r>
              <a:rPr lang="en-US" altLang="zh-CN" dirty="0"/>
              <a:t>A:</a:t>
            </a:r>
            <a:r>
              <a:rPr lang="zh-CN" altLang="zh-CN" dirty="0"/>
              <a:t>苗女士，请您不要着急，我十分理解您的心情，您看这样好吗？您稍后用移动号码来电重新预订，我这边也查询到房间还是比较充裕的。同时我也跟公司反映一下尽量以后主动告诉客户</a:t>
            </a:r>
            <a:r>
              <a:rPr lang="en-US" altLang="zh-CN" dirty="0"/>
              <a:t>125</a:t>
            </a:r>
            <a:r>
              <a:rPr lang="zh-CN" altLang="zh-CN" dirty="0"/>
              <a:t>××的活动。</a:t>
            </a:r>
          </a:p>
          <a:p>
            <a:pPr indent="457200"/>
            <a:r>
              <a:rPr lang="en-US" altLang="zh-CN" dirty="0"/>
              <a:t>C:</a:t>
            </a:r>
            <a:r>
              <a:rPr lang="zh-CN" altLang="zh-CN" dirty="0"/>
              <a:t>那好吧，我马上打，挂了吧。</a:t>
            </a:r>
          </a:p>
          <a:p>
            <a:pPr indent="457200"/>
            <a:r>
              <a:rPr lang="en-US" altLang="zh-CN" dirty="0"/>
              <a:t>A:</a:t>
            </a:r>
            <a:r>
              <a:rPr lang="zh-CN" altLang="zh-CN" dirty="0"/>
              <a:t>好的，很抱歉，给您添麻烦了，感谢您致电</a:t>
            </a:r>
            <a:r>
              <a:rPr lang="en-US" altLang="zh-CN" dirty="0"/>
              <a:t>125</a:t>
            </a:r>
            <a:r>
              <a:rPr lang="zh-CN" altLang="zh-CN" dirty="0"/>
              <a:t>××，再见！</a:t>
            </a:r>
          </a:p>
          <a:p>
            <a:pPr indent="457200"/>
            <a:r>
              <a:rPr lang="zh-CN" altLang="zh-CN" dirty="0"/>
              <a:t>实训题示例的实训软件图如图</a:t>
            </a:r>
            <a:r>
              <a:rPr lang="en-US" altLang="zh-CN" dirty="0"/>
              <a:t>3-3</a:t>
            </a:r>
            <a:r>
              <a:rPr lang="zh-CN" altLang="zh-CN" dirty="0"/>
              <a:t>所示</a:t>
            </a:r>
            <a:r>
              <a:rPr lang="zh-CN" altLang="zh-CN" dirty="0" smtClean="0"/>
              <a:t>。</a:t>
            </a:r>
            <a:endParaRPr lang="zh-CN" altLang="zh-CN" dirty="0"/>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2"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2</a:t>
            </a:r>
            <a:r>
              <a:rPr lang="zh-CN" altLang="en-US" sz="1600" b="1" dirty="0" smtClean="0">
                <a:solidFill>
                  <a:schemeClr val="accent3">
                    <a:lumMod val="50000"/>
                  </a:schemeClr>
                </a:solidFill>
                <a:latin typeface="黑体" pitchFamily="2" charset="-122"/>
                <a:ea typeface="黑体" pitchFamily="2" charset="-122"/>
              </a:rPr>
              <a:t>  掌握倾听技巧</a:t>
            </a:r>
            <a:endParaRPr lang="zh-CN" altLang="en-US" sz="1600" b="1" dirty="0">
              <a:solidFill>
                <a:schemeClr val="accent3">
                  <a:lumMod val="50000"/>
                </a:schemeClr>
              </a:solidFill>
              <a:latin typeface="黑体" pitchFamily="2" charset="-122"/>
              <a:ea typeface="黑体" pitchFamily="2" charset="-122"/>
            </a:endParaRPr>
          </a:p>
        </p:txBody>
      </p:sp>
      <p:sp>
        <p:nvSpPr>
          <p:cNvPr id="13" name="圆角矩形 12">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398232826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4936440"/>
            <a:ext cx="6836222" cy="369332"/>
          </a:xfrm>
          <a:prstGeom prst="rect">
            <a:avLst/>
          </a:prstGeom>
          <a:noFill/>
        </p:spPr>
        <p:txBody>
          <a:bodyPr wrap="square" rtlCol="0">
            <a:spAutoFit/>
          </a:bodyPr>
          <a:lstStyle/>
          <a:p>
            <a:pPr algn="ctr"/>
            <a:r>
              <a:rPr lang="zh-CN" altLang="zh-CN" dirty="0"/>
              <a:t>图</a:t>
            </a:r>
            <a:r>
              <a:rPr lang="en-US" altLang="zh-CN" dirty="0"/>
              <a:t>3-3</a:t>
            </a:r>
            <a:r>
              <a:rPr lang="zh-CN" altLang="zh-CN" dirty="0"/>
              <a:t>倾听技巧实训软件图</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2"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2</a:t>
            </a:r>
            <a:r>
              <a:rPr lang="zh-CN" altLang="en-US" sz="1600" b="1" dirty="0" smtClean="0">
                <a:solidFill>
                  <a:schemeClr val="accent3">
                    <a:lumMod val="50000"/>
                  </a:schemeClr>
                </a:solidFill>
                <a:latin typeface="黑体" pitchFamily="2" charset="-122"/>
                <a:ea typeface="黑体" pitchFamily="2" charset="-122"/>
              </a:rPr>
              <a:t>  掌握倾听技巧</a:t>
            </a:r>
            <a:endParaRPr lang="zh-CN" altLang="en-US" sz="1600" b="1" dirty="0">
              <a:solidFill>
                <a:schemeClr val="accent3">
                  <a:lumMod val="50000"/>
                </a:schemeClr>
              </a:solidFill>
              <a:latin typeface="黑体" pitchFamily="2" charset="-122"/>
              <a:ea typeface="黑体" pitchFamily="2" charset="-122"/>
            </a:endParaRP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72440" y="1489348"/>
            <a:ext cx="5760000" cy="2984000"/>
          </a:xfrm>
          <a:prstGeom prst="rect">
            <a:avLst/>
          </a:prstGeom>
        </p:spPr>
      </p:pic>
      <p:sp>
        <p:nvSpPr>
          <p:cNvPr id="13" name="圆角矩形 12">
            <a:hlinkClick r:id="rId5"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398232826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23" name="圆角矩形 18">
            <a:hlinkClick r:id="rId3"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pic>
        <p:nvPicPr>
          <p:cNvPr id="10" name="Picture 10"/>
          <p:cNvPicPr>
            <a:picLocks noChangeAspect="1" noChangeArrowheads="1"/>
          </p:cNvPicPr>
          <p:nvPr/>
        </p:nvPicPr>
        <p:blipFill>
          <a:blip r:embed="rId4"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2200275" y="985292"/>
            <a:ext cx="6836222" cy="369332"/>
          </a:xfrm>
          <a:prstGeom prst="rect">
            <a:avLst/>
          </a:prstGeom>
          <a:noFill/>
        </p:spPr>
        <p:txBody>
          <a:bodyPr wrap="square" rtlCol="0">
            <a:spAutoFit/>
          </a:bodyPr>
          <a:lstStyle/>
          <a:p>
            <a:pPr indent="457200"/>
            <a:r>
              <a:rPr lang="zh-CN" altLang="zh-CN" b="1" dirty="0"/>
              <a:t>客户沟通技巧能力描述</a:t>
            </a:r>
            <a:endParaRPr lang="zh-CN" altLang="zh-CN" dirty="0"/>
          </a:p>
        </p:txBody>
      </p:sp>
      <p:graphicFrame>
        <p:nvGraphicFramePr>
          <p:cNvPr id="3" name="表格 2"/>
          <p:cNvGraphicFramePr>
            <a:graphicFrameLocks noGrp="1"/>
          </p:cNvGraphicFramePr>
          <p:nvPr>
            <p:extLst>
              <p:ext uri="{D42A27DB-BD31-4B8C-83A1-F6EECF244321}">
                <p14:modId xmlns:p14="http://schemas.microsoft.com/office/powerpoint/2010/main" val="2049343871"/>
              </p:ext>
            </p:extLst>
          </p:nvPr>
        </p:nvGraphicFramePr>
        <p:xfrm>
          <a:off x="2987824" y="1777380"/>
          <a:ext cx="5411470" cy="3024336"/>
        </p:xfrm>
        <a:graphic>
          <a:graphicData uri="http://schemas.openxmlformats.org/drawingml/2006/table">
            <a:tbl>
              <a:tblPr firstRow="1" firstCol="1" bandRow="1">
                <a:tableStyleId>{5C22544A-7EE6-4342-B048-85BDC9FD1C3A}</a:tableStyleId>
              </a:tblPr>
              <a:tblGrid>
                <a:gridCol w="1082040"/>
                <a:gridCol w="1082040"/>
                <a:gridCol w="1082040"/>
                <a:gridCol w="1082675"/>
                <a:gridCol w="1082675"/>
              </a:tblGrid>
              <a:tr h="606172">
                <a:tc gridSpan="5">
                  <a:txBody>
                    <a:bodyPr/>
                    <a:lstStyle/>
                    <a:p>
                      <a:pPr algn="just">
                        <a:spcAft>
                          <a:spcPts val="0"/>
                        </a:spcAft>
                      </a:pPr>
                      <a:r>
                        <a:rPr lang="zh-CN" sz="1200" kern="100" dirty="0">
                          <a:effectLst/>
                        </a:rPr>
                        <a:t>客户沟通技巧能力，指在为客户服务的过程中，使用倾听、提问、总结与重复、同理心等与客户进行良好沟通的能力</a:t>
                      </a:r>
                      <a:endParaRPr lang="zh-CN" sz="1200" kern="100" dirty="0">
                        <a:effectLst/>
                        <a:latin typeface="Calibri"/>
                        <a:ea typeface="宋体"/>
                        <a:cs typeface="Times New Roman"/>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0">
                <a:tc>
                  <a:txBody>
                    <a:bodyPr/>
                    <a:lstStyle/>
                    <a:p>
                      <a:pPr algn="just">
                        <a:spcAft>
                          <a:spcPts val="0"/>
                        </a:spcAft>
                      </a:pPr>
                      <a:r>
                        <a:rPr lang="zh-CN" sz="1200" kern="100">
                          <a:effectLst/>
                        </a:rPr>
                        <a:t>了解有效沟通</a:t>
                      </a:r>
                      <a:endParaRPr lang="zh-CN" sz="1200" kern="100">
                        <a:effectLst/>
                        <a:latin typeface="Calibri"/>
                        <a:ea typeface="宋体"/>
                        <a:cs typeface="Times New Roman"/>
                      </a:endParaRPr>
                    </a:p>
                  </a:txBody>
                  <a:tcPr marL="68580" marR="68580" marT="0" marB="0"/>
                </a:tc>
                <a:tc>
                  <a:txBody>
                    <a:bodyPr/>
                    <a:lstStyle/>
                    <a:p>
                      <a:pPr algn="just">
                        <a:spcAft>
                          <a:spcPts val="0"/>
                        </a:spcAft>
                      </a:pPr>
                      <a:r>
                        <a:rPr lang="zh-CN" sz="1200" kern="100">
                          <a:effectLst/>
                        </a:rPr>
                        <a:t>倾听能力</a:t>
                      </a:r>
                      <a:endParaRPr lang="zh-CN" sz="1200" kern="100">
                        <a:effectLst/>
                        <a:latin typeface="Calibri"/>
                        <a:ea typeface="宋体"/>
                        <a:cs typeface="Times New Roman"/>
                      </a:endParaRPr>
                    </a:p>
                  </a:txBody>
                  <a:tcPr marL="68580" marR="68580" marT="0" marB="0"/>
                </a:tc>
                <a:tc>
                  <a:txBody>
                    <a:bodyPr/>
                    <a:lstStyle/>
                    <a:p>
                      <a:pPr algn="just">
                        <a:spcAft>
                          <a:spcPts val="0"/>
                        </a:spcAft>
                      </a:pPr>
                      <a:r>
                        <a:rPr lang="zh-CN" sz="1200" kern="100">
                          <a:effectLst/>
                        </a:rPr>
                        <a:t>提问能力</a:t>
                      </a:r>
                      <a:endParaRPr lang="zh-CN" sz="1200" kern="100">
                        <a:effectLst/>
                        <a:latin typeface="Calibri"/>
                        <a:ea typeface="宋体"/>
                        <a:cs typeface="Times New Roman"/>
                      </a:endParaRPr>
                    </a:p>
                  </a:txBody>
                  <a:tcPr marL="68580" marR="68580" marT="0" marB="0"/>
                </a:tc>
                <a:tc>
                  <a:txBody>
                    <a:bodyPr/>
                    <a:lstStyle/>
                    <a:p>
                      <a:pPr algn="just">
                        <a:spcAft>
                          <a:spcPts val="0"/>
                        </a:spcAft>
                      </a:pPr>
                      <a:r>
                        <a:rPr lang="zh-CN" sz="1200" kern="100">
                          <a:effectLst/>
                        </a:rPr>
                        <a:t>总结与重复</a:t>
                      </a:r>
                    </a:p>
                    <a:p>
                      <a:pPr algn="just">
                        <a:spcAft>
                          <a:spcPts val="0"/>
                        </a:spcAft>
                      </a:pPr>
                      <a:r>
                        <a:rPr lang="zh-CN" sz="1200" kern="100">
                          <a:effectLst/>
                        </a:rPr>
                        <a:t>（理清）能力</a:t>
                      </a:r>
                      <a:endParaRPr lang="zh-CN" sz="1200" kern="100">
                        <a:effectLst/>
                        <a:latin typeface="Calibri"/>
                        <a:ea typeface="宋体"/>
                        <a:cs typeface="Times New Roman"/>
                      </a:endParaRPr>
                    </a:p>
                  </a:txBody>
                  <a:tcPr marL="68580" marR="68580" marT="0" marB="0"/>
                </a:tc>
                <a:tc>
                  <a:txBody>
                    <a:bodyPr/>
                    <a:lstStyle/>
                    <a:p>
                      <a:pPr algn="just">
                        <a:spcAft>
                          <a:spcPts val="0"/>
                        </a:spcAft>
                      </a:pPr>
                      <a:r>
                        <a:rPr lang="zh-CN" sz="1200" kern="100">
                          <a:effectLst/>
                        </a:rPr>
                        <a:t>同理心能力</a:t>
                      </a:r>
                      <a:endParaRPr lang="zh-CN" sz="1200" kern="100">
                        <a:effectLst/>
                        <a:latin typeface="Calibri"/>
                        <a:ea typeface="宋体"/>
                        <a:cs typeface="Times New Roman"/>
                      </a:endParaRPr>
                    </a:p>
                  </a:txBody>
                  <a:tcPr marL="68580" marR="68580" marT="0" marB="0"/>
                </a:tc>
              </a:tr>
              <a:tr h="2052404">
                <a:tc>
                  <a:txBody>
                    <a:bodyPr/>
                    <a:lstStyle/>
                    <a:p>
                      <a:pPr algn="just">
                        <a:spcAft>
                          <a:spcPts val="0"/>
                        </a:spcAft>
                      </a:pPr>
                      <a:r>
                        <a:rPr lang="zh-CN" sz="1200" kern="100">
                          <a:effectLst/>
                        </a:rPr>
                        <a:t>√了解沟通能力对于坐席代表岗位工作的重要性；</a:t>
                      </a:r>
                    </a:p>
                    <a:p>
                      <a:pPr algn="just">
                        <a:spcAft>
                          <a:spcPts val="0"/>
                        </a:spcAft>
                      </a:pPr>
                      <a:r>
                        <a:rPr lang="zh-CN" sz="1200" kern="100">
                          <a:effectLst/>
                        </a:rPr>
                        <a:t>√了解沟通三要素；</a:t>
                      </a:r>
                    </a:p>
                    <a:p>
                      <a:pPr algn="just">
                        <a:spcAft>
                          <a:spcPts val="0"/>
                        </a:spcAft>
                      </a:pPr>
                      <a:r>
                        <a:rPr lang="zh-CN" sz="1200" kern="100">
                          <a:effectLst/>
                        </a:rPr>
                        <a:t>√了解沟通三原则；</a:t>
                      </a:r>
                    </a:p>
                    <a:p>
                      <a:pPr algn="just">
                        <a:spcAft>
                          <a:spcPts val="0"/>
                        </a:spcAft>
                      </a:pPr>
                      <a:r>
                        <a:rPr lang="zh-CN" sz="1200" kern="100">
                          <a:effectLst/>
                        </a:rPr>
                        <a:t>√了解沟通的基本步骤</a:t>
                      </a:r>
                      <a:endParaRPr lang="zh-CN" sz="1200" kern="100">
                        <a:effectLst/>
                        <a:latin typeface="Calibri"/>
                        <a:ea typeface="宋体"/>
                        <a:cs typeface="Times New Roman"/>
                      </a:endParaRPr>
                    </a:p>
                  </a:txBody>
                  <a:tcPr marL="68580" marR="68580" marT="0" marB="0"/>
                </a:tc>
                <a:tc>
                  <a:txBody>
                    <a:bodyPr/>
                    <a:lstStyle/>
                    <a:p>
                      <a:pPr algn="just">
                        <a:spcAft>
                          <a:spcPts val="0"/>
                        </a:spcAft>
                      </a:pPr>
                      <a:r>
                        <a:rPr lang="zh-CN" sz="1200" kern="100">
                          <a:effectLst/>
                        </a:rPr>
                        <a:t>√通过倾听能够了解客户的语气、态度，从而理解客户所表达的意思，并给出一个合适的反馈</a:t>
                      </a:r>
                      <a:endParaRPr lang="zh-CN" sz="1200" kern="100">
                        <a:effectLst/>
                        <a:latin typeface="Calibri"/>
                        <a:ea typeface="宋体"/>
                        <a:cs typeface="Times New Roman"/>
                      </a:endParaRPr>
                    </a:p>
                  </a:txBody>
                  <a:tcPr marL="68580" marR="68580" marT="0" marB="0"/>
                </a:tc>
                <a:tc>
                  <a:txBody>
                    <a:bodyPr/>
                    <a:lstStyle/>
                    <a:p>
                      <a:pPr algn="just">
                        <a:spcAft>
                          <a:spcPts val="0"/>
                        </a:spcAft>
                      </a:pPr>
                      <a:r>
                        <a:rPr lang="zh-CN" sz="1200" kern="100" dirty="0">
                          <a:effectLst/>
                        </a:rPr>
                        <a:t>√能够灵活运用多种提问方式获取客户信息，达到了解客户来电意图的目的</a:t>
                      </a:r>
                      <a:endParaRPr lang="zh-CN" sz="1200" kern="100" dirty="0">
                        <a:effectLst/>
                        <a:latin typeface="Calibri"/>
                        <a:ea typeface="宋体"/>
                        <a:cs typeface="Times New Roman"/>
                      </a:endParaRPr>
                    </a:p>
                  </a:txBody>
                  <a:tcPr marL="68580" marR="68580" marT="0" marB="0"/>
                </a:tc>
                <a:tc>
                  <a:txBody>
                    <a:bodyPr/>
                    <a:lstStyle/>
                    <a:p>
                      <a:pPr algn="just">
                        <a:spcAft>
                          <a:spcPts val="0"/>
                        </a:spcAft>
                      </a:pPr>
                      <a:r>
                        <a:rPr lang="zh-CN" sz="1200" kern="100">
                          <a:effectLst/>
                        </a:rPr>
                        <a:t>√能够及时将客户提供的关键信息进行重复确认；</a:t>
                      </a:r>
                    </a:p>
                    <a:p>
                      <a:pPr algn="just">
                        <a:spcAft>
                          <a:spcPts val="0"/>
                        </a:spcAft>
                      </a:pPr>
                      <a:r>
                        <a:rPr lang="zh-CN" sz="1200" kern="100">
                          <a:effectLst/>
                        </a:rPr>
                        <a:t>√当双方意见出现分歧时，理清化解</a:t>
                      </a:r>
                      <a:endParaRPr lang="zh-CN" sz="1200" kern="100">
                        <a:effectLst/>
                        <a:latin typeface="Calibri"/>
                        <a:ea typeface="宋体"/>
                        <a:cs typeface="Times New Roman"/>
                      </a:endParaRPr>
                    </a:p>
                  </a:txBody>
                  <a:tcPr marL="68580" marR="68580" marT="0" marB="0"/>
                </a:tc>
                <a:tc>
                  <a:txBody>
                    <a:bodyPr/>
                    <a:lstStyle/>
                    <a:p>
                      <a:pPr algn="just">
                        <a:spcAft>
                          <a:spcPts val="0"/>
                        </a:spcAft>
                      </a:pPr>
                      <a:r>
                        <a:rPr lang="zh-CN" sz="1200" kern="100" dirty="0">
                          <a:effectLst/>
                        </a:rPr>
                        <a:t>√能够理解客户心情；</a:t>
                      </a:r>
                    </a:p>
                    <a:p>
                      <a:pPr algn="just">
                        <a:spcAft>
                          <a:spcPts val="0"/>
                        </a:spcAft>
                      </a:pPr>
                      <a:r>
                        <a:rPr lang="zh-CN" sz="1200" kern="100" dirty="0">
                          <a:effectLst/>
                        </a:rPr>
                        <a:t>√给客户的反馈易于使客户接受；</a:t>
                      </a:r>
                    </a:p>
                    <a:p>
                      <a:pPr algn="just">
                        <a:spcAft>
                          <a:spcPts val="0"/>
                        </a:spcAft>
                      </a:pPr>
                      <a:r>
                        <a:rPr lang="zh-CN" sz="1200" kern="100" dirty="0">
                          <a:effectLst/>
                        </a:rPr>
                        <a:t>√拉近与客户之间的距离</a:t>
                      </a:r>
                      <a:endParaRPr lang="zh-CN" sz="1200" kern="100" dirty="0">
                        <a:effectLst/>
                        <a:latin typeface="Calibri"/>
                        <a:ea typeface="宋体"/>
                        <a:cs typeface="Times New Roman"/>
                      </a:endParaRPr>
                    </a:p>
                  </a:txBody>
                  <a:tcPr marL="68580" marR="68580" marT="0" marB="0"/>
                </a:tc>
              </a:tr>
            </a:tbl>
          </a:graphicData>
        </a:graphic>
      </p:graphicFrame>
    </p:spTree>
    <p:extLst>
      <p:ext uri="{BB962C8B-B14F-4D97-AF65-F5344CB8AC3E}">
        <p14:creationId xmlns:p14="http://schemas.microsoft.com/office/powerpoint/2010/main" val="15680482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3416320"/>
          </a:xfrm>
          <a:prstGeom prst="rect">
            <a:avLst/>
          </a:prstGeom>
          <a:noFill/>
        </p:spPr>
        <p:txBody>
          <a:bodyPr wrap="square" rtlCol="0">
            <a:spAutoFit/>
          </a:bodyPr>
          <a:lstStyle/>
          <a:p>
            <a:pPr indent="457200"/>
            <a:r>
              <a:rPr lang="en-US" altLang="zh-CN" dirty="0"/>
              <a:t>3</a:t>
            </a:r>
            <a:r>
              <a:rPr lang="zh-CN" altLang="zh-CN" dirty="0"/>
              <a:t>．话术分析</a:t>
            </a:r>
          </a:p>
          <a:p>
            <a:pPr indent="457200"/>
            <a:r>
              <a:rPr lang="zh-CN" altLang="zh-CN" dirty="0"/>
              <a:t>这段话术在人机实训中属于典型的互动习题，话术中客户抱怨</a:t>
            </a:r>
            <a:r>
              <a:rPr lang="en-US" altLang="zh-CN" dirty="0"/>
              <a:t>125</a:t>
            </a:r>
            <a:r>
              <a:rPr lang="zh-CN" altLang="zh-CN" dirty="0"/>
              <a:t>××订酒店送话费的活动在一开始预订酒店时，坐席代表没有告知，并且希望能够有办法补救。这类客户抱怨如果不及时安抚并及时帮助解决问题的话，是有可能升级为投诉的。话术中的坐席代表得知客户来电目的后，马上进行客户心情安抚，使用了同理心的技巧，并且马上提供解决方案。在提供方案的过程中也完善了日后的客户服务，达到了客户与企业双赢的目的。</a:t>
            </a:r>
          </a:p>
          <a:p>
            <a:pPr indent="457200"/>
            <a:r>
              <a:rPr lang="en-US" altLang="zh-CN" dirty="0"/>
              <a:t>4</a:t>
            </a:r>
            <a:r>
              <a:rPr lang="zh-CN" altLang="zh-CN" dirty="0"/>
              <a:t>．分析总结</a:t>
            </a:r>
          </a:p>
          <a:p>
            <a:pPr indent="457200"/>
            <a:r>
              <a:rPr lang="zh-CN" altLang="zh-CN" dirty="0"/>
              <a:t>不要小看一句“请您不要着急，我十分理解您现在的心情……”很多情况下，客户在抱怨时十分希望得到坐席代表的尊重和理解。“我理解”是最好的人际关系润滑剂。</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2"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2</a:t>
            </a:r>
            <a:r>
              <a:rPr lang="zh-CN" altLang="en-US" sz="1600" b="1" dirty="0" smtClean="0">
                <a:solidFill>
                  <a:schemeClr val="accent3">
                    <a:lumMod val="50000"/>
                  </a:schemeClr>
                </a:solidFill>
                <a:latin typeface="黑体" pitchFamily="2" charset="-122"/>
                <a:ea typeface="黑体" pitchFamily="2" charset="-122"/>
              </a:rPr>
              <a:t>  掌握倾听技巧</a:t>
            </a:r>
            <a:endParaRPr lang="zh-CN" altLang="en-US" sz="1600" b="1" dirty="0">
              <a:solidFill>
                <a:schemeClr val="accent3">
                  <a:lumMod val="50000"/>
                </a:schemeClr>
              </a:solidFill>
              <a:latin typeface="黑体" pitchFamily="2" charset="-122"/>
              <a:ea typeface="黑体" pitchFamily="2" charset="-122"/>
            </a:endParaRPr>
          </a:p>
        </p:txBody>
      </p:sp>
      <p:sp>
        <p:nvSpPr>
          <p:cNvPr id="13" name="圆角矩形 12">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398232826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1"/>
          <p:cNvSpPr>
            <a:spLocks noChangeArrowheads="1"/>
          </p:cNvSpPr>
          <p:nvPr/>
        </p:nvSpPr>
        <p:spPr bwMode="auto">
          <a:xfrm>
            <a:off x="1" y="1705310"/>
            <a:ext cx="9144000" cy="2304380"/>
          </a:xfrm>
          <a:prstGeom prst="rect">
            <a:avLst/>
          </a:prstGeom>
          <a:solidFill>
            <a:srgbClr val="000000">
              <a:alpha val="5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dirty="0">
              <a:solidFill>
                <a:srgbClr val="FFFFFF"/>
              </a:solidFill>
              <a:latin typeface="Calibri" pitchFamily="34" charset="0"/>
              <a:sym typeface="Calibri" pitchFamily="34" charset="0"/>
            </a:endParaRPr>
          </a:p>
        </p:txBody>
      </p:sp>
      <p:sp>
        <p:nvSpPr>
          <p:cNvPr id="5" name="矩形 23"/>
          <p:cNvSpPr>
            <a:spLocks noChangeArrowheads="1"/>
          </p:cNvSpPr>
          <p:nvPr/>
        </p:nvSpPr>
        <p:spPr bwMode="auto">
          <a:xfrm>
            <a:off x="625475" y="1531897"/>
            <a:ext cx="671338" cy="2651206"/>
          </a:xfrm>
          <a:prstGeom prst="rect">
            <a:avLst/>
          </a:prstGeom>
          <a:solidFill>
            <a:srgbClr val="00B0F0">
              <a:alpha val="64999"/>
            </a:srgbClr>
          </a:solidFill>
          <a:ln>
            <a:noFill/>
          </a:ln>
        </p:spPr>
        <p:txBody>
          <a:bodyPr anchor="ctr"/>
          <a:lstStyle/>
          <a:p>
            <a:endParaRPr lang="zh-CN" altLang="en-US">
              <a:solidFill>
                <a:srgbClr val="FFFFFF"/>
              </a:solidFill>
              <a:latin typeface="Calibri" pitchFamily="34" charset="0"/>
              <a:sym typeface="Calibri" pitchFamily="34" charset="0"/>
            </a:endParaRPr>
          </a:p>
        </p:txBody>
      </p:sp>
      <p:sp>
        <p:nvSpPr>
          <p:cNvPr id="6" name="直角三角形 20"/>
          <p:cNvSpPr>
            <a:spLocks noChangeArrowheads="1"/>
          </p:cNvSpPr>
          <p:nvPr/>
        </p:nvSpPr>
        <p:spPr bwMode="auto">
          <a:xfrm>
            <a:off x="1296813" y="1531897"/>
            <a:ext cx="195212" cy="173413"/>
          </a:xfrm>
          <a:prstGeom prst="rtTriangle">
            <a:avLst/>
          </a:prstGeom>
          <a:solidFill>
            <a:srgbClr val="00B0F0">
              <a:alpha val="62999"/>
            </a:srgbClr>
          </a:solidFill>
          <a:ln>
            <a:noFill/>
          </a:ln>
        </p:spPr>
        <p:txBody>
          <a:bodyPr anchor="ctr"/>
          <a:lstStyle/>
          <a:p>
            <a:endParaRPr lang="zh-CN" altLang="en-US">
              <a:solidFill>
                <a:srgbClr val="FFFFFF"/>
              </a:solidFill>
              <a:latin typeface="Calibri" pitchFamily="34" charset="0"/>
              <a:sym typeface="Calibri" pitchFamily="34" charset="0"/>
            </a:endParaRPr>
          </a:p>
        </p:txBody>
      </p:sp>
      <p:sp>
        <p:nvSpPr>
          <p:cNvPr id="7" name="直角三角形 26"/>
          <p:cNvSpPr>
            <a:spLocks noChangeArrowheads="1"/>
          </p:cNvSpPr>
          <p:nvPr/>
        </p:nvSpPr>
        <p:spPr bwMode="auto">
          <a:xfrm flipV="1">
            <a:off x="1296813" y="4009689"/>
            <a:ext cx="195212" cy="173413"/>
          </a:xfrm>
          <a:prstGeom prst="rtTriangle">
            <a:avLst/>
          </a:prstGeom>
          <a:solidFill>
            <a:srgbClr val="00B0F0">
              <a:alpha val="62999"/>
            </a:srgbClr>
          </a:solidFill>
          <a:ln>
            <a:noFill/>
          </a:ln>
        </p:spPr>
        <p:txBody>
          <a:bodyPr anchor="ctr"/>
          <a:lstStyle/>
          <a:p>
            <a:endParaRPr lang="zh-CN" altLang="en-US">
              <a:solidFill>
                <a:srgbClr val="FFFFFF"/>
              </a:solidFill>
              <a:latin typeface="Calibri" pitchFamily="34" charset="0"/>
              <a:sym typeface="Calibri" pitchFamily="34" charset="0"/>
            </a:endParaRPr>
          </a:p>
        </p:txBody>
      </p:sp>
      <p:pic>
        <p:nvPicPr>
          <p:cNvPr id="8"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06808" y="876932"/>
            <a:ext cx="3181759" cy="3961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1475656" y="1849388"/>
            <a:ext cx="4215128" cy="584775"/>
          </a:xfrm>
          <a:prstGeom prst="rect">
            <a:avLst/>
          </a:prstGeom>
          <a:noFill/>
        </p:spPr>
        <p:txBody>
          <a:bodyPr wrap="square" rtlCol="0">
            <a:spAutoFit/>
          </a:bodyPr>
          <a:lstStyle/>
          <a:p>
            <a:r>
              <a:rPr lang="zh-CN" altLang="en-US" sz="3200" b="1" i="1" dirty="0" smtClean="0">
                <a:solidFill>
                  <a:schemeClr val="bg1"/>
                </a:solidFill>
                <a:latin typeface="华文新魏" pitchFamily="2" charset="-122"/>
                <a:ea typeface="华文新魏" pitchFamily="2" charset="-122"/>
              </a:rPr>
              <a:t>实训课题</a:t>
            </a:r>
            <a:r>
              <a:rPr lang="en-US" altLang="zh-CN" sz="3200" b="1" i="1" dirty="0" smtClean="0">
                <a:solidFill>
                  <a:schemeClr val="bg1"/>
                </a:solidFill>
                <a:latin typeface="华文新魏" pitchFamily="2" charset="-122"/>
                <a:ea typeface="华文新魏" pitchFamily="2" charset="-122"/>
              </a:rPr>
              <a:t>3</a:t>
            </a:r>
            <a:endParaRPr lang="zh-CN" altLang="en-US" sz="3200" b="1" i="1" dirty="0">
              <a:solidFill>
                <a:schemeClr val="bg1"/>
              </a:solidFill>
              <a:latin typeface="华文新魏" pitchFamily="2" charset="-122"/>
              <a:ea typeface="华文新魏" pitchFamily="2" charset="-122"/>
            </a:endParaRPr>
          </a:p>
        </p:txBody>
      </p:sp>
      <p:sp>
        <p:nvSpPr>
          <p:cNvPr id="12" name="TextBox 11"/>
          <p:cNvSpPr txBox="1"/>
          <p:nvPr/>
        </p:nvSpPr>
        <p:spPr>
          <a:xfrm>
            <a:off x="1691680" y="2565110"/>
            <a:ext cx="4104456" cy="584775"/>
          </a:xfrm>
          <a:prstGeom prst="rect">
            <a:avLst/>
          </a:prstGeom>
          <a:noFill/>
        </p:spPr>
        <p:txBody>
          <a:bodyPr wrap="square" rtlCol="0">
            <a:spAutoFit/>
          </a:bodyPr>
          <a:lstStyle/>
          <a:p>
            <a:pPr algn="r"/>
            <a:r>
              <a:rPr lang="zh-CN" altLang="en-US" sz="3200" dirty="0">
                <a:solidFill>
                  <a:schemeClr val="bg1">
                    <a:lumMod val="95000"/>
                  </a:schemeClr>
                </a:solidFill>
                <a:latin typeface="华文新魏" pitchFamily="2" charset="-122"/>
                <a:ea typeface="华文新魏" pitchFamily="2" charset="-122"/>
              </a:rPr>
              <a:t>进行</a:t>
            </a:r>
            <a:r>
              <a:rPr lang="zh-CN" altLang="en-US" sz="3200" dirty="0" smtClean="0">
                <a:solidFill>
                  <a:schemeClr val="bg1">
                    <a:lumMod val="95000"/>
                  </a:schemeClr>
                </a:solidFill>
                <a:latin typeface="华文新魏" pitchFamily="2" charset="-122"/>
                <a:ea typeface="华文新魏" pitchFamily="2" charset="-122"/>
              </a:rPr>
              <a:t>有效提问</a:t>
            </a:r>
            <a:endParaRPr lang="zh-CN" altLang="en-US" sz="3200" dirty="0">
              <a:solidFill>
                <a:schemeClr val="bg1">
                  <a:lumMod val="95000"/>
                </a:schemeClr>
              </a:solidFill>
              <a:latin typeface="华文新魏" pitchFamily="2" charset="-122"/>
              <a:ea typeface="华文新魏" pitchFamily="2" charset="-122"/>
            </a:endParaRPr>
          </a:p>
        </p:txBody>
      </p:sp>
      <p:pic>
        <p:nvPicPr>
          <p:cNvPr id="13"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4867933"/>
            <a:ext cx="2952000" cy="65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4"/>
          <p:cNvSpPr>
            <a:spLocks noChangeArrowheads="1"/>
          </p:cNvSpPr>
          <p:nvPr/>
        </p:nvSpPr>
        <p:spPr bwMode="auto">
          <a:xfrm>
            <a:off x="143508" y="266953"/>
            <a:ext cx="885698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3600" b="1" dirty="0" smtClean="0">
                <a:solidFill>
                  <a:srgbClr val="FF0000"/>
                </a:solidFill>
                <a:latin typeface="黑体" pitchFamily="2" charset="-122"/>
                <a:ea typeface="黑体" pitchFamily="2" charset="-122"/>
              </a:rPr>
              <a:t>模块三</a:t>
            </a:r>
            <a:r>
              <a:rPr lang="zh-CN" altLang="en-US" sz="3600" b="1" dirty="0" smtClean="0">
                <a:latin typeface="黑体" pitchFamily="2" charset="-122"/>
                <a:ea typeface="黑体" pitchFamily="2" charset="-122"/>
              </a:rPr>
              <a:t>  客户沟通技巧</a:t>
            </a:r>
            <a:endParaRPr lang="zh-CN" altLang="en-US" sz="3600" b="1" dirty="0">
              <a:solidFill>
                <a:schemeClr val="accent1">
                  <a:lumMod val="75000"/>
                </a:schemeClr>
              </a:solidFill>
              <a:latin typeface="黑体" pitchFamily="2" charset="-122"/>
              <a:ea typeface="黑体" pitchFamily="2" charset="-122"/>
            </a:endParaRPr>
          </a:p>
        </p:txBody>
      </p:sp>
      <p:sp>
        <p:nvSpPr>
          <p:cNvPr id="14" name="圆角矩形 18">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4207707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250"/>
                                  </p:stCondLst>
                                  <p:iterate type="lt">
                                    <p:tmPct val="10000"/>
                                  </p:iterate>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ppt_x</p:attrName>
                                        </p:attrNameLst>
                                      </p:cBhvr>
                                      <p:tavLst>
                                        <p:tav tm="0">
                                          <p:val>
                                            <p:strVal val="1+#ppt_w/2"/>
                                          </p:val>
                                        </p:tav>
                                        <p:tav tm="100000">
                                          <p:val>
                                            <p:strVal val="#ppt_x"/>
                                          </p:val>
                                        </p:tav>
                                      </p:tavLst>
                                    </p:anim>
                                    <p:anim calcmode="lin" valueType="num">
                                      <p:cBhvr>
                                        <p:cTn id="8"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utoUpdateAnimBg="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sp>
        <p:nvSpPr>
          <p:cNvPr id="8" name="矩形 7"/>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13"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3</a:t>
            </a:r>
            <a:r>
              <a:rPr lang="zh-CN" altLang="en-US" sz="1600" b="1" dirty="0" smtClean="0">
                <a:solidFill>
                  <a:schemeClr val="accent3">
                    <a:lumMod val="50000"/>
                  </a:schemeClr>
                </a:solidFill>
                <a:latin typeface="黑体" pitchFamily="2" charset="-122"/>
                <a:ea typeface="黑体" pitchFamily="2" charset="-122"/>
              </a:rPr>
              <a:t>  进行有效提问</a:t>
            </a:r>
            <a:endParaRPr lang="zh-CN" altLang="en-US" sz="1600" b="1" dirty="0">
              <a:solidFill>
                <a:schemeClr val="accent3">
                  <a:lumMod val="50000"/>
                </a:schemeClr>
              </a:solidFill>
              <a:latin typeface="黑体" pitchFamily="2" charset="-122"/>
              <a:ea typeface="黑体" pitchFamily="2" charset="-122"/>
            </a:endParaRPr>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38"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9" name="TextBox 7177"/>
          <p:cNvSpPr>
            <a:spLocks noChangeArrowheads="1"/>
          </p:cNvSpPr>
          <p:nvPr/>
        </p:nvSpPr>
        <p:spPr bwMode="auto">
          <a:xfrm>
            <a:off x="4709372" y="3694537"/>
            <a:ext cx="885766" cy="484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22" tIns="34261" rIns="68522" bIns="34261">
            <a:spAutoFit/>
          </a:bodyPr>
          <a:lstStyle/>
          <a:p>
            <a:r>
              <a:rPr lang="en-US" sz="1200" b="1" dirty="0">
                <a:solidFill>
                  <a:srgbClr val="7F7F7F"/>
                </a:solidFill>
                <a:latin typeface="Broadway" pitchFamily="82" charset="0"/>
                <a:ea typeface="黑体" pitchFamily="2" charset="-122"/>
                <a:sym typeface="Arial" pitchFamily="34" charset="0"/>
              </a:rPr>
              <a:t>Part  </a:t>
            </a:r>
            <a:r>
              <a:rPr lang="en-US" sz="1200" b="1" dirty="0" smtClean="0">
                <a:solidFill>
                  <a:srgbClr val="7F7F7F"/>
                </a:solidFill>
                <a:latin typeface="Broadway" pitchFamily="82" charset="0"/>
                <a:ea typeface="黑体" pitchFamily="2" charset="-122"/>
                <a:sym typeface="Arial" pitchFamily="34" charset="0"/>
              </a:rPr>
              <a:t> </a:t>
            </a:r>
            <a:r>
              <a:rPr lang="en-US" sz="1000" b="1" dirty="0" smtClean="0">
                <a:solidFill>
                  <a:srgbClr val="7F7F7F"/>
                </a:solidFill>
                <a:latin typeface="Broadway" pitchFamily="82" charset="0"/>
                <a:ea typeface="黑体" pitchFamily="2" charset="-122"/>
                <a:sym typeface="Arial" pitchFamily="34" charset="0"/>
              </a:rPr>
              <a:t> </a:t>
            </a:r>
            <a:r>
              <a:rPr lang="en-US" sz="2700" b="1" dirty="0" smtClean="0">
                <a:solidFill>
                  <a:srgbClr val="7F7F7F"/>
                </a:solidFill>
                <a:latin typeface="Broadway" pitchFamily="82" charset="0"/>
                <a:ea typeface="黑体" pitchFamily="2" charset="-122"/>
                <a:sym typeface="Arial" pitchFamily="34" charset="0"/>
              </a:rPr>
              <a:t>4</a:t>
            </a:r>
            <a:endParaRPr lang="zh-CN" altLang="en-US" dirty="0"/>
          </a:p>
        </p:txBody>
      </p:sp>
      <p:sp>
        <p:nvSpPr>
          <p:cNvPr id="20" name="TextBox 7177"/>
          <p:cNvSpPr>
            <a:spLocks noChangeArrowheads="1"/>
          </p:cNvSpPr>
          <p:nvPr/>
        </p:nvSpPr>
        <p:spPr bwMode="auto">
          <a:xfrm>
            <a:off x="5062624" y="4605058"/>
            <a:ext cx="882560" cy="484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22" tIns="34261" rIns="68522" bIns="34261">
            <a:spAutoFit/>
          </a:bodyPr>
          <a:lstStyle/>
          <a:p>
            <a:r>
              <a:rPr lang="en-US" sz="1200" b="1" dirty="0">
                <a:solidFill>
                  <a:srgbClr val="7F7F7F"/>
                </a:solidFill>
                <a:latin typeface="Broadway" pitchFamily="82" charset="0"/>
                <a:ea typeface="黑体" pitchFamily="2" charset="-122"/>
                <a:sym typeface="Arial" pitchFamily="34" charset="0"/>
              </a:rPr>
              <a:t>Part </a:t>
            </a:r>
            <a:r>
              <a:rPr lang="en-US" sz="1100" b="1" dirty="0">
                <a:solidFill>
                  <a:srgbClr val="7F7F7F"/>
                </a:solidFill>
                <a:latin typeface="Broadway" pitchFamily="82" charset="0"/>
                <a:ea typeface="黑体" pitchFamily="2" charset="-122"/>
                <a:sym typeface="Arial" pitchFamily="34" charset="0"/>
              </a:rPr>
              <a:t> </a:t>
            </a:r>
            <a:r>
              <a:rPr lang="en-US" sz="1100" b="1" dirty="0" smtClean="0">
                <a:solidFill>
                  <a:srgbClr val="7F7F7F"/>
                </a:solidFill>
                <a:latin typeface="Broadway" pitchFamily="82" charset="0"/>
                <a:ea typeface="黑体" pitchFamily="2" charset="-122"/>
                <a:sym typeface="Arial" pitchFamily="34" charset="0"/>
              </a:rPr>
              <a:t>  </a:t>
            </a:r>
            <a:r>
              <a:rPr lang="en-US" sz="2700" b="1" dirty="0" smtClean="0">
                <a:solidFill>
                  <a:srgbClr val="7F7F7F"/>
                </a:solidFill>
                <a:latin typeface="Broadway" pitchFamily="82" charset="0"/>
                <a:ea typeface="黑体" pitchFamily="2" charset="-122"/>
                <a:sym typeface="Arial" pitchFamily="34" charset="0"/>
              </a:rPr>
              <a:t>5</a:t>
            </a:r>
            <a:endParaRPr lang="zh-CN" altLang="en-US" dirty="0"/>
          </a:p>
        </p:txBody>
      </p:sp>
      <p:sp>
        <p:nvSpPr>
          <p:cNvPr id="21" name="TextBox 7177"/>
          <p:cNvSpPr>
            <a:spLocks noChangeArrowheads="1"/>
          </p:cNvSpPr>
          <p:nvPr/>
        </p:nvSpPr>
        <p:spPr bwMode="auto">
          <a:xfrm>
            <a:off x="3672058" y="962968"/>
            <a:ext cx="879354" cy="484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22" tIns="34261" rIns="68522" bIns="34261">
            <a:spAutoFit/>
          </a:bodyPr>
          <a:lstStyle/>
          <a:p>
            <a:r>
              <a:rPr lang="en-US" sz="1200" b="1" dirty="0">
                <a:solidFill>
                  <a:srgbClr val="7F7F7F"/>
                </a:solidFill>
                <a:latin typeface="Broadway" pitchFamily="82" charset="0"/>
                <a:ea typeface="黑体" pitchFamily="2" charset="-122"/>
                <a:sym typeface="Arial" pitchFamily="34" charset="0"/>
              </a:rPr>
              <a:t>Part  </a:t>
            </a:r>
            <a:r>
              <a:rPr lang="en-US" sz="1000" b="1" dirty="0">
                <a:solidFill>
                  <a:srgbClr val="7F7F7F"/>
                </a:solidFill>
                <a:latin typeface="Broadway" pitchFamily="82" charset="0"/>
                <a:ea typeface="黑体" pitchFamily="2" charset="-122"/>
                <a:sym typeface="Arial" pitchFamily="34" charset="0"/>
              </a:rPr>
              <a:t> </a:t>
            </a:r>
            <a:r>
              <a:rPr lang="en-US" sz="1000" b="1" dirty="0" smtClean="0">
                <a:solidFill>
                  <a:srgbClr val="7F7F7F"/>
                </a:solidFill>
                <a:latin typeface="Broadway" pitchFamily="82" charset="0"/>
                <a:ea typeface="黑体" pitchFamily="2" charset="-122"/>
                <a:sym typeface="Arial" pitchFamily="34" charset="0"/>
              </a:rPr>
              <a:t> </a:t>
            </a:r>
            <a:r>
              <a:rPr lang="en-US" sz="2700" b="1" dirty="0" smtClean="0">
                <a:solidFill>
                  <a:srgbClr val="7F7F7F"/>
                </a:solidFill>
                <a:latin typeface="Broadway" pitchFamily="82" charset="0"/>
                <a:ea typeface="黑体" pitchFamily="2" charset="-122"/>
                <a:sym typeface="Arial" pitchFamily="34" charset="0"/>
              </a:rPr>
              <a:t>1</a:t>
            </a:r>
            <a:endParaRPr lang="zh-CN" altLang="en-US" dirty="0"/>
          </a:p>
        </p:txBody>
      </p:sp>
      <p:sp>
        <p:nvSpPr>
          <p:cNvPr id="22" name="TextBox 7177"/>
          <p:cNvSpPr>
            <a:spLocks noChangeArrowheads="1"/>
          </p:cNvSpPr>
          <p:nvPr/>
        </p:nvSpPr>
        <p:spPr bwMode="auto">
          <a:xfrm>
            <a:off x="4018898" y="1873491"/>
            <a:ext cx="872942" cy="484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22" tIns="34261" rIns="68522" bIns="34261">
            <a:spAutoFit/>
          </a:bodyPr>
          <a:lstStyle/>
          <a:p>
            <a:r>
              <a:rPr lang="en-US" sz="1200" b="1" dirty="0">
                <a:solidFill>
                  <a:srgbClr val="7F7F7F"/>
                </a:solidFill>
                <a:latin typeface="Broadway" pitchFamily="82" charset="0"/>
                <a:ea typeface="黑体" pitchFamily="2" charset="-122"/>
                <a:sym typeface="Arial" pitchFamily="34" charset="0"/>
              </a:rPr>
              <a:t>Part </a:t>
            </a:r>
            <a:r>
              <a:rPr lang="en-US" sz="1000" b="1" dirty="0">
                <a:solidFill>
                  <a:srgbClr val="7F7F7F"/>
                </a:solidFill>
                <a:latin typeface="Broadway" pitchFamily="82" charset="0"/>
                <a:ea typeface="黑体" pitchFamily="2" charset="-122"/>
                <a:sym typeface="Arial" pitchFamily="34" charset="0"/>
              </a:rPr>
              <a:t>  </a:t>
            </a:r>
            <a:r>
              <a:rPr lang="en-US" sz="1000" b="1" dirty="0" smtClean="0">
                <a:solidFill>
                  <a:srgbClr val="7F7F7F"/>
                </a:solidFill>
                <a:latin typeface="Broadway" pitchFamily="82" charset="0"/>
                <a:ea typeface="黑体" pitchFamily="2" charset="-122"/>
                <a:sym typeface="Arial" pitchFamily="34" charset="0"/>
              </a:rPr>
              <a:t> </a:t>
            </a:r>
            <a:r>
              <a:rPr lang="en-US" sz="2700" b="1" dirty="0" smtClean="0">
                <a:solidFill>
                  <a:srgbClr val="7F7F7F"/>
                </a:solidFill>
                <a:latin typeface="Broadway" pitchFamily="82" charset="0"/>
                <a:ea typeface="黑体" pitchFamily="2" charset="-122"/>
                <a:sym typeface="Arial" pitchFamily="34" charset="0"/>
              </a:rPr>
              <a:t>2</a:t>
            </a:r>
            <a:endParaRPr lang="zh-CN" altLang="en-US" dirty="0"/>
          </a:p>
        </p:txBody>
      </p:sp>
      <p:sp>
        <p:nvSpPr>
          <p:cNvPr id="23" name="TextBox 7177"/>
          <p:cNvSpPr>
            <a:spLocks noChangeArrowheads="1"/>
          </p:cNvSpPr>
          <p:nvPr/>
        </p:nvSpPr>
        <p:spPr bwMode="auto">
          <a:xfrm>
            <a:off x="4359326" y="2784014"/>
            <a:ext cx="882560" cy="484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22" tIns="34261" rIns="68522" bIns="34261">
            <a:spAutoFit/>
          </a:bodyPr>
          <a:lstStyle/>
          <a:p>
            <a:r>
              <a:rPr lang="en-US" sz="1200" b="1" dirty="0">
                <a:solidFill>
                  <a:srgbClr val="7F7F7F"/>
                </a:solidFill>
                <a:latin typeface="Broadway" pitchFamily="82" charset="0"/>
                <a:ea typeface="黑体" pitchFamily="2" charset="-122"/>
                <a:sym typeface="Arial" pitchFamily="34" charset="0"/>
              </a:rPr>
              <a:t>Part </a:t>
            </a:r>
            <a:r>
              <a:rPr lang="en-US" sz="1100" b="1" dirty="0">
                <a:solidFill>
                  <a:srgbClr val="7F7F7F"/>
                </a:solidFill>
                <a:latin typeface="Broadway" pitchFamily="82" charset="0"/>
                <a:ea typeface="黑体" pitchFamily="2" charset="-122"/>
                <a:sym typeface="Arial" pitchFamily="34" charset="0"/>
              </a:rPr>
              <a:t> </a:t>
            </a:r>
            <a:r>
              <a:rPr lang="en-US" sz="1100" b="1" dirty="0" smtClean="0">
                <a:solidFill>
                  <a:srgbClr val="7F7F7F"/>
                </a:solidFill>
                <a:latin typeface="Broadway" pitchFamily="82" charset="0"/>
                <a:ea typeface="黑体" pitchFamily="2" charset="-122"/>
                <a:sym typeface="Arial" pitchFamily="34" charset="0"/>
              </a:rPr>
              <a:t>  </a:t>
            </a:r>
            <a:r>
              <a:rPr lang="en-US" sz="2700" b="1" dirty="0" smtClean="0">
                <a:solidFill>
                  <a:srgbClr val="7F7F7F"/>
                </a:solidFill>
                <a:latin typeface="Broadway" pitchFamily="82" charset="0"/>
                <a:ea typeface="黑体" pitchFamily="2" charset="-122"/>
                <a:sym typeface="Arial" pitchFamily="34" charset="0"/>
              </a:rPr>
              <a:t>3</a:t>
            </a:r>
            <a:endParaRPr lang="zh-CN" altLang="en-US" dirty="0"/>
          </a:p>
        </p:txBody>
      </p:sp>
      <p:sp>
        <p:nvSpPr>
          <p:cNvPr id="24" name="圆角矩形 23">
            <a:hlinkClick r:id="rId4" action="ppaction://hlinksldjump"/>
          </p:cNvPr>
          <p:cNvSpPr/>
          <p:nvPr/>
        </p:nvSpPr>
        <p:spPr>
          <a:xfrm>
            <a:off x="4716398" y="1020396"/>
            <a:ext cx="2773530" cy="369332"/>
          </a:xfrm>
          <a:prstGeom prst="roundRect">
            <a:avLst/>
          </a:prstGeom>
          <a:solidFill>
            <a:schemeClr val="accent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r>
              <a:rPr lang="zh-CN" altLang="en-US" b="1" dirty="0" smtClean="0">
                <a:latin typeface="黑体" pitchFamily="49" charset="-122"/>
                <a:ea typeface="黑体" pitchFamily="49" charset="-122"/>
              </a:rPr>
              <a:t>能力综述</a:t>
            </a:r>
            <a:endParaRPr lang="zh-CN" altLang="en-US" b="1" dirty="0">
              <a:latin typeface="黑体" pitchFamily="49" charset="-122"/>
              <a:ea typeface="黑体" pitchFamily="49" charset="-122"/>
            </a:endParaRPr>
          </a:p>
        </p:txBody>
      </p:sp>
      <p:sp>
        <p:nvSpPr>
          <p:cNvPr id="25" name="圆角矩形 24">
            <a:hlinkClick r:id="rId5" action="ppaction://hlinksldjump"/>
          </p:cNvPr>
          <p:cNvSpPr/>
          <p:nvPr/>
        </p:nvSpPr>
        <p:spPr>
          <a:xfrm>
            <a:off x="5067036" y="1930957"/>
            <a:ext cx="2773530" cy="369332"/>
          </a:xfrm>
          <a:prstGeom prst="roundRect">
            <a:avLst/>
          </a:prstGeom>
          <a:solidFill>
            <a:schemeClr val="accent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r>
              <a:rPr lang="zh-CN" altLang="en-US" b="1" dirty="0" smtClean="0">
                <a:latin typeface="黑体" pitchFamily="49" charset="-122"/>
                <a:ea typeface="黑体" pitchFamily="49" charset="-122"/>
              </a:rPr>
              <a:t>情境实训</a:t>
            </a:r>
            <a:endParaRPr lang="zh-CN" altLang="en-US" b="1" dirty="0">
              <a:latin typeface="黑体" pitchFamily="49" charset="-122"/>
              <a:ea typeface="黑体" pitchFamily="49" charset="-122"/>
            </a:endParaRPr>
          </a:p>
        </p:txBody>
      </p:sp>
      <p:sp>
        <p:nvSpPr>
          <p:cNvPr id="26" name="圆角矩形 25">
            <a:hlinkClick r:id="rId6" action="ppaction://hlinksldjump"/>
          </p:cNvPr>
          <p:cNvSpPr/>
          <p:nvPr/>
        </p:nvSpPr>
        <p:spPr>
          <a:xfrm>
            <a:off x="5417674" y="2841518"/>
            <a:ext cx="2773530" cy="369332"/>
          </a:xfrm>
          <a:prstGeom prst="roundRect">
            <a:avLst/>
          </a:prstGeom>
          <a:solidFill>
            <a:schemeClr val="accent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r>
              <a:rPr lang="zh-CN" altLang="en-US" b="1" dirty="0" smtClean="0">
                <a:latin typeface="黑体" pitchFamily="49" charset="-122"/>
                <a:ea typeface="黑体" pitchFamily="49" charset="-122"/>
              </a:rPr>
              <a:t>相关知识</a:t>
            </a:r>
            <a:endParaRPr lang="zh-CN" altLang="en-US" b="1" dirty="0">
              <a:latin typeface="黑体" pitchFamily="49" charset="-122"/>
              <a:ea typeface="黑体" pitchFamily="49" charset="-122"/>
            </a:endParaRPr>
          </a:p>
        </p:txBody>
      </p:sp>
      <p:sp>
        <p:nvSpPr>
          <p:cNvPr id="27" name="圆角矩形 26">
            <a:hlinkClick r:id="rId7" action="ppaction://hlinksldjump"/>
          </p:cNvPr>
          <p:cNvSpPr/>
          <p:nvPr/>
        </p:nvSpPr>
        <p:spPr>
          <a:xfrm>
            <a:off x="5768312" y="3752079"/>
            <a:ext cx="2773530" cy="369332"/>
          </a:xfrm>
          <a:prstGeom prst="roundRect">
            <a:avLst/>
          </a:prstGeom>
          <a:solidFill>
            <a:schemeClr val="accent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r>
              <a:rPr lang="zh-CN" altLang="en-US" b="1" dirty="0" smtClean="0">
                <a:latin typeface="黑体" pitchFamily="49" charset="-122"/>
                <a:ea typeface="黑体" pitchFamily="49" charset="-122"/>
              </a:rPr>
              <a:t>互动游戏</a:t>
            </a:r>
            <a:endParaRPr lang="zh-CN" altLang="en-US" b="1" dirty="0">
              <a:latin typeface="黑体" pitchFamily="49" charset="-122"/>
              <a:ea typeface="黑体" pitchFamily="49" charset="-122"/>
            </a:endParaRPr>
          </a:p>
        </p:txBody>
      </p:sp>
      <p:sp>
        <p:nvSpPr>
          <p:cNvPr id="28" name="圆角矩形 27">
            <a:hlinkClick r:id="rId8" action="ppaction://hlinksldjump"/>
          </p:cNvPr>
          <p:cNvSpPr/>
          <p:nvPr/>
        </p:nvSpPr>
        <p:spPr>
          <a:xfrm>
            <a:off x="6118950" y="4662641"/>
            <a:ext cx="2773530" cy="369332"/>
          </a:xfrm>
          <a:prstGeom prst="roundRect">
            <a:avLst/>
          </a:prstGeom>
          <a:solidFill>
            <a:schemeClr val="accent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r>
              <a:rPr lang="zh-CN" altLang="en-US" b="1" dirty="0" smtClean="0">
                <a:latin typeface="黑体" pitchFamily="49" charset="-122"/>
                <a:ea typeface="黑体" pitchFamily="49" charset="-122"/>
              </a:rPr>
              <a:t>实训练习</a:t>
            </a:r>
            <a:endParaRPr lang="zh-CN" altLang="en-US" b="1" dirty="0">
              <a:latin typeface="黑体" pitchFamily="49" charset="-122"/>
              <a:ea typeface="黑体" pitchFamily="49" charset="-122"/>
            </a:endParaRPr>
          </a:p>
        </p:txBody>
      </p:sp>
      <p:sp>
        <p:nvSpPr>
          <p:cNvPr id="29" name="圆角矩形 28">
            <a:hlinkClick r:id="rId9"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61354995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20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ppt_x</p:attrName>
                                        </p:attrNameLst>
                                      </p:cBhvr>
                                      <p:tavLst>
                                        <p:tav tm="0">
                                          <p:val>
                                            <p:strVal val="1+#ppt_w/2"/>
                                          </p:val>
                                        </p:tav>
                                        <p:tav tm="100000">
                                          <p:val>
                                            <p:strVal val="#ppt_x"/>
                                          </p:val>
                                        </p:tav>
                                      </p:tavLst>
                                    </p:anim>
                                    <p:anim calcmode="lin" valueType="num">
                                      <p:cBhvr>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40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ppt_x</p:attrName>
                                        </p:attrNameLst>
                                      </p:cBhvr>
                                      <p:tavLst>
                                        <p:tav tm="0">
                                          <p:val>
                                            <p:strVal val="1+#ppt_w/2"/>
                                          </p:val>
                                        </p:tav>
                                        <p:tav tm="100000">
                                          <p:val>
                                            <p:strVal val="#ppt_x"/>
                                          </p:val>
                                        </p:tav>
                                      </p:tavLst>
                                    </p:anim>
                                    <p:anim calcmode="lin" valueType="num">
                                      <p:cBhvr>
                                        <p:cTn id="12" dur="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600"/>
                                  </p:stCondLst>
                                  <p:childTnLst>
                                    <p:set>
                                      <p:cBhvr>
                                        <p:cTn id="14" dur="1" fill="hold">
                                          <p:stCondLst>
                                            <p:cond delay="0"/>
                                          </p:stCondLst>
                                        </p:cTn>
                                        <p:tgtEl>
                                          <p:spTgt spid="23"/>
                                        </p:tgtEl>
                                        <p:attrNameLst>
                                          <p:attrName>style.visibility</p:attrName>
                                        </p:attrNameLst>
                                      </p:cBhvr>
                                      <p:to>
                                        <p:strVal val="visible"/>
                                      </p:to>
                                    </p:set>
                                    <p:anim calcmode="lin" valueType="num">
                                      <p:cBhvr>
                                        <p:cTn id="15" dur="500" fill="hold"/>
                                        <p:tgtEl>
                                          <p:spTgt spid="23"/>
                                        </p:tgtEl>
                                        <p:attrNameLst>
                                          <p:attrName>ppt_x</p:attrName>
                                        </p:attrNameLst>
                                      </p:cBhvr>
                                      <p:tavLst>
                                        <p:tav tm="0">
                                          <p:val>
                                            <p:strVal val="1+#ppt_w/2"/>
                                          </p:val>
                                        </p:tav>
                                        <p:tav tm="100000">
                                          <p:val>
                                            <p:strVal val="#ppt_x"/>
                                          </p:val>
                                        </p:tav>
                                      </p:tavLst>
                                    </p:anim>
                                    <p:anim calcmode="lin" valueType="num">
                                      <p:cBhvr>
                                        <p:cTn id="16" dur="500" fill="hold"/>
                                        <p:tgtEl>
                                          <p:spTgt spid="23"/>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80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ppt_x</p:attrName>
                                        </p:attrNameLst>
                                      </p:cBhvr>
                                      <p:tavLst>
                                        <p:tav tm="0">
                                          <p:val>
                                            <p:strVal val="1+#ppt_w/2"/>
                                          </p:val>
                                        </p:tav>
                                        <p:tav tm="100000">
                                          <p:val>
                                            <p:strVal val="#ppt_x"/>
                                          </p:val>
                                        </p:tav>
                                      </p:tavLst>
                                    </p:anim>
                                    <p:anim calcmode="lin" valueType="num">
                                      <p:cBhvr>
                                        <p:cTn id="20" dur="5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120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ppt_x</p:attrName>
                                        </p:attrNameLst>
                                      </p:cBhvr>
                                      <p:tavLst>
                                        <p:tav tm="0">
                                          <p:val>
                                            <p:strVal val="1+#ppt_w/2"/>
                                          </p:val>
                                        </p:tav>
                                        <p:tav tm="100000">
                                          <p:val>
                                            <p:strVal val="#ppt_x"/>
                                          </p:val>
                                        </p:tav>
                                      </p:tavLst>
                                    </p:anim>
                                    <p:anim calcmode="lin" valueType="num">
                                      <p:cBhvr>
                                        <p:cTn id="24" dur="500" fill="hold"/>
                                        <p:tgtEl>
                                          <p:spTgt spid="20"/>
                                        </p:tgtEl>
                                        <p:attrNameLst>
                                          <p:attrName>ppt_y</p:attrName>
                                        </p:attrNameLst>
                                      </p:cBhvr>
                                      <p:tavLst>
                                        <p:tav tm="0">
                                          <p:val>
                                            <p:strVal val="#ppt_y"/>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1000"/>
                                        <p:tgtEl>
                                          <p:spTgt spid="24"/>
                                        </p:tgtEl>
                                      </p:cBhvr>
                                    </p:animEffect>
                                    <p:anim calcmode="lin" valueType="num">
                                      <p:cBhvr>
                                        <p:cTn id="28" dur="1000" fill="hold"/>
                                        <p:tgtEl>
                                          <p:spTgt spid="24"/>
                                        </p:tgtEl>
                                        <p:attrNameLst>
                                          <p:attrName>ppt_x</p:attrName>
                                        </p:attrNameLst>
                                      </p:cBhvr>
                                      <p:tavLst>
                                        <p:tav tm="0">
                                          <p:val>
                                            <p:strVal val="#ppt_x"/>
                                          </p:val>
                                        </p:tav>
                                        <p:tav tm="100000">
                                          <p:val>
                                            <p:strVal val="#ppt_x"/>
                                          </p:val>
                                        </p:tav>
                                      </p:tavLst>
                                    </p:anim>
                                    <p:anim calcmode="lin" valueType="num">
                                      <p:cBhvr>
                                        <p:cTn id="29" dur="1000" fill="hold"/>
                                        <p:tgtEl>
                                          <p:spTgt spid="2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0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1000"/>
                                        <p:tgtEl>
                                          <p:spTgt spid="25"/>
                                        </p:tgtEl>
                                      </p:cBhvr>
                                    </p:animEffect>
                                    <p:anim calcmode="lin" valueType="num">
                                      <p:cBhvr>
                                        <p:cTn id="33" dur="1000" fill="hold"/>
                                        <p:tgtEl>
                                          <p:spTgt spid="25"/>
                                        </p:tgtEl>
                                        <p:attrNameLst>
                                          <p:attrName>ppt_x</p:attrName>
                                        </p:attrNameLst>
                                      </p:cBhvr>
                                      <p:tavLst>
                                        <p:tav tm="0">
                                          <p:val>
                                            <p:strVal val="#ppt_x"/>
                                          </p:val>
                                        </p:tav>
                                        <p:tav tm="100000">
                                          <p:val>
                                            <p:strVal val="#ppt_x"/>
                                          </p:val>
                                        </p:tav>
                                      </p:tavLst>
                                    </p:anim>
                                    <p:anim calcmode="lin" valueType="num">
                                      <p:cBhvr>
                                        <p:cTn id="34" dur="1000" fill="hold"/>
                                        <p:tgtEl>
                                          <p:spTgt spid="2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40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1000"/>
                                        <p:tgtEl>
                                          <p:spTgt spid="26"/>
                                        </p:tgtEl>
                                      </p:cBhvr>
                                    </p:animEffect>
                                    <p:anim calcmode="lin" valueType="num">
                                      <p:cBhvr>
                                        <p:cTn id="38" dur="1000" fill="hold"/>
                                        <p:tgtEl>
                                          <p:spTgt spid="26"/>
                                        </p:tgtEl>
                                        <p:attrNameLst>
                                          <p:attrName>ppt_x</p:attrName>
                                        </p:attrNameLst>
                                      </p:cBhvr>
                                      <p:tavLst>
                                        <p:tav tm="0">
                                          <p:val>
                                            <p:strVal val="#ppt_x"/>
                                          </p:val>
                                        </p:tav>
                                        <p:tav tm="100000">
                                          <p:val>
                                            <p:strVal val="#ppt_x"/>
                                          </p:val>
                                        </p:tav>
                                      </p:tavLst>
                                    </p:anim>
                                    <p:anim calcmode="lin" valueType="num">
                                      <p:cBhvr>
                                        <p:cTn id="39" dur="1000" fill="hold"/>
                                        <p:tgtEl>
                                          <p:spTgt spid="2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60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1000"/>
                                        <p:tgtEl>
                                          <p:spTgt spid="27"/>
                                        </p:tgtEl>
                                      </p:cBhvr>
                                    </p:animEffect>
                                    <p:anim calcmode="lin" valueType="num">
                                      <p:cBhvr>
                                        <p:cTn id="43" dur="1000" fill="hold"/>
                                        <p:tgtEl>
                                          <p:spTgt spid="27"/>
                                        </p:tgtEl>
                                        <p:attrNameLst>
                                          <p:attrName>ppt_x</p:attrName>
                                        </p:attrNameLst>
                                      </p:cBhvr>
                                      <p:tavLst>
                                        <p:tav tm="0">
                                          <p:val>
                                            <p:strVal val="#ppt_x"/>
                                          </p:val>
                                        </p:tav>
                                        <p:tav tm="100000">
                                          <p:val>
                                            <p:strVal val="#ppt_x"/>
                                          </p:val>
                                        </p:tav>
                                      </p:tavLst>
                                    </p:anim>
                                    <p:anim calcmode="lin" valueType="num">
                                      <p:cBhvr>
                                        <p:cTn id="44" dur="1000" fill="hold"/>
                                        <p:tgtEl>
                                          <p:spTgt spid="2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100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1000"/>
                                        <p:tgtEl>
                                          <p:spTgt spid="28"/>
                                        </p:tgtEl>
                                      </p:cBhvr>
                                    </p:animEffect>
                                    <p:anim calcmode="lin" valueType="num">
                                      <p:cBhvr>
                                        <p:cTn id="48" dur="1000" fill="hold"/>
                                        <p:tgtEl>
                                          <p:spTgt spid="28"/>
                                        </p:tgtEl>
                                        <p:attrNameLst>
                                          <p:attrName>ppt_x</p:attrName>
                                        </p:attrNameLst>
                                      </p:cBhvr>
                                      <p:tavLst>
                                        <p:tav tm="0">
                                          <p:val>
                                            <p:strVal val="#ppt_x"/>
                                          </p:val>
                                        </p:tav>
                                        <p:tav tm="100000">
                                          <p:val>
                                            <p:strVal val="#ppt_x"/>
                                          </p:val>
                                        </p:tav>
                                      </p:tavLst>
                                    </p:anim>
                                    <p:anim calcmode="lin" valueType="num">
                                      <p:cBhvr>
                                        <p:cTn id="4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utoUpdateAnimBg="0"/>
      <p:bldP spid="20" grpId="0" bldLvl="0" autoUpdateAnimBg="0"/>
      <p:bldP spid="21" grpId="0" bldLvl="0" autoUpdateAnimBg="0"/>
      <p:bldP spid="22" grpId="0" bldLvl="0" autoUpdateAnimBg="0"/>
      <p:bldP spid="23" grpId="0" bldLvl="0" autoUpdateAnimBg="0"/>
      <p:bldP spid="24" grpId="0" animBg="1"/>
      <p:bldP spid="25" grpId="0" animBg="1"/>
      <p:bldP spid="26" grpId="0" animBg="1"/>
      <p:bldP spid="27" grpId="0" animBg="1"/>
      <p:bldP spid="28"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1754326"/>
          </a:xfrm>
          <a:prstGeom prst="rect">
            <a:avLst/>
          </a:prstGeom>
          <a:noFill/>
        </p:spPr>
        <p:txBody>
          <a:bodyPr wrap="square" rtlCol="0">
            <a:spAutoFit/>
          </a:bodyPr>
          <a:lstStyle/>
          <a:p>
            <a:pPr indent="457200"/>
            <a:r>
              <a:rPr lang="zh-CN" altLang="zh-CN" b="1" dirty="0"/>
              <a:t>能力综述</a:t>
            </a:r>
            <a:endParaRPr lang="zh-CN" altLang="zh-CN" dirty="0"/>
          </a:p>
          <a:p>
            <a:pPr indent="457200"/>
            <a:r>
              <a:rPr lang="en-US" altLang="zh-CN" dirty="0"/>
              <a:t> </a:t>
            </a:r>
            <a:endParaRPr lang="zh-CN" altLang="zh-CN" dirty="0"/>
          </a:p>
          <a:p>
            <a:pPr indent="457200"/>
            <a:r>
              <a:rPr lang="zh-CN" altLang="zh-CN" dirty="0"/>
              <a:t>提问的能力是指坐席代表通过选择合适的提问方式向客户进行提问，通过这种方式获取相关信息，并根据该信息促进与客户进一步沟通的能力。</a:t>
            </a:r>
          </a:p>
          <a:p>
            <a:pPr indent="457200"/>
            <a:r>
              <a:rPr lang="zh-CN" altLang="zh-CN" dirty="0"/>
              <a:t>本次实训课题主要针对这一能力点进行实训。</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3"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3</a:t>
            </a:r>
            <a:r>
              <a:rPr lang="zh-CN" altLang="en-US" sz="1600" b="1" dirty="0" smtClean="0">
                <a:solidFill>
                  <a:schemeClr val="accent3">
                    <a:lumMod val="50000"/>
                  </a:schemeClr>
                </a:solidFill>
                <a:latin typeface="黑体" pitchFamily="2" charset="-122"/>
                <a:ea typeface="黑体" pitchFamily="2" charset="-122"/>
              </a:rPr>
              <a:t>  进行有效提问</a:t>
            </a:r>
            <a:endParaRPr lang="zh-CN" altLang="en-US" sz="1600" b="1" dirty="0">
              <a:solidFill>
                <a:schemeClr val="accent3">
                  <a:lumMod val="50000"/>
                </a:schemeClr>
              </a:solidFill>
              <a:latin typeface="黑体" pitchFamily="2" charset="-122"/>
              <a:ea typeface="黑体" pitchFamily="2" charset="-122"/>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536040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4278094"/>
          </a:xfrm>
          <a:prstGeom prst="rect">
            <a:avLst/>
          </a:prstGeom>
          <a:noFill/>
        </p:spPr>
        <p:txBody>
          <a:bodyPr wrap="square" rtlCol="0">
            <a:spAutoFit/>
          </a:bodyPr>
          <a:lstStyle/>
          <a:p>
            <a:pPr indent="457200"/>
            <a:r>
              <a:rPr lang="zh-CN" altLang="zh-CN" sz="1600" b="1" dirty="0"/>
              <a:t>情境实训</a:t>
            </a:r>
            <a:endParaRPr lang="zh-CN" altLang="zh-CN" sz="1600" dirty="0"/>
          </a:p>
          <a:p>
            <a:pPr indent="457200"/>
            <a:r>
              <a:rPr lang="en-US" altLang="zh-CN" sz="1600" dirty="0"/>
              <a:t> </a:t>
            </a:r>
            <a:r>
              <a:rPr lang="en-US" altLang="zh-CN" sz="1600" dirty="0" smtClean="0"/>
              <a:t>1</a:t>
            </a:r>
            <a:r>
              <a:rPr lang="zh-CN" altLang="zh-CN" sz="1600" dirty="0"/>
              <a:t>．形式：以小组形式进行实训。</a:t>
            </a:r>
          </a:p>
          <a:p>
            <a:pPr indent="457200"/>
            <a:r>
              <a:rPr lang="en-US" altLang="zh-CN" sz="1600" dirty="0"/>
              <a:t>2</a:t>
            </a:r>
            <a:r>
              <a:rPr lang="zh-CN" altLang="zh-CN" sz="1600" dirty="0"/>
              <a:t>．类型：沟通技巧。</a:t>
            </a:r>
          </a:p>
          <a:p>
            <a:pPr indent="457200"/>
            <a:r>
              <a:rPr lang="en-US" altLang="zh-CN" sz="1600" dirty="0"/>
              <a:t>3</a:t>
            </a:r>
            <a:r>
              <a:rPr lang="zh-CN" altLang="zh-CN" sz="1600" dirty="0"/>
              <a:t>．时间：</a:t>
            </a:r>
            <a:r>
              <a:rPr lang="en-US" altLang="zh-CN" sz="1600" dirty="0"/>
              <a:t>20</a:t>
            </a:r>
            <a:r>
              <a:rPr lang="zh-CN" altLang="zh-CN" sz="1600" dirty="0"/>
              <a:t>分钟。</a:t>
            </a:r>
          </a:p>
          <a:p>
            <a:pPr indent="457200"/>
            <a:r>
              <a:rPr lang="en-US" altLang="zh-CN" sz="1600" dirty="0"/>
              <a:t>4</a:t>
            </a:r>
            <a:r>
              <a:rPr lang="zh-CN" altLang="zh-CN" sz="1600" dirty="0"/>
              <a:t>．材料：无。</a:t>
            </a:r>
          </a:p>
          <a:p>
            <a:pPr indent="457200"/>
            <a:r>
              <a:rPr lang="en-US" altLang="zh-CN" sz="1600" dirty="0"/>
              <a:t>5</a:t>
            </a:r>
            <a:r>
              <a:rPr lang="zh-CN" altLang="zh-CN" sz="1600" dirty="0"/>
              <a:t>．场地：教室。</a:t>
            </a:r>
          </a:p>
          <a:p>
            <a:pPr indent="457200"/>
            <a:r>
              <a:rPr lang="en-US" altLang="zh-CN" sz="1600" dirty="0"/>
              <a:t>6</a:t>
            </a:r>
            <a:r>
              <a:rPr lang="zh-CN" altLang="zh-CN" sz="1600" dirty="0"/>
              <a:t>．活动目的：训练封闭式提问技巧。</a:t>
            </a:r>
          </a:p>
          <a:p>
            <a:pPr indent="457200"/>
            <a:r>
              <a:rPr lang="en-US" altLang="zh-CN" sz="1600" dirty="0"/>
              <a:t>7</a:t>
            </a:r>
            <a:r>
              <a:rPr lang="zh-CN" altLang="zh-CN" sz="1600" dirty="0"/>
              <a:t>．任务与要求：</a:t>
            </a:r>
          </a:p>
          <a:p>
            <a:pPr indent="457200"/>
            <a:r>
              <a:rPr lang="en-US" altLang="zh-CN" sz="1600" dirty="0"/>
              <a:t>(1)</a:t>
            </a:r>
            <a:r>
              <a:rPr lang="zh-CN" altLang="zh-CN" sz="1600" dirty="0"/>
              <a:t>由培训师交代案情，学员通过向教师提问去判断案情的起因。</a:t>
            </a:r>
          </a:p>
          <a:p>
            <a:pPr indent="457200"/>
            <a:r>
              <a:rPr lang="en-US" altLang="zh-CN" sz="1600" dirty="0"/>
              <a:t>(2)</a:t>
            </a:r>
            <a:r>
              <a:rPr lang="zh-CN" altLang="zh-CN" sz="1600" dirty="0"/>
              <a:t>培训师负责回答学员的问题，但只能说“是”或“不是”。</a:t>
            </a:r>
          </a:p>
          <a:p>
            <a:pPr indent="457200"/>
            <a:r>
              <a:rPr lang="en-US" altLang="zh-CN" sz="1600" dirty="0"/>
              <a:t>(3)</a:t>
            </a:r>
            <a:r>
              <a:rPr lang="zh-CN" altLang="zh-CN" sz="1600" dirty="0"/>
              <a:t>每组只有</a:t>
            </a:r>
            <a:r>
              <a:rPr lang="en-US" altLang="zh-CN" sz="1600" dirty="0"/>
              <a:t>5</a:t>
            </a:r>
            <a:r>
              <a:rPr lang="zh-CN" altLang="zh-CN" sz="1600" dirty="0"/>
              <a:t>个提问机会，所以要求互相讨论后方能提问。</a:t>
            </a:r>
          </a:p>
          <a:p>
            <a:pPr indent="457200"/>
            <a:r>
              <a:rPr lang="zh-CN" altLang="zh-CN" sz="1600" dirty="0"/>
              <a:t>案件名称：沙漠奇案。</a:t>
            </a:r>
          </a:p>
          <a:p>
            <a:pPr indent="457200"/>
            <a:r>
              <a:rPr lang="zh-CN" altLang="zh-CN" sz="1600" dirty="0"/>
              <a:t>案情：一个男人，在沙漠当中一丝不挂躺着，死了，周围没有痕迹。</a:t>
            </a:r>
          </a:p>
          <a:p>
            <a:pPr indent="457200"/>
            <a:r>
              <a:rPr lang="en-US" altLang="zh-CN" sz="1600" dirty="0"/>
              <a:t>8</a:t>
            </a:r>
            <a:r>
              <a:rPr lang="zh-CN" altLang="zh-CN" sz="1600" dirty="0"/>
              <a:t>．时间安排：</a:t>
            </a:r>
          </a:p>
          <a:p>
            <a:pPr indent="457200"/>
            <a:r>
              <a:rPr lang="en-US" altLang="zh-CN" sz="1600" dirty="0"/>
              <a:t>(1)5</a:t>
            </a:r>
            <a:r>
              <a:rPr lang="zh-CN" altLang="zh-CN" sz="1600" dirty="0"/>
              <a:t>分钟小组讨论。</a:t>
            </a:r>
          </a:p>
          <a:p>
            <a:pPr indent="457200"/>
            <a:r>
              <a:rPr lang="en-US" altLang="zh-CN" sz="1600" dirty="0"/>
              <a:t>(2)10</a:t>
            </a:r>
            <a:r>
              <a:rPr lang="zh-CN" altLang="zh-CN" sz="1600" dirty="0"/>
              <a:t>分钟提问。</a:t>
            </a:r>
          </a:p>
          <a:p>
            <a:pPr indent="457200"/>
            <a:r>
              <a:rPr lang="en-US" altLang="zh-CN" sz="1600" dirty="0"/>
              <a:t>(3)5</a:t>
            </a:r>
            <a:r>
              <a:rPr lang="zh-CN" altLang="zh-CN" sz="1600" dirty="0"/>
              <a:t>分钟案情展示。</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3"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3</a:t>
            </a:r>
            <a:r>
              <a:rPr lang="zh-CN" altLang="en-US" sz="1600" b="1" dirty="0" smtClean="0">
                <a:solidFill>
                  <a:schemeClr val="accent3">
                    <a:lumMod val="50000"/>
                  </a:schemeClr>
                </a:solidFill>
                <a:latin typeface="黑体" pitchFamily="2" charset="-122"/>
                <a:ea typeface="黑体" pitchFamily="2" charset="-122"/>
              </a:rPr>
              <a:t>  进行有效提问</a:t>
            </a:r>
            <a:endParaRPr lang="zh-CN" altLang="en-US" sz="1600" b="1" dirty="0">
              <a:solidFill>
                <a:schemeClr val="accent3">
                  <a:lumMod val="50000"/>
                </a:schemeClr>
              </a:solidFill>
              <a:latin typeface="黑体" pitchFamily="2" charset="-122"/>
              <a:ea typeface="黑体" pitchFamily="2" charset="-122"/>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184417800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4247317"/>
          </a:xfrm>
          <a:prstGeom prst="rect">
            <a:avLst/>
          </a:prstGeom>
          <a:noFill/>
        </p:spPr>
        <p:txBody>
          <a:bodyPr wrap="square" rtlCol="0">
            <a:spAutoFit/>
          </a:bodyPr>
          <a:lstStyle/>
          <a:p>
            <a:pPr indent="457200"/>
            <a:r>
              <a:rPr lang="zh-CN" altLang="zh-CN" b="1" dirty="0"/>
              <a:t>相关知识</a:t>
            </a:r>
            <a:endParaRPr lang="zh-CN" altLang="zh-CN" dirty="0"/>
          </a:p>
          <a:p>
            <a:pPr indent="457200"/>
            <a:r>
              <a:rPr lang="en-US" altLang="zh-CN" dirty="0"/>
              <a:t>1</a:t>
            </a:r>
            <a:r>
              <a:rPr lang="zh-CN" altLang="zh-CN" dirty="0"/>
              <a:t>．常见的提问技巧</a:t>
            </a:r>
          </a:p>
          <a:p>
            <a:pPr indent="457200"/>
            <a:r>
              <a:rPr lang="zh-CN" altLang="zh-CN" dirty="0"/>
              <a:t>在确认需求的过程中，提问是最有效的一项技巧。常见的提问技巧有开放式问题和封闭式问题。</a:t>
            </a:r>
          </a:p>
          <a:p>
            <a:pPr indent="457200"/>
            <a:r>
              <a:rPr lang="en-US" altLang="zh-CN" dirty="0"/>
              <a:t>(1)</a:t>
            </a:r>
            <a:r>
              <a:rPr lang="zh-CN" altLang="zh-CN" dirty="0"/>
              <a:t>开放式问题是为引导客户能够自由表达而选定的话题，如果需要多了解客户的需求，就要提出开放式的问题。开放式问题的疑问词通常有“什么”“哪里”“告诉”“为什么”“谈谈”“如何”等。通过开放式提问坐席代表可以得到一个全面的答案，而不是仅仅得到“是”“不是”之类简单地答案。这样，通过提出一系列问题，我们将能更好地了解对方打电话的需求，提供最具针对性的解决方案。</a:t>
            </a:r>
          </a:p>
          <a:p>
            <a:pPr indent="457200"/>
            <a:r>
              <a:rPr lang="zh-CN" altLang="zh-CN" dirty="0"/>
              <a:t>举例：</a:t>
            </a:r>
          </a:p>
          <a:p>
            <a:pPr indent="457200"/>
            <a:r>
              <a:rPr lang="zh-CN" altLang="zh-CN" dirty="0"/>
              <a:t>“您希望我如何帮您呢？”</a:t>
            </a:r>
          </a:p>
          <a:p>
            <a:pPr indent="457200"/>
            <a:r>
              <a:rPr lang="zh-CN" altLang="zh-CN" dirty="0"/>
              <a:t>“昨天您和我的同事沟通的时候，他告诉了您哪些方面？”</a:t>
            </a:r>
          </a:p>
          <a:p>
            <a:pPr indent="457200"/>
            <a:r>
              <a:rPr lang="zh-CN" altLang="zh-CN" dirty="0"/>
              <a:t>“请告诉我是什么时间发生了什么事情呢？”</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3"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3</a:t>
            </a:r>
            <a:r>
              <a:rPr lang="zh-CN" altLang="en-US" sz="1600" b="1" dirty="0" smtClean="0">
                <a:solidFill>
                  <a:schemeClr val="accent3">
                    <a:lumMod val="50000"/>
                  </a:schemeClr>
                </a:solidFill>
                <a:latin typeface="黑体" pitchFamily="2" charset="-122"/>
                <a:ea typeface="黑体" pitchFamily="2" charset="-122"/>
              </a:rPr>
              <a:t>  进行有效提问</a:t>
            </a:r>
            <a:endParaRPr lang="zh-CN" altLang="en-US" sz="1600" b="1" dirty="0">
              <a:solidFill>
                <a:schemeClr val="accent3">
                  <a:lumMod val="50000"/>
                </a:schemeClr>
              </a:solidFill>
              <a:latin typeface="黑体" pitchFamily="2" charset="-122"/>
              <a:ea typeface="黑体" pitchFamily="2" charset="-122"/>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184417800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4801314"/>
          </a:xfrm>
          <a:prstGeom prst="rect">
            <a:avLst/>
          </a:prstGeom>
          <a:noFill/>
        </p:spPr>
        <p:txBody>
          <a:bodyPr wrap="square" rtlCol="0">
            <a:spAutoFit/>
          </a:bodyPr>
          <a:lstStyle/>
          <a:p>
            <a:pPr indent="457200"/>
            <a:r>
              <a:rPr lang="en-US" altLang="zh-CN" dirty="0"/>
              <a:t>(2)</a:t>
            </a:r>
            <a:r>
              <a:rPr lang="zh-CN" altLang="zh-CN" dirty="0"/>
              <a:t>封闭式问题通常只需要客户简单地回答“是”或者“不是”。封闭式问题就是指为了引导谈话的主题，由提问者选定话题，并将对方的回答限定在，一定范围内的问题。封闭式问题常用的疑问词有“是不是”“能不能”“会不会”“可以不可以”。</a:t>
            </a:r>
          </a:p>
          <a:p>
            <a:pPr indent="457200"/>
            <a:r>
              <a:rPr lang="zh-CN" altLang="zh-CN" dirty="0"/>
              <a:t>如果你想确定某些不确定的信息时，就需要向客户提出封闭式问题。但封闭式问题不宜使用过多，否则会给客户带来一种压力，同时也不利于信息收集。</a:t>
            </a:r>
          </a:p>
          <a:p>
            <a:pPr indent="457200"/>
            <a:r>
              <a:rPr lang="zh-CN" altLang="zh-CN" dirty="0"/>
              <a:t>我们在平时提问的过程中由于没有注意到开放式问题和封闭式问题的区别，往往会造成收集的信息不全面或浪费了很多时间。</a:t>
            </a:r>
          </a:p>
          <a:p>
            <a:pPr indent="457200"/>
            <a:r>
              <a:rPr lang="zh-CN" altLang="zh-CN" dirty="0"/>
              <a:t>下面将用一些例子来说明开放式问题和封闭式问题的区别。</a:t>
            </a:r>
          </a:p>
          <a:p>
            <a:pPr indent="457200"/>
            <a:r>
              <a:rPr lang="zh-CN" altLang="zh-CN" dirty="0"/>
              <a:t>开放式问题：“会议是如何结束的？”对方可能会告诉你非常多的信息，会议都有谁参加，从几点开始到几点结束，最后形成了什么协议，然后在什么样的氛围中结束。</a:t>
            </a:r>
          </a:p>
          <a:p>
            <a:pPr indent="457200"/>
            <a:r>
              <a:rPr lang="zh-CN" altLang="zh-CN" dirty="0"/>
              <a:t>封闭式问题：“请问会议结束了吗？”我们只能回答结束了或者还没有。</a:t>
            </a:r>
          </a:p>
          <a:p>
            <a:pPr indent="457200"/>
            <a:r>
              <a:rPr lang="zh-CN" altLang="zh-CN" dirty="0"/>
              <a:t>开放式问题：“我想问一下，去北京都有哪些航班？这些航班的时间为几点？”服务人员会告诉你非常多的信息。</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3"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3</a:t>
            </a:r>
            <a:r>
              <a:rPr lang="zh-CN" altLang="en-US" sz="1600" b="1" dirty="0" smtClean="0">
                <a:solidFill>
                  <a:schemeClr val="accent3">
                    <a:lumMod val="50000"/>
                  </a:schemeClr>
                </a:solidFill>
                <a:latin typeface="黑体" pitchFamily="2" charset="-122"/>
                <a:ea typeface="黑体" pitchFamily="2" charset="-122"/>
              </a:rPr>
              <a:t>  进行有效提问</a:t>
            </a:r>
            <a:endParaRPr lang="zh-CN" altLang="en-US" sz="1600" b="1" dirty="0">
              <a:solidFill>
                <a:schemeClr val="accent3">
                  <a:lumMod val="50000"/>
                </a:schemeClr>
              </a:solidFill>
              <a:latin typeface="黑体" pitchFamily="2" charset="-122"/>
              <a:ea typeface="黑体" pitchFamily="2" charset="-122"/>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184417800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3970318"/>
          </a:xfrm>
          <a:prstGeom prst="rect">
            <a:avLst/>
          </a:prstGeom>
          <a:noFill/>
        </p:spPr>
        <p:txBody>
          <a:bodyPr wrap="square" rtlCol="0">
            <a:spAutoFit/>
          </a:bodyPr>
          <a:lstStyle/>
          <a:p>
            <a:pPr indent="457200"/>
            <a:r>
              <a:rPr lang="zh-CN" altLang="zh-CN" dirty="0"/>
              <a:t>封闭式问题：“有</a:t>
            </a:r>
            <a:r>
              <a:rPr lang="en-US" altLang="zh-CN" dirty="0"/>
              <a:t>4</a:t>
            </a:r>
            <a:r>
              <a:rPr lang="zh-CN" altLang="zh-CN" dirty="0"/>
              <a:t>点去北京的航班吗？”回答可能是没有。</a:t>
            </a:r>
          </a:p>
          <a:p>
            <a:pPr indent="457200"/>
            <a:r>
              <a:rPr lang="zh-CN" altLang="zh-CN" dirty="0"/>
              <a:t>可见，开放式问题，可以帮助坐席代表收集更多的信息。在我们的工作中，有些人习惯用一些开放式问题与人交流，而有些人习惯于用封闭式问题，我们只有了解了两种提问方式的优劣后，才能够更加恰当地运用封闭式问题或</a:t>
            </a:r>
          </a:p>
          <a:p>
            <a:pPr indent="457200"/>
            <a:r>
              <a:rPr lang="zh-CN" altLang="zh-CN" dirty="0"/>
              <a:t>开放式问题。在沟通过程中，要注意区分两种问题的不同特点，正确提问将有利于提高沟通效果。</a:t>
            </a:r>
          </a:p>
          <a:p>
            <a:pPr indent="457200"/>
            <a:r>
              <a:rPr lang="en-US" altLang="zh-CN" dirty="0"/>
              <a:t>2</a:t>
            </a:r>
            <a:r>
              <a:rPr lang="zh-CN" altLang="zh-CN" dirty="0"/>
              <a:t>．开放式问题和封闭式问题的优势、劣势</a:t>
            </a:r>
          </a:p>
          <a:p>
            <a:pPr indent="457200"/>
            <a:r>
              <a:rPr lang="en-US" altLang="zh-CN" dirty="0"/>
              <a:t>(1)</a:t>
            </a:r>
            <a:r>
              <a:rPr lang="zh-CN" altLang="zh-CN" dirty="0"/>
              <a:t>封闭式问题的优势和劣势。</a:t>
            </a:r>
          </a:p>
          <a:p>
            <a:pPr indent="457200"/>
            <a:r>
              <a:rPr lang="zh-CN" altLang="zh-CN" dirty="0"/>
              <a:t>优势：封闭式问题可以节约时间，容易控制谈话的气氛。</a:t>
            </a:r>
          </a:p>
          <a:p>
            <a:pPr indent="457200"/>
            <a:r>
              <a:rPr lang="zh-CN" altLang="zh-CN" dirty="0"/>
              <a:t>劣势：封闭式问题不利于收集信息，简单地说，封闭式问题只是确认信息，确认是不是、认可不认可、同意不同意，缺点就是收集信息不全面。封闭式问题还有一个不好的地方就是在提问的时候，对方会感到有一些紧张。</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3"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3</a:t>
            </a:r>
            <a:r>
              <a:rPr lang="zh-CN" altLang="en-US" sz="1600" b="1" dirty="0" smtClean="0">
                <a:solidFill>
                  <a:schemeClr val="accent3">
                    <a:lumMod val="50000"/>
                  </a:schemeClr>
                </a:solidFill>
                <a:latin typeface="黑体" pitchFamily="2" charset="-122"/>
                <a:ea typeface="黑体" pitchFamily="2" charset="-122"/>
              </a:rPr>
              <a:t>  进行有效提问</a:t>
            </a:r>
            <a:endParaRPr lang="zh-CN" altLang="en-US" sz="1600" b="1" dirty="0">
              <a:solidFill>
                <a:schemeClr val="accent3">
                  <a:lumMod val="50000"/>
                </a:schemeClr>
              </a:solidFill>
              <a:latin typeface="黑体" pitchFamily="2" charset="-122"/>
              <a:ea typeface="黑体" pitchFamily="2" charset="-122"/>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184417800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4278094"/>
          </a:xfrm>
          <a:prstGeom prst="rect">
            <a:avLst/>
          </a:prstGeom>
          <a:noFill/>
        </p:spPr>
        <p:txBody>
          <a:bodyPr wrap="square" rtlCol="0">
            <a:spAutoFit/>
          </a:bodyPr>
          <a:lstStyle/>
          <a:p>
            <a:pPr indent="457200"/>
            <a:r>
              <a:rPr lang="en-US" altLang="zh-CN" sz="1600" dirty="0"/>
              <a:t>(2)</a:t>
            </a:r>
            <a:r>
              <a:rPr lang="zh-CN" altLang="zh-CN" sz="1600" dirty="0"/>
              <a:t>开放式问题的优势和劣势。</a:t>
            </a:r>
          </a:p>
          <a:p>
            <a:pPr indent="457200"/>
            <a:r>
              <a:rPr lang="zh-CN" altLang="zh-CN" sz="1600" dirty="0"/>
              <a:t>优势：收集信息全面，得到更多的反馈信息，谈话气氛轻松，有助于帮助分析客户是否真正理解你的意思。</a:t>
            </a:r>
          </a:p>
          <a:p>
            <a:pPr indent="457200"/>
            <a:r>
              <a:rPr lang="zh-CN" altLang="zh-CN" sz="1600" dirty="0"/>
              <a:t>劣势：浪费时间，谈话内容容易偏离主题，无形中话题就偏离了最初的谈话目标。一定要注意，收集客户信息要用开放式问题，特别是确认某一个特定信息时，适合用开放式问题。</a:t>
            </a:r>
          </a:p>
          <a:p>
            <a:pPr indent="457200"/>
            <a:r>
              <a:rPr lang="zh-CN" altLang="zh-CN" sz="1600" dirty="0"/>
              <a:t>在沟通中，通常在一开始沟通时，我们就希望与客户营造一种轻松的氛围，所以在开始谈话的时候，最好问一个开放式问题。当发现话题偏离主题时，可问一个封闭式问题。当发现对方比较紧张时，可问开放式问题，使气氛轻松。</a:t>
            </a:r>
          </a:p>
          <a:p>
            <a:pPr indent="457200"/>
            <a:r>
              <a:rPr lang="en-US" altLang="zh-CN" sz="1600" dirty="0"/>
              <a:t>3</a:t>
            </a:r>
            <a:r>
              <a:rPr lang="zh-CN" altLang="zh-CN" sz="1600" dirty="0"/>
              <a:t>．不利于收集信息的问题</a:t>
            </a:r>
          </a:p>
          <a:p>
            <a:pPr indent="457200"/>
            <a:r>
              <a:rPr lang="zh-CN" altLang="zh-CN" sz="1600" dirty="0"/>
              <a:t>在我们与别人的沟通中，经常会听到一个非常简单的口头禅：“为什么？”当别人问我们为什么的时候，我们会有什么感受？我们会认为自己没有传达有效的、正确的信息，或者没有传达清楚自己的意思，或者感觉自己和对方的交往沟通可能有一定的偏差，或者沟通好像没有成功，等等。所以对方才会问为什么，实际上他需要的就是让你再详细地介绍一下刚才说的内容。</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3"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3</a:t>
            </a:r>
            <a:r>
              <a:rPr lang="zh-CN" altLang="en-US" sz="1600" b="1" dirty="0" smtClean="0">
                <a:solidFill>
                  <a:schemeClr val="accent3">
                    <a:lumMod val="50000"/>
                  </a:schemeClr>
                </a:solidFill>
                <a:latin typeface="黑体" pitchFamily="2" charset="-122"/>
                <a:ea typeface="黑体" pitchFamily="2" charset="-122"/>
              </a:rPr>
              <a:t>  进行有效提问</a:t>
            </a:r>
            <a:endParaRPr lang="zh-CN" altLang="en-US" sz="1600" b="1" dirty="0">
              <a:solidFill>
                <a:schemeClr val="accent3">
                  <a:lumMod val="50000"/>
                </a:schemeClr>
              </a:solidFill>
              <a:latin typeface="黑体" pitchFamily="2" charset="-122"/>
              <a:ea typeface="黑体" pitchFamily="2" charset="-122"/>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184417800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3970318"/>
          </a:xfrm>
          <a:prstGeom prst="rect">
            <a:avLst/>
          </a:prstGeom>
          <a:noFill/>
        </p:spPr>
        <p:txBody>
          <a:bodyPr wrap="square" rtlCol="0">
            <a:spAutoFit/>
          </a:bodyPr>
          <a:lstStyle/>
          <a:p>
            <a:pPr indent="457200"/>
            <a:r>
              <a:rPr lang="zh-CN" altLang="zh-CN" dirty="0"/>
              <a:t>以下是一些不利于收集信息的问题：</a:t>
            </a:r>
          </a:p>
          <a:p>
            <a:pPr indent="457200"/>
            <a:r>
              <a:rPr lang="en-US" altLang="zh-CN" dirty="0"/>
              <a:t>(1)</a:t>
            </a:r>
            <a:r>
              <a:rPr lang="zh-CN" altLang="zh-CN" dirty="0"/>
              <a:t>少说为什么。在与客户沟通过程中，我们一定要注意尽可能少说为什么，或用其他的话来代替。比如，“你能不能再说得详细一些？’：“你能不能再解释得清楚一些？”这样给客户的感觉就会好一些。实际上在提问的过程中，开放式和封闭式问题都会用到“为什么”，但要注意的是，我们应尽量要避免问过多的为什么。</a:t>
            </a:r>
          </a:p>
          <a:p>
            <a:pPr indent="457200"/>
            <a:r>
              <a:rPr lang="en-US" altLang="zh-CN" dirty="0"/>
              <a:t>(2)</a:t>
            </a:r>
            <a:r>
              <a:rPr lang="zh-CN" altLang="zh-CN" dirty="0"/>
              <a:t>少问带有引导性的问题。“难道你不认为这样是不对的吗？”这样的问题不仅不利于收集信息，还会给对方不好的印象，同时反问客户也是不礼貌的行为。</a:t>
            </a:r>
          </a:p>
          <a:p>
            <a:pPr indent="457200"/>
            <a:r>
              <a:rPr lang="en-US" altLang="zh-CN" dirty="0"/>
              <a:t>	(3)</a:t>
            </a:r>
            <a:r>
              <a:rPr lang="zh-CN" altLang="zh-CN" dirty="0"/>
              <a:t>避免问多重问题。问多重问题就是连续性地问了对方很多问题，使</a:t>
            </a:r>
          </a:p>
          <a:p>
            <a:pPr indent="457200"/>
            <a:r>
              <a:rPr lang="zh-CN" altLang="zh-CN" dirty="0"/>
              <a:t>对方不知道如何下手。即使客户进行回答，也不会将多个问题全部回答，这种</a:t>
            </a:r>
          </a:p>
          <a:p>
            <a:pPr indent="457200"/>
            <a:r>
              <a:rPr lang="zh-CN" altLang="zh-CN" dirty="0"/>
              <a:t>问题也不利于收集信息。</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3"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3</a:t>
            </a:r>
            <a:r>
              <a:rPr lang="zh-CN" altLang="en-US" sz="1600" b="1" dirty="0" smtClean="0">
                <a:solidFill>
                  <a:schemeClr val="accent3">
                    <a:lumMod val="50000"/>
                  </a:schemeClr>
                </a:solidFill>
                <a:latin typeface="黑体" pitchFamily="2" charset="-122"/>
                <a:ea typeface="黑体" pitchFamily="2" charset="-122"/>
              </a:rPr>
              <a:t>  进行有效提问</a:t>
            </a:r>
            <a:endParaRPr lang="zh-CN" altLang="en-US" sz="1600" b="1" dirty="0">
              <a:solidFill>
                <a:schemeClr val="accent3">
                  <a:lumMod val="50000"/>
                </a:schemeClr>
              </a:solidFill>
              <a:latin typeface="黑体" pitchFamily="2" charset="-122"/>
              <a:ea typeface="黑体" pitchFamily="2" charset="-122"/>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184417800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23" name="圆角矩形 18">
            <a:hlinkClick r:id="rId3"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pic>
        <p:nvPicPr>
          <p:cNvPr id="10" name="Picture 10"/>
          <p:cNvPicPr>
            <a:picLocks noChangeAspect="1" noChangeArrowheads="1"/>
          </p:cNvPicPr>
          <p:nvPr/>
        </p:nvPicPr>
        <p:blipFill>
          <a:blip r:embed="rId4"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2200275" y="985292"/>
            <a:ext cx="6836222" cy="2585323"/>
          </a:xfrm>
          <a:prstGeom prst="rect">
            <a:avLst/>
          </a:prstGeom>
          <a:noFill/>
        </p:spPr>
        <p:txBody>
          <a:bodyPr wrap="square" rtlCol="0">
            <a:spAutoFit/>
          </a:bodyPr>
          <a:lstStyle/>
          <a:p>
            <a:pPr indent="457200"/>
            <a:r>
              <a:rPr lang="zh-CN" altLang="zh-CN" b="1" dirty="0"/>
              <a:t>实训目的</a:t>
            </a:r>
            <a:endParaRPr lang="zh-CN" altLang="zh-CN" dirty="0"/>
          </a:p>
          <a:p>
            <a:pPr indent="457200"/>
            <a:r>
              <a:rPr lang="en-US" altLang="zh-CN" dirty="0"/>
              <a:t> </a:t>
            </a:r>
            <a:endParaRPr lang="zh-CN" altLang="zh-CN" dirty="0"/>
          </a:p>
          <a:p>
            <a:pPr indent="457200"/>
            <a:r>
              <a:rPr lang="en-US" altLang="zh-CN" dirty="0"/>
              <a:t>1</a:t>
            </a:r>
            <a:r>
              <a:rPr lang="zh-CN" altLang="zh-CN" dirty="0"/>
              <a:t>．了解客户沟通技巧在日常工作中的作用。</a:t>
            </a:r>
          </a:p>
          <a:p>
            <a:pPr indent="457200"/>
            <a:r>
              <a:rPr lang="en-US" altLang="zh-CN" dirty="0"/>
              <a:t>2</a:t>
            </a:r>
            <a:r>
              <a:rPr lang="zh-CN" altLang="zh-CN" dirty="0"/>
              <a:t>．在通话过程中，能够很好地运用倾听能力。</a:t>
            </a:r>
          </a:p>
          <a:p>
            <a:pPr indent="457200"/>
            <a:r>
              <a:rPr lang="en-US" altLang="zh-CN" dirty="0"/>
              <a:t>3</a:t>
            </a:r>
            <a:r>
              <a:rPr lang="zh-CN" altLang="zh-CN" dirty="0"/>
              <a:t>．在通话过程中，能够合理运用提问方式收集信息。</a:t>
            </a:r>
          </a:p>
          <a:p>
            <a:pPr indent="457200"/>
            <a:r>
              <a:rPr lang="en-US" altLang="zh-CN" dirty="0"/>
              <a:t>4</a:t>
            </a:r>
            <a:r>
              <a:rPr lang="zh-CN" altLang="zh-CN" dirty="0"/>
              <a:t>．在通话过程中，能够积极向客户进行反馈。</a:t>
            </a:r>
          </a:p>
          <a:p>
            <a:pPr indent="457200"/>
            <a:r>
              <a:rPr lang="en-US" altLang="zh-CN" dirty="0"/>
              <a:t>5</a:t>
            </a:r>
            <a:r>
              <a:rPr lang="zh-CN" altLang="zh-CN" dirty="0"/>
              <a:t>．在通话过程中，能够运用同理心安抚客户。</a:t>
            </a:r>
          </a:p>
          <a:p>
            <a:pPr indent="457200"/>
            <a:r>
              <a:rPr lang="zh-CN" altLang="zh-CN" dirty="0"/>
              <a:t>项目一基础能力实训</a:t>
            </a:r>
          </a:p>
          <a:p>
            <a:pPr indent="457200"/>
            <a:r>
              <a:rPr lang="zh-CN" altLang="zh-CN" dirty="0"/>
              <a:t>实训课题</a:t>
            </a:r>
            <a:r>
              <a:rPr lang="en-US" altLang="zh-CN" dirty="0"/>
              <a:t>1</a:t>
            </a:r>
            <a:r>
              <a:rPr lang="zh-CN" altLang="zh-CN" dirty="0"/>
              <a:t>了解有效沟通</a:t>
            </a:r>
          </a:p>
        </p:txBody>
      </p:sp>
    </p:spTree>
    <p:extLst>
      <p:ext uri="{BB962C8B-B14F-4D97-AF65-F5344CB8AC3E}">
        <p14:creationId xmlns:p14="http://schemas.microsoft.com/office/powerpoint/2010/main" val="249657720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4370427"/>
          </a:xfrm>
          <a:prstGeom prst="rect">
            <a:avLst/>
          </a:prstGeom>
          <a:noFill/>
        </p:spPr>
        <p:txBody>
          <a:bodyPr wrap="square" rtlCol="0">
            <a:spAutoFit/>
          </a:bodyPr>
          <a:lstStyle/>
          <a:p>
            <a:pPr indent="457200"/>
            <a:r>
              <a:rPr lang="en-US" altLang="zh-CN" sz="1600" dirty="0"/>
              <a:t>4</a:t>
            </a:r>
            <a:r>
              <a:rPr lang="zh-CN" altLang="zh-CN" sz="1600" dirty="0"/>
              <a:t>．常用其他提问技巧</a:t>
            </a:r>
          </a:p>
          <a:p>
            <a:pPr indent="457200"/>
            <a:r>
              <a:rPr lang="zh-CN" altLang="zh-CN" sz="1600" dirty="0"/>
              <a:t>下面的案例说明了提问技巧的重要性。</a:t>
            </a:r>
          </a:p>
          <a:p>
            <a:pPr indent="457200"/>
            <a:r>
              <a:rPr lang="zh-CN" altLang="zh-CN" sz="1600" dirty="0"/>
              <a:t>案例：</a:t>
            </a:r>
          </a:p>
          <a:p>
            <a:pPr indent="457200"/>
            <a:r>
              <a:rPr lang="zh-CN" altLang="zh-CN" sz="1600" dirty="0"/>
              <a:t>在教堂里，甲、乙两个人的烟瘾突然袭来。</a:t>
            </a:r>
          </a:p>
          <a:p>
            <a:pPr indent="457200"/>
            <a:r>
              <a:rPr lang="zh-CN" altLang="zh-CN" sz="1600" dirty="0"/>
              <a:t>甲问神甫：“祈祷的时候可以抽烟吗？”</a:t>
            </a:r>
          </a:p>
          <a:p>
            <a:pPr indent="457200"/>
            <a:r>
              <a:rPr lang="zh-CN" altLang="zh-CN" sz="1600" dirty="0"/>
              <a:t>神甫回答说：“不可以！”</a:t>
            </a:r>
          </a:p>
          <a:p>
            <a:pPr indent="457200"/>
            <a:r>
              <a:rPr lang="zh-CN" altLang="zh-CN" sz="1600" dirty="0"/>
              <a:t>乙问神甫：“抽烟的时候可不可以祈祷？”</a:t>
            </a:r>
          </a:p>
          <a:p>
            <a:pPr indent="457200"/>
            <a:r>
              <a:rPr lang="zh-CN" altLang="zh-CN" sz="1600" dirty="0"/>
              <a:t>神甫回答说：“当然可以！”</a:t>
            </a:r>
          </a:p>
          <a:p>
            <a:pPr indent="457200"/>
            <a:r>
              <a:rPr lang="zh-CN" altLang="zh-CN" sz="1600" dirty="0"/>
              <a:t>乙就点上一支烟抽了起来。</a:t>
            </a:r>
          </a:p>
          <a:p>
            <a:pPr indent="457200"/>
            <a:r>
              <a:rPr lang="zh-CN" altLang="zh-CN" sz="1600" dirty="0"/>
              <a:t>提问的方式不同，得到的结果就会不同。在提问中，还有以下技巧常用在客户服务的日常工作中。</a:t>
            </a:r>
          </a:p>
          <a:p>
            <a:pPr indent="457200"/>
            <a:r>
              <a:rPr lang="en-US" altLang="zh-CN" sz="1600" dirty="0"/>
              <a:t>(1)</a:t>
            </a:r>
            <a:r>
              <a:rPr lang="zh-CN" altLang="zh-CN" sz="1600" dirty="0"/>
              <a:t>特定的问题。特定的问题有助于了解客户所述的内容。特定的问题主要有两类：一类只需要回答简单的答案；另一类类似封闭式问题只需要回答“是”或“不是”。</a:t>
            </a:r>
          </a:p>
          <a:p>
            <a:pPr indent="457200"/>
            <a:r>
              <a:rPr lang="zh-CN" altLang="zh-CN" sz="1600" dirty="0"/>
              <a:t>举例：</a:t>
            </a:r>
          </a:p>
          <a:p>
            <a:pPr indent="457200"/>
            <a:r>
              <a:rPr lang="zh-CN" altLang="zh-CN" sz="1600" dirty="0"/>
              <a:t>“昨天你和谁一起逛街？”</a:t>
            </a:r>
          </a:p>
          <a:p>
            <a:pPr indent="457200"/>
            <a:r>
              <a:rPr lang="zh-CN" altLang="zh-CN" sz="1600" dirty="0"/>
              <a:t>“这个号码方便与你联系吗？”</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3"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3</a:t>
            </a:r>
            <a:r>
              <a:rPr lang="zh-CN" altLang="en-US" sz="1600" b="1" dirty="0" smtClean="0">
                <a:solidFill>
                  <a:schemeClr val="accent3">
                    <a:lumMod val="50000"/>
                  </a:schemeClr>
                </a:solidFill>
                <a:latin typeface="黑体" pitchFamily="2" charset="-122"/>
                <a:ea typeface="黑体" pitchFamily="2" charset="-122"/>
              </a:rPr>
              <a:t>  进行有效提问</a:t>
            </a:r>
            <a:endParaRPr lang="zh-CN" altLang="en-US" sz="1600" b="1" dirty="0">
              <a:solidFill>
                <a:schemeClr val="accent3">
                  <a:lumMod val="50000"/>
                </a:schemeClr>
              </a:solidFill>
              <a:latin typeface="黑体" pitchFamily="2" charset="-122"/>
              <a:ea typeface="黑体" pitchFamily="2" charset="-122"/>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184417800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4247317"/>
          </a:xfrm>
          <a:prstGeom prst="rect">
            <a:avLst/>
          </a:prstGeom>
          <a:noFill/>
        </p:spPr>
        <p:txBody>
          <a:bodyPr wrap="square" rtlCol="0">
            <a:spAutoFit/>
          </a:bodyPr>
          <a:lstStyle/>
          <a:p>
            <a:pPr indent="457200"/>
            <a:r>
              <a:rPr lang="en-US" altLang="zh-CN" dirty="0"/>
              <a:t>(2)</a:t>
            </a:r>
            <a:r>
              <a:rPr lang="zh-CN" altLang="zh-CN" dirty="0"/>
              <a:t>可选择性问题。这类提问方式是给对方选择的内容，使其选择其中一种。</a:t>
            </a:r>
          </a:p>
          <a:p>
            <a:pPr indent="457200"/>
            <a:r>
              <a:rPr lang="zh-CN" altLang="zh-CN" dirty="0"/>
              <a:t>举例：</a:t>
            </a:r>
          </a:p>
          <a:p>
            <a:pPr indent="457200"/>
            <a:r>
              <a:rPr lang="zh-CN" altLang="zh-CN" dirty="0"/>
              <a:t>“您看我是下午给您打电话，还是明天上午？”</a:t>
            </a:r>
          </a:p>
          <a:p>
            <a:pPr indent="457200"/>
            <a:r>
              <a:rPr lang="zh-CN" altLang="zh-CN" dirty="0"/>
              <a:t>“您是想查询账户余额还是想查询本期账单？”</a:t>
            </a:r>
          </a:p>
          <a:p>
            <a:pPr indent="457200"/>
            <a:r>
              <a:rPr lang="en-US" altLang="zh-CN" dirty="0"/>
              <a:t>(3)</a:t>
            </a:r>
            <a:r>
              <a:rPr lang="zh-CN" altLang="zh-CN" dirty="0"/>
              <a:t>引导性问题。这种问题有助于加速双方之间的合作。有时候我们需要与一些很难做决定的客户进行沟通，引导性问题能够帮助客户更容易认可你提供的相关信息资料。</a:t>
            </a:r>
          </a:p>
          <a:p>
            <a:pPr indent="457200"/>
            <a:r>
              <a:rPr lang="zh-CN" altLang="zh-CN" dirty="0"/>
              <a:t>举例：</a:t>
            </a:r>
          </a:p>
          <a:p>
            <a:pPr indent="457200"/>
            <a:r>
              <a:rPr lang="zh-CN" altLang="zh-CN" dirty="0"/>
              <a:t>“那么您是否愿意一周后收到这些相关产品的资料呢？”</a:t>
            </a:r>
          </a:p>
          <a:p>
            <a:pPr indent="457200"/>
            <a:r>
              <a:rPr lang="zh-CN" altLang="zh-CN" dirty="0"/>
              <a:t>“如果面谈不方便的话，您看我给您发送一个传真过去好吗？”</a:t>
            </a:r>
          </a:p>
          <a:p>
            <a:pPr indent="457200"/>
            <a:r>
              <a:rPr lang="en-US" altLang="zh-CN" dirty="0"/>
              <a:t>(4)</a:t>
            </a:r>
            <a:r>
              <a:rPr lang="zh-CN" altLang="zh-CN" dirty="0"/>
              <a:t>问简单的问题。提问的目的是探寻客户的需求，只要明确了客户的需求，坐席代表就有了工作的方向。想要客户说出自己的需求，在建立起良好的沟通氛围的同时，还需要提出一些简单的问题。这样才能便于客户回答，从而收集到有效的信息</a:t>
            </a:r>
            <a:r>
              <a:rPr lang="zh-CN" altLang="zh-CN" dirty="0" smtClean="0"/>
              <a:t>。</a:t>
            </a:r>
            <a:endParaRPr lang="zh-CN" altLang="zh-CN" dirty="0"/>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3"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3</a:t>
            </a:r>
            <a:r>
              <a:rPr lang="zh-CN" altLang="en-US" sz="1600" b="1" dirty="0" smtClean="0">
                <a:solidFill>
                  <a:schemeClr val="accent3">
                    <a:lumMod val="50000"/>
                  </a:schemeClr>
                </a:solidFill>
                <a:latin typeface="黑体" pitchFamily="2" charset="-122"/>
                <a:ea typeface="黑体" pitchFamily="2" charset="-122"/>
              </a:rPr>
              <a:t>  进行有效提问</a:t>
            </a:r>
            <a:endParaRPr lang="zh-CN" altLang="en-US" sz="1600" b="1" dirty="0">
              <a:solidFill>
                <a:schemeClr val="accent3">
                  <a:lumMod val="50000"/>
                </a:schemeClr>
              </a:solidFill>
              <a:latin typeface="黑体" pitchFamily="2" charset="-122"/>
              <a:ea typeface="黑体" pitchFamily="2" charset="-122"/>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184417800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3816429"/>
          </a:xfrm>
          <a:prstGeom prst="rect">
            <a:avLst/>
          </a:prstGeom>
          <a:noFill/>
        </p:spPr>
        <p:txBody>
          <a:bodyPr wrap="square" rtlCol="0">
            <a:spAutoFit/>
          </a:bodyPr>
          <a:lstStyle/>
          <a:p>
            <a:pPr indent="457200"/>
            <a:r>
              <a:rPr lang="zh-CN" altLang="zh-CN" sz="1600" dirty="0"/>
              <a:t>举例：</a:t>
            </a:r>
          </a:p>
          <a:p>
            <a:pPr indent="457200"/>
            <a:r>
              <a:rPr lang="zh-CN" altLang="zh-CN" sz="1600" dirty="0"/>
              <a:t>“这部车是您’自己开，还是别人开？”</a:t>
            </a:r>
          </a:p>
          <a:p>
            <a:pPr indent="457200"/>
            <a:r>
              <a:rPr lang="zh-CN" altLang="zh-CN" sz="1600" dirty="0"/>
              <a:t>“您平时喜欢穿什么款式的衣服？”</a:t>
            </a:r>
          </a:p>
          <a:p>
            <a:pPr indent="457200"/>
            <a:r>
              <a:rPr lang="zh-CN" altLang="zh-CN" sz="1600" dirty="0"/>
              <a:t>“您喜欢哪个牌子的数码相机？”</a:t>
            </a:r>
          </a:p>
          <a:p>
            <a:pPr indent="457200"/>
            <a:r>
              <a:rPr lang="zh-CN" altLang="zh-CN" sz="1600" dirty="0"/>
              <a:t>“您是自己用，还是送人？”</a:t>
            </a:r>
          </a:p>
          <a:p>
            <a:pPr indent="457200"/>
            <a:r>
              <a:rPr lang="zh-CN" altLang="zh-CN" sz="1600" dirty="0"/>
              <a:t>“您今天是喝咖啡还是喝柠檬汁？”</a:t>
            </a:r>
          </a:p>
          <a:p>
            <a:pPr indent="457200"/>
            <a:r>
              <a:rPr lang="en-US" altLang="zh-CN" sz="1600" dirty="0" smtClean="0"/>
              <a:t>(</a:t>
            </a:r>
            <a:r>
              <a:rPr lang="en-US" altLang="zh-CN" sz="1600" dirty="0"/>
              <a:t>5)</a:t>
            </a:r>
            <a:r>
              <a:rPr lang="zh-CN" altLang="zh-CN" sz="1600" dirty="0"/>
              <a:t>回答是“是”的问题。在沟通的过程中，可以问一些回答是“是”的问题。提问这样的问题，客户会觉得你提出的问题是为他着想，有利于沟通，能够很快拉近彼此距离，取得客户信任。</a:t>
            </a:r>
          </a:p>
          <a:p>
            <a:pPr indent="457200"/>
            <a:r>
              <a:rPr lang="zh-CN" altLang="zh-CN" sz="1600" dirty="0"/>
              <a:t>举例：</a:t>
            </a:r>
          </a:p>
          <a:p>
            <a:pPr indent="457200"/>
            <a:r>
              <a:rPr lang="zh-CN" altLang="zh-CN" sz="1600" dirty="0"/>
              <a:t>“如果用起来不开心，而且还花了不少钱，反而感觉很浪费，您说是吧？”</a:t>
            </a:r>
          </a:p>
          <a:p>
            <a:pPr indent="457200"/>
            <a:r>
              <a:rPr lang="zh-CN" altLang="zh-CN" sz="1600" dirty="0"/>
              <a:t>“送女朋友衣服应该选择比较时尚的款式，您说对吧？”</a:t>
            </a:r>
          </a:p>
          <a:p>
            <a:pPr indent="457200"/>
            <a:r>
              <a:rPr lang="zh-CN" altLang="zh-CN" sz="1600" dirty="0"/>
              <a:t>“买电器，不仅要买知名品牌，售后服务也很重要，您说是吧？”</a:t>
            </a:r>
          </a:p>
          <a:p>
            <a:pPr indent="457200"/>
            <a:r>
              <a:rPr lang="en-US" altLang="zh-CN" sz="1600" dirty="0"/>
              <a:t>(6)</a:t>
            </a:r>
            <a:r>
              <a:rPr lang="zh-CN" altLang="zh-CN" sz="1600" dirty="0"/>
              <a:t>问二选一的问题。</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3"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3</a:t>
            </a:r>
            <a:r>
              <a:rPr lang="zh-CN" altLang="en-US" sz="1600" b="1" dirty="0" smtClean="0">
                <a:solidFill>
                  <a:schemeClr val="accent3">
                    <a:lumMod val="50000"/>
                  </a:schemeClr>
                </a:solidFill>
                <a:latin typeface="黑体" pitchFamily="2" charset="-122"/>
                <a:ea typeface="黑体" pitchFamily="2" charset="-122"/>
              </a:rPr>
              <a:t>  进行有效提问</a:t>
            </a:r>
            <a:endParaRPr lang="zh-CN" altLang="en-US" sz="1600" b="1" dirty="0">
              <a:solidFill>
                <a:schemeClr val="accent3">
                  <a:lumMod val="50000"/>
                </a:schemeClr>
              </a:solidFill>
              <a:latin typeface="黑体" pitchFamily="2" charset="-122"/>
              <a:ea typeface="黑体" pitchFamily="2" charset="-122"/>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184417800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4401205"/>
          </a:xfrm>
          <a:prstGeom prst="rect">
            <a:avLst/>
          </a:prstGeom>
          <a:noFill/>
        </p:spPr>
        <p:txBody>
          <a:bodyPr wrap="square" rtlCol="0">
            <a:spAutoFit/>
          </a:bodyPr>
          <a:lstStyle/>
          <a:p>
            <a:pPr indent="457200"/>
            <a:r>
              <a:rPr lang="zh-CN" altLang="zh-CN" sz="1400" dirty="0"/>
              <a:t>案例：</a:t>
            </a:r>
          </a:p>
          <a:p>
            <a:pPr indent="457200"/>
            <a:r>
              <a:rPr lang="zh-CN" altLang="zh-CN" sz="1400" dirty="0"/>
              <a:t>在商旅服务企业的酒店预订中心里，员工的提成是按照客户预订房价数量和入住几晚的数量来获取的。但是往往在预订过程中，技巧运用不好的坐席代表提成拿的就会少。有一对兄弟，在一家酒店预订中心做坐席代表，虽然工作都是一样的，但是收入却大不相同。哥哥的收入总是比弟弟的好。</a:t>
            </a:r>
          </a:p>
          <a:p>
            <a:pPr indent="457200"/>
            <a:r>
              <a:rPr lang="zh-CN" altLang="zh-CN" sz="1400" dirty="0"/>
              <a:t>哥哥在为客户预订酒店的时候会问：“请问您是预订一间还是两间呢？”</a:t>
            </a:r>
          </a:p>
          <a:p>
            <a:pPr indent="457200"/>
            <a:r>
              <a:rPr lang="zh-CN" altLang="zh-CN" sz="1400" dirty="0"/>
              <a:t>弟弟在为客户预订酒店的时候会问：“您看是否预订呢？”</a:t>
            </a:r>
          </a:p>
          <a:p>
            <a:pPr indent="457200"/>
            <a:r>
              <a:rPr lang="zh-CN" altLang="zh-CN" sz="1400" dirty="0"/>
              <a:t>结果，哥哥的业绩总比弟弟的要好。</a:t>
            </a:r>
          </a:p>
          <a:p>
            <a:pPr indent="457200"/>
            <a:r>
              <a:rPr lang="zh-CN" altLang="zh-CN" sz="1400" dirty="0"/>
              <a:t>原因在哪里？</a:t>
            </a:r>
          </a:p>
          <a:p>
            <a:pPr indent="457200"/>
            <a:r>
              <a:rPr lang="zh-CN" altLang="zh-CN" sz="1400" dirty="0"/>
              <a:t>表面上看“预订一间还是两间”和“是否预订”两个问题最后的决定权都在客户，可哥哥十分聪明地帮助客户做了一个选择。请看，弟弟问：“您看是否预订呢？”客户的回答是“要”或者“不要”。哥哥问：“请问您是预订一间还是两间呢？”客户的回答是“一间”或“两间”。</a:t>
            </a:r>
          </a:p>
          <a:p>
            <a:pPr indent="457200"/>
            <a:r>
              <a:rPr lang="zh-CN" altLang="zh-CN" sz="1400" dirty="0"/>
              <a:t>当弟弟询问客户“是否预订”的时候，客户要做的选择是订或者不订，而哥哥在询问客户“预订一间还是两间”的时候，客户需要作出的选择是订一间或者是两间，而无论客户做出哪一个选择，哥哥都剥夺了客户要或者不要</a:t>
            </a:r>
          </a:p>
          <a:p>
            <a:pPr indent="457200"/>
            <a:r>
              <a:rPr lang="zh-CN" altLang="zh-CN" sz="1400" dirty="0"/>
              <a:t>的选择权。</a:t>
            </a:r>
          </a:p>
          <a:p>
            <a:pPr indent="457200"/>
            <a:r>
              <a:rPr lang="zh-CN" altLang="zh-CN" sz="1400" dirty="0"/>
              <a:t>当然，客户都会有潜在的第三个选择权，就是不订，但出于人的思维定</a:t>
            </a:r>
          </a:p>
          <a:p>
            <a:pPr indent="457200"/>
            <a:r>
              <a:rPr lang="zh-CN" altLang="zh-CN" sz="1400" dirty="0"/>
              <a:t>式，通常都会顺着问题设定的语境去思考并做出决定。</a:t>
            </a:r>
          </a:p>
          <a:p>
            <a:pPr indent="457200"/>
            <a:r>
              <a:rPr lang="zh-CN" altLang="zh-CN" sz="1400" dirty="0"/>
              <a:t>同样的道理，在客户服务过程中，我们也可以用这样的方式提问。</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3"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3</a:t>
            </a:r>
            <a:r>
              <a:rPr lang="zh-CN" altLang="en-US" sz="1600" b="1" dirty="0" smtClean="0">
                <a:solidFill>
                  <a:schemeClr val="accent3">
                    <a:lumMod val="50000"/>
                  </a:schemeClr>
                </a:solidFill>
                <a:latin typeface="黑体" pitchFamily="2" charset="-122"/>
                <a:ea typeface="黑体" pitchFamily="2" charset="-122"/>
              </a:rPr>
              <a:t>  进行有效提问</a:t>
            </a:r>
            <a:endParaRPr lang="zh-CN" altLang="en-US" sz="1600" b="1" dirty="0">
              <a:solidFill>
                <a:schemeClr val="accent3">
                  <a:lumMod val="50000"/>
                </a:schemeClr>
              </a:solidFill>
              <a:latin typeface="黑体" pitchFamily="2" charset="-122"/>
              <a:ea typeface="黑体" pitchFamily="2" charset="-122"/>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184417800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4031873"/>
          </a:xfrm>
          <a:prstGeom prst="rect">
            <a:avLst/>
          </a:prstGeom>
          <a:noFill/>
        </p:spPr>
        <p:txBody>
          <a:bodyPr wrap="square" rtlCol="0">
            <a:spAutoFit/>
          </a:bodyPr>
          <a:lstStyle/>
          <a:p>
            <a:pPr indent="457200"/>
            <a:r>
              <a:rPr lang="zh-CN" altLang="zh-CN" sz="1600" dirty="0"/>
              <a:t>举例：</a:t>
            </a:r>
          </a:p>
          <a:p>
            <a:pPr indent="457200"/>
            <a:r>
              <a:rPr lang="zh-CN" altLang="zh-CN" sz="1600" dirty="0"/>
              <a:t>“您要联想的还是惠普的？”</a:t>
            </a:r>
          </a:p>
          <a:p>
            <a:pPr indent="457200"/>
            <a:r>
              <a:rPr lang="zh-CN" altLang="zh-CN" sz="1600" dirty="0"/>
              <a:t>“您要喝咖啡还是喝茶？”</a:t>
            </a:r>
          </a:p>
          <a:p>
            <a:pPr indent="457200"/>
            <a:r>
              <a:rPr lang="en-US" altLang="zh-CN" sz="1600" dirty="0"/>
              <a:t>(7)</a:t>
            </a:r>
            <a:r>
              <a:rPr lang="zh-CN" altLang="zh-CN" sz="1600" dirty="0"/>
              <a:t>不要连续发问。在与客户沟通的过程中不要连续发问，连续发问会让客户有种压迫感，感觉在被调查或被询问，很容易引起客户的反感。原则是不连续提出超过两个问题，问了问题等客户回答以后，再根据客户的回答来做下一步的沟通。这就要求坐席代表提出的问题非常具有针对性，运用少数问题就能挖掘出想要的信息。</a:t>
            </a:r>
          </a:p>
          <a:p>
            <a:pPr indent="457200"/>
            <a:r>
              <a:rPr lang="en-US" altLang="zh-CN" sz="1600" dirty="0"/>
              <a:t>(8)</a:t>
            </a:r>
            <a:r>
              <a:rPr lang="zh-CN" altLang="zh-CN" sz="1600" dirty="0"/>
              <a:t>避免询问错误问题。在与客户沟通的过程中，询问问题一定要注意不要询问错误的、对本次沟通意义不大并且有可能造成被动的问题。</a:t>
            </a:r>
          </a:p>
          <a:p>
            <a:pPr indent="457200"/>
            <a:r>
              <a:rPr lang="zh-CN" altLang="zh-CN" sz="1600" dirty="0"/>
              <a:t>举例：</a:t>
            </a:r>
          </a:p>
          <a:p>
            <a:pPr indent="457200"/>
            <a:r>
              <a:rPr lang="zh-CN" altLang="zh-CN" sz="1600" dirty="0"/>
              <a:t>“需要我帮您介绍一下吗？”（不需要）</a:t>
            </a:r>
          </a:p>
          <a:p>
            <a:pPr indent="457200"/>
            <a:r>
              <a:rPr lang="zh-CN" altLang="zh-CN" sz="1600" dirty="0"/>
              <a:t>“您需要试驾这部车吗？”（不用了）</a:t>
            </a:r>
          </a:p>
          <a:p>
            <a:pPr indent="457200"/>
            <a:r>
              <a:rPr lang="zh-CN" altLang="zh-CN" sz="1600" dirty="0"/>
              <a:t>“这是今年的流行色，您喜欢吗？”（不喜欢）</a:t>
            </a:r>
          </a:p>
          <a:p>
            <a:pPr indent="457200"/>
            <a:r>
              <a:rPr lang="zh-CN" altLang="zh-CN" sz="1600" dirty="0"/>
              <a:t>“这台数码相机您还要吗？”（不要了）</a:t>
            </a:r>
          </a:p>
          <a:p>
            <a:pPr indent="457200"/>
            <a:r>
              <a:rPr lang="zh-CN" altLang="zh-CN" sz="1600" dirty="0"/>
              <a:t>“您以前使用过我们的产品吗？”（没有）</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3"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3</a:t>
            </a:r>
            <a:r>
              <a:rPr lang="zh-CN" altLang="en-US" sz="1600" b="1" dirty="0" smtClean="0">
                <a:solidFill>
                  <a:schemeClr val="accent3">
                    <a:lumMod val="50000"/>
                  </a:schemeClr>
                </a:solidFill>
                <a:latin typeface="黑体" pitchFamily="2" charset="-122"/>
                <a:ea typeface="黑体" pitchFamily="2" charset="-122"/>
              </a:rPr>
              <a:t>  进行有效提问</a:t>
            </a:r>
            <a:endParaRPr lang="zh-CN" altLang="en-US" sz="1600" b="1" dirty="0">
              <a:solidFill>
                <a:schemeClr val="accent3">
                  <a:lumMod val="50000"/>
                </a:schemeClr>
              </a:solidFill>
              <a:latin typeface="黑体" pitchFamily="2" charset="-122"/>
              <a:ea typeface="黑体" pitchFamily="2" charset="-122"/>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184417800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3970318"/>
          </a:xfrm>
          <a:prstGeom prst="rect">
            <a:avLst/>
          </a:prstGeom>
          <a:noFill/>
        </p:spPr>
        <p:txBody>
          <a:bodyPr wrap="square" rtlCol="0">
            <a:spAutoFit/>
          </a:bodyPr>
          <a:lstStyle/>
          <a:p>
            <a:pPr indent="457200"/>
            <a:r>
              <a:rPr lang="zh-CN" altLang="zh-CN" sz="1400" b="1" dirty="0"/>
              <a:t>互动游戏</a:t>
            </a:r>
            <a:endParaRPr lang="zh-CN" altLang="zh-CN" sz="1400" dirty="0"/>
          </a:p>
          <a:p>
            <a:pPr indent="457200"/>
            <a:r>
              <a:rPr lang="en-US" altLang="zh-CN" sz="1400" dirty="0"/>
              <a:t>1</a:t>
            </a:r>
            <a:r>
              <a:rPr lang="zh-CN" altLang="zh-CN" sz="1400" dirty="0"/>
              <a:t>．形式：以小组形式进行互动。</a:t>
            </a:r>
          </a:p>
          <a:p>
            <a:pPr indent="457200"/>
            <a:r>
              <a:rPr lang="en-US" altLang="zh-CN" sz="1400" dirty="0"/>
              <a:t>2</a:t>
            </a:r>
            <a:r>
              <a:rPr lang="zh-CN" altLang="zh-CN" sz="1400" dirty="0"/>
              <a:t>．类型：沟通技巧。</a:t>
            </a:r>
          </a:p>
          <a:p>
            <a:pPr indent="457200"/>
            <a:r>
              <a:rPr lang="en-US" altLang="zh-CN" sz="1400" dirty="0"/>
              <a:t>3</a:t>
            </a:r>
            <a:r>
              <a:rPr lang="zh-CN" altLang="zh-CN" sz="1400" dirty="0"/>
              <a:t>．时间：</a:t>
            </a:r>
            <a:r>
              <a:rPr lang="en-US" altLang="zh-CN" sz="1400" dirty="0"/>
              <a:t>20</a:t>
            </a:r>
            <a:r>
              <a:rPr lang="zh-CN" altLang="zh-CN" sz="1400" dirty="0"/>
              <a:t>分钟。</a:t>
            </a:r>
          </a:p>
          <a:p>
            <a:pPr indent="457200"/>
            <a:r>
              <a:rPr lang="en-US" altLang="zh-CN" sz="1400" dirty="0"/>
              <a:t>4</a:t>
            </a:r>
            <a:r>
              <a:rPr lang="zh-CN" altLang="zh-CN" sz="1400" dirty="0"/>
              <a:t>．材料：无，</a:t>
            </a:r>
          </a:p>
          <a:p>
            <a:pPr indent="457200"/>
            <a:r>
              <a:rPr lang="en-US" altLang="zh-CN" sz="1400" dirty="0"/>
              <a:t>5</a:t>
            </a:r>
            <a:r>
              <a:rPr lang="zh-CN" altLang="zh-CN" sz="1400" dirty="0"/>
              <a:t>．场地：教室。</a:t>
            </a:r>
          </a:p>
          <a:p>
            <a:pPr indent="457200"/>
            <a:r>
              <a:rPr lang="en-US" altLang="zh-CN" sz="1400" dirty="0"/>
              <a:t>6</a:t>
            </a:r>
            <a:r>
              <a:rPr lang="zh-CN" altLang="zh-CN" sz="1400" dirty="0"/>
              <a:t>．活动目的：训练封闭式提问技巧。</a:t>
            </a:r>
          </a:p>
          <a:p>
            <a:pPr indent="457200"/>
            <a:r>
              <a:rPr lang="en-US" altLang="zh-CN" sz="1400" dirty="0"/>
              <a:t>7</a:t>
            </a:r>
            <a:r>
              <a:rPr lang="zh-CN" altLang="zh-CN" sz="1400" dirty="0"/>
              <a:t>．任务与要求：</a:t>
            </a:r>
          </a:p>
          <a:p>
            <a:pPr indent="457200"/>
            <a:r>
              <a:rPr lang="en-US" altLang="zh-CN" sz="1400" dirty="0"/>
              <a:t>(1)</a:t>
            </a:r>
            <a:r>
              <a:rPr lang="zh-CN" altLang="zh-CN" sz="1400" dirty="0"/>
              <a:t>由培训师交代案情，学员通过问封闭性问题的方式去判断案情的起因。</a:t>
            </a:r>
          </a:p>
          <a:p>
            <a:pPr indent="457200"/>
            <a:r>
              <a:rPr lang="en-US" altLang="zh-CN" sz="1400" dirty="0"/>
              <a:t>(2)</a:t>
            </a:r>
            <a:r>
              <a:rPr lang="zh-CN" altLang="zh-CN" sz="1400" dirty="0"/>
              <a:t>培训师只负责学员的问题，但只能说“是”或“不是”。</a:t>
            </a:r>
          </a:p>
          <a:p>
            <a:pPr indent="457200"/>
            <a:r>
              <a:rPr lang="en-US" altLang="zh-CN" sz="1400" dirty="0"/>
              <a:t>(3)</a:t>
            </a:r>
            <a:r>
              <a:rPr lang="zh-CN" altLang="zh-CN" sz="1400" dirty="0"/>
              <a:t>每组只有五个提问的机会，所以要求互相讨论后方能提问。</a:t>
            </a:r>
          </a:p>
          <a:p>
            <a:pPr indent="457200"/>
            <a:r>
              <a:rPr lang="zh-CN" altLang="zh-CN" sz="1400" dirty="0"/>
              <a:t>案件名称：水草</a:t>
            </a:r>
          </a:p>
          <a:p>
            <a:pPr indent="457200"/>
            <a:r>
              <a:rPr lang="zh-CN" altLang="zh-CN" sz="1400" dirty="0"/>
              <a:t>案情：一个男人，走到湖边的一间小木屋里，同一个陌生人交谈以后，就跳到湖里自尽了。</a:t>
            </a:r>
          </a:p>
          <a:p>
            <a:pPr indent="457200"/>
            <a:r>
              <a:rPr lang="en-US" altLang="zh-CN" sz="1400" dirty="0"/>
              <a:t>8</a:t>
            </a:r>
            <a:r>
              <a:rPr lang="zh-CN" altLang="zh-CN" sz="1400" dirty="0"/>
              <a:t>．时间安排：</a:t>
            </a:r>
          </a:p>
          <a:p>
            <a:pPr indent="457200"/>
            <a:r>
              <a:rPr lang="en-US" altLang="zh-CN" sz="1400" dirty="0"/>
              <a:t>(1)5</a:t>
            </a:r>
            <a:r>
              <a:rPr lang="zh-CN" altLang="zh-CN" sz="1400" dirty="0"/>
              <a:t>分钟小组讨论。</a:t>
            </a:r>
          </a:p>
          <a:p>
            <a:pPr indent="457200"/>
            <a:r>
              <a:rPr lang="en-US" altLang="zh-CN" sz="1400" dirty="0"/>
              <a:t>(2)10</a:t>
            </a:r>
            <a:r>
              <a:rPr lang="zh-CN" altLang="zh-CN" sz="1400" dirty="0"/>
              <a:t>分钟提问。</a:t>
            </a:r>
          </a:p>
          <a:p>
            <a:pPr indent="457200"/>
            <a:r>
              <a:rPr lang="en-US" altLang="zh-CN" sz="1400" dirty="0"/>
              <a:t>(3)5</a:t>
            </a:r>
            <a:r>
              <a:rPr lang="zh-CN" altLang="zh-CN" sz="1400" dirty="0"/>
              <a:t>分钟案情展示</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3"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3</a:t>
            </a:r>
            <a:r>
              <a:rPr lang="zh-CN" altLang="en-US" sz="1600" b="1" dirty="0" smtClean="0">
                <a:solidFill>
                  <a:schemeClr val="accent3">
                    <a:lumMod val="50000"/>
                  </a:schemeClr>
                </a:solidFill>
                <a:latin typeface="黑体" pitchFamily="2" charset="-122"/>
                <a:ea typeface="黑体" pitchFamily="2" charset="-122"/>
              </a:rPr>
              <a:t>  进行有效提问</a:t>
            </a:r>
            <a:endParaRPr lang="zh-CN" altLang="en-US" sz="1600" b="1" dirty="0">
              <a:solidFill>
                <a:schemeClr val="accent3">
                  <a:lumMod val="50000"/>
                </a:schemeClr>
              </a:solidFill>
              <a:latin typeface="黑体" pitchFamily="2" charset="-122"/>
              <a:ea typeface="黑体" pitchFamily="2" charset="-122"/>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184417800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2862322"/>
          </a:xfrm>
          <a:prstGeom prst="rect">
            <a:avLst/>
          </a:prstGeom>
          <a:noFill/>
        </p:spPr>
        <p:txBody>
          <a:bodyPr wrap="square" rtlCol="0">
            <a:spAutoFit/>
          </a:bodyPr>
          <a:lstStyle/>
          <a:p>
            <a:pPr indent="457200"/>
            <a:r>
              <a:rPr lang="zh-CN" altLang="zh-CN" b="1" dirty="0"/>
              <a:t>实训练</a:t>
            </a:r>
            <a:r>
              <a:rPr lang="zh-CN" altLang="zh-CN" b="1" dirty="0" smtClean="0"/>
              <a:t>习</a:t>
            </a:r>
            <a:endParaRPr lang="en-US" altLang="zh-CN" b="1" dirty="0" smtClean="0"/>
          </a:p>
          <a:p>
            <a:pPr indent="457200"/>
            <a:endParaRPr lang="zh-CN" altLang="zh-CN" dirty="0"/>
          </a:p>
          <a:p>
            <a:pPr indent="457200"/>
            <a:r>
              <a:rPr lang="zh-CN" altLang="zh-CN" dirty="0"/>
              <a:t>在实训课题</a:t>
            </a:r>
            <a:r>
              <a:rPr lang="en-US" altLang="zh-CN" dirty="0"/>
              <a:t>3</a:t>
            </a:r>
            <a:r>
              <a:rPr lang="zh-CN" altLang="zh-CN" dirty="0"/>
              <a:t>中，本书已经对提问技巧进行了理论讲解与课堂练习，在获得体会的同时，同学们还需要进一步练习以巩固这些能力。</a:t>
            </a:r>
          </a:p>
          <a:p>
            <a:pPr indent="457200"/>
            <a:r>
              <a:rPr lang="zh-CN" altLang="zh-CN" dirty="0"/>
              <a:t>娴熟的提问技巧的运用能够帮助坐席代表提高整体工作效率，能够快速获得客户的来电意图，同时还能让客户感受到专业高效的服务水平。</a:t>
            </a:r>
          </a:p>
          <a:p>
            <a:pPr indent="457200"/>
            <a:r>
              <a:rPr lang="zh-CN" altLang="zh-CN" dirty="0"/>
              <a:t>人机实训课程是对所学能力点的一种最佳的锻炼方法，它通过真实的互动训练，帮助同学们迅速掌握这些技巧。</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3"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3</a:t>
            </a:r>
            <a:r>
              <a:rPr lang="zh-CN" altLang="en-US" sz="1600" b="1" dirty="0" smtClean="0">
                <a:solidFill>
                  <a:schemeClr val="accent3">
                    <a:lumMod val="50000"/>
                  </a:schemeClr>
                </a:solidFill>
                <a:latin typeface="黑体" pitchFamily="2" charset="-122"/>
                <a:ea typeface="黑体" pitchFamily="2" charset="-122"/>
              </a:rPr>
              <a:t>  进行有效提问</a:t>
            </a:r>
            <a:endParaRPr lang="zh-CN" altLang="en-US" sz="1600" b="1" dirty="0">
              <a:solidFill>
                <a:schemeClr val="accent3">
                  <a:lumMod val="50000"/>
                </a:schemeClr>
              </a:solidFill>
              <a:latin typeface="黑体" pitchFamily="2" charset="-122"/>
              <a:ea typeface="黑体" pitchFamily="2" charset="-122"/>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184417800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2031325"/>
          </a:xfrm>
          <a:prstGeom prst="rect">
            <a:avLst/>
          </a:prstGeom>
          <a:noFill/>
        </p:spPr>
        <p:txBody>
          <a:bodyPr wrap="square" rtlCol="0">
            <a:spAutoFit/>
          </a:bodyPr>
          <a:lstStyle/>
          <a:p>
            <a:pPr indent="457200"/>
            <a:r>
              <a:rPr lang="en-US" altLang="zh-CN" dirty="0"/>
              <a:t>1</a:t>
            </a:r>
            <a:r>
              <a:rPr lang="zh-CN" altLang="zh-CN" dirty="0"/>
              <a:t>．实训指南</a:t>
            </a:r>
          </a:p>
          <a:p>
            <a:pPr indent="457200"/>
            <a:r>
              <a:rPr lang="en-US" altLang="zh-CN" dirty="0"/>
              <a:t>(1)</a:t>
            </a:r>
            <a:r>
              <a:rPr lang="zh-CN" altLang="zh-CN" dirty="0"/>
              <a:t>实训地点：呼叫中心模拟实训平台。</a:t>
            </a:r>
          </a:p>
          <a:p>
            <a:pPr indent="457200"/>
            <a:r>
              <a:rPr lang="en-US" altLang="zh-CN" dirty="0"/>
              <a:t>(2)</a:t>
            </a:r>
            <a:r>
              <a:rPr lang="zh-CN" altLang="zh-CN" dirty="0"/>
              <a:t>实训课时：</a:t>
            </a:r>
            <a:r>
              <a:rPr lang="en-US" altLang="zh-CN" dirty="0"/>
              <a:t>2</a:t>
            </a:r>
            <a:r>
              <a:rPr lang="zh-CN" altLang="zh-CN" dirty="0"/>
              <a:t>课时。</a:t>
            </a:r>
          </a:p>
          <a:p>
            <a:pPr indent="457200"/>
            <a:r>
              <a:rPr lang="en-US" altLang="zh-CN" dirty="0"/>
              <a:t>(3)</a:t>
            </a:r>
            <a:r>
              <a:rPr lang="zh-CN" altLang="zh-CN" dirty="0"/>
              <a:t>实训工具：呼叫中心模拟实训系统。</a:t>
            </a:r>
          </a:p>
          <a:p>
            <a:pPr indent="457200"/>
            <a:r>
              <a:rPr lang="en-US" altLang="zh-CN" dirty="0"/>
              <a:t>(4)</a:t>
            </a:r>
            <a:r>
              <a:rPr lang="zh-CN" altLang="zh-CN" dirty="0"/>
              <a:t>实训范围：实训范围如表</a:t>
            </a:r>
            <a:r>
              <a:rPr lang="en-US" altLang="zh-CN" dirty="0"/>
              <a:t>3-3</a:t>
            </a:r>
            <a:r>
              <a:rPr lang="zh-CN" altLang="zh-CN" dirty="0"/>
              <a:t>所示</a:t>
            </a:r>
            <a:r>
              <a:rPr lang="zh-CN" altLang="zh-CN" dirty="0" smtClean="0"/>
              <a:t>。</a:t>
            </a:r>
            <a:endParaRPr lang="en-US" altLang="zh-CN" dirty="0" smtClean="0"/>
          </a:p>
          <a:p>
            <a:pPr indent="457200"/>
            <a:endParaRPr lang="zh-CN" altLang="zh-CN" dirty="0"/>
          </a:p>
          <a:p>
            <a:pPr indent="457200" algn="ctr"/>
            <a:r>
              <a:rPr lang="zh-CN" altLang="zh-CN" dirty="0"/>
              <a:t>表</a:t>
            </a:r>
            <a:r>
              <a:rPr lang="en-US" altLang="zh-CN" dirty="0"/>
              <a:t>3-3</a:t>
            </a:r>
            <a:r>
              <a:rPr lang="zh-CN" altLang="zh-CN" dirty="0"/>
              <a:t>提问技巧</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3"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3</a:t>
            </a:r>
            <a:r>
              <a:rPr lang="zh-CN" altLang="en-US" sz="1600" b="1" dirty="0" smtClean="0">
                <a:solidFill>
                  <a:schemeClr val="accent3">
                    <a:lumMod val="50000"/>
                  </a:schemeClr>
                </a:solidFill>
                <a:latin typeface="黑体" pitchFamily="2" charset="-122"/>
                <a:ea typeface="黑体" pitchFamily="2" charset="-122"/>
              </a:rPr>
              <a:t>  进行有效提问</a:t>
            </a:r>
            <a:endParaRPr lang="zh-CN" altLang="en-US" sz="1600" b="1" dirty="0">
              <a:solidFill>
                <a:schemeClr val="accent3">
                  <a:lumMod val="50000"/>
                </a:schemeClr>
              </a:solidFill>
              <a:latin typeface="黑体" pitchFamily="2" charset="-122"/>
              <a:ea typeface="黑体" pitchFamily="2"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3658380419"/>
              </p:ext>
            </p:extLst>
          </p:nvPr>
        </p:nvGraphicFramePr>
        <p:xfrm>
          <a:off x="2832938" y="3377932"/>
          <a:ext cx="5411470" cy="487680"/>
        </p:xfrm>
        <a:graphic>
          <a:graphicData uri="http://schemas.openxmlformats.org/drawingml/2006/table">
            <a:tbl>
              <a:tblPr firstRow="1" firstCol="1" lastRow="1" lastCol="1" bandRow="1" bandCol="1">
                <a:tableStyleId>{5C22544A-7EE6-4342-B048-85BDC9FD1C3A}</a:tableStyleId>
              </a:tblPr>
              <a:tblGrid>
                <a:gridCol w="1803400"/>
                <a:gridCol w="1804035"/>
                <a:gridCol w="1804035"/>
              </a:tblGrid>
              <a:tr h="0">
                <a:tc>
                  <a:txBody>
                    <a:bodyPr/>
                    <a:lstStyle/>
                    <a:p>
                      <a:pPr algn="just">
                        <a:spcAft>
                          <a:spcPts val="0"/>
                        </a:spcAft>
                      </a:pPr>
                      <a:r>
                        <a:rPr lang="zh-CN" sz="1600" kern="100" dirty="0">
                          <a:effectLst/>
                        </a:rPr>
                        <a:t>能力点</a:t>
                      </a:r>
                      <a:endParaRPr lang="zh-CN" sz="1600" kern="100" dirty="0">
                        <a:effectLst/>
                        <a:latin typeface="Calibri"/>
                        <a:ea typeface="宋体"/>
                        <a:cs typeface="Times New Roman"/>
                      </a:endParaRPr>
                    </a:p>
                  </a:txBody>
                  <a:tcPr marL="68580" marR="68580" marT="0" marB="0"/>
                </a:tc>
                <a:tc>
                  <a:txBody>
                    <a:bodyPr/>
                    <a:lstStyle/>
                    <a:p>
                      <a:pPr algn="just">
                        <a:spcAft>
                          <a:spcPts val="0"/>
                        </a:spcAft>
                      </a:pPr>
                      <a:r>
                        <a:rPr lang="zh-CN" sz="1600" kern="100">
                          <a:effectLst/>
                        </a:rPr>
                        <a:t>能力编号</a:t>
                      </a:r>
                      <a:endParaRPr lang="zh-CN" sz="1600" kern="100">
                        <a:effectLst/>
                        <a:latin typeface="Calibri"/>
                        <a:ea typeface="宋体"/>
                        <a:cs typeface="Times New Roman"/>
                      </a:endParaRPr>
                    </a:p>
                  </a:txBody>
                  <a:tcPr marL="68580" marR="68580" marT="0" marB="0"/>
                </a:tc>
                <a:tc>
                  <a:txBody>
                    <a:bodyPr/>
                    <a:lstStyle/>
                    <a:p>
                      <a:pPr algn="just">
                        <a:spcAft>
                          <a:spcPts val="0"/>
                        </a:spcAft>
                      </a:pPr>
                      <a:r>
                        <a:rPr lang="zh-CN" sz="1600" kern="100">
                          <a:effectLst/>
                        </a:rPr>
                        <a:t>子能力点</a:t>
                      </a:r>
                      <a:endParaRPr lang="zh-CN" sz="1600" kern="100">
                        <a:effectLst/>
                        <a:latin typeface="Calibri"/>
                        <a:ea typeface="宋体"/>
                        <a:cs typeface="Times New Roman"/>
                      </a:endParaRPr>
                    </a:p>
                  </a:txBody>
                  <a:tcPr marL="68580" marR="68580" marT="0" marB="0"/>
                </a:tc>
              </a:tr>
              <a:tr h="0">
                <a:tc>
                  <a:txBody>
                    <a:bodyPr/>
                    <a:lstStyle/>
                    <a:p>
                      <a:pPr algn="just">
                        <a:spcAft>
                          <a:spcPts val="0"/>
                        </a:spcAft>
                      </a:pPr>
                      <a:r>
                        <a:rPr lang="zh-CN" sz="1600" kern="100">
                          <a:effectLst/>
                        </a:rPr>
                        <a:t>客户沟通技巧</a:t>
                      </a:r>
                      <a:endParaRPr lang="zh-CN" sz="1600" kern="100">
                        <a:effectLst/>
                        <a:latin typeface="Calibri"/>
                        <a:ea typeface="宋体"/>
                        <a:cs typeface="Times New Roman"/>
                      </a:endParaRPr>
                    </a:p>
                  </a:txBody>
                  <a:tcPr marL="68580" marR="68580" marT="0" marB="0"/>
                </a:tc>
                <a:tc>
                  <a:txBody>
                    <a:bodyPr/>
                    <a:lstStyle/>
                    <a:p>
                      <a:pPr algn="just">
                        <a:spcAft>
                          <a:spcPts val="0"/>
                        </a:spcAft>
                      </a:pPr>
                      <a:r>
                        <a:rPr lang="en-US" sz="1600" kern="100">
                          <a:effectLst/>
                        </a:rPr>
                        <a:t>N01103</a:t>
                      </a:r>
                      <a:endParaRPr lang="zh-CN" sz="1600" kern="100">
                        <a:effectLst/>
                        <a:latin typeface="Calibri"/>
                        <a:ea typeface="宋体"/>
                        <a:cs typeface="Times New Roman"/>
                      </a:endParaRPr>
                    </a:p>
                  </a:txBody>
                  <a:tcPr marL="68580" marR="68580" marT="0" marB="0"/>
                </a:tc>
                <a:tc>
                  <a:txBody>
                    <a:bodyPr/>
                    <a:lstStyle/>
                    <a:p>
                      <a:pPr algn="just">
                        <a:spcAft>
                          <a:spcPts val="0"/>
                        </a:spcAft>
                      </a:pPr>
                      <a:r>
                        <a:rPr lang="zh-CN" sz="1600" kern="100" dirty="0">
                          <a:effectLst/>
                        </a:rPr>
                        <a:t>提问技巧</a:t>
                      </a:r>
                      <a:endParaRPr lang="zh-CN" sz="1600" kern="100" dirty="0">
                        <a:effectLst/>
                        <a:latin typeface="Calibri"/>
                        <a:ea typeface="宋体"/>
                        <a:cs typeface="Times New Roman"/>
                      </a:endParaRPr>
                    </a:p>
                  </a:txBody>
                  <a:tcPr marL="68580" marR="68580" marT="0" marB="0"/>
                </a:tc>
              </a:tr>
            </a:tbl>
          </a:graphicData>
        </a:graphic>
      </p:graphicFrame>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184417800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3970318"/>
          </a:xfrm>
          <a:prstGeom prst="rect">
            <a:avLst/>
          </a:prstGeom>
          <a:noFill/>
        </p:spPr>
        <p:txBody>
          <a:bodyPr wrap="square" rtlCol="0">
            <a:spAutoFit/>
          </a:bodyPr>
          <a:lstStyle/>
          <a:p>
            <a:pPr indent="457200"/>
            <a:r>
              <a:rPr lang="en-US" altLang="zh-CN" sz="1400" dirty="0"/>
              <a:t>2</a:t>
            </a:r>
            <a:r>
              <a:rPr lang="zh-CN" altLang="zh-CN" sz="1400" dirty="0"/>
              <a:t>．实训题</a:t>
            </a:r>
          </a:p>
          <a:p>
            <a:pPr indent="457200"/>
            <a:r>
              <a:rPr lang="zh-CN" altLang="zh-CN" sz="1400" dirty="0"/>
              <a:t>下面示例中的</a:t>
            </a:r>
            <a:r>
              <a:rPr lang="en-US" altLang="zh-CN" sz="1400" dirty="0"/>
              <a:t>A</a:t>
            </a:r>
            <a:r>
              <a:rPr lang="zh-CN" altLang="zh-CN" sz="1400" dirty="0"/>
              <a:t>表示坐席代表</a:t>
            </a:r>
            <a:r>
              <a:rPr lang="en-US" altLang="zh-CN" sz="1400" dirty="0"/>
              <a:t>(Agent)</a:t>
            </a:r>
            <a:r>
              <a:rPr lang="zh-CN" altLang="zh-CN" sz="1400" dirty="0"/>
              <a:t>，</a:t>
            </a:r>
            <a:r>
              <a:rPr lang="en-US" altLang="zh-CN" sz="1400" dirty="0"/>
              <a:t>C</a:t>
            </a:r>
            <a:r>
              <a:rPr lang="zh-CN" altLang="zh-CN" sz="1400" dirty="0"/>
              <a:t>表示客户</a:t>
            </a:r>
            <a:r>
              <a:rPr lang="en-US" altLang="zh-CN" sz="1400" dirty="0"/>
              <a:t>(Customer)</a:t>
            </a:r>
            <a:r>
              <a:rPr lang="zh-CN" altLang="zh-CN" sz="1400" dirty="0"/>
              <a:t>。</a:t>
            </a:r>
          </a:p>
          <a:p>
            <a:pPr indent="457200"/>
            <a:r>
              <a:rPr lang="en-US" altLang="zh-CN" sz="1400" dirty="0"/>
              <a:t>A</a:t>
            </a:r>
            <a:r>
              <a:rPr lang="zh-CN" altLang="zh-CN" sz="1400" dirty="0"/>
              <a:t>：您好，欢迎致电××商城，工号</a:t>
            </a:r>
            <a:r>
              <a:rPr lang="en-US" altLang="zh-CN" sz="1400" dirty="0"/>
              <a:t>1024</a:t>
            </a:r>
            <a:r>
              <a:rPr lang="zh-CN" altLang="zh-CN" sz="1400" dirty="0"/>
              <a:t>号很高兴为您服务，请问有什么可以帮您？</a:t>
            </a:r>
          </a:p>
          <a:p>
            <a:pPr indent="457200"/>
            <a:r>
              <a:rPr lang="en-US" altLang="zh-CN" sz="1400" dirty="0"/>
              <a:t>C.</a:t>
            </a:r>
            <a:r>
              <a:rPr lang="zh-CN" altLang="zh-CN" sz="1400" dirty="0"/>
              <a:t>你好啊，我咨询个问题，我在登录的时候，总是提醒我修改密码？是不是我的账号被盗了还是在别的地方登录了，是不是不安全了啊？</a:t>
            </a:r>
          </a:p>
          <a:p>
            <a:pPr indent="457200"/>
            <a:r>
              <a:rPr lang="en-US" altLang="zh-CN" sz="1400" dirty="0"/>
              <a:t>A:</a:t>
            </a:r>
            <a:r>
              <a:rPr lang="zh-CN" altLang="zh-CN" sz="1400" dirty="0"/>
              <a:t>请问是孔××，孔小姐是吧？</a:t>
            </a:r>
          </a:p>
          <a:p>
            <a:pPr indent="457200"/>
            <a:r>
              <a:rPr lang="en-US" altLang="zh-CN" sz="1400" dirty="0"/>
              <a:t>C.</a:t>
            </a:r>
            <a:r>
              <a:rPr lang="zh-CN" altLang="zh-CN" sz="1400" dirty="0"/>
              <a:t>啊，对。</a:t>
            </a:r>
          </a:p>
          <a:p>
            <a:pPr indent="457200"/>
            <a:r>
              <a:rPr lang="en-US" altLang="zh-CN" sz="1400" dirty="0"/>
              <a:t>A</a:t>
            </a:r>
            <a:r>
              <a:rPr lang="zh-CN" altLang="zh-CN" sz="1400" dirty="0"/>
              <a:t>：孔小姐您好，您是说您登录以后系统会提示您修改密码是吧？</a:t>
            </a:r>
          </a:p>
          <a:p>
            <a:pPr indent="457200"/>
            <a:r>
              <a:rPr lang="en-US" altLang="zh-CN" sz="1400" dirty="0"/>
              <a:t>C.</a:t>
            </a:r>
            <a:r>
              <a:rPr lang="zh-CN" altLang="zh-CN" sz="1400" dirty="0"/>
              <a:t>对，我怕不安全啊。</a:t>
            </a:r>
          </a:p>
          <a:p>
            <a:pPr indent="457200"/>
            <a:r>
              <a:rPr lang="zh-CN" altLang="zh-CN" sz="1400" dirty="0"/>
              <a:t>结合场景以及知识库你认为应该问哪个问题最具有针对性，并有可能找出真的原因</a:t>
            </a:r>
            <a:r>
              <a:rPr lang="en-US" altLang="zh-CN" sz="1400" dirty="0"/>
              <a:t>()</a:t>
            </a:r>
            <a:endParaRPr lang="zh-CN" altLang="zh-CN" sz="1400" dirty="0"/>
          </a:p>
          <a:p>
            <a:pPr indent="457200"/>
            <a:r>
              <a:rPr lang="en-US" altLang="zh-CN" sz="1400" dirty="0"/>
              <a:t>a</a:t>
            </a:r>
            <a:r>
              <a:rPr lang="zh-CN" altLang="zh-CN" sz="1400" dirty="0"/>
              <a:t>．请不要着急，您最近登录账户的时候地点是否不是常用的</a:t>
            </a:r>
            <a:r>
              <a:rPr lang="en-US" altLang="zh-CN" sz="1400" dirty="0"/>
              <a:t>IP</a:t>
            </a:r>
            <a:r>
              <a:rPr lang="zh-CN" altLang="zh-CN" sz="1400" dirty="0"/>
              <a:t>地址呢，比如在外地？</a:t>
            </a:r>
          </a:p>
          <a:p>
            <a:pPr indent="457200"/>
            <a:r>
              <a:rPr lang="en-US" altLang="zh-CN" sz="1400" dirty="0"/>
              <a:t>b</a:t>
            </a:r>
            <a:r>
              <a:rPr lang="zh-CN" altLang="zh-CN" sz="1400" dirty="0"/>
              <a:t>．请您不要着急，您是否将密码透露给其他人呢？</a:t>
            </a:r>
          </a:p>
          <a:p>
            <a:pPr indent="457200"/>
            <a:r>
              <a:rPr lang="en-US" altLang="zh-CN" sz="1400" dirty="0"/>
              <a:t>e</a:t>
            </a:r>
            <a:r>
              <a:rPr lang="zh-CN" altLang="zh-CN" sz="1400" dirty="0"/>
              <a:t>．请您不要着急，您的密码是不是相对简单一些呢？比如是全部的数字一类的？</a:t>
            </a:r>
          </a:p>
          <a:p>
            <a:pPr indent="457200"/>
            <a:r>
              <a:rPr lang="en-US" altLang="zh-CN" sz="1400" dirty="0"/>
              <a:t>d</a:t>
            </a:r>
            <a:r>
              <a:rPr lang="zh-CN" altLang="zh-CN" sz="1400" dirty="0"/>
              <a:t>．请您不要着急，您是否很久没有登录了呢？</a:t>
            </a:r>
          </a:p>
          <a:p>
            <a:pPr indent="457200"/>
            <a:r>
              <a:rPr lang="zh-CN" altLang="zh-CN" sz="1400" dirty="0"/>
              <a:t>实训题示例的实训软件图如图</a:t>
            </a:r>
            <a:r>
              <a:rPr lang="en-US" altLang="zh-CN" sz="1400" dirty="0"/>
              <a:t>3-4</a:t>
            </a:r>
            <a:r>
              <a:rPr lang="zh-CN" altLang="zh-CN" sz="1400" dirty="0"/>
              <a:t>所示</a:t>
            </a:r>
            <a:r>
              <a:rPr lang="zh-CN" altLang="zh-CN" sz="1400" dirty="0" smtClean="0"/>
              <a:t>。</a:t>
            </a:r>
            <a:endParaRPr lang="zh-CN" altLang="zh-CN" sz="1400" dirty="0"/>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3"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3</a:t>
            </a:r>
            <a:r>
              <a:rPr lang="zh-CN" altLang="en-US" sz="1600" b="1" dirty="0" smtClean="0">
                <a:solidFill>
                  <a:schemeClr val="accent3">
                    <a:lumMod val="50000"/>
                  </a:schemeClr>
                </a:solidFill>
                <a:latin typeface="黑体" pitchFamily="2" charset="-122"/>
                <a:ea typeface="黑体" pitchFamily="2" charset="-122"/>
              </a:rPr>
              <a:t>  进行有效提问</a:t>
            </a:r>
            <a:endParaRPr lang="zh-CN" altLang="en-US" sz="1600" b="1" dirty="0">
              <a:solidFill>
                <a:schemeClr val="accent3">
                  <a:lumMod val="50000"/>
                </a:schemeClr>
              </a:solidFill>
              <a:latin typeface="黑体" pitchFamily="2" charset="-122"/>
              <a:ea typeface="黑体" pitchFamily="2" charset="-122"/>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184417800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4936440"/>
            <a:ext cx="6836222" cy="369332"/>
          </a:xfrm>
          <a:prstGeom prst="rect">
            <a:avLst/>
          </a:prstGeom>
          <a:noFill/>
        </p:spPr>
        <p:txBody>
          <a:bodyPr wrap="square" rtlCol="0">
            <a:spAutoFit/>
          </a:bodyPr>
          <a:lstStyle/>
          <a:p>
            <a:pPr algn="ctr"/>
            <a:r>
              <a:rPr lang="zh-CN" altLang="zh-CN" dirty="0"/>
              <a:t>图</a:t>
            </a:r>
            <a:r>
              <a:rPr lang="en-US" altLang="zh-CN" dirty="0"/>
              <a:t>3-4</a:t>
            </a:r>
            <a:r>
              <a:rPr lang="zh-CN" altLang="zh-CN" dirty="0"/>
              <a:t>提问技巧实训软件图</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3"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3</a:t>
            </a:r>
            <a:r>
              <a:rPr lang="zh-CN" altLang="en-US" sz="1600" b="1" dirty="0" smtClean="0">
                <a:solidFill>
                  <a:schemeClr val="accent3">
                    <a:lumMod val="50000"/>
                  </a:schemeClr>
                </a:solidFill>
                <a:latin typeface="黑体" pitchFamily="2" charset="-122"/>
                <a:ea typeface="黑体" pitchFamily="2" charset="-122"/>
              </a:rPr>
              <a:t>  进行有效提问</a:t>
            </a:r>
            <a:endParaRPr lang="zh-CN" altLang="en-US" sz="1600" b="1" dirty="0">
              <a:solidFill>
                <a:schemeClr val="accent3">
                  <a:lumMod val="50000"/>
                </a:schemeClr>
              </a:solidFill>
              <a:latin typeface="黑体" pitchFamily="2" charset="-122"/>
              <a:ea typeface="黑体" pitchFamily="2" charset="-122"/>
            </a:endParaRP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72440" y="1489348"/>
            <a:ext cx="5760000" cy="2984000"/>
          </a:xfrm>
          <a:prstGeom prst="rect">
            <a:avLst/>
          </a:prstGeom>
        </p:spPr>
      </p:pic>
      <p:sp>
        <p:nvSpPr>
          <p:cNvPr id="12" name="圆角矩形 11">
            <a:hlinkClick r:id="rId5"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6312078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1"/>
          <p:cNvSpPr>
            <a:spLocks noChangeArrowheads="1"/>
          </p:cNvSpPr>
          <p:nvPr/>
        </p:nvSpPr>
        <p:spPr bwMode="auto">
          <a:xfrm>
            <a:off x="1" y="1705310"/>
            <a:ext cx="9144000" cy="2304380"/>
          </a:xfrm>
          <a:prstGeom prst="rect">
            <a:avLst/>
          </a:prstGeom>
          <a:solidFill>
            <a:srgbClr val="000000">
              <a:alpha val="5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dirty="0">
              <a:solidFill>
                <a:srgbClr val="FFFFFF"/>
              </a:solidFill>
              <a:latin typeface="Calibri" pitchFamily="34" charset="0"/>
              <a:sym typeface="Calibri" pitchFamily="34" charset="0"/>
            </a:endParaRPr>
          </a:p>
        </p:txBody>
      </p:sp>
      <p:sp>
        <p:nvSpPr>
          <p:cNvPr id="5" name="矩形 23"/>
          <p:cNvSpPr>
            <a:spLocks noChangeArrowheads="1"/>
          </p:cNvSpPr>
          <p:nvPr/>
        </p:nvSpPr>
        <p:spPr bwMode="auto">
          <a:xfrm>
            <a:off x="625475" y="1531897"/>
            <a:ext cx="671338" cy="2651206"/>
          </a:xfrm>
          <a:prstGeom prst="rect">
            <a:avLst/>
          </a:prstGeom>
          <a:solidFill>
            <a:srgbClr val="00B0F0">
              <a:alpha val="64999"/>
            </a:srgbClr>
          </a:solidFill>
          <a:ln>
            <a:noFill/>
          </a:ln>
        </p:spPr>
        <p:txBody>
          <a:bodyPr anchor="ctr"/>
          <a:lstStyle/>
          <a:p>
            <a:endParaRPr lang="zh-CN" altLang="en-US">
              <a:solidFill>
                <a:srgbClr val="FFFFFF"/>
              </a:solidFill>
              <a:latin typeface="Calibri" pitchFamily="34" charset="0"/>
              <a:sym typeface="Calibri" pitchFamily="34" charset="0"/>
            </a:endParaRPr>
          </a:p>
        </p:txBody>
      </p:sp>
      <p:sp>
        <p:nvSpPr>
          <p:cNvPr id="6" name="直角三角形 20"/>
          <p:cNvSpPr>
            <a:spLocks noChangeArrowheads="1"/>
          </p:cNvSpPr>
          <p:nvPr/>
        </p:nvSpPr>
        <p:spPr bwMode="auto">
          <a:xfrm>
            <a:off x="1296813" y="1531897"/>
            <a:ext cx="195212" cy="173413"/>
          </a:xfrm>
          <a:prstGeom prst="rtTriangle">
            <a:avLst/>
          </a:prstGeom>
          <a:solidFill>
            <a:srgbClr val="00B0F0">
              <a:alpha val="62999"/>
            </a:srgbClr>
          </a:solidFill>
          <a:ln>
            <a:noFill/>
          </a:ln>
        </p:spPr>
        <p:txBody>
          <a:bodyPr anchor="ctr"/>
          <a:lstStyle/>
          <a:p>
            <a:endParaRPr lang="zh-CN" altLang="en-US">
              <a:solidFill>
                <a:srgbClr val="FFFFFF"/>
              </a:solidFill>
              <a:latin typeface="Calibri" pitchFamily="34" charset="0"/>
              <a:sym typeface="Calibri" pitchFamily="34" charset="0"/>
            </a:endParaRPr>
          </a:p>
        </p:txBody>
      </p:sp>
      <p:sp>
        <p:nvSpPr>
          <p:cNvPr id="7" name="直角三角形 26"/>
          <p:cNvSpPr>
            <a:spLocks noChangeArrowheads="1"/>
          </p:cNvSpPr>
          <p:nvPr/>
        </p:nvSpPr>
        <p:spPr bwMode="auto">
          <a:xfrm flipV="1">
            <a:off x="1296813" y="4009689"/>
            <a:ext cx="195212" cy="173413"/>
          </a:xfrm>
          <a:prstGeom prst="rtTriangle">
            <a:avLst/>
          </a:prstGeom>
          <a:solidFill>
            <a:srgbClr val="00B0F0">
              <a:alpha val="62999"/>
            </a:srgbClr>
          </a:solidFill>
          <a:ln>
            <a:noFill/>
          </a:ln>
        </p:spPr>
        <p:txBody>
          <a:bodyPr anchor="ctr"/>
          <a:lstStyle/>
          <a:p>
            <a:endParaRPr lang="zh-CN" altLang="en-US">
              <a:solidFill>
                <a:srgbClr val="FFFFFF"/>
              </a:solidFill>
              <a:latin typeface="Calibri" pitchFamily="34" charset="0"/>
              <a:sym typeface="Calibri" pitchFamily="34" charset="0"/>
            </a:endParaRPr>
          </a:p>
        </p:txBody>
      </p:sp>
      <p:pic>
        <p:nvPicPr>
          <p:cNvPr id="8"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06808" y="876932"/>
            <a:ext cx="3181759" cy="3961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1475656" y="1849388"/>
            <a:ext cx="4215128" cy="584775"/>
          </a:xfrm>
          <a:prstGeom prst="rect">
            <a:avLst/>
          </a:prstGeom>
          <a:noFill/>
        </p:spPr>
        <p:txBody>
          <a:bodyPr wrap="square" rtlCol="0">
            <a:spAutoFit/>
          </a:bodyPr>
          <a:lstStyle/>
          <a:p>
            <a:r>
              <a:rPr lang="zh-CN" altLang="en-US" sz="3200" b="1" i="1" dirty="0" smtClean="0">
                <a:solidFill>
                  <a:schemeClr val="bg1"/>
                </a:solidFill>
                <a:latin typeface="华文新魏" pitchFamily="2" charset="-122"/>
                <a:ea typeface="华文新魏" pitchFamily="2" charset="-122"/>
              </a:rPr>
              <a:t>项目一  基础能力实训</a:t>
            </a:r>
            <a:endParaRPr lang="zh-CN" altLang="en-US" sz="3200" b="1" i="1" dirty="0">
              <a:solidFill>
                <a:schemeClr val="bg1"/>
              </a:solidFill>
              <a:latin typeface="华文新魏" pitchFamily="2" charset="-122"/>
              <a:ea typeface="华文新魏" pitchFamily="2" charset="-122"/>
            </a:endParaRPr>
          </a:p>
        </p:txBody>
      </p:sp>
      <p:pic>
        <p:nvPicPr>
          <p:cNvPr id="13"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4867933"/>
            <a:ext cx="2952000" cy="65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4"/>
          <p:cNvSpPr>
            <a:spLocks noChangeArrowheads="1"/>
          </p:cNvSpPr>
          <p:nvPr/>
        </p:nvSpPr>
        <p:spPr bwMode="auto">
          <a:xfrm>
            <a:off x="143508" y="266953"/>
            <a:ext cx="885698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3600" b="1" dirty="0" smtClean="0">
                <a:solidFill>
                  <a:srgbClr val="FF0000"/>
                </a:solidFill>
                <a:latin typeface="黑体" pitchFamily="2" charset="-122"/>
                <a:ea typeface="黑体" pitchFamily="2" charset="-122"/>
              </a:rPr>
              <a:t>模块三</a:t>
            </a:r>
            <a:r>
              <a:rPr lang="zh-CN" altLang="en-US" sz="3600" b="1" dirty="0" smtClean="0">
                <a:latin typeface="黑体" pitchFamily="2" charset="-122"/>
                <a:ea typeface="黑体" pitchFamily="2" charset="-122"/>
              </a:rPr>
              <a:t>  客户沟通技巧</a:t>
            </a:r>
            <a:endParaRPr lang="zh-CN" altLang="en-US" sz="3600" b="1" dirty="0">
              <a:solidFill>
                <a:schemeClr val="accent1">
                  <a:lumMod val="75000"/>
                </a:schemeClr>
              </a:solidFill>
              <a:latin typeface="黑体" pitchFamily="2" charset="-122"/>
              <a:ea typeface="黑体" pitchFamily="2" charset="-122"/>
            </a:endParaRPr>
          </a:p>
        </p:txBody>
      </p:sp>
      <p:sp>
        <p:nvSpPr>
          <p:cNvPr id="12" name="圆角矩形 18">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1120269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25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1+#ppt_w/2"/>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utoUpdateAnimBg="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841276"/>
            <a:ext cx="6836222" cy="4524315"/>
          </a:xfrm>
          <a:prstGeom prst="rect">
            <a:avLst/>
          </a:prstGeom>
          <a:noFill/>
        </p:spPr>
        <p:txBody>
          <a:bodyPr wrap="square" rtlCol="0">
            <a:spAutoFit/>
          </a:bodyPr>
          <a:lstStyle/>
          <a:p>
            <a:pPr indent="457200"/>
            <a:r>
              <a:rPr lang="en-US" altLang="zh-CN" dirty="0"/>
              <a:t>3</a:t>
            </a:r>
            <a:r>
              <a:rPr lang="zh-CN" altLang="zh-CN" dirty="0"/>
              <a:t>．话术分析</a:t>
            </a:r>
          </a:p>
          <a:p>
            <a:pPr indent="457200"/>
            <a:r>
              <a:rPr lang="zh-CN" altLang="zh-CN" dirty="0"/>
              <a:t>这段话术是典型的针对提问技巧训练的话术，客户的表达十分明确，坐席代表必须在熟练掌握所有关于××商城业务的基础上，才能分辨出客户所描述的情况及问题到底出现在哪里，这样，所提出的问题才会更具有针对性。</a:t>
            </a:r>
          </a:p>
          <a:p>
            <a:pPr indent="457200"/>
            <a:r>
              <a:rPr lang="zh-CN" altLang="zh-CN" dirty="0"/>
              <a:t>所以，根据××商城业务知识，这种问题通常是“密码与会员名或电子邮件地址相同，或全部由英文字母组成，或全部由数字组成时，系统都会提醒修改密码”。由此不难得出正确的答案是</a:t>
            </a:r>
            <a:r>
              <a:rPr lang="en-US" altLang="zh-CN" dirty="0"/>
              <a:t>c</a:t>
            </a:r>
            <a:r>
              <a:rPr lang="zh-CN" altLang="zh-CN" dirty="0"/>
              <a:t>。</a:t>
            </a:r>
          </a:p>
          <a:p>
            <a:pPr indent="457200"/>
            <a:r>
              <a:rPr lang="zh-CN" altLang="zh-CN" dirty="0"/>
              <a:t>下面看一下后半部分的话术。</a:t>
            </a:r>
          </a:p>
          <a:p>
            <a:pPr indent="457200"/>
            <a:r>
              <a:rPr lang="en-US" altLang="zh-CN" dirty="0"/>
              <a:t>C.</a:t>
            </a:r>
            <a:r>
              <a:rPr lang="zh-CN" altLang="zh-CN" dirty="0"/>
              <a:t>啊，是啊，我记性不大好，所以密码就都是常用的数字，这个有关系吗？</a:t>
            </a:r>
          </a:p>
          <a:p>
            <a:pPr indent="457200"/>
            <a:r>
              <a:rPr lang="en-US" altLang="zh-CN" dirty="0"/>
              <a:t>A</a:t>
            </a:r>
            <a:r>
              <a:rPr lang="zh-CN" altLang="zh-CN" dirty="0"/>
              <a:t>：有关系的，如果是这样的话，那您改一下密码就可以了。设置一个相对复杂的密码，设置时使用英文字母、数字和符号的组合。这样系统就不会提醒您了，而且相对安全些。</a:t>
            </a:r>
          </a:p>
          <a:p>
            <a:pPr indent="457200"/>
            <a:r>
              <a:rPr lang="en-US" altLang="zh-CN" dirty="0"/>
              <a:t>C</a:t>
            </a:r>
            <a:r>
              <a:rPr lang="zh-CN" altLang="zh-CN" dirty="0"/>
              <a:t>：是这样啊，那我就放心了，改一下密码就可以了，我还以为谁盗我号呢</a:t>
            </a:r>
            <a:r>
              <a:rPr lang="zh-CN" altLang="zh-CN" dirty="0" smtClean="0"/>
              <a:t>。</a:t>
            </a:r>
            <a:endParaRPr lang="zh-CN" altLang="zh-CN" dirty="0"/>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3"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3</a:t>
            </a:r>
            <a:r>
              <a:rPr lang="zh-CN" altLang="en-US" sz="1600" b="1" dirty="0" smtClean="0">
                <a:solidFill>
                  <a:schemeClr val="accent3">
                    <a:lumMod val="50000"/>
                  </a:schemeClr>
                </a:solidFill>
                <a:latin typeface="黑体" pitchFamily="2" charset="-122"/>
                <a:ea typeface="黑体" pitchFamily="2" charset="-122"/>
              </a:rPr>
              <a:t>  进行有效提问</a:t>
            </a:r>
            <a:endParaRPr lang="zh-CN" altLang="en-US" sz="1600" b="1" dirty="0">
              <a:solidFill>
                <a:schemeClr val="accent3">
                  <a:lumMod val="50000"/>
                </a:schemeClr>
              </a:solidFill>
              <a:latin typeface="黑体" pitchFamily="2" charset="-122"/>
              <a:ea typeface="黑体" pitchFamily="2" charset="-122"/>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6312078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3539430"/>
          </a:xfrm>
          <a:prstGeom prst="rect">
            <a:avLst/>
          </a:prstGeom>
          <a:noFill/>
        </p:spPr>
        <p:txBody>
          <a:bodyPr wrap="square" rtlCol="0">
            <a:spAutoFit/>
          </a:bodyPr>
          <a:lstStyle/>
          <a:p>
            <a:pPr indent="457200"/>
            <a:r>
              <a:rPr lang="en-US" altLang="zh-CN" sz="1600" dirty="0" smtClean="0"/>
              <a:t>A</a:t>
            </a:r>
            <a:r>
              <a:rPr lang="en-US" altLang="zh-CN" sz="1600" dirty="0"/>
              <a:t>:</a:t>
            </a:r>
            <a:r>
              <a:rPr lang="zh-CN" altLang="zh-CN" sz="1600" dirty="0"/>
              <a:t>对，您改一下就好了，如果设置以下安全性过低的密码，比如密码与会员名或电子邮件地址相同，或全部由英文字母组成，或全部由数字组成时，系统都会提醒您修改密码。另外建议您定期更改密码，并做好书面记录，以免忘记。还有就是在××商城、支付宝和注册邮箱中设置不同的密码，以免一个账户被盗造成其他账户同时被盗。</a:t>
            </a:r>
          </a:p>
          <a:p>
            <a:pPr indent="457200"/>
            <a:r>
              <a:rPr lang="en-US" altLang="zh-CN" sz="1600" dirty="0"/>
              <a:t>C:</a:t>
            </a:r>
            <a:r>
              <a:rPr lang="zh-CN" altLang="zh-CN" sz="1600" dirty="0"/>
              <a:t>峨，我理解了，谢谢啊。</a:t>
            </a:r>
          </a:p>
          <a:p>
            <a:pPr indent="457200"/>
            <a:r>
              <a:rPr lang="en-US" altLang="zh-CN" sz="1600" dirty="0"/>
              <a:t>A:</a:t>
            </a:r>
            <a:r>
              <a:rPr lang="zh-CN" altLang="zh-CN" sz="1600" dirty="0"/>
              <a:t>不客气，如果有其他问题欢迎您随时咨询，祝您愉快，再见</a:t>
            </a:r>
            <a:r>
              <a:rPr lang="en-US" altLang="zh-CN" sz="1600" dirty="0"/>
              <a:t>1</a:t>
            </a:r>
            <a:endParaRPr lang="zh-CN" altLang="zh-CN" sz="1600" dirty="0"/>
          </a:p>
          <a:p>
            <a:pPr indent="457200"/>
            <a:r>
              <a:rPr lang="en-US" altLang="zh-CN" sz="1600" dirty="0"/>
              <a:t>4</a:t>
            </a:r>
            <a:r>
              <a:rPr lang="zh-CN" altLang="zh-CN" sz="1600" dirty="0"/>
              <a:t>．分析总结</a:t>
            </a:r>
          </a:p>
          <a:p>
            <a:pPr indent="457200"/>
            <a:r>
              <a:rPr lang="zh-CN" altLang="zh-CN" sz="1600" dirty="0"/>
              <a:t>熟练掌握业务知识，提出具有针对性的问题，并且提供合理的解决方案，不仅能够使客户倍加满意，而且还能够提高坐席代表自身的工作效率和工作积极性。试想如果连续提了几个问题都得不到客户的真正需求，不仅客户体验不好，自己的通话时间也很长，工作效率明显下降。所以具备良好的沟通能力是为客户提供满意服务的前提保障，也是建立自我工作信心，在工作中激发成就感的重要能力之一。</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3"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3</a:t>
            </a:r>
            <a:r>
              <a:rPr lang="zh-CN" altLang="en-US" sz="1600" b="1" dirty="0" smtClean="0">
                <a:solidFill>
                  <a:schemeClr val="accent3">
                    <a:lumMod val="50000"/>
                  </a:schemeClr>
                </a:solidFill>
                <a:latin typeface="黑体" pitchFamily="2" charset="-122"/>
                <a:ea typeface="黑体" pitchFamily="2" charset="-122"/>
              </a:rPr>
              <a:t>  进行有效提问</a:t>
            </a:r>
            <a:endParaRPr lang="zh-CN" altLang="en-US" sz="1600" b="1" dirty="0">
              <a:solidFill>
                <a:schemeClr val="accent3">
                  <a:lumMod val="50000"/>
                </a:schemeClr>
              </a:solidFill>
              <a:latin typeface="黑体" pitchFamily="2" charset="-122"/>
              <a:ea typeface="黑体" pitchFamily="2" charset="-122"/>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6312078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1"/>
          <p:cNvSpPr>
            <a:spLocks noChangeArrowheads="1"/>
          </p:cNvSpPr>
          <p:nvPr/>
        </p:nvSpPr>
        <p:spPr bwMode="auto">
          <a:xfrm>
            <a:off x="1" y="1705310"/>
            <a:ext cx="9144000" cy="2304380"/>
          </a:xfrm>
          <a:prstGeom prst="rect">
            <a:avLst/>
          </a:prstGeom>
          <a:solidFill>
            <a:srgbClr val="000000">
              <a:alpha val="5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dirty="0">
              <a:solidFill>
                <a:srgbClr val="FFFFFF"/>
              </a:solidFill>
              <a:latin typeface="Calibri" pitchFamily="34" charset="0"/>
              <a:sym typeface="Calibri" pitchFamily="34" charset="0"/>
            </a:endParaRPr>
          </a:p>
        </p:txBody>
      </p:sp>
      <p:sp>
        <p:nvSpPr>
          <p:cNvPr id="5" name="矩形 23"/>
          <p:cNvSpPr>
            <a:spLocks noChangeArrowheads="1"/>
          </p:cNvSpPr>
          <p:nvPr/>
        </p:nvSpPr>
        <p:spPr bwMode="auto">
          <a:xfrm>
            <a:off x="625475" y="1531897"/>
            <a:ext cx="671338" cy="2651206"/>
          </a:xfrm>
          <a:prstGeom prst="rect">
            <a:avLst/>
          </a:prstGeom>
          <a:solidFill>
            <a:srgbClr val="00B0F0">
              <a:alpha val="64999"/>
            </a:srgbClr>
          </a:solidFill>
          <a:ln>
            <a:noFill/>
          </a:ln>
        </p:spPr>
        <p:txBody>
          <a:bodyPr anchor="ctr"/>
          <a:lstStyle/>
          <a:p>
            <a:endParaRPr lang="zh-CN" altLang="en-US">
              <a:solidFill>
                <a:srgbClr val="FFFFFF"/>
              </a:solidFill>
              <a:latin typeface="Calibri" pitchFamily="34" charset="0"/>
              <a:sym typeface="Calibri" pitchFamily="34" charset="0"/>
            </a:endParaRPr>
          </a:p>
        </p:txBody>
      </p:sp>
      <p:sp>
        <p:nvSpPr>
          <p:cNvPr id="6" name="直角三角形 20"/>
          <p:cNvSpPr>
            <a:spLocks noChangeArrowheads="1"/>
          </p:cNvSpPr>
          <p:nvPr/>
        </p:nvSpPr>
        <p:spPr bwMode="auto">
          <a:xfrm>
            <a:off x="1296813" y="1531897"/>
            <a:ext cx="195212" cy="173413"/>
          </a:xfrm>
          <a:prstGeom prst="rtTriangle">
            <a:avLst/>
          </a:prstGeom>
          <a:solidFill>
            <a:srgbClr val="00B0F0">
              <a:alpha val="62999"/>
            </a:srgbClr>
          </a:solidFill>
          <a:ln>
            <a:noFill/>
          </a:ln>
        </p:spPr>
        <p:txBody>
          <a:bodyPr anchor="ctr"/>
          <a:lstStyle/>
          <a:p>
            <a:endParaRPr lang="zh-CN" altLang="en-US">
              <a:solidFill>
                <a:srgbClr val="FFFFFF"/>
              </a:solidFill>
              <a:latin typeface="Calibri" pitchFamily="34" charset="0"/>
              <a:sym typeface="Calibri" pitchFamily="34" charset="0"/>
            </a:endParaRPr>
          </a:p>
        </p:txBody>
      </p:sp>
      <p:sp>
        <p:nvSpPr>
          <p:cNvPr id="7" name="直角三角形 26"/>
          <p:cNvSpPr>
            <a:spLocks noChangeArrowheads="1"/>
          </p:cNvSpPr>
          <p:nvPr/>
        </p:nvSpPr>
        <p:spPr bwMode="auto">
          <a:xfrm flipV="1">
            <a:off x="1296813" y="4009689"/>
            <a:ext cx="195212" cy="173413"/>
          </a:xfrm>
          <a:prstGeom prst="rtTriangle">
            <a:avLst/>
          </a:prstGeom>
          <a:solidFill>
            <a:srgbClr val="00B0F0">
              <a:alpha val="62999"/>
            </a:srgbClr>
          </a:solidFill>
          <a:ln>
            <a:noFill/>
          </a:ln>
        </p:spPr>
        <p:txBody>
          <a:bodyPr anchor="ctr"/>
          <a:lstStyle/>
          <a:p>
            <a:endParaRPr lang="zh-CN" altLang="en-US">
              <a:solidFill>
                <a:srgbClr val="FFFFFF"/>
              </a:solidFill>
              <a:latin typeface="Calibri" pitchFamily="34" charset="0"/>
              <a:sym typeface="Calibri" pitchFamily="34" charset="0"/>
            </a:endParaRPr>
          </a:p>
        </p:txBody>
      </p:sp>
      <p:pic>
        <p:nvPicPr>
          <p:cNvPr id="8"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06808" y="876932"/>
            <a:ext cx="3181759" cy="3961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1475656" y="1849388"/>
            <a:ext cx="4215128" cy="584775"/>
          </a:xfrm>
          <a:prstGeom prst="rect">
            <a:avLst/>
          </a:prstGeom>
          <a:noFill/>
        </p:spPr>
        <p:txBody>
          <a:bodyPr wrap="square" rtlCol="0">
            <a:spAutoFit/>
          </a:bodyPr>
          <a:lstStyle/>
          <a:p>
            <a:r>
              <a:rPr lang="zh-CN" altLang="en-US" sz="3200" b="1" i="1" dirty="0" smtClean="0">
                <a:solidFill>
                  <a:schemeClr val="bg1"/>
                </a:solidFill>
                <a:latin typeface="华文新魏" pitchFamily="2" charset="-122"/>
                <a:ea typeface="华文新魏" pitchFamily="2" charset="-122"/>
              </a:rPr>
              <a:t>实训课题</a:t>
            </a:r>
            <a:r>
              <a:rPr lang="en-US" altLang="zh-CN" sz="3200" b="1" i="1" dirty="0" smtClean="0">
                <a:solidFill>
                  <a:schemeClr val="bg1"/>
                </a:solidFill>
                <a:latin typeface="华文新魏" pitchFamily="2" charset="-122"/>
                <a:ea typeface="华文新魏" pitchFamily="2" charset="-122"/>
              </a:rPr>
              <a:t>4</a:t>
            </a:r>
            <a:endParaRPr lang="zh-CN" altLang="en-US" sz="3200" b="1" i="1" dirty="0">
              <a:solidFill>
                <a:schemeClr val="bg1"/>
              </a:solidFill>
              <a:latin typeface="华文新魏" pitchFamily="2" charset="-122"/>
              <a:ea typeface="华文新魏" pitchFamily="2" charset="-122"/>
            </a:endParaRPr>
          </a:p>
        </p:txBody>
      </p:sp>
      <p:sp>
        <p:nvSpPr>
          <p:cNvPr id="12" name="TextBox 11"/>
          <p:cNvSpPr txBox="1"/>
          <p:nvPr/>
        </p:nvSpPr>
        <p:spPr>
          <a:xfrm>
            <a:off x="1492025" y="2565110"/>
            <a:ext cx="4304111" cy="584775"/>
          </a:xfrm>
          <a:prstGeom prst="rect">
            <a:avLst/>
          </a:prstGeom>
          <a:noFill/>
        </p:spPr>
        <p:txBody>
          <a:bodyPr wrap="square" rtlCol="0">
            <a:spAutoFit/>
          </a:bodyPr>
          <a:lstStyle/>
          <a:p>
            <a:pPr algn="r"/>
            <a:r>
              <a:rPr lang="zh-CN" altLang="en-US" sz="3200" dirty="0" smtClean="0">
                <a:solidFill>
                  <a:schemeClr val="bg1">
                    <a:lumMod val="95000"/>
                  </a:schemeClr>
                </a:solidFill>
                <a:latin typeface="华文新魏" pitchFamily="2" charset="-122"/>
                <a:ea typeface="华文新魏" pitchFamily="2" charset="-122"/>
              </a:rPr>
              <a:t>掌握总结与重复的能力</a:t>
            </a:r>
            <a:endParaRPr lang="zh-CN" altLang="en-US" sz="3200" dirty="0">
              <a:solidFill>
                <a:schemeClr val="bg1">
                  <a:lumMod val="95000"/>
                </a:schemeClr>
              </a:solidFill>
              <a:latin typeface="华文新魏" pitchFamily="2" charset="-122"/>
              <a:ea typeface="华文新魏" pitchFamily="2" charset="-122"/>
            </a:endParaRPr>
          </a:p>
        </p:txBody>
      </p:sp>
      <p:pic>
        <p:nvPicPr>
          <p:cNvPr id="13"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4867933"/>
            <a:ext cx="2952000" cy="65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4"/>
          <p:cNvSpPr>
            <a:spLocks noChangeArrowheads="1"/>
          </p:cNvSpPr>
          <p:nvPr/>
        </p:nvSpPr>
        <p:spPr bwMode="auto">
          <a:xfrm>
            <a:off x="143508" y="266953"/>
            <a:ext cx="885698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3600" b="1" dirty="0" smtClean="0">
                <a:solidFill>
                  <a:srgbClr val="FF0000"/>
                </a:solidFill>
                <a:latin typeface="黑体" pitchFamily="2" charset="-122"/>
                <a:ea typeface="黑体" pitchFamily="2" charset="-122"/>
              </a:rPr>
              <a:t>模块三</a:t>
            </a:r>
            <a:r>
              <a:rPr lang="zh-CN" altLang="en-US" sz="3600" b="1" dirty="0" smtClean="0">
                <a:latin typeface="黑体" pitchFamily="2" charset="-122"/>
                <a:ea typeface="黑体" pitchFamily="2" charset="-122"/>
              </a:rPr>
              <a:t>  客户沟通技巧</a:t>
            </a:r>
            <a:endParaRPr lang="zh-CN" altLang="en-US" sz="3600" b="1" dirty="0">
              <a:solidFill>
                <a:schemeClr val="accent1">
                  <a:lumMod val="75000"/>
                </a:schemeClr>
              </a:solidFill>
              <a:latin typeface="黑体" pitchFamily="2" charset="-122"/>
              <a:ea typeface="黑体" pitchFamily="2" charset="-122"/>
            </a:endParaRPr>
          </a:p>
        </p:txBody>
      </p:sp>
      <p:sp>
        <p:nvSpPr>
          <p:cNvPr id="14" name="圆角矩形 18">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1140456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250"/>
                                  </p:stCondLst>
                                  <p:iterate type="lt">
                                    <p:tmPct val="10000"/>
                                  </p:iterate>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ppt_x</p:attrName>
                                        </p:attrNameLst>
                                      </p:cBhvr>
                                      <p:tavLst>
                                        <p:tav tm="0">
                                          <p:val>
                                            <p:strVal val="1+#ppt_w/2"/>
                                          </p:val>
                                        </p:tav>
                                        <p:tav tm="100000">
                                          <p:val>
                                            <p:strVal val="#ppt_x"/>
                                          </p:val>
                                        </p:tav>
                                      </p:tavLst>
                                    </p:anim>
                                    <p:anim calcmode="lin" valueType="num">
                                      <p:cBhvr>
                                        <p:cTn id="8"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utoUpdateAnimBg="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sp>
        <p:nvSpPr>
          <p:cNvPr id="8" name="矩形 7"/>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13" name="TextBox 28"/>
          <p:cNvSpPr>
            <a:spLocks noChangeArrowheads="1"/>
          </p:cNvSpPr>
          <p:nvPr/>
        </p:nvSpPr>
        <p:spPr bwMode="auto">
          <a:xfrm>
            <a:off x="5595138" y="84605"/>
            <a:ext cx="3441360"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4</a:t>
            </a:r>
            <a:r>
              <a:rPr lang="zh-CN" altLang="en-US" sz="1600" b="1" dirty="0" smtClean="0">
                <a:solidFill>
                  <a:schemeClr val="accent3">
                    <a:lumMod val="50000"/>
                  </a:schemeClr>
                </a:solidFill>
                <a:latin typeface="黑体" pitchFamily="2" charset="-122"/>
                <a:ea typeface="黑体" pitchFamily="2" charset="-122"/>
              </a:rPr>
              <a:t>  掌握总结与重复的能力</a:t>
            </a:r>
            <a:endParaRPr lang="zh-CN" altLang="en-US" sz="1600" b="1" dirty="0">
              <a:solidFill>
                <a:schemeClr val="accent3">
                  <a:lumMod val="50000"/>
                </a:schemeClr>
              </a:solidFill>
              <a:latin typeface="黑体" pitchFamily="2" charset="-122"/>
              <a:ea typeface="黑体" pitchFamily="2" charset="-122"/>
            </a:endParaRPr>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38"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9" name="TextBox 7177"/>
          <p:cNvSpPr>
            <a:spLocks noChangeArrowheads="1"/>
          </p:cNvSpPr>
          <p:nvPr/>
        </p:nvSpPr>
        <p:spPr bwMode="auto">
          <a:xfrm>
            <a:off x="4709372" y="3694537"/>
            <a:ext cx="885766" cy="484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22" tIns="34261" rIns="68522" bIns="34261">
            <a:spAutoFit/>
          </a:bodyPr>
          <a:lstStyle/>
          <a:p>
            <a:r>
              <a:rPr lang="en-US" sz="1200" b="1" dirty="0">
                <a:solidFill>
                  <a:srgbClr val="7F7F7F"/>
                </a:solidFill>
                <a:latin typeface="Broadway" pitchFamily="82" charset="0"/>
                <a:ea typeface="黑体" pitchFamily="2" charset="-122"/>
                <a:sym typeface="Arial" pitchFamily="34" charset="0"/>
              </a:rPr>
              <a:t>Part  </a:t>
            </a:r>
            <a:r>
              <a:rPr lang="en-US" sz="1200" b="1" dirty="0" smtClean="0">
                <a:solidFill>
                  <a:srgbClr val="7F7F7F"/>
                </a:solidFill>
                <a:latin typeface="Broadway" pitchFamily="82" charset="0"/>
                <a:ea typeface="黑体" pitchFamily="2" charset="-122"/>
                <a:sym typeface="Arial" pitchFamily="34" charset="0"/>
              </a:rPr>
              <a:t> </a:t>
            </a:r>
            <a:r>
              <a:rPr lang="en-US" sz="1000" b="1" dirty="0" smtClean="0">
                <a:solidFill>
                  <a:srgbClr val="7F7F7F"/>
                </a:solidFill>
                <a:latin typeface="Broadway" pitchFamily="82" charset="0"/>
                <a:ea typeface="黑体" pitchFamily="2" charset="-122"/>
                <a:sym typeface="Arial" pitchFamily="34" charset="0"/>
              </a:rPr>
              <a:t> </a:t>
            </a:r>
            <a:r>
              <a:rPr lang="en-US" sz="2700" b="1" dirty="0" smtClean="0">
                <a:solidFill>
                  <a:srgbClr val="7F7F7F"/>
                </a:solidFill>
                <a:latin typeface="Broadway" pitchFamily="82" charset="0"/>
                <a:ea typeface="黑体" pitchFamily="2" charset="-122"/>
                <a:sym typeface="Arial" pitchFamily="34" charset="0"/>
              </a:rPr>
              <a:t>4</a:t>
            </a:r>
            <a:endParaRPr lang="zh-CN" altLang="en-US" dirty="0"/>
          </a:p>
        </p:txBody>
      </p:sp>
      <p:sp>
        <p:nvSpPr>
          <p:cNvPr id="20" name="TextBox 7177"/>
          <p:cNvSpPr>
            <a:spLocks noChangeArrowheads="1"/>
          </p:cNvSpPr>
          <p:nvPr/>
        </p:nvSpPr>
        <p:spPr bwMode="auto">
          <a:xfrm>
            <a:off x="5062624" y="4605058"/>
            <a:ext cx="882560" cy="484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22" tIns="34261" rIns="68522" bIns="34261">
            <a:spAutoFit/>
          </a:bodyPr>
          <a:lstStyle/>
          <a:p>
            <a:r>
              <a:rPr lang="en-US" sz="1200" b="1" dirty="0">
                <a:solidFill>
                  <a:srgbClr val="7F7F7F"/>
                </a:solidFill>
                <a:latin typeface="Broadway" pitchFamily="82" charset="0"/>
                <a:ea typeface="黑体" pitchFamily="2" charset="-122"/>
                <a:sym typeface="Arial" pitchFamily="34" charset="0"/>
              </a:rPr>
              <a:t>Part </a:t>
            </a:r>
            <a:r>
              <a:rPr lang="en-US" sz="1100" b="1" dirty="0">
                <a:solidFill>
                  <a:srgbClr val="7F7F7F"/>
                </a:solidFill>
                <a:latin typeface="Broadway" pitchFamily="82" charset="0"/>
                <a:ea typeface="黑体" pitchFamily="2" charset="-122"/>
                <a:sym typeface="Arial" pitchFamily="34" charset="0"/>
              </a:rPr>
              <a:t> </a:t>
            </a:r>
            <a:r>
              <a:rPr lang="en-US" sz="1100" b="1" dirty="0" smtClean="0">
                <a:solidFill>
                  <a:srgbClr val="7F7F7F"/>
                </a:solidFill>
                <a:latin typeface="Broadway" pitchFamily="82" charset="0"/>
                <a:ea typeface="黑体" pitchFamily="2" charset="-122"/>
                <a:sym typeface="Arial" pitchFamily="34" charset="0"/>
              </a:rPr>
              <a:t>  </a:t>
            </a:r>
            <a:r>
              <a:rPr lang="en-US" sz="2700" b="1" dirty="0" smtClean="0">
                <a:solidFill>
                  <a:srgbClr val="7F7F7F"/>
                </a:solidFill>
                <a:latin typeface="Broadway" pitchFamily="82" charset="0"/>
                <a:ea typeface="黑体" pitchFamily="2" charset="-122"/>
                <a:sym typeface="Arial" pitchFamily="34" charset="0"/>
              </a:rPr>
              <a:t>5</a:t>
            </a:r>
            <a:endParaRPr lang="zh-CN" altLang="en-US" dirty="0"/>
          </a:p>
        </p:txBody>
      </p:sp>
      <p:sp>
        <p:nvSpPr>
          <p:cNvPr id="21" name="TextBox 7177"/>
          <p:cNvSpPr>
            <a:spLocks noChangeArrowheads="1"/>
          </p:cNvSpPr>
          <p:nvPr/>
        </p:nvSpPr>
        <p:spPr bwMode="auto">
          <a:xfrm>
            <a:off x="3672058" y="962968"/>
            <a:ext cx="879354" cy="484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22" tIns="34261" rIns="68522" bIns="34261">
            <a:spAutoFit/>
          </a:bodyPr>
          <a:lstStyle/>
          <a:p>
            <a:r>
              <a:rPr lang="en-US" sz="1200" b="1" dirty="0">
                <a:solidFill>
                  <a:srgbClr val="7F7F7F"/>
                </a:solidFill>
                <a:latin typeface="Broadway" pitchFamily="82" charset="0"/>
                <a:ea typeface="黑体" pitchFamily="2" charset="-122"/>
                <a:sym typeface="Arial" pitchFamily="34" charset="0"/>
              </a:rPr>
              <a:t>Part  </a:t>
            </a:r>
            <a:r>
              <a:rPr lang="en-US" sz="1000" b="1" dirty="0">
                <a:solidFill>
                  <a:srgbClr val="7F7F7F"/>
                </a:solidFill>
                <a:latin typeface="Broadway" pitchFamily="82" charset="0"/>
                <a:ea typeface="黑体" pitchFamily="2" charset="-122"/>
                <a:sym typeface="Arial" pitchFamily="34" charset="0"/>
              </a:rPr>
              <a:t> </a:t>
            </a:r>
            <a:r>
              <a:rPr lang="en-US" sz="1000" b="1" dirty="0" smtClean="0">
                <a:solidFill>
                  <a:srgbClr val="7F7F7F"/>
                </a:solidFill>
                <a:latin typeface="Broadway" pitchFamily="82" charset="0"/>
                <a:ea typeface="黑体" pitchFamily="2" charset="-122"/>
                <a:sym typeface="Arial" pitchFamily="34" charset="0"/>
              </a:rPr>
              <a:t> </a:t>
            </a:r>
            <a:r>
              <a:rPr lang="en-US" sz="2700" b="1" dirty="0" smtClean="0">
                <a:solidFill>
                  <a:srgbClr val="7F7F7F"/>
                </a:solidFill>
                <a:latin typeface="Broadway" pitchFamily="82" charset="0"/>
                <a:ea typeface="黑体" pitchFamily="2" charset="-122"/>
                <a:sym typeface="Arial" pitchFamily="34" charset="0"/>
              </a:rPr>
              <a:t>1</a:t>
            </a:r>
            <a:endParaRPr lang="zh-CN" altLang="en-US" dirty="0"/>
          </a:p>
        </p:txBody>
      </p:sp>
      <p:sp>
        <p:nvSpPr>
          <p:cNvPr id="22" name="TextBox 7177"/>
          <p:cNvSpPr>
            <a:spLocks noChangeArrowheads="1"/>
          </p:cNvSpPr>
          <p:nvPr/>
        </p:nvSpPr>
        <p:spPr bwMode="auto">
          <a:xfrm>
            <a:off x="4018898" y="1873491"/>
            <a:ext cx="872942" cy="484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22" tIns="34261" rIns="68522" bIns="34261">
            <a:spAutoFit/>
          </a:bodyPr>
          <a:lstStyle/>
          <a:p>
            <a:r>
              <a:rPr lang="en-US" sz="1200" b="1" dirty="0">
                <a:solidFill>
                  <a:srgbClr val="7F7F7F"/>
                </a:solidFill>
                <a:latin typeface="Broadway" pitchFamily="82" charset="0"/>
                <a:ea typeface="黑体" pitchFamily="2" charset="-122"/>
                <a:sym typeface="Arial" pitchFamily="34" charset="0"/>
              </a:rPr>
              <a:t>Part </a:t>
            </a:r>
            <a:r>
              <a:rPr lang="en-US" sz="1000" b="1" dirty="0">
                <a:solidFill>
                  <a:srgbClr val="7F7F7F"/>
                </a:solidFill>
                <a:latin typeface="Broadway" pitchFamily="82" charset="0"/>
                <a:ea typeface="黑体" pitchFamily="2" charset="-122"/>
                <a:sym typeface="Arial" pitchFamily="34" charset="0"/>
              </a:rPr>
              <a:t>  </a:t>
            </a:r>
            <a:r>
              <a:rPr lang="en-US" sz="1000" b="1" dirty="0" smtClean="0">
                <a:solidFill>
                  <a:srgbClr val="7F7F7F"/>
                </a:solidFill>
                <a:latin typeface="Broadway" pitchFamily="82" charset="0"/>
                <a:ea typeface="黑体" pitchFamily="2" charset="-122"/>
                <a:sym typeface="Arial" pitchFamily="34" charset="0"/>
              </a:rPr>
              <a:t> </a:t>
            </a:r>
            <a:r>
              <a:rPr lang="en-US" sz="2700" b="1" dirty="0" smtClean="0">
                <a:solidFill>
                  <a:srgbClr val="7F7F7F"/>
                </a:solidFill>
                <a:latin typeface="Broadway" pitchFamily="82" charset="0"/>
                <a:ea typeface="黑体" pitchFamily="2" charset="-122"/>
                <a:sym typeface="Arial" pitchFamily="34" charset="0"/>
              </a:rPr>
              <a:t>2</a:t>
            </a:r>
            <a:endParaRPr lang="zh-CN" altLang="en-US" dirty="0"/>
          </a:p>
        </p:txBody>
      </p:sp>
      <p:sp>
        <p:nvSpPr>
          <p:cNvPr id="23" name="TextBox 7177"/>
          <p:cNvSpPr>
            <a:spLocks noChangeArrowheads="1"/>
          </p:cNvSpPr>
          <p:nvPr/>
        </p:nvSpPr>
        <p:spPr bwMode="auto">
          <a:xfrm>
            <a:off x="4359326" y="2784014"/>
            <a:ext cx="882560" cy="484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22" tIns="34261" rIns="68522" bIns="34261">
            <a:spAutoFit/>
          </a:bodyPr>
          <a:lstStyle/>
          <a:p>
            <a:r>
              <a:rPr lang="en-US" sz="1200" b="1" dirty="0">
                <a:solidFill>
                  <a:srgbClr val="7F7F7F"/>
                </a:solidFill>
                <a:latin typeface="Broadway" pitchFamily="82" charset="0"/>
                <a:ea typeface="黑体" pitchFamily="2" charset="-122"/>
                <a:sym typeface="Arial" pitchFamily="34" charset="0"/>
              </a:rPr>
              <a:t>Part </a:t>
            </a:r>
            <a:r>
              <a:rPr lang="en-US" sz="1100" b="1" dirty="0">
                <a:solidFill>
                  <a:srgbClr val="7F7F7F"/>
                </a:solidFill>
                <a:latin typeface="Broadway" pitchFamily="82" charset="0"/>
                <a:ea typeface="黑体" pitchFamily="2" charset="-122"/>
                <a:sym typeface="Arial" pitchFamily="34" charset="0"/>
              </a:rPr>
              <a:t> </a:t>
            </a:r>
            <a:r>
              <a:rPr lang="en-US" sz="1100" b="1" dirty="0" smtClean="0">
                <a:solidFill>
                  <a:srgbClr val="7F7F7F"/>
                </a:solidFill>
                <a:latin typeface="Broadway" pitchFamily="82" charset="0"/>
                <a:ea typeface="黑体" pitchFamily="2" charset="-122"/>
                <a:sym typeface="Arial" pitchFamily="34" charset="0"/>
              </a:rPr>
              <a:t>  </a:t>
            </a:r>
            <a:r>
              <a:rPr lang="en-US" sz="2700" b="1" dirty="0" smtClean="0">
                <a:solidFill>
                  <a:srgbClr val="7F7F7F"/>
                </a:solidFill>
                <a:latin typeface="Broadway" pitchFamily="82" charset="0"/>
                <a:ea typeface="黑体" pitchFamily="2" charset="-122"/>
                <a:sym typeface="Arial" pitchFamily="34" charset="0"/>
              </a:rPr>
              <a:t>3</a:t>
            </a:r>
            <a:endParaRPr lang="zh-CN" altLang="en-US" dirty="0"/>
          </a:p>
        </p:txBody>
      </p:sp>
      <p:sp>
        <p:nvSpPr>
          <p:cNvPr id="24" name="圆角矩形 23">
            <a:hlinkClick r:id="rId4" action="ppaction://hlinksldjump"/>
          </p:cNvPr>
          <p:cNvSpPr/>
          <p:nvPr/>
        </p:nvSpPr>
        <p:spPr>
          <a:xfrm>
            <a:off x="4716398" y="1020396"/>
            <a:ext cx="2773530" cy="369332"/>
          </a:xfrm>
          <a:prstGeom prst="roundRect">
            <a:avLst/>
          </a:prstGeom>
          <a:solidFill>
            <a:schemeClr val="accent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r>
              <a:rPr lang="zh-CN" altLang="en-US" b="1" dirty="0" smtClean="0">
                <a:latin typeface="黑体" pitchFamily="49" charset="-122"/>
                <a:ea typeface="黑体" pitchFamily="49" charset="-122"/>
              </a:rPr>
              <a:t>能力综述</a:t>
            </a:r>
            <a:endParaRPr lang="zh-CN" altLang="en-US" b="1" dirty="0">
              <a:latin typeface="黑体" pitchFamily="49" charset="-122"/>
              <a:ea typeface="黑体" pitchFamily="49" charset="-122"/>
            </a:endParaRPr>
          </a:p>
        </p:txBody>
      </p:sp>
      <p:sp>
        <p:nvSpPr>
          <p:cNvPr id="25" name="圆角矩形 24">
            <a:hlinkClick r:id="rId5" action="ppaction://hlinksldjump"/>
          </p:cNvPr>
          <p:cNvSpPr/>
          <p:nvPr/>
        </p:nvSpPr>
        <p:spPr>
          <a:xfrm>
            <a:off x="5067036" y="1930957"/>
            <a:ext cx="2773530" cy="369332"/>
          </a:xfrm>
          <a:prstGeom prst="roundRect">
            <a:avLst/>
          </a:prstGeom>
          <a:solidFill>
            <a:schemeClr val="accent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r>
              <a:rPr lang="zh-CN" altLang="en-US" b="1" dirty="0" smtClean="0">
                <a:latin typeface="黑体" pitchFamily="49" charset="-122"/>
                <a:ea typeface="黑体" pitchFamily="49" charset="-122"/>
              </a:rPr>
              <a:t>情境实训</a:t>
            </a:r>
            <a:endParaRPr lang="zh-CN" altLang="en-US" b="1" dirty="0">
              <a:latin typeface="黑体" pitchFamily="49" charset="-122"/>
              <a:ea typeface="黑体" pitchFamily="49" charset="-122"/>
            </a:endParaRPr>
          </a:p>
        </p:txBody>
      </p:sp>
      <p:sp>
        <p:nvSpPr>
          <p:cNvPr id="26" name="圆角矩形 25">
            <a:hlinkClick r:id="rId6" action="ppaction://hlinksldjump"/>
          </p:cNvPr>
          <p:cNvSpPr/>
          <p:nvPr/>
        </p:nvSpPr>
        <p:spPr>
          <a:xfrm>
            <a:off x="5417674" y="2841518"/>
            <a:ext cx="2773530" cy="369332"/>
          </a:xfrm>
          <a:prstGeom prst="roundRect">
            <a:avLst/>
          </a:prstGeom>
          <a:solidFill>
            <a:schemeClr val="accent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r>
              <a:rPr lang="zh-CN" altLang="en-US" b="1" dirty="0" smtClean="0">
                <a:latin typeface="黑体" pitchFamily="49" charset="-122"/>
                <a:ea typeface="黑体" pitchFamily="49" charset="-122"/>
              </a:rPr>
              <a:t>相关知识</a:t>
            </a:r>
            <a:endParaRPr lang="zh-CN" altLang="en-US" b="1" dirty="0">
              <a:latin typeface="黑体" pitchFamily="49" charset="-122"/>
              <a:ea typeface="黑体" pitchFamily="49" charset="-122"/>
            </a:endParaRPr>
          </a:p>
        </p:txBody>
      </p:sp>
      <p:sp>
        <p:nvSpPr>
          <p:cNvPr id="27" name="圆角矩形 26">
            <a:hlinkClick r:id="rId7" action="ppaction://hlinksldjump"/>
          </p:cNvPr>
          <p:cNvSpPr/>
          <p:nvPr/>
        </p:nvSpPr>
        <p:spPr>
          <a:xfrm>
            <a:off x="5768312" y="3752079"/>
            <a:ext cx="2773530" cy="369332"/>
          </a:xfrm>
          <a:prstGeom prst="roundRect">
            <a:avLst/>
          </a:prstGeom>
          <a:solidFill>
            <a:schemeClr val="accent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r>
              <a:rPr lang="zh-CN" altLang="en-US" b="1" dirty="0" smtClean="0">
                <a:latin typeface="黑体" pitchFamily="49" charset="-122"/>
                <a:ea typeface="黑体" pitchFamily="49" charset="-122"/>
              </a:rPr>
              <a:t>互动游戏</a:t>
            </a:r>
            <a:endParaRPr lang="zh-CN" altLang="en-US" b="1" dirty="0">
              <a:latin typeface="黑体" pitchFamily="49" charset="-122"/>
              <a:ea typeface="黑体" pitchFamily="49" charset="-122"/>
            </a:endParaRPr>
          </a:p>
        </p:txBody>
      </p:sp>
      <p:sp>
        <p:nvSpPr>
          <p:cNvPr id="28" name="圆角矩形 27">
            <a:hlinkClick r:id="rId8" action="ppaction://hlinksldjump"/>
          </p:cNvPr>
          <p:cNvSpPr/>
          <p:nvPr/>
        </p:nvSpPr>
        <p:spPr>
          <a:xfrm>
            <a:off x="6118950" y="4662641"/>
            <a:ext cx="2773530" cy="369332"/>
          </a:xfrm>
          <a:prstGeom prst="roundRect">
            <a:avLst/>
          </a:prstGeom>
          <a:solidFill>
            <a:schemeClr val="accent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r>
              <a:rPr lang="zh-CN" altLang="en-US" b="1" dirty="0" smtClean="0">
                <a:latin typeface="黑体" pitchFamily="49" charset="-122"/>
                <a:ea typeface="黑体" pitchFamily="49" charset="-122"/>
              </a:rPr>
              <a:t>实训练习</a:t>
            </a:r>
            <a:endParaRPr lang="zh-CN" altLang="en-US" b="1" dirty="0">
              <a:latin typeface="黑体" pitchFamily="49" charset="-122"/>
              <a:ea typeface="黑体" pitchFamily="49" charset="-122"/>
            </a:endParaRPr>
          </a:p>
        </p:txBody>
      </p:sp>
      <p:sp>
        <p:nvSpPr>
          <p:cNvPr id="29" name="圆角矩形 28">
            <a:hlinkClick r:id="rId9"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333751594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20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ppt_x</p:attrName>
                                        </p:attrNameLst>
                                      </p:cBhvr>
                                      <p:tavLst>
                                        <p:tav tm="0">
                                          <p:val>
                                            <p:strVal val="1+#ppt_w/2"/>
                                          </p:val>
                                        </p:tav>
                                        <p:tav tm="100000">
                                          <p:val>
                                            <p:strVal val="#ppt_x"/>
                                          </p:val>
                                        </p:tav>
                                      </p:tavLst>
                                    </p:anim>
                                    <p:anim calcmode="lin" valueType="num">
                                      <p:cBhvr>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40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ppt_x</p:attrName>
                                        </p:attrNameLst>
                                      </p:cBhvr>
                                      <p:tavLst>
                                        <p:tav tm="0">
                                          <p:val>
                                            <p:strVal val="1+#ppt_w/2"/>
                                          </p:val>
                                        </p:tav>
                                        <p:tav tm="100000">
                                          <p:val>
                                            <p:strVal val="#ppt_x"/>
                                          </p:val>
                                        </p:tav>
                                      </p:tavLst>
                                    </p:anim>
                                    <p:anim calcmode="lin" valueType="num">
                                      <p:cBhvr>
                                        <p:cTn id="12" dur="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600"/>
                                  </p:stCondLst>
                                  <p:childTnLst>
                                    <p:set>
                                      <p:cBhvr>
                                        <p:cTn id="14" dur="1" fill="hold">
                                          <p:stCondLst>
                                            <p:cond delay="0"/>
                                          </p:stCondLst>
                                        </p:cTn>
                                        <p:tgtEl>
                                          <p:spTgt spid="23"/>
                                        </p:tgtEl>
                                        <p:attrNameLst>
                                          <p:attrName>style.visibility</p:attrName>
                                        </p:attrNameLst>
                                      </p:cBhvr>
                                      <p:to>
                                        <p:strVal val="visible"/>
                                      </p:to>
                                    </p:set>
                                    <p:anim calcmode="lin" valueType="num">
                                      <p:cBhvr>
                                        <p:cTn id="15" dur="500" fill="hold"/>
                                        <p:tgtEl>
                                          <p:spTgt spid="23"/>
                                        </p:tgtEl>
                                        <p:attrNameLst>
                                          <p:attrName>ppt_x</p:attrName>
                                        </p:attrNameLst>
                                      </p:cBhvr>
                                      <p:tavLst>
                                        <p:tav tm="0">
                                          <p:val>
                                            <p:strVal val="1+#ppt_w/2"/>
                                          </p:val>
                                        </p:tav>
                                        <p:tav tm="100000">
                                          <p:val>
                                            <p:strVal val="#ppt_x"/>
                                          </p:val>
                                        </p:tav>
                                      </p:tavLst>
                                    </p:anim>
                                    <p:anim calcmode="lin" valueType="num">
                                      <p:cBhvr>
                                        <p:cTn id="16" dur="500" fill="hold"/>
                                        <p:tgtEl>
                                          <p:spTgt spid="23"/>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80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ppt_x</p:attrName>
                                        </p:attrNameLst>
                                      </p:cBhvr>
                                      <p:tavLst>
                                        <p:tav tm="0">
                                          <p:val>
                                            <p:strVal val="1+#ppt_w/2"/>
                                          </p:val>
                                        </p:tav>
                                        <p:tav tm="100000">
                                          <p:val>
                                            <p:strVal val="#ppt_x"/>
                                          </p:val>
                                        </p:tav>
                                      </p:tavLst>
                                    </p:anim>
                                    <p:anim calcmode="lin" valueType="num">
                                      <p:cBhvr>
                                        <p:cTn id="20" dur="5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120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ppt_x</p:attrName>
                                        </p:attrNameLst>
                                      </p:cBhvr>
                                      <p:tavLst>
                                        <p:tav tm="0">
                                          <p:val>
                                            <p:strVal val="1+#ppt_w/2"/>
                                          </p:val>
                                        </p:tav>
                                        <p:tav tm="100000">
                                          <p:val>
                                            <p:strVal val="#ppt_x"/>
                                          </p:val>
                                        </p:tav>
                                      </p:tavLst>
                                    </p:anim>
                                    <p:anim calcmode="lin" valueType="num">
                                      <p:cBhvr>
                                        <p:cTn id="24" dur="500" fill="hold"/>
                                        <p:tgtEl>
                                          <p:spTgt spid="20"/>
                                        </p:tgtEl>
                                        <p:attrNameLst>
                                          <p:attrName>ppt_y</p:attrName>
                                        </p:attrNameLst>
                                      </p:cBhvr>
                                      <p:tavLst>
                                        <p:tav tm="0">
                                          <p:val>
                                            <p:strVal val="#ppt_y"/>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1000"/>
                                        <p:tgtEl>
                                          <p:spTgt spid="24"/>
                                        </p:tgtEl>
                                      </p:cBhvr>
                                    </p:animEffect>
                                    <p:anim calcmode="lin" valueType="num">
                                      <p:cBhvr>
                                        <p:cTn id="28" dur="1000" fill="hold"/>
                                        <p:tgtEl>
                                          <p:spTgt spid="24"/>
                                        </p:tgtEl>
                                        <p:attrNameLst>
                                          <p:attrName>ppt_x</p:attrName>
                                        </p:attrNameLst>
                                      </p:cBhvr>
                                      <p:tavLst>
                                        <p:tav tm="0">
                                          <p:val>
                                            <p:strVal val="#ppt_x"/>
                                          </p:val>
                                        </p:tav>
                                        <p:tav tm="100000">
                                          <p:val>
                                            <p:strVal val="#ppt_x"/>
                                          </p:val>
                                        </p:tav>
                                      </p:tavLst>
                                    </p:anim>
                                    <p:anim calcmode="lin" valueType="num">
                                      <p:cBhvr>
                                        <p:cTn id="29" dur="1000" fill="hold"/>
                                        <p:tgtEl>
                                          <p:spTgt spid="2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0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1000"/>
                                        <p:tgtEl>
                                          <p:spTgt spid="25"/>
                                        </p:tgtEl>
                                      </p:cBhvr>
                                    </p:animEffect>
                                    <p:anim calcmode="lin" valueType="num">
                                      <p:cBhvr>
                                        <p:cTn id="33" dur="1000" fill="hold"/>
                                        <p:tgtEl>
                                          <p:spTgt spid="25"/>
                                        </p:tgtEl>
                                        <p:attrNameLst>
                                          <p:attrName>ppt_x</p:attrName>
                                        </p:attrNameLst>
                                      </p:cBhvr>
                                      <p:tavLst>
                                        <p:tav tm="0">
                                          <p:val>
                                            <p:strVal val="#ppt_x"/>
                                          </p:val>
                                        </p:tav>
                                        <p:tav tm="100000">
                                          <p:val>
                                            <p:strVal val="#ppt_x"/>
                                          </p:val>
                                        </p:tav>
                                      </p:tavLst>
                                    </p:anim>
                                    <p:anim calcmode="lin" valueType="num">
                                      <p:cBhvr>
                                        <p:cTn id="34" dur="1000" fill="hold"/>
                                        <p:tgtEl>
                                          <p:spTgt spid="2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40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1000"/>
                                        <p:tgtEl>
                                          <p:spTgt spid="26"/>
                                        </p:tgtEl>
                                      </p:cBhvr>
                                    </p:animEffect>
                                    <p:anim calcmode="lin" valueType="num">
                                      <p:cBhvr>
                                        <p:cTn id="38" dur="1000" fill="hold"/>
                                        <p:tgtEl>
                                          <p:spTgt spid="26"/>
                                        </p:tgtEl>
                                        <p:attrNameLst>
                                          <p:attrName>ppt_x</p:attrName>
                                        </p:attrNameLst>
                                      </p:cBhvr>
                                      <p:tavLst>
                                        <p:tav tm="0">
                                          <p:val>
                                            <p:strVal val="#ppt_x"/>
                                          </p:val>
                                        </p:tav>
                                        <p:tav tm="100000">
                                          <p:val>
                                            <p:strVal val="#ppt_x"/>
                                          </p:val>
                                        </p:tav>
                                      </p:tavLst>
                                    </p:anim>
                                    <p:anim calcmode="lin" valueType="num">
                                      <p:cBhvr>
                                        <p:cTn id="39" dur="1000" fill="hold"/>
                                        <p:tgtEl>
                                          <p:spTgt spid="2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60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1000"/>
                                        <p:tgtEl>
                                          <p:spTgt spid="27"/>
                                        </p:tgtEl>
                                      </p:cBhvr>
                                    </p:animEffect>
                                    <p:anim calcmode="lin" valueType="num">
                                      <p:cBhvr>
                                        <p:cTn id="43" dur="1000" fill="hold"/>
                                        <p:tgtEl>
                                          <p:spTgt spid="27"/>
                                        </p:tgtEl>
                                        <p:attrNameLst>
                                          <p:attrName>ppt_x</p:attrName>
                                        </p:attrNameLst>
                                      </p:cBhvr>
                                      <p:tavLst>
                                        <p:tav tm="0">
                                          <p:val>
                                            <p:strVal val="#ppt_x"/>
                                          </p:val>
                                        </p:tav>
                                        <p:tav tm="100000">
                                          <p:val>
                                            <p:strVal val="#ppt_x"/>
                                          </p:val>
                                        </p:tav>
                                      </p:tavLst>
                                    </p:anim>
                                    <p:anim calcmode="lin" valueType="num">
                                      <p:cBhvr>
                                        <p:cTn id="44" dur="1000" fill="hold"/>
                                        <p:tgtEl>
                                          <p:spTgt spid="2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100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1000"/>
                                        <p:tgtEl>
                                          <p:spTgt spid="28"/>
                                        </p:tgtEl>
                                      </p:cBhvr>
                                    </p:animEffect>
                                    <p:anim calcmode="lin" valueType="num">
                                      <p:cBhvr>
                                        <p:cTn id="48" dur="1000" fill="hold"/>
                                        <p:tgtEl>
                                          <p:spTgt spid="28"/>
                                        </p:tgtEl>
                                        <p:attrNameLst>
                                          <p:attrName>ppt_x</p:attrName>
                                        </p:attrNameLst>
                                      </p:cBhvr>
                                      <p:tavLst>
                                        <p:tav tm="0">
                                          <p:val>
                                            <p:strVal val="#ppt_x"/>
                                          </p:val>
                                        </p:tav>
                                        <p:tav tm="100000">
                                          <p:val>
                                            <p:strVal val="#ppt_x"/>
                                          </p:val>
                                        </p:tav>
                                      </p:tavLst>
                                    </p:anim>
                                    <p:anim calcmode="lin" valueType="num">
                                      <p:cBhvr>
                                        <p:cTn id="4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utoUpdateAnimBg="0"/>
      <p:bldP spid="20" grpId="0" bldLvl="0" autoUpdateAnimBg="0"/>
      <p:bldP spid="21" grpId="0" bldLvl="0" autoUpdateAnimBg="0"/>
      <p:bldP spid="22" grpId="0" bldLvl="0" autoUpdateAnimBg="0"/>
      <p:bldP spid="23" grpId="0" bldLvl="0" autoUpdateAnimBg="0"/>
      <p:bldP spid="24" grpId="0" animBg="1"/>
      <p:bldP spid="25" grpId="0" animBg="1"/>
      <p:bldP spid="26" grpId="0" animBg="1"/>
      <p:bldP spid="27" grpId="0" animBg="1"/>
      <p:bldP spid="28"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2031325"/>
          </a:xfrm>
          <a:prstGeom prst="rect">
            <a:avLst/>
          </a:prstGeom>
          <a:noFill/>
        </p:spPr>
        <p:txBody>
          <a:bodyPr wrap="square" rtlCol="0">
            <a:spAutoFit/>
          </a:bodyPr>
          <a:lstStyle/>
          <a:p>
            <a:pPr indent="457200"/>
            <a:r>
              <a:rPr lang="zh-CN" altLang="zh-CN" b="1" dirty="0"/>
              <a:t>能力综述</a:t>
            </a:r>
            <a:endParaRPr lang="zh-CN" altLang="zh-CN" dirty="0"/>
          </a:p>
          <a:p>
            <a:pPr indent="457200"/>
            <a:r>
              <a:rPr lang="en-US" altLang="zh-CN" dirty="0"/>
              <a:t> </a:t>
            </a:r>
            <a:endParaRPr lang="zh-CN" altLang="zh-CN" dirty="0"/>
          </a:p>
          <a:p>
            <a:pPr indent="457200"/>
            <a:r>
              <a:rPr lang="zh-CN" altLang="zh-CN" dirty="0"/>
              <a:t>总结与重复（理清）的能力是指坐席代表针对客户提供的重要信息进行实时性的重复核对，以及当坐席代表与客户沟通过程产生分歧时，及时帮助客户理清事情头绪，并使沟通走向正确方向的能力。</a:t>
            </a:r>
          </a:p>
          <a:p>
            <a:pPr indent="457200"/>
            <a:r>
              <a:rPr lang="zh-CN" altLang="zh-CN" dirty="0"/>
              <a:t>本次实训课题主要针对这一能力点进行实训。</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2" name="TextBox 28"/>
          <p:cNvSpPr>
            <a:spLocks noChangeArrowheads="1"/>
          </p:cNvSpPr>
          <p:nvPr/>
        </p:nvSpPr>
        <p:spPr bwMode="auto">
          <a:xfrm>
            <a:off x="5595138" y="84605"/>
            <a:ext cx="3441360"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4</a:t>
            </a:r>
            <a:r>
              <a:rPr lang="zh-CN" altLang="en-US" sz="1600" b="1" dirty="0" smtClean="0">
                <a:solidFill>
                  <a:schemeClr val="accent3">
                    <a:lumMod val="50000"/>
                  </a:schemeClr>
                </a:solidFill>
                <a:latin typeface="黑体" pitchFamily="2" charset="-122"/>
                <a:ea typeface="黑体" pitchFamily="2" charset="-122"/>
              </a:rPr>
              <a:t>  掌握总结与重复的能力</a:t>
            </a:r>
            <a:endParaRPr lang="zh-CN" altLang="en-US" sz="1600" b="1" dirty="0">
              <a:solidFill>
                <a:schemeClr val="accent3">
                  <a:lumMod val="50000"/>
                </a:schemeClr>
              </a:solidFill>
              <a:latin typeface="黑体" pitchFamily="2" charset="-122"/>
              <a:ea typeface="黑体" pitchFamily="2" charset="-122"/>
            </a:endParaRPr>
          </a:p>
        </p:txBody>
      </p:sp>
      <p:sp>
        <p:nvSpPr>
          <p:cNvPr id="13" name="圆角矩形 12">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1806216797"/>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4401205"/>
          </a:xfrm>
          <a:prstGeom prst="rect">
            <a:avLst/>
          </a:prstGeom>
          <a:noFill/>
        </p:spPr>
        <p:txBody>
          <a:bodyPr wrap="square" rtlCol="0">
            <a:spAutoFit/>
          </a:bodyPr>
          <a:lstStyle/>
          <a:p>
            <a:pPr indent="457200"/>
            <a:r>
              <a:rPr lang="zh-CN" altLang="zh-CN" sz="1400" b="1" dirty="0"/>
              <a:t>情境实训</a:t>
            </a:r>
            <a:endParaRPr lang="zh-CN" altLang="zh-CN" sz="1400" dirty="0"/>
          </a:p>
          <a:p>
            <a:pPr indent="457200"/>
            <a:r>
              <a:rPr lang="en-US" altLang="zh-CN" sz="1400" dirty="0"/>
              <a:t> </a:t>
            </a:r>
            <a:endParaRPr lang="zh-CN" altLang="zh-CN" sz="1400" dirty="0"/>
          </a:p>
          <a:p>
            <a:pPr indent="457200"/>
            <a:r>
              <a:rPr lang="en-US" altLang="zh-CN" sz="1400" dirty="0"/>
              <a:t>1</a:t>
            </a:r>
            <a:r>
              <a:rPr lang="zh-CN" altLang="zh-CN" sz="1400" dirty="0"/>
              <a:t>．形式：小组。</a:t>
            </a:r>
          </a:p>
          <a:p>
            <a:pPr indent="457200"/>
            <a:r>
              <a:rPr lang="en-US" altLang="zh-CN" sz="1400" dirty="0"/>
              <a:t>2</a:t>
            </a:r>
            <a:r>
              <a:rPr lang="zh-CN" altLang="zh-CN" sz="1400" dirty="0"/>
              <a:t>．类型：总结与重复。</a:t>
            </a:r>
          </a:p>
          <a:p>
            <a:pPr indent="457200"/>
            <a:r>
              <a:rPr lang="en-US" altLang="zh-CN" sz="1400" dirty="0"/>
              <a:t>3</a:t>
            </a:r>
            <a:r>
              <a:rPr lang="zh-CN" altLang="zh-CN" sz="1400" dirty="0"/>
              <a:t>．时间：</a:t>
            </a:r>
            <a:r>
              <a:rPr lang="en-US" altLang="zh-CN" sz="1400" dirty="0"/>
              <a:t>15</a:t>
            </a:r>
            <a:r>
              <a:rPr lang="zh-CN" altLang="zh-CN" sz="1400" dirty="0"/>
              <a:t>分钟。</a:t>
            </a:r>
          </a:p>
          <a:p>
            <a:pPr indent="457200"/>
            <a:r>
              <a:rPr lang="en-US" altLang="zh-CN" sz="1400" dirty="0"/>
              <a:t>4</a:t>
            </a:r>
            <a:r>
              <a:rPr lang="zh-CN" altLang="zh-CN" sz="1400" dirty="0"/>
              <a:t>．材料：无。</a:t>
            </a:r>
          </a:p>
          <a:p>
            <a:pPr indent="457200"/>
            <a:r>
              <a:rPr lang="en-US" altLang="zh-CN" sz="1400" dirty="0"/>
              <a:t>5</a:t>
            </a:r>
            <a:r>
              <a:rPr lang="zh-CN" altLang="zh-CN" sz="1400" dirty="0"/>
              <a:t>．场地：教室。</a:t>
            </a:r>
          </a:p>
          <a:p>
            <a:pPr indent="457200"/>
            <a:r>
              <a:rPr lang="en-US" altLang="zh-CN" sz="1400" dirty="0"/>
              <a:t>6</a:t>
            </a:r>
            <a:r>
              <a:rPr lang="zh-CN" altLang="zh-CN" sz="1400" dirty="0"/>
              <a:t>．活动目的：理清技巧训练。</a:t>
            </a:r>
          </a:p>
          <a:p>
            <a:pPr indent="457200"/>
            <a:r>
              <a:rPr lang="en-US" altLang="zh-CN" sz="1400" dirty="0"/>
              <a:t>7</a:t>
            </a:r>
            <a:r>
              <a:rPr lang="zh-CN" altLang="zh-CN" sz="1400" dirty="0"/>
              <a:t>．任务：在图</a:t>
            </a:r>
            <a:r>
              <a:rPr lang="en-US" altLang="zh-CN" sz="1400" dirty="0"/>
              <a:t>3-5</a:t>
            </a:r>
            <a:r>
              <a:rPr lang="zh-CN" altLang="zh-CN" sz="1400" dirty="0"/>
              <a:t>的图画中你看到了什么？</a:t>
            </a:r>
          </a:p>
          <a:p>
            <a:pPr indent="457200"/>
            <a:r>
              <a:rPr lang="zh-CN" altLang="zh-CN" sz="1400" dirty="0"/>
              <a:t>上图中少妇和老妇人在一幅图画中，但是看过的人通常会有三种结果：</a:t>
            </a:r>
          </a:p>
          <a:p>
            <a:pPr indent="457200"/>
            <a:r>
              <a:rPr lang="en-US" altLang="zh-CN" sz="1400" dirty="0"/>
              <a:t>(1)</a:t>
            </a:r>
            <a:r>
              <a:rPr lang="zh-CN" altLang="zh-CN" sz="1400" dirty="0"/>
              <a:t>只看到一个美丽的少妇。</a:t>
            </a:r>
          </a:p>
          <a:p>
            <a:pPr indent="457200"/>
            <a:r>
              <a:rPr lang="en-US" altLang="zh-CN" sz="1400" dirty="0"/>
              <a:t>(2)</a:t>
            </a:r>
            <a:r>
              <a:rPr lang="zh-CN" altLang="zh-CN" sz="1400" dirty="0"/>
              <a:t>只看到一个老妇人。</a:t>
            </a:r>
          </a:p>
          <a:p>
            <a:pPr indent="457200"/>
            <a:r>
              <a:rPr lang="en-US" altLang="zh-CN" sz="1400" dirty="0"/>
              <a:t>(3)</a:t>
            </a:r>
            <a:r>
              <a:rPr lang="zh-CN" altLang="zh-CN" sz="1400" dirty="0"/>
              <a:t>两者都看到。</a:t>
            </a:r>
          </a:p>
          <a:p>
            <a:pPr indent="457200"/>
            <a:r>
              <a:rPr lang="zh-CN" altLang="zh-CN" sz="1400" dirty="0"/>
              <a:t>图</a:t>
            </a:r>
            <a:r>
              <a:rPr lang="en-US" altLang="zh-CN" sz="1400" dirty="0"/>
              <a:t>3-5</a:t>
            </a:r>
            <a:r>
              <a:rPr lang="zh-CN" altLang="zh-CN" sz="1400" dirty="0"/>
              <a:t>少妇和老妇人</a:t>
            </a:r>
          </a:p>
          <a:p>
            <a:pPr indent="457200"/>
            <a:r>
              <a:rPr lang="zh-CN" altLang="zh-CN" sz="1400" dirty="0"/>
              <a:t>如果你发现你的同学看到了和你不同的结果，请用找共同点的方法帮助他看到你所看到的画面。要求只能通过语言描述，不能使用任何肢体语言。</a:t>
            </a:r>
          </a:p>
          <a:p>
            <a:pPr indent="457200"/>
            <a:r>
              <a:rPr lang="en-US" altLang="zh-CN" sz="1400" dirty="0"/>
              <a:t>8</a:t>
            </a:r>
            <a:r>
              <a:rPr lang="zh-CN" altLang="zh-CN" sz="1400" dirty="0"/>
              <a:t>．相关讨论：</a:t>
            </a:r>
          </a:p>
          <a:p>
            <a:pPr indent="457200"/>
            <a:r>
              <a:rPr lang="en-US" altLang="zh-CN" sz="1400" dirty="0"/>
              <a:t>(1)</a:t>
            </a:r>
            <a:r>
              <a:rPr lang="zh-CN" altLang="zh-CN" sz="1400" dirty="0"/>
              <a:t>为什么同样的一幅图画不同的人会看到不同的结果？</a:t>
            </a:r>
          </a:p>
          <a:p>
            <a:pPr indent="457200"/>
            <a:r>
              <a:rPr lang="en-US" altLang="zh-CN" sz="1400" dirty="0"/>
              <a:t>(2)</a:t>
            </a:r>
            <a:r>
              <a:rPr lang="zh-CN" altLang="zh-CN" sz="1400" dirty="0"/>
              <a:t>生活中有没有这样的事发生？请举例？</a:t>
            </a:r>
          </a:p>
          <a:p>
            <a:pPr indent="457200"/>
            <a:r>
              <a:rPr lang="en-US" altLang="zh-CN" sz="1400" dirty="0"/>
              <a:t>(3)</a:t>
            </a:r>
            <a:r>
              <a:rPr lang="zh-CN" altLang="zh-CN" sz="1400" dirty="0"/>
              <a:t>如果遇见这种情况，我们该如何解决？</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2" name="TextBox 28"/>
          <p:cNvSpPr>
            <a:spLocks noChangeArrowheads="1"/>
          </p:cNvSpPr>
          <p:nvPr/>
        </p:nvSpPr>
        <p:spPr bwMode="auto">
          <a:xfrm>
            <a:off x="5595138" y="84605"/>
            <a:ext cx="3441360"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4</a:t>
            </a:r>
            <a:r>
              <a:rPr lang="zh-CN" altLang="en-US" sz="1600" b="1" dirty="0" smtClean="0">
                <a:solidFill>
                  <a:schemeClr val="accent3">
                    <a:lumMod val="50000"/>
                  </a:schemeClr>
                </a:solidFill>
                <a:latin typeface="黑体" pitchFamily="2" charset="-122"/>
                <a:ea typeface="黑体" pitchFamily="2" charset="-122"/>
              </a:rPr>
              <a:t>  掌握总结与重复的能力</a:t>
            </a:r>
            <a:endParaRPr lang="zh-CN" altLang="en-US" sz="1600" b="1" dirty="0">
              <a:solidFill>
                <a:schemeClr val="accent3">
                  <a:lumMod val="50000"/>
                </a:schemeClr>
              </a:solidFill>
              <a:latin typeface="黑体" pitchFamily="2" charset="-122"/>
              <a:ea typeface="黑体" pitchFamily="2" charset="-122"/>
            </a:endParaRPr>
          </a:p>
        </p:txBody>
      </p:sp>
      <p:sp>
        <p:nvSpPr>
          <p:cNvPr id="13" name="圆角矩形 12">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366008115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4185761"/>
          </a:xfrm>
          <a:prstGeom prst="rect">
            <a:avLst/>
          </a:prstGeom>
          <a:noFill/>
        </p:spPr>
        <p:txBody>
          <a:bodyPr wrap="square" rtlCol="0">
            <a:spAutoFit/>
          </a:bodyPr>
          <a:lstStyle/>
          <a:p>
            <a:pPr indent="457200"/>
            <a:r>
              <a:rPr lang="zh-CN" altLang="zh-CN" sz="1400" b="1" dirty="0"/>
              <a:t>相关知识</a:t>
            </a:r>
            <a:endParaRPr lang="zh-CN" altLang="zh-CN" sz="1400" dirty="0"/>
          </a:p>
          <a:p>
            <a:pPr indent="457200"/>
            <a:r>
              <a:rPr lang="en-US" altLang="zh-CN" sz="1400" dirty="0"/>
              <a:t>1</a:t>
            </a:r>
            <a:r>
              <a:rPr lang="zh-CN" altLang="zh-CN" sz="1400" dirty="0"/>
              <a:t>．重复</a:t>
            </a:r>
          </a:p>
          <a:p>
            <a:pPr indent="457200"/>
            <a:r>
              <a:rPr lang="zh-CN" altLang="zh-CN" sz="1400" dirty="0"/>
              <a:t>重复在坐席代表与客户沟通过程中的作用是，当客户提供一些关键信息的时候，需要坐席代表实时地进行重复确认，从而避免由此带来的工作失误。这些信息包括客户的姓名、电话、地址、邮编、证件号码以及客户的特殊要求等。</a:t>
            </a:r>
          </a:p>
          <a:p>
            <a:pPr indent="457200"/>
            <a:r>
              <a:rPr lang="zh-CN" altLang="zh-CN" sz="1400" dirty="0"/>
              <a:t>重复的另外一个作用就是坐席代表在倾听客户的来电意图后，将此意图复述或者换一种表达方式讲给客户听，用以同客户确认坐席代表的理解是否有误。</a:t>
            </a:r>
          </a:p>
          <a:p>
            <a:pPr indent="457200"/>
            <a:r>
              <a:rPr lang="en-US" altLang="zh-CN" sz="1400" dirty="0"/>
              <a:t>2</a:t>
            </a:r>
            <a:r>
              <a:rPr lang="zh-CN" altLang="zh-CN" sz="1400" dirty="0"/>
              <a:t>．总结</a:t>
            </a:r>
          </a:p>
          <a:p>
            <a:pPr indent="457200"/>
            <a:r>
              <a:rPr lang="zh-CN" altLang="zh-CN" sz="1400" dirty="0"/>
              <a:t>总结在坐席代表与客户沟通过程中的作用是，坐席代表对本次沟通进行总结归纳，它与重复不同，重复会发生在沟通的任何一个阶段，而总结往往出现在沟通快要结束的时候或者一个事情沟通结束的时候。其目的同样是和客户确认本次沟通的内容，这些内容包括客户来电有哪些要求、坐席代表提供哪些解决方案、解决这些事件承诺的处理时间范围及其他注意事项。</a:t>
            </a:r>
          </a:p>
          <a:p>
            <a:pPr indent="457200"/>
            <a:r>
              <a:rPr lang="en-US" altLang="zh-CN" sz="1400" dirty="0"/>
              <a:t>3</a:t>
            </a:r>
            <a:r>
              <a:rPr lang="zh-CN" altLang="zh-CN" sz="1400" dirty="0"/>
              <a:t>．理清</a:t>
            </a:r>
          </a:p>
          <a:p>
            <a:pPr indent="457200"/>
            <a:r>
              <a:rPr lang="zh-CN" altLang="zh-CN" sz="1400" dirty="0"/>
              <a:t>理清通常运用在坐席代表与客户沟通过程中针对一件事情出现两种或两种以上不同看法或矛盾的时候。</a:t>
            </a:r>
          </a:p>
          <a:p>
            <a:pPr indent="457200"/>
            <a:r>
              <a:rPr lang="zh-CN" altLang="zh-CN" sz="1400" dirty="0"/>
              <a:t>在日常工作和生活中，不同的人看到同样的事物做出的反馈往往是不同的，这就有可能产生分歧。这个时候，需要利用总结和重复的办法进行理清。常见的理清方法就是通过在重复与总结的过程中，找出矛盾事宜的共同点，有针对性地进行解释。</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2" name="TextBox 28"/>
          <p:cNvSpPr>
            <a:spLocks noChangeArrowheads="1"/>
          </p:cNvSpPr>
          <p:nvPr/>
        </p:nvSpPr>
        <p:spPr bwMode="auto">
          <a:xfrm>
            <a:off x="5595138" y="84605"/>
            <a:ext cx="3441360"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4</a:t>
            </a:r>
            <a:r>
              <a:rPr lang="zh-CN" altLang="en-US" sz="1600" b="1" dirty="0" smtClean="0">
                <a:solidFill>
                  <a:schemeClr val="accent3">
                    <a:lumMod val="50000"/>
                  </a:schemeClr>
                </a:solidFill>
                <a:latin typeface="黑体" pitchFamily="2" charset="-122"/>
                <a:ea typeface="黑体" pitchFamily="2" charset="-122"/>
              </a:rPr>
              <a:t>  掌握总结与重复的能力</a:t>
            </a:r>
            <a:endParaRPr lang="zh-CN" altLang="en-US" sz="1600" b="1" dirty="0">
              <a:solidFill>
                <a:schemeClr val="accent3">
                  <a:lumMod val="50000"/>
                </a:schemeClr>
              </a:solidFill>
              <a:latin typeface="黑体" pitchFamily="2" charset="-122"/>
              <a:ea typeface="黑体" pitchFamily="2" charset="-122"/>
            </a:endParaRPr>
          </a:p>
        </p:txBody>
      </p:sp>
      <p:sp>
        <p:nvSpPr>
          <p:cNvPr id="13" name="圆角矩形 12">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366008115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3693319"/>
          </a:xfrm>
          <a:prstGeom prst="rect">
            <a:avLst/>
          </a:prstGeom>
          <a:noFill/>
        </p:spPr>
        <p:txBody>
          <a:bodyPr wrap="square" rtlCol="0">
            <a:spAutoFit/>
          </a:bodyPr>
          <a:lstStyle/>
          <a:p>
            <a:pPr indent="457200"/>
            <a:r>
              <a:rPr lang="zh-CN" altLang="zh-CN" b="1" dirty="0"/>
              <a:t>互动</a:t>
            </a:r>
            <a:r>
              <a:rPr lang="zh-CN" altLang="zh-CN" b="1" dirty="0" smtClean="0"/>
              <a:t>游戏</a:t>
            </a:r>
            <a:endParaRPr lang="en-US" altLang="zh-CN" b="1" dirty="0" smtClean="0"/>
          </a:p>
          <a:p>
            <a:pPr indent="457200"/>
            <a:endParaRPr lang="zh-CN" altLang="zh-CN" dirty="0"/>
          </a:p>
          <a:p>
            <a:pPr indent="457200"/>
            <a:r>
              <a:rPr lang="zh-CN" altLang="zh-CN" dirty="0"/>
              <a:t>形式：以小组形式进行互动。</a:t>
            </a:r>
          </a:p>
          <a:p>
            <a:pPr indent="457200"/>
            <a:r>
              <a:rPr lang="en-US" altLang="zh-CN" dirty="0"/>
              <a:t>2</a:t>
            </a:r>
            <a:r>
              <a:rPr lang="zh-CN" altLang="zh-CN" dirty="0"/>
              <a:t>．类型：总结与重复。</a:t>
            </a:r>
          </a:p>
          <a:p>
            <a:pPr indent="457200"/>
            <a:r>
              <a:rPr lang="en-US" altLang="zh-CN" dirty="0"/>
              <a:t>3</a:t>
            </a:r>
            <a:r>
              <a:rPr lang="zh-CN" altLang="zh-CN" dirty="0"/>
              <a:t>．时间：</a:t>
            </a:r>
            <a:r>
              <a:rPr lang="en-US" altLang="zh-CN" dirty="0"/>
              <a:t>15</a:t>
            </a:r>
            <a:r>
              <a:rPr lang="zh-CN" altLang="zh-CN" dirty="0"/>
              <a:t>分钟。</a:t>
            </a:r>
          </a:p>
          <a:p>
            <a:pPr indent="457200"/>
            <a:r>
              <a:rPr lang="en-US" altLang="zh-CN" dirty="0"/>
              <a:t>4</a:t>
            </a:r>
            <a:r>
              <a:rPr lang="zh-CN" altLang="zh-CN" dirty="0"/>
              <a:t>．材料：无。</a:t>
            </a:r>
          </a:p>
          <a:p>
            <a:pPr indent="457200"/>
            <a:r>
              <a:rPr lang="en-US" altLang="zh-CN" dirty="0"/>
              <a:t>5</a:t>
            </a:r>
            <a:r>
              <a:rPr lang="zh-CN" altLang="zh-CN" dirty="0"/>
              <a:t>．场地：教室。</a:t>
            </a:r>
          </a:p>
          <a:p>
            <a:pPr indent="457200"/>
            <a:r>
              <a:rPr lang="en-US" altLang="zh-CN" dirty="0"/>
              <a:t>6</a:t>
            </a:r>
            <a:r>
              <a:rPr lang="zh-CN" altLang="zh-CN" dirty="0"/>
              <a:t>．活动目的：理清技巧训练。</a:t>
            </a:r>
          </a:p>
          <a:p>
            <a:pPr indent="457200"/>
            <a:r>
              <a:rPr lang="en-US" altLang="zh-CN" dirty="0"/>
              <a:t>7</a:t>
            </a:r>
            <a:r>
              <a:rPr lang="zh-CN" altLang="zh-CN" dirty="0"/>
              <a:t>．执行步骤：</a:t>
            </a:r>
          </a:p>
          <a:p>
            <a:pPr indent="457200"/>
            <a:r>
              <a:rPr lang="en-US" altLang="zh-CN" dirty="0"/>
              <a:t>(1)</a:t>
            </a:r>
            <a:r>
              <a:rPr lang="zh-CN" altLang="zh-CN" dirty="0"/>
              <a:t>教师展示不同的图片。</a:t>
            </a:r>
          </a:p>
          <a:p>
            <a:pPr indent="457200"/>
            <a:r>
              <a:rPr lang="en-US" altLang="zh-CN" dirty="0"/>
              <a:t>(2)</a:t>
            </a:r>
            <a:r>
              <a:rPr lang="zh-CN" altLang="zh-CN" dirty="0"/>
              <a:t>如果你发现你的同学看到了和你不同的结果，请用找共同点的方法帮助他看到你所看到的画面。</a:t>
            </a:r>
          </a:p>
          <a:p>
            <a:pPr indent="457200"/>
            <a:r>
              <a:rPr lang="en-US" altLang="zh-CN" dirty="0"/>
              <a:t>(3)</a:t>
            </a:r>
            <a:r>
              <a:rPr lang="zh-CN" altLang="zh-CN" dirty="0"/>
              <a:t>要求只能通过语言描述，不能使用任何肢体语言。</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2" name="TextBox 28"/>
          <p:cNvSpPr>
            <a:spLocks noChangeArrowheads="1"/>
          </p:cNvSpPr>
          <p:nvPr/>
        </p:nvSpPr>
        <p:spPr bwMode="auto">
          <a:xfrm>
            <a:off x="5595138" y="84605"/>
            <a:ext cx="3441360"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4</a:t>
            </a:r>
            <a:r>
              <a:rPr lang="zh-CN" altLang="en-US" sz="1600" b="1" dirty="0" smtClean="0">
                <a:solidFill>
                  <a:schemeClr val="accent3">
                    <a:lumMod val="50000"/>
                  </a:schemeClr>
                </a:solidFill>
                <a:latin typeface="黑体" pitchFamily="2" charset="-122"/>
                <a:ea typeface="黑体" pitchFamily="2" charset="-122"/>
              </a:rPr>
              <a:t>  掌握总结与重复的能力</a:t>
            </a:r>
            <a:endParaRPr lang="zh-CN" altLang="en-US" sz="1600" b="1" dirty="0">
              <a:solidFill>
                <a:schemeClr val="accent3">
                  <a:lumMod val="50000"/>
                </a:schemeClr>
              </a:solidFill>
              <a:latin typeface="黑体" pitchFamily="2" charset="-122"/>
              <a:ea typeface="黑体" pitchFamily="2" charset="-122"/>
            </a:endParaRPr>
          </a:p>
        </p:txBody>
      </p:sp>
      <p:sp>
        <p:nvSpPr>
          <p:cNvPr id="13" name="圆角矩形 12">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366008115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2585323"/>
          </a:xfrm>
          <a:prstGeom prst="rect">
            <a:avLst/>
          </a:prstGeom>
          <a:noFill/>
        </p:spPr>
        <p:txBody>
          <a:bodyPr wrap="square" rtlCol="0">
            <a:spAutoFit/>
          </a:bodyPr>
          <a:lstStyle/>
          <a:p>
            <a:pPr indent="457200"/>
            <a:r>
              <a:rPr lang="zh-CN" altLang="zh-CN" b="1" dirty="0"/>
              <a:t>实训练</a:t>
            </a:r>
            <a:r>
              <a:rPr lang="zh-CN" altLang="zh-CN" b="1" dirty="0" smtClean="0"/>
              <a:t>习</a:t>
            </a:r>
            <a:endParaRPr lang="en-US" altLang="zh-CN" b="1" dirty="0" smtClean="0"/>
          </a:p>
          <a:p>
            <a:pPr indent="457200"/>
            <a:endParaRPr lang="zh-CN" altLang="zh-CN" dirty="0"/>
          </a:p>
          <a:p>
            <a:pPr indent="457200"/>
            <a:r>
              <a:rPr lang="zh-CN" altLang="zh-CN" dirty="0"/>
              <a:t>在实训课题</a:t>
            </a:r>
            <a:r>
              <a:rPr lang="en-US" altLang="zh-CN" dirty="0"/>
              <a:t>4</a:t>
            </a:r>
            <a:r>
              <a:rPr lang="zh-CN" altLang="zh-CN" dirty="0"/>
              <a:t>中，本书已经对掌握总结与重复（理清）的能力进行了理论讲解与课堂练习，在获得了体会的同时，同学们还需要进一步练习以巩固这些能力。</a:t>
            </a:r>
          </a:p>
          <a:p>
            <a:pPr indent="457200"/>
            <a:r>
              <a:rPr lang="zh-CN" altLang="zh-CN" dirty="0"/>
              <a:t>总结与重复的能力能够使坐席代表养成一种细心的工作态度，同时还能够帮助坐席代表提高解决问题的速度。</a:t>
            </a:r>
          </a:p>
          <a:p>
            <a:pPr indent="457200"/>
            <a:r>
              <a:rPr lang="zh-CN" altLang="zh-CN" dirty="0"/>
              <a:t>人机实训课程是对所学能力点的一种最佳的锻炼方法，它通过真实的互动训练，帮助同学们迅速掌握这些技巧。</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2" name="TextBox 28"/>
          <p:cNvSpPr>
            <a:spLocks noChangeArrowheads="1"/>
          </p:cNvSpPr>
          <p:nvPr/>
        </p:nvSpPr>
        <p:spPr bwMode="auto">
          <a:xfrm>
            <a:off x="5595138" y="84605"/>
            <a:ext cx="3441360"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4</a:t>
            </a:r>
            <a:r>
              <a:rPr lang="zh-CN" altLang="en-US" sz="1600" b="1" dirty="0" smtClean="0">
                <a:solidFill>
                  <a:schemeClr val="accent3">
                    <a:lumMod val="50000"/>
                  </a:schemeClr>
                </a:solidFill>
                <a:latin typeface="黑体" pitchFamily="2" charset="-122"/>
                <a:ea typeface="黑体" pitchFamily="2" charset="-122"/>
              </a:rPr>
              <a:t>  掌握总结与重复的能力</a:t>
            </a:r>
            <a:endParaRPr lang="zh-CN" altLang="en-US" sz="1600" b="1" dirty="0">
              <a:solidFill>
                <a:schemeClr val="accent3">
                  <a:lumMod val="50000"/>
                </a:schemeClr>
              </a:solidFill>
              <a:latin typeface="黑体" pitchFamily="2" charset="-122"/>
              <a:ea typeface="黑体" pitchFamily="2" charset="-122"/>
            </a:endParaRPr>
          </a:p>
        </p:txBody>
      </p:sp>
      <p:sp>
        <p:nvSpPr>
          <p:cNvPr id="13" name="圆角矩形 12">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366008115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2031325"/>
          </a:xfrm>
          <a:prstGeom prst="rect">
            <a:avLst/>
          </a:prstGeom>
          <a:noFill/>
        </p:spPr>
        <p:txBody>
          <a:bodyPr wrap="square" rtlCol="0">
            <a:spAutoFit/>
          </a:bodyPr>
          <a:lstStyle/>
          <a:p>
            <a:pPr indent="457200"/>
            <a:r>
              <a:rPr lang="en-US" altLang="zh-CN" dirty="0"/>
              <a:t>1</a:t>
            </a:r>
            <a:r>
              <a:rPr lang="zh-CN" altLang="zh-CN" dirty="0"/>
              <a:t>．实训指南</a:t>
            </a:r>
          </a:p>
          <a:p>
            <a:pPr indent="457200"/>
            <a:r>
              <a:rPr lang="en-US" altLang="zh-CN" dirty="0"/>
              <a:t>(1)</a:t>
            </a:r>
            <a:r>
              <a:rPr lang="zh-CN" altLang="zh-CN" dirty="0"/>
              <a:t>实训地点：呼叫中心模拟实训平台。</a:t>
            </a:r>
          </a:p>
          <a:p>
            <a:pPr indent="457200"/>
            <a:r>
              <a:rPr lang="en-US" altLang="zh-CN" dirty="0"/>
              <a:t>(2)</a:t>
            </a:r>
            <a:r>
              <a:rPr lang="zh-CN" altLang="zh-CN" dirty="0"/>
              <a:t>实训课时：</a:t>
            </a:r>
            <a:r>
              <a:rPr lang="en-US" altLang="zh-CN" dirty="0"/>
              <a:t>2</a:t>
            </a:r>
            <a:r>
              <a:rPr lang="zh-CN" altLang="zh-CN" dirty="0"/>
              <a:t>课时。</a:t>
            </a:r>
          </a:p>
          <a:p>
            <a:pPr indent="457200"/>
            <a:r>
              <a:rPr lang="en-US" altLang="zh-CN" dirty="0"/>
              <a:t>(3)</a:t>
            </a:r>
            <a:r>
              <a:rPr lang="zh-CN" altLang="zh-CN" dirty="0"/>
              <a:t>实训工具：呼叫中心模拟实训系统。</a:t>
            </a:r>
          </a:p>
          <a:p>
            <a:pPr indent="457200"/>
            <a:r>
              <a:rPr lang="en-US" altLang="zh-CN" dirty="0"/>
              <a:t>(4)</a:t>
            </a:r>
            <a:r>
              <a:rPr lang="zh-CN" altLang="zh-CN" dirty="0"/>
              <a:t>实训范围：实训范围如表</a:t>
            </a:r>
            <a:r>
              <a:rPr lang="en-US" altLang="zh-CN" dirty="0"/>
              <a:t>3-4</a:t>
            </a:r>
            <a:r>
              <a:rPr lang="zh-CN" altLang="zh-CN" dirty="0"/>
              <a:t>所示</a:t>
            </a:r>
            <a:r>
              <a:rPr lang="zh-CN" altLang="zh-CN" dirty="0" smtClean="0"/>
              <a:t>。</a:t>
            </a:r>
            <a:endParaRPr lang="en-US" altLang="zh-CN" dirty="0" smtClean="0"/>
          </a:p>
          <a:p>
            <a:pPr indent="457200"/>
            <a:endParaRPr lang="zh-CN" altLang="zh-CN" dirty="0"/>
          </a:p>
          <a:p>
            <a:pPr indent="457200" algn="ctr"/>
            <a:r>
              <a:rPr lang="zh-CN" altLang="zh-CN" dirty="0"/>
              <a:t>表</a:t>
            </a:r>
            <a:r>
              <a:rPr lang="en-US" altLang="zh-CN" dirty="0"/>
              <a:t>3-4</a:t>
            </a:r>
            <a:r>
              <a:rPr lang="zh-CN" altLang="zh-CN" dirty="0"/>
              <a:t>掌握总结与重复（理清）</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2" name="TextBox 28"/>
          <p:cNvSpPr>
            <a:spLocks noChangeArrowheads="1"/>
          </p:cNvSpPr>
          <p:nvPr/>
        </p:nvSpPr>
        <p:spPr bwMode="auto">
          <a:xfrm>
            <a:off x="5595138" y="84605"/>
            <a:ext cx="3441360"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4</a:t>
            </a:r>
            <a:r>
              <a:rPr lang="zh-CN" altLang="en-US" sz="1600" b="1" dirty="0" smtClean="0">
                <a:solidFill>
                  <a:schemeClr val="accent3">
                    <a:lumMod val="50000"/>
                  </a:schemeClr>
                </a:solidFill>
                <a:latin typeface="黑体" pitchFamily="2" charset="-122"/>
                <a:ea typeface="黑体" pitchFamily="2" charset="-122"/>
              </a:rPr>
              <a:t>  掌握总结与重复的能力</a:t>
            </a:r>
            <a:endParaRPr lang="zh-CN" altLang="en-US" sz="1600" b="1" dirty="0">
              <a:solidFill>
                <a:schemeClr val="accent3">
                  <a:lumMod val="50000"/>
                </a:schemeClr>
              </a:solidFill>
              <a:latin typeface="黑体" pitchFamily="2" charset="-122"/>
              <a:ea typeface="黑体" pitchFamily="2"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3735503805"/>
              </p:ext>
            </p:extLst>
          </p:nvPr>
        </p:nvGraphicFramePr>
        <p:xfrm>
          <a:off x="2904946" y="3305924"/>
          <a:ext cx="5411470" cy="487680"/>
        </p:xfrm>
        <a:graphic>
          <a:graphicData uri="http://schemas.openxmlformats.org/drawingml/2006/table">
            <a:tbl>
              <a:tblPr firstRow="1" firstCol="1" lastRow="1" lastCol="1" bandRow="1" bandCol="1">
                <a:tableStyleId>{5C22544A-7EE6-4342-B048-85BDC9FD1C3A}</a:tableStyleId>
              </a:tblPr>
              <a:tblGrid>
                <a:gridCol w="1803400"/>
                <a:gridCol w="1804035"/>
                <a:gridCol w="1804035"/>
              </a:tblGrid>
              <a:tr h="0">
                <a:tc>
                  <a:txBody>
                    <a:bodyPr/>
                    <a:lstStyle/>
                    <a:p>
                      <a:pPr algn="just">
                        <a:spcAft>
                          <a:spcPts val="0"/>
                        </a:spcAft>
                      </a:pPr>
                      <a:r>
                        <a:rPr lang="zh-CN" sz="1600" kern="100">
                          <a:effectLst/>
                        </a:rPr>
                        <a:t>能力点</a:t>
                      </a:r>
                      <a:endParaRPr lang="zh-CN" sz="1600" kern="100">
                        <a:effectLst/>
                        <a:latin typeface="Calibri"/>
                        <a:ea typeface="宋体"/>
                        <a:cs typeface="Times New Roman"/>
                      </a:endParaRPr>
                    </a:p>
                  </a:txBody>
                  <a:tcPr marL="68580" marR="68580" marT="0" marB="0"/>
                </a:tc>
                <a:tc>
                  <a:txBody>
                    <a:bodyPr/>
                    <a:lstStyle/>
                    <a:p>
                      <a:pPr algn="just">
                        <a:spcAft>
                          <a:spcPts val="0"/>
                        </a:spcAft>
                      </a:pPr>
                      <a:r>
                        <a:rPr lang="zh-CN" sz="1600" kern="100">
                          <a:effectLst/>
                        </a:rPr>
                        <a:t>能力编号</a:t>
                      </a:r>
                      <a:endParaRPr lang="zh-CN" sz="1600" kern="100">
                        <a:effectLst/>
                        <a:latin typeface="Calibri"/>
                        <a:ea typeface="宋体"/>
                        <a:cs typeface="Times New Roman"/>
                      </a:endParaRPr>
                    </a:p>
                  </a:txBody>
                  <a:tcPr marL="68580" marR="68580" marT="0" marB="0"/>
                </a:tc>
                <a:tc>
                  <a:txBody>
                    <a:bodyPr/>
                    <a:lstStyle/>
                    <a:p>
                      <a:pPr algn="just">
                        <a:spcAft>
                          <a:spcPts val="0"/>
                        </a:spcAft>
                      </a:pPr>
                      <a:r>
                        <a:rPr lang="zh-CN" sz="1600" kern="100">
                          <a:effectLst/>
                        </a:rPr>
                        <a:t>子能力点</a:t>
                      </a:r>
                      <a:endParaRPr lang="zh-CN" sz="1600" kern="100">
                        <a:effectLst/>
                        <a:latin typeface="Calibri"/>
                        <a:ea typeface="宋体"/>
                        <a:cs typeface="Times New Roman"/>
                      </a:endParaRPr>
                    </a:p>
                  </a:txBody>
                  <a:tcPr marL="68580" marR="68580" marT="0" marB="0"/>
                </a:tc>
              </a:tr>
              <a:tr h="0">
                <a:tc>
                  <a:txBody>
                    <a:bodyPr/>
                    <a:lstStyle/>
                    <a:p>
                      <a:pPr algn="just">
                        <a:spcAft>
                          <a:spcPts val="0"/>
                        </a:spcAft>
                      </a:pPr>
                      <a:r>
                        <a:rPr lang="zh-CN" sz="1600" kern="100">
                          <a:effectLst/>
                        </a:rPr>
                        <a:t>客户沟通技巧</a:t>
                      </a:r>
                      <a:endParaRPr lang="zh-CN" sz="1600" kern="100">
                        <a:effectLst/>
                        <a:latin typeface="Calibri"/>
                        <a:ea typeface="宋体"/>
                        <a:cs typeface="Times New Roman"/>
                      </a:endParaRPr>
                    </a:p>
                  </a:txBody>
                  <a:tcPr marL="68580" marR="68580" marT="0" marB="0"/>
                </a:tc>
                <a:tc>
                  <a:txBody>
                    <a:bodyPr/>
                    <a:lstStyle/>
                    <a:p>
                      <a:pPr algn="just">
                        <a:spcAft>
                          <a:spcPts val="0"/>
                        </a:spcAft>
                      </a:pPr>
                      <a:r>
                        <a:rPr lang="en-US" sz="1600" kern="100">
                          <a:effectLst/>
                        </a:rPr>
                        <a:t>N0104</a:t>
                      </a:r>
                      <a:endParaRPr lang="zh-CN" sz="1600" kern="100">
                        <a:effectLst/>
                        <a:latin typeface="Calibri"/>
                        <a:ea typeface="宋体"/>
                        <a:cs typeface="Times New Roman"/>
                      </a:endParaRPr>
                    </a:p>
                  </a:txBody>
                  <a:tcPr marL="68580" marR="68580" marT="0" marB="0"/>
                </a:tc>
                <a:tc>
                  <a:txBody>
                    <a:bodyPr/>
                    <a:lstStyle/>
                    <a:p>
                      <a:pPr algn="just">
                        <a:spcAft>
                          <a:spcPts val="0"/>
                        </a:spcAft>
                      </a:pPr>
                      <a:r>
                        <a:rPr lang="zh-CN" sz="1600" kern="100" dirty="0">
                          <a:effectLst/>
                        </a:rPr>
                        <a:t>总结与重复</a:t>
                      </a:r>
                      <a:endParaRPr lang="zh-CN" sz="1600" kern="100" dirty="0">
                        <a:effectLst/>
                        <a:latin typeface="Calibri"/>
                        <a:ea typeface="宋体"/>
                        <a:cs typeface="Times New Roman"/>
                      </a:endParaRPr>
                    </a:p>
                  </a:txBody>
                  <a:tcPr marL="68580" marR="68580" marT="0" marB="0"/>
                </a:tc>
              </a:tr>
            </a:tbl>
          </a:graphicData>
        </a:graphic>
      </p:graphicFrame>
      <p:sp>
        <p:nvSpPr>
          <p:cNvPr id="13" name="圆角矩形 12">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366008115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1"/>
          <p:cNvSpPr>
            <a:spLocks noChangeArrowheads="1"/>
          </p:cNvSpPr>
          <p:nvPr/>
        </p:nvSpPr>
        <p:spPr bwMode="auto">
          <a:xfrm>
            <a:off x="1" y="1705310"/>
            <a:ext cx="9144000" cy="2304380"/>
          </a:xfrm>
          <a:prstGeom prst="rect">
            <a:avLst/>
          </a:prstGeom>
          <a:solidFill>
            <a:srgbClr val="000000">
              <a:alpha val="5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dirty="0">
              <a:solidFill>
                <a:srgbClr val="FFFFFF"/>
              </a:solidFill>
              <a:latin typeface="Calibri" pitchFamily="34" charset="0"/>
              <a:sym typeface="Calibri" pitchFamily="34" charset="0"/>
            </a:endParaRPr>
          </a:p>
        </p:txBody>
      </p:sp>
      <p:sp>
        <p:nvSpPr>
          <p:cNvPr id="5" name="矩形 23"/>
          <p:cNvSpPr>
            <a:spLocks noChangeArrowheads="1"/>
          </p:cNvSpPr>
          <p:nvPr/>
        </p:nvSpPr>
        <p:spPr bwMode="auto">
          <a:xfrm>
            <a:off x="625475" y="1531897"/>
            <a:ext cx="671338" cy="2651206"/>
          </a:xfrm>
          <a:prstGeom prst="rect">
            <a:avLst/>
          </a:prstGeom>
          <a:solidFill>
            <a:srgbClr val="00B0F0">
              <a:alpha val="64999"/>
            </a:srgbClr>
          </a:solidFill>
          <a:ln>
            <a:noFill/>
          </a:ln>
        </p:spPr>
        <p:txBody>
          <a:bodyPr anchor="ctr"/>
          <a:lstStyle/>
          <a:p>
            <a:endParaRPr lang="zh-CN" altLang="en-US">
              <a:solidFill>
                <a:srgbClr val="FFFFFF"/>
              </a:solidFill>
              <a:latin typeface="Calibri" pitchFamily="34" charset="0"/>
              <a:sym typeface="Calibri" pitchFamily="34" charset="0"/>
            </a:endParaRPr>
          </a:p>
        </p:txBody>
      </p:sp>
      <p:sp>
        <p:nvSpPr>
          <p:cNvPr id="6" name="直角三角形 20"/>
          <p:cNvSpPr>
            <a:spLocks noChangeArrowheads="1"/>
          </p:cNvSpPr>
          <p:nvPr/>
        </p:nvSpPr>
        <p:spPr bwMode="auto">
          <a:xfrm>
            <a:off x="1296813" y="1531897"/>
            <a:ext cx="195212" cy="173413"/>
          </a:xfrm>
          <a:prstGeom prst="rtTriangle">
            <a:avLst/>
          </a:prstGeom>
          <a:solidFill>
            <a:srgbClr val="00B0F0">
              <a:alpha val="62999"/>
            </a:srgbClr>
          </a:solidFill>
          <a:ln>
            <a:noFill/>
          </a:ln>
        </p:spPr>
        <p:txBody>
          <a:bodyPr anchor="ctr"/>
          <a:lstStyle/>
          <a:p>
            <a:endParaRPr lang="zh-CN" altLang="en-US">
              <a:solidFill>
                <a:srgbClr val="FFFFFF"/>
              </a:solidFill>
              <a:latin typeface="Calibri" pitchFamily="34" charset="0"/>
              <a:sym typeface="Calibri" pitchFamily="34" charset="0"/>
            </a:endParaRPr>
          </a:p>
        </p:txBody>
      </p:sp>
      <p:sp>
        <p:nvSpPr>
          <p:cNvPr id="7" name="直角三角形 26"/>
          <p:cNvSpPr>
            <a:spLocks noChangeArrowheads="1"/>
          </p:cNvSpPr>
          <p:nvPr/>
        </p:nvSpPr>
        <p:spPr bwMode="auto">
          <a:xfrm flipV="1">
            <a:off x="1296813" y="4009689"/>
            <a:ext cx="195212" cy="173413"/>
          </a:xfrm>
          <a:prstGeom prst="rtTriangle">
            <a:avLst/>
          </a:prstGeom>
          <a:solidFill>
            <a:srgbClr val="00B0F0">
              <a:alpha val="62999"/>
            </a:srgbClr>
          </a:solidFill>
          <a:ln>
            <a:noFill/>
          </a:ln>
        </p:spPr>
        <p:txBody>
          <a:bodyPr anchor="ctr"/>
          <a:lstStyle/>
          <a:p>
            <a:endParaRPr lang="zh-CN" altLang="en-US">
              <a:solidFill>
                <a:srgbClr val="FFFFFF"/>
              </a:solidFill>
              <a:latin typeface="Calibri" pitchFamily="34" charset="0"/>
              <a:sym typeface="Calibri" pitchFamily="34" charset="0"/>
            </a:endParaRPr>
          </a:p>
        </p:txBody>
      </p:sp>
      <p:pic>
        <p:nvPicPr>
          <p:cNvPr id="8"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06808" y="876932"/>
            <a:ext cx="3181759" cy="3961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1475656" y="1849388"/>
            <a:ext cx="4215128" cy="584775"/>
          </a:xfrm>
          <a:prstGeom prst="rect">
            <a:avLst/>
          </a:prstGeom>
          <a:noFill/>
        </p:spPr>
        <p:txBody>
          <a:bodyPr wrap="square" rtlCol="0">
            <a:spAutoFit/>
          </a:bodyPr>
          <a:lstStyle/>
          <a:p>
            <a:r>
              <a:rPr lang="zh-CN" altLang="en-US" sz="3200" b="1" i="1" dirty="0" smtClean="0">
                <a:solidFill>
                  <a:schemeClr val="bg1"/>
                </a:solidFill>
                <a:latin typeface="华文新魏" pitchFamily="2" charset="-122"/>
                <a:ea typeface="华文新魏" pitchFamily="2" charset="-122"/>
              </a:rPr>
              <a:t>实训课题</a:t>
            </a:r>
            <a:r>
              <a:rPr lang="en-US" altLang="zh-CN" sz="3200" b="1" i="1" dirty="0" smtClean="0">
                <a:solidFill>
                  <a:schemeClr val="bg1"/>
                </a:solidFill>
                <a:latin typeface="华文新魏" pitchFamily="2" charset="-122"/>
                <a:ea typeface="华文新魏" pitchFamily="2" charset="-122"/>
              </a:rPr>
              <a:t>1</a:t>
            </a:r>
            <a:endParaRPr lang="zh-CN" altLang="en-US" sz="3200" b="1" i="1" dirty="0">
              <a:solidFill>
                <a:schemeClr val="bg1"/>
              </a:solidFill>
              <a:latin typeface="华文新魏" pitchFamily="2" charset="-122"/>
              <a:ea typeface="华文新魏" pitchFamily="2" charset="-122"/>
            </a:endParaRPr>
          </a:p>
        </p:txBody>
      </p:sp>
      <p:sp>
        <p:nvSpPr>
          <p:cNvPr id="12" name="TextBox 11"/>
          <p:cNvSpPr txBox="1"/>
          <p:nvPr/>
        </p:nvSpPr>
        <p:spPr>
          <a:xfrm>
            <a:off x="1691680" y="2565110"/>
            <a:ext cx="4104456" cy="584775"/>
          </a:xfrm>
          <a:prstGeom prst="rect">
            <a:avLst/>
          </a:prstGeom>
          <a:noFill/>
        </p:spPr>
        <p:txBody>
          <a:bodyPr wrap="square" rtlCol="0">
            <a:spAutoFit/>
          </a:bodyPr>
          <a:lstStyle/>
          <a:p>
            <a:pPr algn="r"/>
            <a:r>
              <a:rPr lang="zh-CN" altLang="en-US" sz="3200" dirty="0" smtClean="0">
                <a:solidFill>
                  <a:schemeClr val="bg1">
                    <a:lumMod val="95000"/>
                  </a:schemeClr>
                </a:solidFill>
                <a:latin typeface="华文新魏" pitchFamily="2" charset="-122"/>
                <a:ea typeface="华文新魏" pitchFamily="2" charset="-122"/>
              </a:rPr>
              <a:t>了解有效沟通</a:t>
            </a:r>
            <a:endParaRPr lang="zh-CN" altLang="en-US" sz="3200" dirty="0">
              <a:solidFill>
                <a:schemeClr val="bg1">
                  <a:lumMod val="95000"/>
                </a:schemeClr>
              </a:solidFill>
              <a:latin typeface="华文新魏" pitchFamily="2" charset="-122"/>
              <a:ea typeface="华文新魏" pitchFamily="2" charset="-122"/>
            </a:endParaRPr>
          </a:p>
        </p:txBody>
      </p:sp>
      <p:pic>
        <p:nvPicPr>
          <p:cNvPr id="13"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4867933"/>
            <a:ext cx="2952000" cy="65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4"/>
          <p:cNvSpPr>
            <a:spLocks noChangeArrowheads="1"/>
          </p:cNvSpPr>
          <p:nvPr/>
        </p:nvSpPr>
        <p:spPr bwMode="auto">
          <a:xfrm>
            <a:off x="143508" y="266953"/>
            <a:ext cx="885698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3600" b="1" dirty="0" smtClean="0">
                <a:solidFill>
                  <a:srgbClr val="FF0000"/>
                </a:solidFill>
                <a:latin typeface="黑体" pitchFamily="2" charset="-122"/>
                <a:ea typeface="黑体" pitchFamily="2" charset="-122"/>
              </a:rPr>
              <a:t>模块三</a:t>
            </a:r>
            <a:r>
              <a:rPr lang="zh-CN" altLang="en-US" sz="3600" b="1" dirty="0" smtClean="0">
                <a:latin typeface="黑体" pitchFamily="2" charset="-122"/>
                <a:ea typeface="黑体" pitchFamily="2" charset="-122"/>
              </a:rPr>
              <a:t>  客户沟通技巧</a:t>
            </a:r>
            <a:endParaRPr lang="zh-CN" altLang="en-US" sz="3600" b="1" dirty="0">
              <a:solidFill>
                <a:schemeClr val="accent1">
                  <a:lumMod val="75000"/>
                </a:schemeClr>
              </a:solidFill>
              <a:latin typeface="黑体" pitchFamily="2" charset="-122"/>
              <a:ea typeface="黑体" pitchFamily="2" charset="-122"/>
            </a:endParaRPr>
          </a:p>
        </p:txBody>
      </p:sp>
      <p:sp>
        <p:nvSpPr>
          <p:cNvPr id="14" name="圆角矩形 18">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902174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250"/>
                                  </p:stCondLst>
                                  <p:iterate type="lt">
                                    <p:tmPct val="10000"/>
                                  </p:iterate>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ppt_x</p:attrName>
                                        </p:attrNameLst>
                                      </p:cBhvr>
                                      <p:tavLst>
                                        <p:tav tm="0">
                                          <p:val>
                                            <p:strVal val="1+#ppt_w/2"/>
                                          </p:val>
                                        </p:tav>
                                        <p:tav tm="100000">
                                          <p:val>
                                            <p:strVal val="#ppt_x"/>
                                          </p:val>
                                        </p:tav>
                                      </p:tavLst>
                                    </p:anim>
                                    <p:anim calcmode="lin" valueType="num">
                                      <p:cBhvr>
                                        <p:cTn id="8"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utoUpdateAnimBg="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841276"/>
            <a:ext cx="6836222" cy="4524315"/>
          </a:xfrm>
          <a:prstGeom prst="rect">
            <a:avLst/>
          </a:prstGeom>
          <a:noFill/>
        </p:spPr>
        <p:txBody>
          <a:bodyPr wrap="square" rtlCol="0">
            <a:spAutoFit/>
          </a:bodyPr>
          <a:lstStyle/>
          <a:p>
            <a:pPr indent="457200"/>
            <a:r>
              <a:rPr lang="en-US" altLang="zh-CN" dirty="0"/>
              <a:t>2</a:t>
            </a:r>
            <a:r>
              <a:rPr lang="zh-CN" altLang="zh-CN" dirty="0"/>
              <a:t>．实训题</a:t>
            </a:r>
          </a:p>
          <a:p>
            <a:pPr indent="457200"/>
            <a:r>
              <a:rPr lang="zh-CN" altLang="zh-CN" dirty="0"/>
              <a:t>下面示例中的</a:t>
            </a:r>
            <a:r>
              <a:rPr lang="en-US" altLang="zh-CN" dirty="0"/>
              <a:t>A</a:t>
            </a:r>
            <a:r>
              <a:rPr lang="zh-CN" altLang="zh-CN" dirty="0"/>
              <a:t>表示坐席代表</a:t>
            </a:r>
            <a:r>
              <a:rPr lang="en-US" altLang="zh-CN" dirty="0"/>
              <a:t>(Agent)</a:t>
            </a:r>
            <a:r>
              <a:rPr lang="zh-CN" altLang="zh-CN" dirty="0"/>
              <a:t>，</a:t>
            </a:r>
            <a:r>
              <a:rPr lang="en-US" altLang="zh-CN" dirty="0"/>
              <a:t>C</a:t>
            </a:r>
            <a:r>
              <a:rPr lang="zh-CN" altLang="zh-CN" dirty="0"/>
              <a:t>表示客户</a:t>
            </a:r>
            <a:r>
              <a:rPr lang="en-US" altLang="zh-CN" dirty="0"/>
              <a:t>(Customer)</a:t>
            </a:r>
            <a:r>
              <a:rPr lang="zh-CN" altLang="zh-CN" dirty="0"/>
              <a:t>。</a:t>
            </a:r>
          </a:p>
          <a:p>
            <a:pPr indent="457200"/>
            <a:r>
              <a:rPr lang="en-US" altLang="zh-CN" dirty="0"/>
              <a:t>A</a:t>
            </a:r>
            <a:r>
              <a:rPr lang="zh-CN" altLang="zh-CN" dirty="0"/>
              <a:t>：您好，××票务，请问有什么可以帮您？</a:t>
            </a:r>
          </a:p>
          <a:p>
            <a:pPr indent="457200"/>
            <a:r>
              <a:rPr lang="en-US" altLang="zh-CN" dirty="0"/>
              <a:t>C</a:t>
            </a:r>
            <a:r>
              <a:rPr lang="zh-CN" altLang="zh-CN" dirty="0"/>
              <a:t>：能订票吗？</a:t>
            </a:r>
          </a:p>
          <a:p>
            <a:pPr indent="457200"/>
            <a:r>
              <a:rPr lang="en-US" altLang="zh-CN" dirty="0"/>
              <a:t>A:</a:t>
            </a:r>
            <a:r>
              <a:rPr lang="zh-CN" altLang="zh-CN" dirty="0"/>
              <a:t>可以的先生，请问您需要订什么票呢？</a:t>
            </a:r>
          </a:p>
          <a:p>
            <a:pPr indent="457200"/>
            <a:r>
              <a:rPr lang="en-US" altLang="zh-CN" dirty="0"/>
              <a:t>C:</a:t>
            </a:r>
            <a:r>
              <a:rPr lang="zh-CN" altLang="zh-CN" dirty="0"/>
              <a:t>我寻思这不还没出正月么，孩子和家里的都还没上学或上班，想一家出去看点啥，这多好啊。可是现在这交响乐啊、音乐会啊都太贵了，孩子也不喜欢这个，整不好听听就睡着了，现在的孩子哪喜欢这个啊，你说是不？我就寻思我们一家子都去，可是看电影吧还挺贵，那《阿凡达》一个人就不老少钱，不能把孩子带出坏毛病，以后该花钱大手大脚的了，现在这孩子教育不好以后就完了，你说是不？</a:t>
            </a:r>
          </a:p>
          <a:p>
            <a:pPr indent="457200"/>
            <a:r>
              <a:rPr lang="en-US" altLang="zh-CN" dirty="0"/>
              <a:t>A:</a:t>
            </a:r>
            <a:r>
              <a:rPr lang="zh-CN" altLang="zh-CN" dirty="0"/>
              <a:t>是的先生，我理解您的意思，您是希望能有一场物美价廉的演出，并且能够使孩子得到一些教育意义是吧？请问您孩子多大了，您对票价有什么要求吗？</a:t>
            </a:r>
          </a:p>
          <a:p>
            <a:pPr indent="457200"/>
            <a:r>
              <a:rPr lang="en-US" altLang="zh-CN" dirty="0"/>
              <a:t>C:</a:t>
            </a:r>
            <a:r>
              <a:rPr lang="zh-CN" altLang="zh-CN" dirty="0"/>
              <a:t>对，我就是这个意思，孩子还在上小学。票价差不多就行</a:t>
            </a:r>
            <a:r>
              <a:rPr lang="zh-CN" altLang="zh-CN" dirty="0" smtClean="0"/>
              <a:t>。</a:t>
            </a:r>
            <a:endParaRPr lang="zh-CN" altLang="zh-CN" dirty="0"/>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2" name="TextBox 28"/>
          <p:cNvSpPr>
            <a:spLocks noChangeArrowheads="1"/>
          </p:cNvSpPr>
          <p:nvPr/>
        </p:nvSpPr>
        <p:spPr bwMode="auto">
          <a:xfrm>
            <a:off x="5595138" y="84605"/>
            <a:ext cx="3441360"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4</a:t>
            </a:r>
            <a:r>
              <a:rPr lang="zh-CN" altLang="en-US" sz="1600" b="1" dirty="0" smtClean="0">
                <a:solidFill>
                  <a:schemeClr val="accent3">
                    <a:lumMod val="50000"/>
                  </a:schemeClr>
                </a:solidFill>
                <a:latin typeface="黑体" pitchFamily="2" charset="-122"/>
                <a:ea typeface="黑体" pitchFamily="2" charset="-122"/>
              </a:rPr>
              <a:t>  掌握总结与重复的能力</a:t>
            </a:r>
            <a:endParaRPr lang="zh-CN" altLang="en-US" sz="1600" b="1" dirty="0">
              <a:solidFill>
                <a:schemeClr val="accent3">
                  <a:lumMod val="50000"/>
                </a:schemeClr>
              </a:solidFill>
              <a:latin typeface="黑体" pitchFamily="2" charset="-122"/>
              <a:ea typeface="黑体" pitchFamily="2" charset="-122"/>
            </a:endParaRPr>
          </a:p>
        </p:txBody>
      </p:sp>
      <p:sp>
        <p:nvSpPr>
          <p:cNvPr id="13" name="圆角矩形 12">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366008115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4154984"/>
          </a:xfrm>
          <a:prstGeom prst="rect">
            <a:avLst/>
          </a:prstGeom>
          <a:noFill/>
        </p:spPr>
        <p:txBody>
          <a:bodyPr wrap="square" rtlCol="0">
            <a:spAutoFit/>
          </a:bodyPr>
          <a:lstStyle/>
          <a:p>
            <a:pPr indent="457200"/>
            <a:r>
              <a:rPr lang="en-US" altLang="zh-CN" sz="1600" dirty="0"/>
              <a:t>A:</a:t>
            </a:r>
            <a:r>
              <a:rPr lang="zh-CN" altLang="zh-CN" sz="1600" dirty="0"/>
              <a:t>好的，那我向您介绍一个儿童剧，叫《堂吉诃德妄想记》，地点在乐童剧社，乐童剧社是专为儿童组织剧社，让戏剧更多的促使孩子们获得艺术熏陶。乐童剧社是真正做到让孩子们看适合孩子们的戏。戏剧创意完全来自孩子，孩子们用自己的想象力完成更多的艺术作品，</a:t>
            </a:r>
            <a:r>
              <a:rPr lang="en-US" altLang="zh-CN" sz="1600" dirty="0"/>
              <a:t>10</a:t>
            </a:r>
            <a:r>
              <a:rPr lang="zh-CN" altLang="zh-CN" sz="1600" dirty="0"/>
              <a:t>个编剧均为小学生。票价也不贵，学生票</a:t>
            </a:r>
            <a:r>
              <a:rPr lang="en-US" altLang="zh-CN" sz="1600" dirty="0"/>
              <a:t>20</a:t>
            </a:r>
            <a:r>
              <a:rPr lang="zh-CN" altLang="zh-CN" sz="1600" dirty="0"/>
              <a:t>，成人票</a:t>
            </a:r>
            <a:r>
              <a:rPr lang="en-US" altLang="zh-CN" sz="1600" dirty="0"/>
              <a:t>30</a:t>
            </a:r>
            <a:r>
              <a:rPr lang="zh-CN" altLang="zh-CN" sz="1600" dirty="0"/>
              <a:t>，一家三口才</a:t>
            </a:r>
            <a:r>
              <a:rPr lang="en-US" altLang="zh-CN" sz="1600" dirty="0"/>
              <a:t>80</a:t>
            </a:r>
            <a:r>
              <a:rPr lang="zh-CN" altLang="zh-CN" sz="1600" dirty="0"/>
              <a:t>块，您看可以吗？</a:t>
            </a:r>
          </a:p>
          <a:p>
            <a:pPr indent="457200"/>
            <a:r>
              <a:rPr lang="en-US" altLang="zh-CN" sz="1600" dirty="0"/>
              <a:t>C:</a:t>
            </a:r>
            <a:r>
              <a:rPr lang="zh-CN" altLang="zh-CN" sz="1600" dirty="0"/>
              <a:t>嗯，这个挺好。那我要</a:t>
            </a:r>
            <a:r>
              <a:rPr lang="en-US" altLang="zh-CN" sz="1600" dirty="0"/>
              <a:t>3</a:t>
            </a:r>
            <a:r>
              <a:rPr lang="zh-CN" altLang="zh-CN" sz="1600" dirty="0"/>
              <a:t>张，给我选</a:t>
            </a:r>
            <a:r>
              <a:rPr lang="en-US" altLang="zh-CN" sz="1600" dirty="0"/>
              <a:t>3</a:t>
            </a:r>
            <a:r>
              <a:rPr lang="zh-CN" altLang="zh-CN" sz="1600" dirty="0"/>
              <a:t>个好位置吧。怎么给您钱啊？</a:t>
            </a:r>
          </a:p>
          <a:p>
            <a:pPr indent="457200"/>
            <a:r>
              <a:rPr lang="en-US" altLang="zh-CN" sz="1600" dirty="0"/>
              <a:t>A:</a:t>
            </a:r>
            <a:r>
              <a:rPr lang="zh-CN" altLang="zh-CN" sz="1600" dirty="0"/>
              <a:t>北京地区可以送票上门，票到付款，四环以内地区</a:t>
            </a:r>
            <a:r>
              <a:rPr lang="en-US" altLang="zh-CN" sz="1600" dirty="0"/>
              <a:t>200</a:t>
            </a:r>
            <a:r>
              <a:rPr lang="zh-CN" altLang="zh-CN" sz="1600" dirty="0"/>
              <a:t>元起免费送票，不足</a:t>
            </a:r>
            <a:r>
              <a:rPr lang="en-US" altLang="zh-CN" sz="1600" dirty="0"/>
              <a:t>200</a:t>
            </a:r>
            <a:r>
              <a:rPr lang="zh-CN" altLang="zh-CN" sz="1600" dirty="0"/>
              <a:t>元收取</a:t>
            </a:r>
            <a:r>
              <a:rPr lang="en-US" altLang="zh-CN" sz="1600" dirty="0"/>
              <a:t>10</a:t>
            </a:r>
            <a:r>
              <a:rPr lang="zh-CN" altLang="zh-CN" sz="1600" dirty="0"/>
              <a:t>元快递费；四环以外酌情收费，外省市客户可根据不同情况，采取</a:t>
            </a:r>
            <a:r>
              <a:rPr lang="en-US" altLang="zh-CN" sz="1600" dirty="0"/>
              <a:t>EMS</a:t>
            </a:r>
            <a:r>
              <a:rPr lang="zh-CN" altLang="zh-CN" sz="1600" dirty="0"/>
              <a:t>、留票自取、送交这</a:t>
            </a:r>
            <a:r>
              <a:rPr lang="en-US" altLang="zh-CN" sz="1600" dirty="0"/>
              <a:t>3</a:t>
            </a:r>
            <a:r>
              <a:rPr lang="zh-CN" altLang="zh-CN" sz="1600" dirty="0"/>
              <a:t>种方式取到票品。</a:t>
            </a:r>
          </a:p>
          <a:p>
            <a:pPr indent="457200"/>
            <a:r>
              <a:rPr lang="en-US" altLang="zh-CN" sz="1600" dirty="0"/>
              <a:t>C:</a:t>
            </a:r>
            <a:r>
              <a:rPr lang="zh-CN" altLang="zh-CN" sz="1600" dirty="0"/>
              <a:t>那行，就是加</a:t>
            </a:r>
            <a:r>
              <a:rPr lang="en-US" altLang="zh-CN" sz="1600" dirty="0"/>
              <a:t>10</a:t>
            </a:r>
            <a:r>
              <a:rPr lang="zh-CN" altLang="zh-CN" sz="1600" dirty="0"/>
              <a:t>块钱呗，我住四环内。</a:t>
            </a:r>
          </a:p>
          <a:p>
            <a:pPr indent="457200"/>
            <a:r>
              <a:rPr lang="en-US" altLang="zh-CN" sz="1600" dirty="0"/>
              <a:t>A:</a:t>
            </a:r>
            <a:r>
              <a:rPr lang="zh-CN" altLang="zh-CN" sz="1600" dirty="0"/>
              <a:t>好的，请您提供一下具体的地址，邮编，您的姓名及联系电话。</a:t>
            </a:r>
          </a:p>
          <a:p>
            <a:pPr indent="457200"/>
            <a:r>
              <a:rPr lang="en-US" altLang="zh-CN" sz="1600" dirty="0"/>
              <a:t>C:</a:t>
            </a:r>
            <a:r>
              <a:rPr lang="zh-CN" altLang="zh-CN" sz="1600" dirty="0"/>
              <a:t>朝阳区东土城路</a:t>
            </a:r>
            <a:r>
              <a:rPr lang="en-US" altLang="zh-CN" sz="1600" dirty="0"/>
              <a:t>15</a:t>
            </a:r>
            <a:r>
              <a:rPr lang="zh-CN" altLang="zh-CN" sz="1600" dirty="0"/>
              <a:t>号，月华小区</a:t>
            </a:r>
            <a:r>
              <a:rPr lang="en-US" altLang="zh-CN" sz="1600" dirty="0"/>
              <a:t>3</a:t>
            </a:r>
            <a:r>
              <a:rPr lang="zh-CN" altLang="zh-CN" sz="1600" dirty="0"/>
              <a:t>号楼</a:t>
            </a:r>
            <a:r>
              <a:rPr lang="en-US" altLang="zh-CN" sz="1600" dirty="0"/>
              <a:t>5</a:t>
            </a:r>
            <a:r>
              <a:rPr lang="zh-CN" altLang="zh-CN" sz="1600" dirty="0"/>
              <a:t>单元××××，邮编</a:t>
            </a:r>
            <a:r>
              <a:rPr lang="en-US" altLang="zh-CN" sz="1600" dirty="0"/>
              <a:t>100202</a:t>
            </a:r>
            <a:r>
              <a:rPr lang="zh-CN" altLang="zh-CN" sz="1600" dirty="0"/>
              <a:t>，我叫张××，电话就是这个</a:t>
            </a:r>
            <a:r>
              <a:rPr lang="en-US" altLang="zh-CN" sz="1600" dirty="0"/>
              <a:t>1345647</a:t>
            </a:r>
            <a:r>
              <a:rPr lang="zh-CN" altLang="zh-CN" sz="1600" dirty="0"/>
              <a:t>××××。</a:t>
            </a:r>
          </a:p>
          <a:p>
            <a:pPr indent="457200"/>
            <a:r>
              <a:rPr lang="zh-CN" altLang="zh-CN" sz="1600" dirty="0"/>
              <a:t>结合场景，请将客户的信息核对并重复一遍，请用客服语言。</a:t>
            </a:r>
          </a:p>
          <a:p>
            <a:pPr indent="457200"/>
            <a:r>
              <a:rPr lang="zh-CN" altLang="zh-CN" sz="1600" dirty="0"/>
              <a:t>实训题示例的实训软件图如图</a:t>
            </a:r>
            <a:r>
              <a:rPr lang="en-US" altLang="zh-CN" sz="1600" dirty="0"/>
              <a:t>3-6</a:t>
            </a:r>
            <a:r>
              <a:rPr lang="zh-CN" altLang="zh-CN" sz="1600" dirty="0"/>
              <a:t>所示</a:t>
            </a:r>
            <a:r>
              <a:rPr lang="zh-CN" altLang="zh-CN" sz="1600" dirty="0" smtClean="0"/>
              <a:t>。</a:t>
            </a:r>
            <a:endParaRPr lang="zh-CN" altLang="zh-CN" sz="1600" dirty="0"/>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2" name="TextBox 28"/>
          <p:cNvSpPr>
            <a:spLocks noChangeArrowheads="1"/>
          </p:cNvSpPr>
          <p:nvPr/>
        </p:nvSpPr>
        <p:spPr bwMode="auto">
          <a:xfrm>
            <a:off x="5595138" y="84605"/>
            <a:ext cx="3441360"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4</a:t>
            </a:r>
            <a:r>
              <a:rPr lang="zh-CN" altLang="en-US" sz="1600" b="1" dirty="0" smtClean="0">
                <a:solidFill>
                  <a:schemeClr val="accent3">
                    <a:lumMod val="50000"/>
                  </a:schemeClr>
                </a:solidFill>
                <a:latin typeface="黑体" pitchFamily="2" charset="-122"/>
                <a:ea typeface="黑体" pitchFamily="2" charset="-122"/>
              </a:rPr>
              <a:t>  掌握总结与重复的能力</a:t>
            </a:r>
            <a:endParaRPr lang="zh-CN" altLang="en-US" sz="1600" b="1" dirty="0">
              <a:solidFill>
                <a:schemeClr val="accent3">
                  <a:lumMod val="50000"/>
                </a:schemeClr>
              </a:solidFill>
              <a:latin typeface="黑体" pitchFamily="2" charset="-122"/>
              <a:ea typeface="黑体" pitchFamily="2" charset="-122"/>
            </a:endParaRPr>
          </a:p>
        </p:txBody>
      </p:sp>
      <p:sp>
        <p:nvSpPr>
          <p:cNvPr id="13" name="圆角矩形 12">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366008115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4936440"/>
            <a:ext cx="6836222" cy="369332"/>
          </a:xfrm>
          <a:prstGeom prst="rect">
            <a:avLst/>
          </a:prstGeom>
          <a:noFill/>
        </p:spPr>
        <p:txBody>
          <a:bodyPr wrap="square" rtlCol="0">
            <a:spAutoFit/>
          </a:bodyPr>
          <a:lstStyle/>
          <a:p>
            <a:pPr algn="ctr"/>
            <a:r>
              <a:rPr lang="zh-CN" altLang="zh-CN" dirty="0"/>
              <a:t>图</a:t>
            </a:r>
            <a:r>
              <a:rPr lang="en-US" altLang="zh-CN" dirty="0"/>
              <a:t>3-6</a:t>
            </a:r>
            <a:r>
              <a:rPr lang="zh-CN" altLang="zh-CN" dirty="0"/>
              <a:t>掌握总结与重复（理清）实训软件图</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2" name="TextBox 28"/>
          <p:cNvSpPr>
            <a:spLocks noChangeArrowheads="1"/>
          </p:cNvSpPr>
          <p:nvPr/>
        </p:nvSpPr>
        <p:spPr bwMode="auto">
          <a:xfrm>
            <a:off x="5595138" y="84605"/>
            <a:ext cx="3441360"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4</a:t>
            </a:r>
            <a:r>
              <a:rPr lang="zh-CN" altLang="en-US" sz="1600" b="1" dirty="0" smtClean="0">
                <a:solidFill>
                  <a:schemeClr val="accent3">
                    <a:lumMod val="50000"/>
                  </a:schemeClr>
                </a:solidFill>
                <a:latin typeface="黑体" pitchFamily="2" charset="-122"/>
                <a:ea typeface="黑体" pitchFamily="2" charset="-122"/>
              </a:rPr>
              <a:t>  掌握总结与重复的能力</a:t>
            </a:r>
            <a:endParaRPr lang="zh-CN" altLang="en-US" sz="1600" b="1" dirty="0">
              <a:solidFill>
                <a:schemeClr val="accent3">
                  <a:lumMod val="50000"/>
                </a:schemeClr>
              </a:solidFill>
              <a:latin typeface="黑体" pitchFamily="2" charset="-122"/>
              <a:ea typeface="黑体" pitchFamily="2" charset="-122"/>
            </a:endParaRP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44448" y="1489348"/>
            <a:ext cx="5760000" cy="2984000"/>
          </a:xfrm>
          <a:prstGeom prst="rect">
            <a:avLst/>
          </a:prstGeom>
        </p:spPr>
      </p:pic>
      <p:sp>
        <p:nvSpPr>
          <p:cNvPr id="13" name="圆角矩形 12">
            <a:hlinkClick r:id="rId5"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366008115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3539430"/>
          </a:xfrm>
          <a:prstGeom prst="rect">
            <a:avLst/>
          </a:prstGeom>
          <a:noFill/>
        </p:spPr>
        <p:txBody>
          <a:bodyPr wrap="square" rtlCol="0">
            <a:spAutoFit/>
          </a:bodyPr>
          <a:lstStyle/>
          <a:p>
            <a:pPr indent="457200"/>
            <a:r>
              <a:rPr lang="en-US" altLang="zh-CN" sz="1600" dirty="0"/>
              <a:t>3</a:t>
            </a:r>
            <a:r>
              <a:rPr lang="zh-CN" altLang="zh-CN" sz="1600" dirty="0"/>
              <a:t>．话术分析</a:t>
            </a:r>
          </a:p>
          <a:p>
            <a:pPr indent="457200"/>
            <a:r>
              <a:rPr lang="zh-CN" altLang="zh-CN" sz="1600" dirty="0"/>
              <a:t>这段话术是项目一的案例的延伸，在实训时，需要同学们运用客服语言将整个通话内容做一个总结，也就是在实训过程中，同学们要仔细倾听录音播放的内容，并将关键信息做好收集记录。如果你的倾听能力和抓住关键信息的能力很棒的话，这个话术问题的答案就不难回答了。</a:t>
            </a:r>
          </a:p>
          <a:p>
            <a:pPr indent="457200"/>
            <a:r>
              <a:rPr lang="zh-CN" altLang="zh-CN" sz="1600" dirty="0"/>
              <a:t>参考答案是：“好的，张先生，我重复一下您的订票信息，您订的是儿童剧《堂吉诃德妄想记》演出票</a:t>
            </a:r>
            <a:r>
              <a:rPr lang="en-US" altLang="zh-CN" sz="1600" dirty="0"/>
              <a:t>3</a:t>
            </a:r>
            <a:r>
              <a:rPr lang="zh-CN" altLang="zh-CN" sz="1600" dirty="0"/>
              <a:t>张，其中</a:t>
            </a:r>
            <a:r>
              <a:rPr lang="en-US" altLang="zh-CN" sz="1600" dirty="0"/>
              <a:t>1</a:t>
            </a:r>
            <a:r>
              <a:rPr lang="zh-CN" altLang="zh-CN" sz="1600" dirty="0"/>
              <a:t>张学生票，</a:t>
            </a:r>
            <a:r>
              <a:rPr lang="en-US" altLang="zh-CN" sz="1600" dirty="0"/>
              <a:t>2</a:t>
            </a:r>
            <a:r>
              <a:rPr lang="zh-CN" altLang="zh-CN" sz="1600" dirty="0"/>
              <a:t>张成人票，总票价</a:t>
            </a:r>
            <a:r>
              <a:rPr lang="en-US" altLang="zh-CN" sz="1600" dirty="0"/>
              <a:t>90</a:t>
            </a:r>
            <a:r>
              <a:rPr lang="zh-CN" altLang="zh-CN" sz="1600" dirty="0"/>
              <a:t>元，含邮费。您的地址是，朝阳区东土城路</a:t>
            </a:r>
            <a:r>
              <a:rPr lang="en-US" altLang="zh-CN" sz="1600" dirty="0"/>
              <a:t>15</a:t>
            </a:r>
            <a:r>
              <a:rPr lang="zh-CN" altLang="zh-CN" sz="1600" dirty="0"/>
              <a:t>号，月华小区</a:t>
            </a:r>
            <a:r>
              <a:rPr lang="en-US" altLang="zh-CN" sz="1600" dirty="0"/>
              <a:t>3</a:t>
            </a:r>
            <a:r>
              <a:rPr lang="zh-CN" altLang="zh-CN" sz="1600" dirty="0"/>
              <a:t>号楼</a:t>
            </a:r>
            <a:r>
              <a:rPr lang="en-US" altLang="zh-CN" sz="1600" dirty="0"/>
              <a:t>5</a:t>
            </a:r>
            <a:r>
              <a:rPr lang="zh-CN" altLang="zh-CN" sz="1600" dirty="0"/>
              <a:t>单元××××，邮编</a:t>
            </a:r>
            <a:r>
              <a:rPr lang="en-US" altLang="zh-CN" sz="1600" dirty="0"/>
              <a:t>100202</a:t>
            </a:r>
            <a:r>
              <a:rPr lang="zh-CN" altLang="zh-CN" sz="1600" dirty="0"/>
              <a:t>，收票人是您本人张××，张先生，您的联系电话是，</a:t>
            </a:r>
            <a:r>
              <a:rPr lang="en-US" altLang="zh-CN" sz="1600" dirty="0"/>
              <a:t>1345647</a:t>
            </a:r>
            <a:r>
              <a:rPr lang="zh-CN" altLang="zh-CN" sz="1600" dirty="0"/>
              <a:t>××××，您看对吗？”</a:t>
            </a:r>
          </a:p>
          <a:p>
            <a:pPr indent="457200"/>
            <a:r>
              <a:rPr lang="en-US" altLang="zh-CN" sz="1600" dirty="0"/>
              <a:t>4</a:t>
            </a:r>
            <a:r>
              <a:rPr lang="zh-CN" altLang="zh-CN" sz="1600" dirty="0"/>
              <a:t>．分析总结</a:t>
            </a:r>
          </a:p>
          <a:p>
            <a:pPr indent="457200"/>
            <a:r>
              <a:rPr lang="zh-CN" altLang="zh-CN" sz="1600" dirty="0"/>
              <a:t>在对整个通话做最后总结的时候，一定要注意所有本次通话的重要内容都要逐一向客户重复，以确保双方沟通的信息和达成的协议是统一无误的。这样才不会在后续的工作中出现问题，导致客户不满。</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2" name="TextBox 28"/>
          <p:cNvSpPr>
            <a:spLocks noChangeArrowheads="1"/>
          </p:cNvSpPr>
          <p:nvPr/>
        </p:nvSpPr>
        <p:spPr bwMode="auto">
          <a:xfrm>
            <a:off x="5595138" y="84605"/>
            <a:ext cx="3441360"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4</a:t>
            </a:r>
            <a:r>
              <a:rPr lang="zh-CN" altLang="en-US" sz="1600" b="1" dirty="0" smtClean="0">
                <a:solidFill>
                  <a:schemeClr val="accent3">
                    <a:lumMod val="50000"/>
                  </a:schemeClr>
                </a:solidFill>
                <a:latin typeface="黑体" pitchFamily="2" charset="-122"/>
                <a:ea typeface="黑体" pitchFamily="2" charset="-122"/>
              </a:rPr>
              <a:t>  掌握总结与重复的能力</a:t>
            </a:r>
            <a:endParaRPr lang="zh-CN" altLang="en-US" sz="1600" b="1" dirty="0">
              <a:solidFill>
                <a:schemeClr val="accent3">
                  <a:lumMod val="50000"/>
                </a:schemeClr>
              </a:solidFill>
              <a:latin typeface="黑体" pitchFamily="2" charset="-122"/>
              <a:ea typeface="黑体" pitchFamily="2" charset="-122"/>
            </a:endParaRPr>
          </a:p>
        </p:txBody>
      </p:sp>
      <p:sp>
        <p:nvSpPr>
          <p:cNvPr id="13" name="圆角矩形 12">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366008115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1"/>
          <p:cNvSpPr>
            <a:spLocks noChangeArrowheads="1"/>
          </p:cNvSpPr>
          <p:nvPr/>
        </p:nvSpPr>
        <p:spPr bwMode="auto">
          <a:xfrm>
            <a:off x="1" y="1705310"/>
            <a:ext cx="9144000" cy="2304380"/>
          </a:xfrm>
          <a:prstGeom prst="rect">
            <a:avLst/>
          </a:prstGeom>
          <a:solidFill>
            <a:srgbClr val="000000">
              <a:alpha val="5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dirty="0">
              <a:solidFill>
                <a:srgbClr val="FFFFFF"/>
              </a:solidFill>
              <a:latin typeface="Calibri" pitchFamily="34" charset="0"/>
              <a:sym typeface="Calibri" pitchFamily="34" charset="0"/>
            </a:endParaRPr>
          </a:p>
        </p:txBody>
      </p:sp>
      <p:sp>
        <p:nvSpPr>
          <p:cNvPr id="5" name="矩形 23"/>
          <p:cNvSpPr>
            <a:spLocks noChangeArrowheads="1"/>
          </p:cNvSpPr>
          <p:nvPr/>
        </p:nvSpPr>
        <p:spPr bwMode="auto">
          <a:xfrm>
            <a:off x="625475" y="1531897"/>
            <a:ext cx="671338" cy="2651206"/>
          </a:xfrm>
          <a:prstGeom prst="rect">
            <a:avLst/>
          </a:prstGeom>
          <a:solidFill>
            <a:srgbClr val="00B0F0">
              <a:alpha val="64999"/>
            </a:srgbClr>
          </a:solidFill>
          <a:ln>
            <a:noFill/>
          </a:ln>
        </p:spPr>
        <p:txBody>
          <a:bodyPr anchor="ctr"/>
          <a:lstStyle/>
          <a:p>
            <a:endParaRPr lang="zh-CN" altLang="en-US">
              <a:solidFill>
                <a:srgbClr val="FFFFFF"/>
              </a:solidFill>
              <a:latin typeface="Calibri" pitchFamily="34" charset="0"/>
              <a:sym typeface="Calibri" pitchFamily="34" charset="0"/>
            </a:endParaRPr>
          </a:p>
        </p:txBody>
      </p:sp>
      <p:sp>
        <p:nvSpPr>
          <p:cNvPr id="6" name="直角三角形 20"/>
          <p:cNvSpPr>
            <a:spLocks noChangeArrowheads="1"/>
          </p:cNvSpPr>
          <p:nvPr/>
        </p:nvSpPr>
        <p:spPr bwMode="auto">
          <a:xfrm>
            <a:off x="1296813" y="1531897"/>
            <a:ext cx="195212" cy="173413"/>
          </a:xfrm>
          <a:prstGeom prst="rtTriangle">
            <a:avLst/>
          </a:prstGeom>
          <a:solidFill>
            <a:srgbClr val="00B0F0">
              <a:alpha val="62999"/>
            </a:srgbClr>
          </a:solidFill>
          <a:ln>
            <a:noFill/>
          </a:ln>
        </p:spPr>
        <p:txBody>
          <a:bodyPr anchor="ctr"/>
          <a:lstStyle/>
          <a:p>
            <a:endParaRPr lang="zh-CN" altLang="en-US">
              <a:solidFill>
                <a:srgbClr val="FFFFFF"/>
              </a:solidFill>
              <a:latin typeface="Calibri" pitchFamily="34" charset="0"/>
              <a:sym typeface="Calibri" pitchFamily="34" charset="0"/>
            </a:endParaRPr>
          </a:p>
        </p:txBody>
      </p:sp>
      <p:sp>
        <p:nvSpPr>
          <p:cNvPr id="7" name="直角三角形 26"/>
          <p:cNvSpPr>
            <a:spLocks noChangeArrowheads="1"/>
          </p:cNvSpPr>
          <p:nvPr/>
        </p:nvSpPr>
        <p:spPr bwMode="auto">
          <a:xfrm flipV="1">
            <a:off x="1296813" y="4009689"/>
            <a:ext cx="195212" cy="173413"/>
          </a:xfrm>
          <a:prstGeom prst="rtTriangle">
            <a:avLst/>
          </a:prstGeom>
          <a:solidFill>
            <a:srgbClr val="00B0F0">
              <a:alpha val="62999"/>
            </a:srgbClr>
          </a:solidFill>
          <a:ln>
            <a:noFill/>
          </a:ln>
        </p:spPr>
        <p:txBody>
          <a:bodyPr anchor="ctr"/>
          <a:lstStyle/>
          <a:p>
            <a:endParaRPr lang="zh-CN" altLang="en-US">
              <a:solidFill>
                <a:srgbClr val="FFFFFF"/>
              </a:solidFill>
              <a:latin typeface="Calibri" pitchFamily="34" charset="0"/>
              <a:sym typeface="Calibri" pitchFamily="34" charset="0"/>
            </a:endParaRPr>
          </a:p>
        </p:txBody>
      </p:sp>
      <p:pic>
        <p:nvPicPr>
          <p:cNvPr id="8"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06808" y="876932"/>
            <a:ext cx="3181759" cy="3961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1475656" y="1849388"/>
            <a:ext cx="4215128" cy="584775"/>
          </a:xfrm>
          <a:prstGeom prst="rect">
            <a:avLst/>
          </a:prstGeom>
          <a:noFill/>
        </p:spPr>
        <p:txBody>
          <a:bodyPr wrap="square" rtlCol="0">
            <a:spAutoFit/>
          </a:bodyPr>
          <a:lstStyle/>
          <a:p>
            <a:r>
              <a:rPr lang="zh-CN" altLang="en-US" sz="3200" b="1" i="1" dirty="0" smtClean="0">
                <a:solidFill>
                  <a:schemeClr val="bg1"/>
                </a:solidFill>
                <a:latin typeface="华文新魏" pitchFamily="2" charset="-122"/>
                <a:ea typeface="华文新魏" pitchFamily="2" charset="-122"/>
              </a:rPr>
              <a:t>实训课题</a:t>
            </a:r>
            <a:r>
              <a:rPr lang="en-US" altLang="zh-CN" sz="3200" b="1" i="1" dirty="0" smtClean="0">
                <a:solidFill>
                  <a:schemeClr val="bg1"/>
                </a:solidFill>
                <a:latin typeface="华文新魏" pitchFamily="2" charset="-122"/>
                <a:ea typeface="华文新魏" pitchFamily="2" charset="-122"/>
              </a:rPr>
              <a:t>5</a:t>
            </a:r>
            <a:endParaRPr lang="zh-CN" altLang="en-US" sz="3200" b="1" i="1" dirty="0">
              <a:solidFill>
                <a:schemeClr val="bg1"/>
              </a:solidFill>
              <a:latin typeface="华文新魏" pitchFamily="2" charset="-122"/>
              <a:ea typeface="华文新魏" pitchFamily="2" charset="-122"/>
            </a:endParaRPr>
          </a:p>
        </p:txBody>
      </p:sp>
      <p:sp>
        <p:nvSpPr>
          <p:cNvPr id="12" name="TextBox 11"/>
          <p:cNvSpPr txBox="1"/>
          <p:nvPr/>
        </p:nvSpPr>
        <p:spPr>
          <a:xfrm>
            <a:off x="1492025" y="2565110"/>
            <a:ext cx="4304111" cy="584775"/>
          </a:xfrm>
          <a:prstGeom prst="rect">
            <a:avLst/>
          </a:prstGeom>
          <a:noFill/>
        </p:spPr>
        <p:txBody>
          <a:bodyPr wrap="square" rtlCol="0">
            <a:spAutoFit/>
          </a:bodyPr>
          <a:lstStyle/>
          <a:p>
            <a:pPr algn="r"/>
            <a:r>
              <a:rPr lang="zh-CN" altLang="en-US" sz="3200" dirty="0" smtClean="0">
                <a:solidFill>
                  <a:schemeClr val="bg1">
                    <a:lumMod val="95000"/>
                  </a:schemeClr>
                </a:solidFill>
                <a:latin typeface="华文新魏" pitchFamily="2" charset="-122"/>
                <a:ea typeface="华文新魏" pitchFamily="2" charset="-122"/>
              </a:rPr>
              <a:t>同理心的运用</a:t>
            </a:r>
            <a:endParaRPr lang="zh-CN" altLang="en-US" sz="3200" dirty="0">
              <a:solidFill>
                <a:schemeClr val="bg1">
                  <a:lumMod val="95000"/>
                </a:schemeClr>
              </a:solidFill>
              <a:latin typeface="华文新魏" pitchFamily="2" charset="-122"/>
              <a:ea typeface="华文新魏" pitchFamily="2" charset="-122"/>
            </a:endParaRPr>
          </a:p>
        </p:txBody>
      </p:sp>
      <p:pic>
        <p:nvPicPr>
          <p:cNvPr id="13"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4867933"/>
            <a:ext cx="2952000" cy="65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4"/>
          <p:cNvSpPr>
            <a:spLocks noChangeArrowheads="1"/>
          </p:cNvSpPr>
          <p:nvPr/>
        </p:nvSpPr>
        <p:spPr bwMode="auto">
          <a:xfrm>
            <a:off x="143508" y="266953"/>
            <a:ext cx="885698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3600" b="1" dirty="0" smtClean="0">
                <a:solidFill>
                  <a:srgbClr val="FF0000"/>
                </a:solidFill>
                <a:latin typeface="黑体" pitchFamily="2" charset="-122"/>
                <a:ea typeface="黑体" pitchFamily="2" charset="-122"/>
              </a:rPr>
              <a:t>模块三</a:t>
            </a:r>
            <a:r>
              <a:rPr lang="zh-CN" altLang="en-US" sz="3600" b="1" dirty="0" smtClean="0">
                <a:latin typeface="黑体" pitchFamily="2" charset="-122"/>
                <a:ea typeface="黑体" pitchFamily="2" charset="-122"/>
              </a:rPr>
              <a:t>  客户沟通技巧</a:t>
            </a:r>
            <a:endParaRPr lang="zh-CN" altLang="en-US" sz="3600" b="1" dirty="0">
              <a:solidFill>
                <a:schemeClr val="accent1">
                  <a:lumMod val="75000"/>
                </a:schemeClr>
              </a:solidFill>
              <a:latin typeface="黑体" pitchFamily="2" charset="-122"/>
              <a:ea typeface="黑体" pitchFamily="2" charset="-122"/>
            </a:endParaRPr>
          </a:p>
        </p:txBody>
      </p:sp>
      <p:sp>
        <p:nvSpPr>
          <p:cNvPr id="14" name="圆角矩形 18">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682754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250"/>
                                  </p:stCondLst>
                                  <p:iterate type="lt">
                                    <p:tmPct val="10000"/>
                                  </p:iterate>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ppt_x</p:attrName>
                                        </p:attrNameLst>
                                      </p:cBhvr>
                                      <p:tavLst>
                                        <p:tav tm="0">
                                          <p:val>
                                            <p:strVal val="1+#ppt_w/2"/>
                                          </p:val>
                                        </p:tav>
                                        <p:tav tm="100000">
                                          <p:val>
                                            <p:strVal val="#ppt_x"/>
                                          </p:val>
                                        </p:tav>
                                      </p:tavLst>
                                    </p:anim>
                                    <p:anim calcmode="lin" valueType="num">
                                      <p:cBhvr>
                                        <p:cTn id="8"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utoUpdateAnimBg="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sp>
        <p:nvSpPr>
          <p:cNvPr id="8" name="矩形 7"/>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13" name="TextBox 28"/>
          <p:cNvSpPr>
            <a:spLocks noChangeArrowheads="1"/>
          </p:cNvSpPr>
          <p:nvPr/>
        </p:nvSpPr>
        <p:spPr bwMode="auto">
          <a:xfrm>
            <a:off x="5595138" y="84605"/>
            <a:ext cx="3441360"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5</a:t>
            </a:r>
            <a:r>
              <a:rPr lang="zh-CN" altLang="en-US" sz="1600" b="1" dirty="0" smtClean="0">
                <a:solidFill>
                  <a:schemeClr val="accent3">
                    <a:lumMod val="50000"/>
                  </a:schemeClr>
                </a:solidFill>
                <a:latin typeface="黑体" pitchFamily="2" charset="-122"/>
                <a:ea typeface="黑体" pitchFamily="2" charset="-122"/>
              </a:rPr>
              <a:t>  同理心的运用</a:t>
            </a:r>
            <a:endParaRPr lang="zh-CN" altLang="en-US" sz="1600" b="1" dirty="0">
              <a:solidFill>
                <a:schemeClr val="accent3">
                  <a:lumMod val="50000"/>
                </a:schemeClr>
              </a:solidFill>
              <a:latin typeface="黑体" pitchFamily="2" charset="-122"/>
              <a:ea typeface="黑体" pitchFamily="2" charset="-122"/>
            </a:endParaRPr>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38"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29" name="TextBox 7177"/>
          <p:cNvSpPr>
            <a:spLocks noChangeArrowheads="1"/>
          </p:cNvSpPr>
          <p:nvPr/>
        </p:nvSpPr>
        <p:spPr bwMode="auto">
          <a:xfrm>
            <a:off x="4485878" y="3148222"/>
            <a:ext cx="885766" cy="484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22" tIns="34261" rIns="68522" bIns="34261">
            <a:spAutoFit/>
          </a:bodyPr>
          <a:lstStyle/>
          <a:p>
            <a:r>
              <a:rPr lang="en-US" sz="1200" b="1" dirty="0">
                <a:solidFill>
                  <a:srgbClr val="7F7F7F"/>
                </a:solidFill>
                <a:latin typeface="Broadway" pitchFamily="82" charset="0"/>
                <a:ea typeface="黑体" pitchFamily="2" charset="-122"/>
                <a:sym typeface="Arial" pitchFamily="34" charset="0"/>
              </a:rPr>
              <a:t>Part  </a:t>
            </a:r>
            <a:r>
              <a:rPr lang="en-US" sz="1200" b="1" dirty="0" smtClean="0">
                <a:solidFill>
                  <a:srgbClr val="7F7F7F"/>
                </a:solidFill>
                <a:latin typeface="Broadway" pitchFamily="82" charset="0"/>
                <a:ea typeface="黑体" pitchFamily="2" charset="-122"/>
                <a:sym typeface="Arial" pitchFamily="34" charset="0"/>
              </a:rPr>
              <a:t> </a:t>
            </a:r>
            <a:r>
              <a:rPr lang="en-US" sz="1000" b="1" dirty="0" smtClean="0">
                <a:solidFill>
                  <a:srgbClr val="7F7F7F"/>
                </a:solidFill>
                <a:latin typeface="Broadway" pitchFamily="82" charset="0"/>
                <a:ea typeface="黑体" pitchFamily="2" charset="-122"/>
                <a:sym typeface="Arial" pitchFamily="34" charset="0"/>
              </a:rPr>
              <a:t> </a:t>
            </a:r>
            <a:r>
              <a:rPr lang="en-US" sz="2700" b="1" dirty="0" smtClean="0">
                <a:solidFill>
                  <a:srgbClr val="7F7F7F"/>
                </a:solidFill>
                <a:latin typeface="Broadway" pitchFamily="82" charset="0"/>
                <a:ea typeface="黑体" pitchFamily="2" charset="-122"/>
                <a:sym typeface="Arial" pitchFamily="34" charset="0"/>
              </a:rPr>
              <a:t>4</a:t>
            </a:r>
            <a:endParaRPr lang="zh-CN" altLang="en-US" dirty="0"/>
          </a:p>
        </p:txBody>
      </p:sp>
      <p:sp>
        <p:nvSpPr>
          <p:cNvPr id="30" name="TextBox 7177"/>
          <p:cNvSpPr>
            <a:spLocks noChangeArrowheads="1"/>
          </p:cNvSpPr>
          <p:nvPr/>
        </p:nvSpPr>
        <p:spPr bwMode="auto">
          <a:xfrm>
            <a:off x="4764632" y="3876640"/>
            <a:ext cx="905002" cy="484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22" tIns="34261" rIns="68522" bIns="34261">
            <a:spAutoFit/>
          </a:bodyPr>
          <a:lstStyle/>
          <a:p>
            <a:r>
              <a:rPr lang="en-US" sz="1200" b="1" dirty="0">
                <a:solidFill>
                  <a:srgbClr val="7F7F7F"/>
                </a:solidFill>
                <a:latin typeface="Broadway" pitchFamily="82" charset="0"/>
                <a:ea typeface="黑体" pitchFamily="2" charset="-122"/>
                <a:sym typeface="Arial" pitchFamily="34" charset="0"/>
              </a:rPr>
              <a:t>Part </a:t>
            </a:r>
            <a:r>
              <a:rPr lang="en-US" sz="1000" b="1" dirty="0">
                <a:solidFill>
                  <a:srgbClr val="7F7F7F"/>
                </a:solidFill>
                <a:latin typeface="Broadway" pitchFamily="82" charset="0"/>
                <a:ea typeface="黑体" pitchFamily="2" charset="-122"/>
                <a:sym typeface="Arial" pitchFamily="34" charset="0"/>
              </a:rPr>
              <a:t>  </a:t>
            </a:r>
            <a:r>
              <a:rPr lang="en-US" sz="1000" b="1" dirty="0" smtClean="0">
                <a:solidFill>
                  <a:srgbClr val="7F7F7F"/>
                </a:solidFill>
                <a:latin typeface="Broadway" pitchFamily="82" charset="0"/>
                <a:ea typeface="黑体" pitchFamily="2" charset="-122"/>
                <a:sym typeface="Arial" pitchFamily="34" charset="0"/>
              </a:rPr>
              <a:t>  </a:t>
            </a:r>
            <a:r>
              <a:rPr lang="en-US" sz="2700" b="1" dirty="0" smtClean="0">
                <a:solidFill>
                  <a:srgbClr val="7F7F7F"/>
                </a:solidFill>
                <a:latin typeface="Broadway" pitchFamily="82" charset="0"/>
                <a:ea typeface="黑体" pitchFamily="2" charset="-122"/>
                <a:sym typeface="Arial" pitchFamily="34" charset="0"/>
              </a:rPr>
              <a:t>5</a:t>
            </a:r>
            <a:endParaRPr lang="zh-CN" altLang="en-US" dirty="0"/>
          </a:p>
        </p:txBody>
      </p:sp>
      <p:sp>
        <p:nvSpPr>
          <p:cNvPr id="31" name="TextBox 7177"/>
          <p:cNvSpPr>
            <a:spLocks noChangeArrowheads="1"/>
          </p:cNvSpPr>
          <p:nvPr/>
        </p:nvSpPr>
        <p:spPr bwMode="auto">
          <a:xfrm>
            <a:off x="5062624" y="4605058"/>
            <a:ext cx="882560" cy="484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22" tIns="34261" rIns="68522" bIns="34261">
            <a:spAutoFit/>
          </a:bodyPr>
          <a:lstStyle/>
          <a:p>
            <a:r>
              <a:rPr lang="en-US" sz="1200" b="1" dirty="0">
                <a:solidFill>
                  <a:srgbClr val="7F7F7F"/>
                </a:solidFill>
                <a:latin typeface="Broadway" pitchFamily="82" charset="0"/>
                <a:ea typeface="黑体" pitchFamily="2" charset="-122"/>
                <a:sym typeface="Arial" pitchFamily="34" charset="0"/>
              </a:rPr>
              <a:t>Part </a:t>
            </a:r>
            <a:r>
              <a:rPr lang="en-US" sz="1100" b="1" dirty="0">
                <a:solidFill>
                  <a:srgbClr val="7F7F7F"/>
                </a:solidFill>
                <a:latin typeface="Broadway" pitchFamily="82" charset="0"/>
                <a:ea typeface="黑体" pitchFamily="2" charset="-122"/>
                <a:sym typeface="Arial" pitchFamily="34" charset="0"/>
              </a:rPr>
              <a:t> </a:t>
            </a:r>
            <a:r>
              <a:rPr lang="en-US" sz="1100" b="1" dirty="0" smtClean="0">
                <a:solidFill>
                  <a:srgbClr val="7F7F7F"/>
                </a:solidFill>
                <a:latin typeface="Broadway" pitchFamily="82" charset="0"/>
                <a:ea typeface="黑体" pitchFamily="2" charset="-122"/>
                <a:sym typeface="Arial" pitchFamily="34" charset="0"/>
              </a:rPr>
              <a:t>  </a:t>
            </a:r>
            <a:r>
              <a:rPr lang="en-US" sz="2700" b="1" dirty="0" smtClean="0">
                <a:solidFill>
                  <a:srgbClr val="7F7F7F"/>
                </a:solidFill>
                <a:latin typeface="Broadway" pitchFamily="82" charset="0"/>
                <a:ea typeface="黑体" pitchFamily="2" charset="-122"/>
                <a:sym typeface="Arial" pitchFamily="34" charset="0"/>
              </a:rPr>
              <a:t>6</a:t>
            </a:r>
            <a:endParaRPr lang="zh-CN" altLang="en-US" dirty="0"/>
          </a:p>
        </p:txBody>
      </p:sp>
      <p:sp>
        <p:nvSpPr>
          <p:cNvPr id="32" name="TextBox 7177"/>
          <p:cNvSpPr>
            <a:spLocks noChangeArrowheads="1"/>
          </p:cNvSpPr>
          <p:nvPr/>
        </p:nvSpPr>
        <p:spPr bwMode="auto">
          <a:xfrm>
            <a:off x="3672058" y="962968"/>
            <a:ext cx="879354" cy="484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22" tIns="34261" rIns="68522" bIns="34261">
            <a:spAutoFit/>
          </a:bodyPr>
          <a:lstStyle/>
          <a:p>
            <a:r>
              <a:rPr lang="en-US" sz="1200" b="1" dirty="0">
                <a:solidFill>
                  <a:srgbClr val="7F7F7F"/>
                </a:solidFill>
                <a:latin typeface="Broadway" pitchFamily="82" charset="0"/>
                <a:ea typeface="黑体" pitchFamily="2" charset="-122"/>
                <a:sym typeface="Arial" pitchFamily="34" charset="0"/>
              </a:rPr>
              <a:t>Part  </a:t>
            </a:r>
            <a:r>
              <a:rPr lang="en-US" sz="1000" b="1" dirty="0">
                <a:solidFill>
                  <a:srgbClr val="7F7F7F"/>
                </a:solidFill>
                <a:latin typeface="Broadway" pitchFamily="82" charset="0"/>
                <a:ea typeface="黑体" pitchFamily="2" charset="-122"/>
                <a:sym typeface="Arial" pitchFamily="34" charset="0"/>
              </a:rPr>
              <a:t> </a:t>
            </a:r>
            <a:r>
              <a:rPr lang="en-US" sz="1000" b="1" dirty="0" smtClean="0">
                <a:solidFill>
                  <a:srgbClr val="7F7F7F"/>
                </a:solidFill>
                <a:latin typeface="Broadway" pitchFamily="82" charset="0"/>
                <a:ea typeface="黑体" pitchFamily="2" charset="-122"/>
                <a:sym typeface="Arial" pitchFamily="34" charset="0"/>
              </a:rPr>
              <a:t> </a:t>
            </a:r>
            <a:r>
              <a:rPr lang="en-US" sz="2700" b="1" dirty="0" smtClean="0">
                <a:solidFill>
                  <a:srgbClr val="7F7F7F"/>
                </a:solidFill>
                <a:latin typeface="Broadway" pitchFamily="82" charset="0"/>
                <a:ea typeface="黑体" pitchFamily="2" charset="-122"/>
                <a:sym typeface="Arial" pitchFamily="34" charset="0"/>
              </a:rPr>
              <a:t>1</a:t>
            </a:r>
            <a:endParaRPr lang="zh-CN" altLang="en-US" dirty="0"/>
          </a:p>
        </p:txBody>
      </p:sp>
      <p:sp>
        <p:nvSpPr>
          <p:cNvPr id="33" name="TextBox 7177"/>
          <p:cNvSpPr>
            <a:spLocks noChangeArrowheads="1"/>
          </p:cNvSpPr>
          <p:nvPr/>
        </p:nvSpPr>
        <p:spPr bwMode="auto">
          <a:xfrm>
            <a:off x="3944400" y="1691386"/>
            <a:ext cx="872942" cy="484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22" tIns="34261" rIns="68522" bIns="34261">
            <a:spAutoFit/>
          </a:bodyPr>
          <a:lstStyle/>
          <a:p>
            <a:r>
              <a:rPr lang="en-US" sz="1200" b="1" dirty="0">
                <a:solidFill>
                  <a:srgbClr val="7F7F7F"/>
                </a:solidFill>
                <a:latin typeface="Broadway" pitchFamily="82" charset="0"/>
                <a:ea typeface="黑体" pitchFamily="2" charset="-122"/>
                <a:sym typeface="Arial" pitchFamily="34" charset="0"/>
              </a:rPr>
              <a:t>Part </a:t>
            </a:r>
            <a:r>
              <a:rPr lang="en-US" sz="1000" b="1" dirty="0">
                <a:solidFill>
                  <a:srgbClr val="7F7F7F"/>
                </a:solidFill>
                <a:latin typeface="Broadway" pitchFamily="82" charset="0"/>
                <a:ea typeface="黑体" pitchFamily="2" charset="-122"/>
                <a:sym typeface="Arial" pitchFamily="34" charset="0"/>
              </a:rPr>
              <a:t>  </a:t>
            </a:r>
            <a:r>
              <a:rPr lang="en-US" sz="1000" b="1" dirty="0" smtClean="0">
                <a:solidFill>
                  <a:srgbClr val="7F7F7F"/>
                </a:solidFill>
                <a:latin typeface="Broadway" pitchFamily="82" charset="0"/>
                <a:ea typeface="黑体" pitchFamily="2" charset="-122"/>
                <a:sym typeface="Arial" pitchFamily="34" charset="0"/>
              </a:rPr>
              <a:t> </a:t>
            </a:r>
            <a:r>
              <a:rPr lang="en-US" sz="2700" b="1" dirty="0" smtClean="0">
                <a:solidFill>
                  <a:srgbClr val="7F7F7F"/>
                </a:solidFill>
                <a:latin typeface="Broadway" pitchFamily="82" charset="0"/>
                <a:ea typeface="黑体" pitchFamily="2" charset="-122"/>
                <a:sym typeface="Arial" pitchFamily="34" charset="0"/>
              </a:rPr>
              <a:t>2</a:t>
            </a:r>
            <a:endParaRPr lang="zh-CN" altLang="en-US" dirty="0"/>
          </a:p>
        </p:txBody>
      </p:sp>
      <p:sp>
        <p:nvSpPr>
          <p:cNvPr id="34" name="TextBox 7177"/>
          <p:cNvSpPr>
            <a:spLocks noChangeArrowheads="1"/>
          </p:cNvSpPr>
          <p:nvPr/>
        </p:nvSpPr>
        <p:spPr bwMode="auto">
          <a:xfrm>
            <a:off x="4210330" y="2419804"/>
            <a:ext cx="882560" cy="484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22" tIns="34261" rIns="68522" bIns="34261">
            <a:spAutoFit/>
          </a:bodyPr>
          <a:lstStyle/>
          <a:p>
            <a:r>
              <a:rPr lang="en-US" sz="1200" b="1" dirty="0">
                <a:solidFill>
                  <a:srgbClr val="7F7F7F"/>
                </a:solidFill>
                <a:latin typeface="Broadway" pitchFamily="82" charset="0"/>
                <a:ea typeface="黑体" pitchFamily="2" charset="-122"/>
                <a:sym typeface="Arial" pitchFamily="34" charset="0"/>
              </a:rPr>
              <a:t>Part </a:t>
            </a:r>
            <a:r>
              <a:rPr lang="en-US" sz="1100" b="1" dirty="0">
                <a:solidFill>
                  <a:srgbClr val="7F7F7F"/>
                </a:solidFill>
                <a:latin typeface="Broadway" pitchFamily="82" charset="0"/>
                <a:ea typeface="黑体" pitchFamily="2" charset="-122"/>
                <a:sym typeface="Arial" pitchFamily="34" charset="0"/>
              </a:rPr>
              <a:t> </a:t>
            </a:r>
            <a:r>
              <a:rPr lang="en-US" sz="1100" b="1" dirty="0" smtClean="0">
                <a:solidFill>
                  <a:srgbClr val="7F7F7F"/>
                </a:solidFill>
                <a:latin typeface="Broadway" pitchFamily="82" charset="0"/>
                <a:ea typeface="黑体" pitchFamily="2" charset="-122"/>
                <a:sym typeface="Arial" pitchFamily="34" charset="0"/>
              </a:rPr>
              <a:t>  </a:t>
            </a:r>
            <a:r>
              <a:rPr lang="en-US" sz="2700" b="1" dirty="0" smtClean="0">
                <a:solidFill>
                  <a:srgbClr val="7F7F7F"/>
                </a:solidFill>
                <a:latin typeface="Broadway" pitchFamily="82" charset="0"/>
                <a:ea typeface="黑体" pitchFamily="2" charset="-122"/>
                <a:sym typeface="Arial" pitchFamily="34" charset="0"/>
              </a:rPr>
              <a:t>3</a:t>
            </a:r>
            <a:endParaRPr lang="zh-CN" altLang="en-US" dirty="0"/>
          </a:p>
        </p:txBody>
      </p:sp>
      <p:sp>
        <p:nvSpPr>
          <p:cNvPr id="35" name="圆角矩形 34">
            <a:hlinkClick r:id="rId4" action="ppaction://hlinksldjump"/>
          </p:cNvPr>
          <p:cNvSpPr/>
          <p:nvPr/>
        </p:nvSpPr>
        <p:spPr>
          <a:xfrm>
            <a:off x="4716398" y="1020396"/>
            <a:ext cx="2773530" cy="369332"/>
          </a:xfrm>
          <a:prstGeom prst="roundRect">
            <a:avLst/>
          </a:prstGeom>
          <a:solidFill>
            <a:schemeClr val="accent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r>
              <a:rPr lang="zh-CN" altLang="en-US" b="1" dirty="0" smtClean="0">
                <a:latin typeface="黑体" pitchFamily="49" charset="-122"/>
                <a:ea typeface="黑体" pitchFamily="49" charset="-122"/>
              </a:rPr>
              <a:t>能力综述</a:t>
            </a:r>
            <a:endParaRPr lang="zh-CN" altLang="en-US" b="1" dirty="0">
              <a:latin typeface="黑体" pitchFamily="49" charset="-122"/>
              <a:ea typeface="黑体" pitchFamily="49" charset="-122"/>
            </a:endParaRPr>
          </a:p>
        </p:txBody>
      </p:sp>
      <p:sp>
        <p:nvSpPr>
          <p:cNvPr id="36" name="圆角矩形 35">
            <a:hlinkClick r:id="rId5" action="ppaction://hlinksldjump"/>
          </p:cNvPr>
          <p:cNvSpPr/>
          <p:nvPr/>
        </p:nvSpPr>
        <p:spPr>
          <a:xfrm>
            <a:off x="4996908" y="1748845"/>
            <a:ext cx="2773530" cy="369332"/>
          </a:xfrm>
          <a:prstGeom prst="roundRect">
            <a:avLst/>
          </a:prstGeom>
          <a:solidFill>
            <a:schemeClr val="accent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r>
              <a:rPr lang="zh-CN" altLang="en-US" b="1" dirty="0" smtClean="0">
                <a:latin typeface="黑体" pitchFamily="49" charset="-122"/>
                <a:ea typeface="黑体" pitchFamily="49" charset="-122"/>
              </a:rPr>
              <a:t>情境实训</a:t>
            </a:r>
            <a:endParaRPr lang="zh-CN" altLang="en-US" b="1" dirty="0">
              <a:latin typeface="黑体" pitchFamily="49" charset="-122"/>
              <a:ea typeface="黑体" pitchFamily="49" charset="-122"/>
            </a:endParaRPr>
          </a:p>
        </p:txBody>
      </p:sp>
      <p:sp>
        <p:nvSpPr>
          <p:cNvPr id="37" name="圆角矩形 36">
            <a:hlinkClick r:id="rId6" action="ppaction://hlinksldjump"/>
          </p:cNvPr>
          <p:cNvSpPr/>
          <p:nvPr/>
        </p:nvSpPr>
        <p:spPr>
          <a:xfrm>
            <a:off x="5277418" y="2477294"/>
            <a:ext cx="2773530" cy="369332"/>
          </a:xfrm>
          <a:prstGeom prst="roundRect">
            <a:avLst/>
          </a:prstGeom>
          <a:solidFill>
            <a:schemeClr val="accent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r>
              <a:rPr lang="zh-CN" altLang="en-US" b="1" dirty="0" smtClean="0">
                <a:latin typeface="黑体" pitchFamily="49" charset="-122"/>
                <a:ea typeface="黑体" pitchFamily="49" charset="-122"/>
              </a:rPr>
              <a:t>相关知识</a:t>
            </a:r>
            <a:endParaRPr lang="zh-CN" altLang="en-US" b="1" dirty="0">
              <a:latin typeface="黑体" pitchFamily="49" charset="-122"/>
              <a:ea typeface="黑体" pitchFamily="49" charset="-122"/>
            </a:endParaRPr>
          </a:p>
        </p:txBody>
      </p:sp>
      <p:sp>
        <p:nvSpPr>
          <p:cNvPr id="40" name="圆角矩形 39">
            <a:hlinkClick r:id="rId7" action="ppaction://hlinksldjump"/>
          </p:cNvPr>
          <p:cNvSpPr/>
          <p:nvPr/>
        </p:nvSpPr>
        <p:spPr>
          <a:xfrm>
            <a:off x="5557928" y="3205743"/>
            <a:ext cx="2773530" cy="369332"/>
          </a:xfrm>
          <a:prstGeom prst="roundRect">
            <a:avLst/>
          </a:prstGeom>
          <a:solidFill>
            <a:schemeClr val="accent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r>
              <a:rPr lang="zh-CN" altLang="en-US" b="1" dirty="0" smtClean="0">
                <a:latin typeface="黑体" pitchFamily="49" charset="-122"/>
                <a:ea typeface="黑体" pitchFamily="49" charset="-122"/>
              </a:rPr>
              <a:t>互动游戏</a:t>
            </a:r>
            <a:endParaRPr lang="zh-CN" altLang="en-US" b="1" dirty="0">
              <a:latin typeface="黑体" pitchFamily="49" charset="-122"/>
              <a:ea typeface="黑体" pitchFamily="49" charset="-122"/>
            </a:endParaRPr>
          </a:p>
        </p:txBody>
      </p:sp>
      <p:sp>
        <p:nvSpPr>
          <p:cNvPr id="41" name="圆角矩形 40">
            <a:hlinkClick r:id="rId8" action="ppaction://hlinksldjump"/>
          </p:cNvPr>
          <p:cNvSpPr/>
          <p:nvPr/>
        </p:nvSpPr>
        <p:spPr>
          <a:xfrm>
            <a:off x="5838438" y="3934192"/>
            <a:ext cx="2773530" cy="369332"/>
          </a:xfrm>
          <a:prstGeom prst="roundRect">
            <a:avLst/>
          </a:prstGeom>
          <a:solidFill>
            <a:schemeClr val="accent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r>
              <a:rPr lang="zh-CN" altLang="en-US" b="1" dirty="0" smtClean="0">
                <a:latin typeface="黑体" pitchFamily="49" charset="-122"/>
                <a:ea typeface="黑体" pitchFamily="49" charset="-122"/>
              </a:rPr>
              <a:t>相关知识</a:t>
            </a:r>
            <a:endParaRPr lang="zh-CN" altLang="en-US" b="1" dirty="0">
              <a:latin typeface="黑体" pitchFamily="49" charset="-122"/>
              <a:ea typeface="黑体" pitchFamily="49" charset="-122"/>
            </a:endParaRPr>
          </a:p>
        </p:txBody>
      </p:sp>
      <p:sp>
        <p:nvSpPr>
          <p:cNvPr id="42" name="圆角矩形 41">
            <a:hlinkClick r:id="rId9" action="ppaction://hlinksldjump"/>
          </p:cNvPr>
          <p:cNvSpPr/>
          <p:nvPr/>
        </p:nvSpPr>
        <p:spPr>
          <a:xfrm>
            <a:off x="6118950" y="4662641"/>
            <a:ext cx="2773530" cy="369332"/>
          </a:xfrm>
          <a:prstGeom prst="roundRect">
            <a:avLst/>
          </a:prstGeom>
          <a:solidFill>
            <a:schemeClr val="accent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r>
              <a:rPr lang="zh-CN" altLang="en-US" b="1" dirty="0" smtClean="0">
                <a:latin typeface="黑体" pitchFamily="49" charset="-122"/>
                <a:ea typeface="黑体" pitchFamily="49" charset="-122"/>
              </a:rPr>
              <a:t>实训练习</a:t>
            </a:r>
            <a:endParaRPr lang="zh-CN" altLang="en-US" b="1" dirty="0">
              <a:latin typeface="黑体" pitchFamily="49" charset="-122"/>
              <a:ea typeface="黑体" pitchFamily="49" charset="-122"/>
            </a:endParaRPr>
          </a:p>
        </p:txBody>
      </p:sp>
      <p:sp>
        <p:nvSpPr>
          <p:cNvPr id="21" name="圆角矩形 20">
            <a:hlinkClick r:id="rId10"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404994504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20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1+#ppt_w/2"/>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400"/>
                                  </p:stCondLst>
                                  <p:childTnLst>
                                    <p:set>
                                      <p:cBhvr>
                                        <p:cTn id="10" dur="1" fill="hold">
                                          <p:stCondLst>
                                            <p:cond delay="0"/>
                                          </p:stCondLst>
                                        </p:cTn>
                                        <p:tgtEl>
                                          <p:spTgt spid="33"/>
                                        </p:tgtEl>
                                        <p:attrNameLst>
                                          <p:attrName>style.visibility</p:attrName>
                                        </p:attrNameLst>
                                      </p:cBhvr>
                                      <p:to>
                                        <p:strVal val="visible"/>
                                      </p:to>
                                    </p:set>
                                    <p:anim calcmode="lin" valueType="num">
                                      <p:cBhvr>
                                        <p:cTn id="11" dur="500" fill="hold"/>
                                        <p:tgtEl>
                                          <p:spTgt spid="33"/>
                                        </p:tgtEl>
                                        <p:attrNameLst>
                                          <p:attrName>ppt_x</p:attrName>
                                        </p:attrNameLst>
                                      </p:cBhvr>
                                      <p:tavLst>
                                        <p:tav tm="0">
                                          <p:val>
                                            <p:strVal val="1+#ppt_w/2"/>
                                          </p:val>
                                        </p:tav>
                                        <p:tav tm="100000">
                                          <p:val>
                                            <p:strVal val="#ppt_x"/>
                                          </p:val>
                                        </p:tav>
                                      </p:tavLst>
                                    </p:anim>
                                    <p:anim calcmode="lin" valueType="num">
                                      <p:cBhvr>
                                        <p:cTn id="12" dur="500" fill="hold"/>
                                        <p:tgtEl>
                                          <p:spTgt spid="3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600"/>
                                  </p:stCondLst>
                                  <p:childTnLst>
                                    <p:set>
                                      <p:cBhvr>
                                        <p:cTn id="14" dur="1" fill="hold">
                                          <p:stCondLst>
                                            <p:cond delay="0"/>
                                          </p:stCondLst>
                                        </p:cTn>
                                        <p:tgtEl>
                                          <p:spTgt spid="34"/>
                                        </p:tgtEl>
                                        <p:attrNameLst>
                                          <p:attrName>style.visibility</p:attrName>
                                        </p:attrNameLst>
                                      </p:cBhvr>
                                      <p:to>
                                        <p:strVal val="visible"/>
                                      </p:to>
                                    </p:set>
                                    <p:anim calcmode="lin" valueType="num">
                                      <p:cBhvr>
                                        <p:cTn id="15" dur="500" fill="hold"/>
                                        <p:tgtEl>
                                          <p:spTgt spid="34"/>
                                        </p:tgtEl>
                                        <p:attrNameLst>
                                          <p:attrName>ppt_x</p:attrName>
                                        </p:attrNameLst>
                                      </p:cBhvr>
                                      <p:tavLst>
                                        <p:tav tm="0">
                                          <p:val>
                                            <p:strVal val="1+#ppt_w/2"/>
                                          </p:val>
                                        </p:tav>
                                        <p:tav tm="100000">
                                          <p:val>
                                            <p:strVal val="#ppt_x"/>
                                          </p:val>
                                        </p:tav>
                                      </p:tavLst>
                                    </p:anim>
                                    <p:anim calcmode="lin" valueType="num">
                                      <p:cBhvr>
                                        <p:cTn id="16" dur="500" fill="hold"/>
                                        <p:tgtEl>
                                          <p:spTgt spid="34"/>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800"/>
                                  </p:stCondLst>
                                  <p:childTnLst>
                                    <p:set>
                                      <p:cBhvr>
                                        <p:cTn id="18" dur="1" fill="hold">
                                          <p:stCondLst>
                                            <p:cond delay="0"/>
                                          </p:stCondLst>
                                        </p:cTn>
                                        <p:tgtEl>
                                          <p:spTgt spid="29"/>
                                        </p:tgtEl>
                                        <p:attrNameLst>
                                          <p:attrName>style.visibility</p:attrName>
                                        </p:attrNameLst>
                                      </p:cBhvr>
                                      <p:to>
                                        <p:strVal val="visible"/>
                                      </p:to>
                                    </p:set>
                                    <p:anim calcmode="lin" valueType="num">
                                      <p:cBhvr>
                                        <p:cTn id="19" dur="500" fill="hold"/>
                                        <p:tgtEl>
                                          <p:spTgt spid="29"/>
                                        </p:tgtEl>
                                        <p:attrNameLst>
                                          <p:attrName>ppt_x</p:attrName>
                                        </p:attrNameLst>
                                      </p:cBhvr>
                                      <p:tavLst>
                                        <p:tav tm="0">
                                          <p:val>
                                            <p:strVal val="1+#ppt_w/2"/>
                                          </p:val>
                                        </p:tav>
                                        <p:tav tm="100000">
                                          <p:val>
                                            <p:strVal val="#ppt_x"/>
                                          </p:val>
                                        </p:tav>
                                      </p:tavLst>
                                    </p:anim>
                                    <p:anim calcmode="lin" valueType="num">
                                      <p:cBhvr>
                                        <p:cTn id="20" dur="500" fill="hold"/>
                                        <p:tgtEl>
                                          <p:spTgt spid="29"/>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1000"/>
                                  </p:stCondLst>
                                  <p:childTnLst>
                                    <p:set>
                                      <p:cBhvr>
                                        <p:cTn id="22" dur="1" fill="hold">
                                          <p:stCondLst>
                                            <p:cond delay="0"/>
                                          </p:stCondLst>
                                        </p:cTn>
                                        <p:tgtEl>
                                          <p:spTgt spid="30"/>
                                        </p:tgtEl>
                                        <p:attrNameLst>
                                          <p:attrName>style.visibility</p:attrName>
                                        </p:attrNameLst>
                                      </p:cBhvr>
                                      <p:to>
                                        <p:strVal val="visible"/>
                                      </p:to>
                                    </p:set>
                                    <p:anim calcmode="lin" valueType="num">
                                      <p:cBhvr>
                                        <p:cTn id="23" dur="500" fill="hold"/>
                                        <p:tgtEl>
                                          <p:spTgt spid="30"/>
                                        </p:tgtEl>
                                        <p:attrNameLst>
                                          <p:attrName>ppt_x</p:attrName>
                                        </p:attrNameLst>
                                      </p:cBhvr>
                                      <p:tavLst>
                                        <p:tav tm="0">
                                          <p:val>
                                            <p:strVal val="1+#ppt_w/2"/>
                                          </p:val>
                                        </p:tav>
                                        <p:tav tm="100000">
                                          <p:val>
                                            <p:strVal val="#ppt_x"/>
                                          </p:val>
                                        </p:tav>
                                      </p:tavLst>
                                    </p:anim>
                                    <p:anim calcmode="lin" valueType="num">
                                      <p:cBhvr>
                                        <p:cTn id="24" dur="500" fill="hold"/>
                                        <p:tgtEl>
                                          <p:spTgt spid="30"/>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1200"/>
                                  </p:stCondLst>
                                  <p:childTnLst>
                                    <p:set>
                                      <p:cBhvr>
                                        <p:cTn id="26" dur="1" fill="hold">
                                          <p:stCondLst>
                                            <p:cond delay="0"/>
                                          </p:stCondLst>
                                        </p:cTn>
                                        <p:tgtEl>
                                          <p:spTgt spid="31"/>
                                        </p:tgtEl>
                                        <p:attrNameLst>
                                          <p:attrName>style.visibility</p:attrName>
                                        </p:attrNameLst>
                                      </p:cBhvr>
                                      <p:to>
                                        <p:strVal val="visible"/>
                                      </p:to>
                                    </p:set>
                                    <p:anim calcmode="lin" valueType="num">
                                      <p:cBhvr>
                                        <p:cTn id="27" dur="500" fill="hold"/>
                                        <p:tgtEl>
                                          <p:spTgt spid="31"/>
                                        </p:tgtEl>
                                        <p:attrNameLst>
                                          <p:attrName>ppt_x</p:attrName>
                                        </p:attrNameLst>
                                      </p:cBhvr>
                                      <p:tavLst>
                                        <p:tav tm="0">
                                          <p:val>
                                            <p:strVal val="1+#ppt_w/2"/>
                                          </p:val>
                                        </p:tav>
                                        <p:tav tm="100000">
                                          <p:val>
                                            <p:strVal val="#ppt_x"/>
                                          </p:val>
                                        </p:tav>
                                      </p:tavLst>
                                    </p:anim>
                                    <p:anim calcmode="lin" valueType="num">
                                      <p:cBhvr>
                                        <p:cTn id="28" dur="500" fill="hold"/>
                                        <p:tgtEl>
                                          <p:spTgt spid="31"/>
                                        </p:tgtEl>
                                        <p:attrNameLst>
                                          <p:attrName>ppt_y</p:attrName>
                                        </p:attrNameLst>
                                      </p:cBhvr>
                                      <p:tavLst>
                                        <p:tav tm="0">
                                          <p:val>
                                            <p:strVal val="#ppt_y"/>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1000"/>
                                        <p:tgtEl>
                                          <p:spTgt spid="35"/>
                                        </p:tgtEl>
                                      </p:cBhvr>
                                    </p:animEffect>
                                    <p:anim calcmode="lin" valueType="num">
                                      <p:cBhvr>
                                        <p:cTn id="32" dur="1000" fill="hold"/>
                                        <p:tgtEl>
                                          <p:spTgt spid="35"/>
                                        </p:tgtEl>
                                        <p:attrNameLst>
                                          <p:attrName>ppt_x</p:attrName>
                                        </p:attrNameLst>
                                      </p:cBhvr>
                                      <p:tavLst>
                                        <p:tav tm="0">
                                          <p:val>
                                            <p:strVal val="#ppt_x"/>
                                          </p:val>
                                        </p:tav>
                                        <p:tav tm="100000">
                                          <p:val>
                                            <p:strVal val="#ppt_x"/>
                                          </p:val>
                                        </p:tav>
                                      </p:tavLst>
                                    </p:anim>
                                    <p:anim calcmode="lin" valueType="num">
                                      <p:cBhvr>
                                        <p:cTn id="33" dur="1000" fill="hold"/>
                                        <p:tgtEl>
                                          <p:spTgt spid="35"/>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00"/>
                                  </p:stCondLst>
                                  <p:childTnLst>
                                    <p:set>
                                      <p:cBhvr>
                                        <p:cTn id="35" dur="1" fill="hold">
                                          <p:stCondLst>
                                            <p:cond delay="0"/>
                                          </p:stCondLst>
                                        </p:cTn>
                                        <p:tgtEl>
                                          <p:spTgt spid="36"/>
                                        </p:tgtEl>
                                        <p:attrNameLst>
                                          <p:attrName>style.visibility</p:attrName>
                                        </p:attrNameLst>
                                      </p:cBhvr>
                                      <p:to>
                                        <p:strVal val="visible"/>
                                      </p:to>
                                    </p:set>
                                    <p:animEffect transition="in" filter="fade">
                                      <p:cBhvr>
                                        <p:cTn id="36" dur="1000"/>
                                        <p:tgtEl>
                                          <p:spTgt spid="36"/>
                                        </p:tgtEl>
                                      </p:cBhvr>
                                    </p:animEffect>
                                    <p:anim calcmode="lin" valueType="num">
                                      <p:cBhvr>
                                        <p:cTn id="37" dur="1000" fill="hold"/>
                                        <p:tgtEl>
                                          <p:spTgt spid="36"/>
                                        </p:tgtEl>
                                        <p:attrNameLst>
                                          <p:attrName>ppt_x</p:attrName>
                                        </p:attrNameLst>
                                      </p:cBhvr>
                                      <p:tavLst>
                                        <p:tav tm="0">
                                          <p:val>
                                            <p:strVal val="#ppt_x"/>
                                          </p:val>
                                        </p:tav>
                                        <p:tav tm="100000">
                                          <p:val>
                                            <p:strVal val="#ppt_x"/>
                                          </p:val>
                                        </p:tav>
                                      </p:tavLst>
                                    </p:anim>
                                    <p:anim calcmode="lin" valueType="num">
                                      <p:cBhvr>
                                        <p:cTn id="38" dur="1000" fill="hold"/>
                                        <p:tgtEl>
                                          <p:spTgt spid="36"/>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400"/>
                                  </p:stCondLst>
                                  <p:childTnLst>
                                    <p:set>
                                      <p:cBhvr>
                                        <p:cTn id="40" dur="1" fill="hold">
                                          <p:stCondLst>
                                            <p:cond delay="0"/>
                                          </p:stCondLst>
                                        </p:cTn>
                                        <p:tgtEl>
                                          <p:spTgt spid="37"/>
                                        </p:tgtEl>
                                        <p:attrNameLst>
                                          <p:attrName>style.visibility</p:attrName>
                                        </p:attrNameLst>
                                      </p:cBhvr>
                                      <p:to>
                                        <p:strVal val="visible"/>
                                      </p:to>
                                    </p:set>
                                    <p:animEffect transition="in" filter="fade">
                                      <p:cBhvr>
                                        <p:cTn id="41" dur="1000"/>
                                        <p:tgtEl>
                                          <p:spTgt spid="37"/>
                                        </p:tgtEl>
                                      </p:cBhvr>
                                    </p:animEffect>
                                    <p:anim calcmode="lin" valueType="num">
                                      <p:cBhvr>
                                        <p:cTn id="42" dur="1000" fill="hold"/>
                                        <p:tgtEl>
                                          <p:spTgt spid="37"/>
                                        </p:tgtEl>
                                        <p:attrNameLst>
                                          <p:attrName>ppt_x</p:attrName>
                                        </p:attrNameLst>
                                      </p:cBhvr>
                                      <p:tavLst>
                                        <p:tav tm="0">
                                          <p:val>
                                            <p:strVal val="#ppt_x"/>
                                          </p:val>
                                        </p:tav>
                                        <p:tav tm="100000">
                                          <p:val>
                                            <p:strVal val="#ppt_x"/>
                                          </p:val>
                                        </p:tav>
                                      </p:tavLst>
                                    </p:anim>
                                    <p:anim calcmode="lin" valueType="num">
                                      <p:cBhvr>
                                        <p:cTn id="43" dur="1000" fill="hold"/>
                                        <p:tgtEl>
                                          <p:spTgt spid="37"/>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600"/>
                                  </p:stCondLst>
                                  <p:childTnLst>
                                    <p:set>
                                      <p:cBhvr>
                                        <p:cTn id="45" dur="1" fill="hold">
                                          <p:stCondLst>
                                            <p:cond delay="0"/>
                                          </p:stCondLst>
                                        </p:cTn>
                                        <p:tgtEl>
                                          <p:spTgt spid="40"/>
                                        </p:tgtEl>
                                        <p:attrNameLst>
                                          <p:attrName>style.visibility</p:attrName>
                                        </p:attrNameLst>
                                      </p:cBhvr>
                                      <p:to>
                                        <p:strVal val="visible"/>
                                      </p:to>
                                    </p:set>
                                    <p:animEffect transition="in" filter="fade">
                                      <p:cBhvr>
                                        <p:cTn id="46" dur="1000"/>
                                        <p:tgtEl>
                                          <p:spTgt spid="40"/>
                                        </p:tgtEl>
                                      </p:cBhvr>
                                    </p:animEffect>
                                    <p:anim calcmode="lin" valueType="num">
                                      <p:cBhvr>
                                        <p:cTn id="47" dur="1000" fill="hold"/>
                                        <p:tgtEl>
                                          <p:spTgt spid="40"/>
                                        </p:tgtEl>
                                        <p:attrNameLst>
                                          <p:attrName>ppt_x</p:attrName>
                                        </p:attrNameLst>
                                      </p:cBhvr>
                                      <p:tavLst>
                                        <p:tav tm="0">
                                          <p:val>
                                            <p:strVal val="#ppt_x"/>
                                          </p:val>
                                        </p:tav>
                                        <p:tav tm="100000">
                                          <p:val>
                                            <p:strVal val="#ppt_x"/>
                                          </p:val>
                                        </p:tav>
                                      </p:tavLst>
                                    </p:anim>
                                    <p:anim calcmode="lin" valueType="num">
                                      <p:cBhvr>
                                        <p:cTn id="48" dur="1000" fill="hold"/>
                                        <p:tgtEl>
                                          <p:spTgt spid="40"/>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800"/>
                                  </p:stCondLst>
                                  <p:childTnLst>
                                    <p:set>
                                      <p:cBhvr>
                                        <p:cTn id="50" dur="1" fill="hold">
                                          <p:stCondLst>
                                            <p:cond delay="0"/>
                                          </p:stCondLst>
                                        </p:cTn>
                                        <p:tgtEl>
                                          <p:spTgt spid="41"/>
                                        </p:tgtEl>
                                        <p:attrNameLst>
                                          <p:attrName>style.visibility</p:attrName>
                                        </p:attrNameLst>
                                      </p:cBhvr>
                                      <p:to>
                                        <p:strVal val="visible"/>
                                      </p:to>
                                    </p:set>
                                    <p:animEffect transition="in" filter="fade">
                                      <p:cBhvr>
                                        <p:cTn id="51" dur="1000"/>
                                        <p:tgtEl>
                                          <p:spTgt spid="41"/>
                                        </p:tgtEl>
                                      </p:cBhvr>
                                    </p:animEffect>
                                    <p:anim calcmode="lin" valueType="num">
                                      <p:cBhvr>
                                        <p:cTn id="52" dur="1000" fill="hold"/>
                                        <p:tgtEl>
                                          <p:spTgt spid="41"/>
                                        </p:tgtEl>
                                        <p:attrNameLst>
                                          <p:attrName>ppt_x</p:attrName>
                                        </p:attrNameLst>
                                      </p:cBhvr>
                                      <p:tavLst>
                                        <p:tav tm="0">
                                          <p:val>
                                            <p:strVal val="#ppt_x"/>
                                          </p:val>
                                        </p:tav>
                                        <p:tav tm="100000">
                                          <p:val>
                                            <p:strVal val="#ppt_x"/>
                                          </p:val>
                                        </p:tav>
                                      </p:tavLst>
                                    </p:anim>
                                    <p:anim calcmode="lin" valueType="num">
                                      <p:cBhvr>
                                        <p:cTn id="53" dur="1000" fill="hold"/>
                                        <p:tgtEl>
                                          <p:spTgt spid="41"/>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1000"/>
                                  </p:stCondLst>
                                  <p:childTnLst>
                                    <p:set>
                                      <p:cBhvr>
                                        <p:cTn id="55" dur="1" fill="hold">
                                          <p:stCondLst>
                                            <p:cond delay="0"/>
                                          </p:stCondLst>
                                        </p:cTn>
                                        <p:tgtEl>
                                          <p:spTgt spid="42"/>
                                        </p:tgtEl>
                                        <p:attrNameLst>
                                          <p:attrName>style.visibility</p:attrName>
                                        </p:attrNameLst>
                                      </p:cBhvr>
                                      <p:to>
                                        <p:strVal val="visible"/>
                                      </p:to>
                                    </p:set>
                                    <p:animEffect transition="in" filter="fade">
                                      <p:cBhvr>
                                        <p:cTn id="56" dur="1000"/>
                                        <p:tgtEl>
                                          <p:spTgt spid="42"/>
                                        </p:tgtEl>
                                      </p:cBhvr>
                                    </p:animEffect>
                                    <p:anim calcmode="lin" valueType="num">
                                      <p:cBhvr>
                                        <p:cTn id="57" dur="1000" fill="hold"/>
                                        <p:tgtEl>
                                          <p:spTgt spid="42"/>
                                        </p:tgtEl>
                                        <p:attrNameLst>
                                          <p:attrName>ppt_x</p:attrName>
                                        </p:attrNameLst>
                                      </p:cBhvr>
                                      <p:tavLst>
                                        <p:tav tm="0">
                                          <p:val>
                                            <p:strVal val="#ppt_x"/>
                                          </p:val>
                                        </p:tav>
                                        <p:tav tm="100000">
                                          <p:val>
                                            <p:strVal val="#ppt_x"/>
                                          </p:val>
                                        </p:tav>
                                      </p:tavLst>
                                    </p:anim>
                                    <p:anim calcmode="lin" valueType="num">
                                      <p:cBhvr>
                                        <p:cTn id="58"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utoUpdateAnimBg="0"/>
      <p:bldP spid="30" grpId="0" bldLvl="0" autoUpdateAnimBg="0"/>
      <p:bldP spid="31" grpId="0" bldLvl="0" autoUpdateAnimBg="0"/>
      <p:bldP spid="32" grpId="0" bldLvl="0" autoUpdateAnimBg="0"/>
      <p:bldP spid="33" grpId="0" bldLvl="0" autoUpdateAnimBg="0"/>
      <p:bldP spid="34" grpId="0" bldLvl="0" autoUpdateAnimBg="0"/>
      <p:bldP spid="35" grpId="0" animBg="1"/>
      <p:bldP spid="36" grpId="0" animBg="1"/>
      <p:bldP spid="37" grpId="0" animBg="1"/>
      <p:bldP spid="40" grpId="0" animBg="1"/>
      <p:bldP spid="41" grpId="0" animBg="1"/>
      <p:bldP spid="42"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1754326"/>
          </a:xfrm>
          <a:prstGeom prst="rect">
            <a:avLst/>
          </a:prstGeom>
          <a:noFill/>
        </p:spPr>
        <p:txBody>
          <a:bodyPr wrap="square" rtlCol="0">
            <a:spAutoFit/>
          </a:bodyPr>
          <a:lstStyle/>
          <a:p>
            <a:pPr indent="457200"/>
            <a:r>
              <a:rPr lang="zh-CN" altLang="zh-CN" b="1" dirty="0"/>
              <a:t>能力综述</a:t>
            </a:r>
            <a:endParaRPr lang="zh-CN" altLang="zh-CN" dirty="0"/>
          </a:p>
          <a:p>
            <a:pPr indent="457200"/>
            <a:r>
              <a:rPr lang="en-US" altLang="zh-CN" dirty="0"/>
              <a:t> </a:t>
            </a:r>
            <a:endParaRPr lang="zh-CN" altLang="zh-CN" dirty="0"/>
          </a:p>
          <a:p>
            <a:pPr indent="457200"/>
            <a:r>
              <a:rPr lang="zh-CN" altLang="zh-CN" dirty="0"/>
              <a:t>同理心能力的良好运用能够使坐席代表快速拉近与客户之间的距离，能够快速安抚投诉客户的抱怨、烦躁心态，能够为客户提供优质的服务，是一名优秀坐席代表必不可少的能力素养之一。</a:t>
            </a:r>
          </a:p>
          <a:p>
            <a:pPr indent="457200"/>
            <a:r>
              <a:rPr lang="zh-CN" altLang="zh-CN" dirty="0"/>
              <a:t>本次实训课题主要针对这一能力点进行实训。</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3" name="TextBox 28"/>
          <p:cNvSpPr>
            <a:spLocks noChangeArrowheads="1"/>
          </p:cNvSpPr>
          <p:nvPr/>
        </p:nvSpPr>
        <p:spPr bwMode="auto">
          <a:xfrm>
            <a:off x="5595138" y="84605"/>
            <a:ext cx="3441360"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5</a:t>
            </a:r>
            <a:r>
              <a:rPr lang="zh-CN" altLang="en-US" sz="1600" b="1" dirty="0" smtClean="0">
                <a:solidFill>
                  <a:schemeClr val="accent3">
                    <a:lumMod val="50000"/>
                  </a:schemeClr>
                </a:solidFill>
                <a:latin typeface="黑体" pitchFamily="2" charset="-122"/>
                <a:ea typeface="黑体" pitchFamily="2" charset="-122"/>
              </a:rPr>
              <a:t>  同理心的运用</a:t>
            </a:r>
            <a:endParaRPr lang="zh-CN" altLang="en-US" sz="1600" b="1" dirty="0">
              <a:solidFill>
                <a:schemeClr val="accent3">
                  <a:lumMod val="50000"/>
                </a:schemeClr>
              </a:solidFill>
              <a:latin typeface="黑体" pitchFamily="2" charset="-122"/>
              <a:ea typeface="黑体" pitchFamily="2" charset="-122"/>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346220525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3693319"/>
          </a:xfrm>
          <a:prstGeom prst="rect">
            <a:avLst/>
          </a:prstGeom>
          <a:noFill/>
        </p:spPr>
        <p:txBody>
          <a:bodyPr wrap="square" rtlCol="0">
            <a:spAutoFit/>
          </a:bodyPr>
          <a:lstStyle/>
          <a:p>
            <a:pPr indent="457200"/>
            <a:r>
              <a:rPr lang="zh-CN" altLang="zh-CN" b="1" dirty="0"/>
              <a:t>情境实训</a:t>
            </a:r>
            <a:endParaRPr lang="zh-CN" altLang="zh-CN" dirty="0"/>
          </a:p>
          <a:p>
            <a:pPr indent="457200"/>
            <a:r>
              <a:rPr lang="en-US" altLang="zh-CN" dirty="0"/>
              <a:t> </a:t>
            </a:r>
            <a:endParaRPr lang="zh-CN" altLang="zh-CN" dirty="0"/>
          </a:p>
          <a:p>
            <a:pPr indent="457200"/>
            <a:r>
              <a:rPr lang="en-US" altLang="zh-CN" dirty="0"/>
              <a:t>1</a:t>
            </a:r>
            <a:r>
              <a:rPr lang="zh-CN" altLang="zh-CN" dirty="0"/>
              <a:t>．时间：</a:t>
            </a:r>
            <a:r>
              <a:rPr lang="en-US" altLang="zh-CN" dirty="0"/>
              <a:t>15</a:t>
            </a:r>
            <a:r>
              <a:rPr lang="zh-CN" altLang="zh-CN" dirty="0"/>
              <a:t>分钟。其中，实训时间</a:t>
            </a:r>
            <a:r>
              <a:rPr lang="en-US" altLang="zh-CN" dirty="0"/>
              <a:t>10</a:t>
            </a:r>
            <a:r>
              <a:rPr lang="zh-CN" altLang="zh-CN" dirty="0"/>
              <a:t>分钟，交流总结时间</a:t>
            </a:r>
            <a:r>
              <a:rPr lang="en-US" altLang="zh-CN" dirty="0"/>
              <a:t>5</a:t>
            </a:r>
            <a:r>
              <a:rPr lang="zh-CN" altLang="zh-CN" dirty="0"/>
              <a:t>分钟。</a:t>
            </a:r>
          </a:p>
          <a:p>
            <a:pPr indent="457200"/>
            <a:r>
              <a:rPr lang="en-US" altLang="zh-CN" dirty="0"/>
              <a:t>2</a:t>
            </a:r>
            <a:r>
              <a:rPr lang="zh-CN" altLang="zh-CN" dirty="0"/>
              <a:t>．分组方法：分小组进行情境实训，每组</a:t>
            </a:r>
            <a:r>
              <a:rPr lang="en-US" altLang="zh-CN" dirty="0"/>
              <a:t>2</a:t>
            </a:r>
            <a:r>
              <a:rPr lang="zh-CN" altLang="zh-CN" dirty="0"/>
              <a:t>人。</a:t>
            </a:r>
          </a:p>
          <a:p>
            <a:pPr indent="457200"/>
            <a:r>
              <a:rPr lang="en-US" altLang="zh-CN" dirty="0"/>
              <a:t>3</a:t>
            </a:r>
            <a:r>
              <a:rPr lang="zh-CN" altLang="zh-CN" dirty="0"/>
              <a:t>．角色分配：</a:t>
            </a:r>
            <a:r>
              <a:rPr lang="en-US" altLang="zh-CN" dirty="0"/>
              <a:t>1</a:t>
            </a:r>
            <a:r>
              <a:rPr lang="zh-CN" altLang="zh-CN" dirty="0"/>
              <a:t>人扮演客户，</a:t>
            </a:r>
            <a:r>
              <a:rPr lang="en-US" altLang="zh-CN" dirty="0"/>
              <a:t>1</a:t>
            </a:r>
            <a:r>
              <a:rPr lang="zh-CN" altLang="zh-CN" dirty="0"/>
              <a:t>人扮演坐席代表，一轮实训结束后进行角色互换。</a:t>
            </a:r>
          </a:p>
          <a:p>
            <a:pPr indent="457200"/>
            <a:r>
              <a:rPr lang="en-US" altLang="zh-CN" dirty="0"/>
              <a:t>4</a:t>
            </a:r>
            <a:r>
              <a:rPr lang="zh-CN" altLang="zh-CN" dirty="0"/>
              <a:t>．执行方法：根据教师指导进行。</a:t>
            </a:r>
          </a:p>
          <a:p>
            <a:pPr indent="457200"/>
            <a:r>
              <a:rPr lang="en-US" altLang="zh-CN" dirty="0"/>
              <a:t>5</a:t>
            </a:r>
            <a:r>
              <a:rPr lang="zh-CN" altLang="zh-CN" dirty="0"/>
              <a:t>．相关讨论：</a:t>
            </a:r>
          </a:p>
          <a:p>
            <a:pPr indent="457200"/>
            <a:r>
              <a:rPr lang="en-US" altLang="zh-CN" dirty="0"/>
              <a:t>(1)</a:t>
            </a:r>
            <a:r>
              <a:rPr lang="zh-CN" altLang="zh-CN" dirty="0"/>
              <a:t>扮演客户角色的同学谈谈通过两次与坐席代表的沟通后的体会。</a:t>
            </a:r>
          </a:p>
          <a:p>
            <a:pPr indent="457200"/>
            <a:r>
              <a:rPr lang="en-US" altLang="zh-CN" dirty="0"/>
              <a:t>(2)</a:t>
            </a:r>
            <a:r>
              <a:rPr lang="zh-CN" altLang="zh-CN" dirty="0"/>
              <a:t>你认为情境中的坐席代表哪些地方表现得好？为什么？</a:t>
            </a:r>
          </a:p>
          <a:p>
            <a:pPr indent="457200"/>
            <a:r>
              <a:rPr lang="en-US" altLang="zh-CN" dirty="0"/>
              <a:t>6</a:t>
            </a:r>
            <a:r>
              <a:rPr lang="zh-CN" altLang="zh-CN" dirty="0"/>
              <a:t>．任务安排：根据下面情境进行角色对话。</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3" name="TextBox 28"/>
          <p:cNvSpPr>
            <a:spLocks noChangeArrowheads="1"/>
          </p:cNvSpPr>
          <p:nvPr/>
        </p:nvSpPr>
        <p:spPr bwMode="auto">
          <a:xfrm>
            <a:off x="5595138" y="84605"/>
            <a:ext cx="3441360"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5</a:t>
            </a:r>
            <a:r>
              <a:rPr lang="zh-CN" altLang="en-US" sz="1600" b="1" dirty="0" smtClean="0">
                <a:solidFill>
                  <a:schemeClr val="accent3">
                    <a:lumMod val="50000"/>
                  </a:schemeClr>
                </a:solidFill>
                <a:latin typeface="黑体" pitchFamily="2" charset="-122"/>
                <a:ea typeface="黑体" pitchFamily="2" charset="-122"/>
              </a:rPr>
              <a:t>  同理心的运用</a:t>
            </a:r>
            <a:endParaRPr lang="zh-CN" altLang="en-US" sz="1600" b="1" dirty="0">
              <a:solidFill>
                <a:schemeClr val="accent3">
                  <a:lumMod val="50000"/>
                </a:schemeClr>
              </a:solidFill>
              <a:latin typeface="黑体" pitchFamily="2" charset="-122"/>
              <a:ea typeface="黑体" pitchFamily="2" charset="-122"/>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90523649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4247317"/>
          </a:xfrm>
          <a:prstGeom prst="rect">
            <a:avLst/>
          </a:prstGeom>
          <a:noFill/>
        </p:spPr>
        <p:txBody>
          <a:bodyPr wrap="square" rtlCol="0">
            <a:spAutoFit/>
          </a:bodyPr>
          <a:lstStyle/>
          <a:p>
            <a:pPr indent="457200"/>
            <a:r>
              <a:rPr lang="zh-CN" altLang="zh-CN" dirty="0"/>
              <a:t>情境：</a:t>
            </a:r>
          </a:p>
          <a:p>
            <a:pPr indent="457200"/>
            <a:r>
              <a:rPr lang="zh-CN" altLang="zh-CN" dirty="0"/>
              <a:t>坐席代表：您好，××公司客户服务部，请问我可以帮您什么？</a:t>
            </a:r>
          </a:p>
          <a:p>
            <a:pPr indent="457200"/>
            <a:r>
              <a:rPr lang="zh-CN" altLang="zh-CN" dirty="0"/>
              <a:t>客户：我在你们网上购买了两件衣服，是准备在母亲节送给我妈妈的。可我刚刚收到快件，打开一看，里面只有一件衣服啊。这是怎么回事？我明明买了两件。</a:t>
            </a:r>
          </a:p>
          <a:p>
            <a:pPr indent="457200"/>
            <a:r>
              <a:rPr lang="zh-CN" altLang="zh-CN" dirty="0"/>
              <a:t>坐席代表：很抱歉给您带来了不便，我很能理解您的心情，换成我也会很郁闷的，请您先不要着急，请提供一下您的订单号，我帮您具体查询一下！</a:t>
            </a:r>
          </a:p>
          <a:p>
            <a:pPr indent="457200"/>
            <a:r>
              <a:rPr lang="zh-CN" altLang="zh-CN" dirty="0"/>
              <a:t>客户：就是呀，你说这事哪能不急呀。我的订单号是××××××。</a:t>
            </a:r>
          </a:p>
          <a:p>
            <a:pPr indent="457200"/>
            <a:r>
              <a:rPr lang="zh-CN" altLang="zh-CN" dirty="0"/>
              <a:t>坐席代表：好的，查询之后</a:t>
            </a:r>
            <a:r>
              <a:rPr lang="en-US" altLang="zh-CN" dirty="0"/>
              <a:t>10</a:t>
            </a:r>
            <a:r>
              <a:rPr lang="zh-CN" altLang="zh-CN" dirty="0"/>
              <a:t>分钟给您回电可以吗？</a:t>
            </a:r>
          </a:p>
          <a:p>
            <a:pPr indent="457200"/>
            <a:r>
              <a:rPr lang="zh-CN" altLang="zh-CN" dirty="0"/>
              <a:t>客户：那行吧。</a:t>
            </a:r>
          </a:p>
          <a:p>
            <a:pPr indent="457200"/>
            <a:r>
              <a:rPr lang="zh-CN" altLang="zh-CN" dirty="0"/>
              <a:t>坐席代表：请问来电号码是能够联系到您的吗？我怎么称呼您？</a:t>
            </a:r>
          </a:p>
          <a:p>
            <a:pPr indent="457200"/>
            <a:r>
              <a:rPr lang="zh-CN" altLang="zh-CN" dirty="0"/>
              <a:t>客户：我姓×，这个号能找到我，你快点吧。</a:t>
            </a:r>
          </a:p>
          <a:p>
            <a:pPr indent="457200"/>
            <a:r>
              <a:rPr lang="zh-CN" altLang="zh-CN" dirty="0"/>
              <a:t>坐席代表：好的，×女士。</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3" name="TextBox 28"/>
          <p:cNvSpPr>
            <a:spLocks noChangeArrowheads="1"/>
          </p:cNvSpPr>
          <p:nvPr/>
        </p:nvSpPr>
        <p:spPr bwMode="auto">
          <a:xfrm>
            <a:off x="5595138" y="84605"/>
            <a:ext cx="3441360"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5</a:t>
            </a:r>
            <a:r>
              <a:rPr lang="zh-CN" altLang="en-US" sz="1600" b="1" dirty="0" smtClean="0">
                <a:solidFill>
                  <a:schemeClr val="accent3">
                    <a:lumMod val="50000"/>
                  </a:schemeClr>
                </a:solidFill>
                <a:latin typeface="黑体" pitchFamily="2" charset="-122"/>
                <a:ea typeface="黑体" pitchFamily="2" charset="-122"/>
              </a:rPr>
              <a:t>  同理心的运用</a:t>
            </a:r>
            <a:endParaRPr lang="zh-CN" altLang="en-US" sz="1600" b="1" dirty="0">
              <a:solidFill>
                <a:schemeClr val="accent3">
                  <a:lumMod val="50000"/>
                </a:schemeClr>
              </a:solidFill>
              <a:latin typeface="黑体" pitchFamily="2" charset="-122"/>
              <a:ea typeface="黑体" pitchFamily="2" charset="-122"/>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90523649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4370427"/>
          </a:xfrm>
          <a:prstGeom prst="rect">
            <a:avLst/>
          </a:prstGeom>
          <a:noFill/>
        </p:spPr>
        <p:txBody>
          <a:bodyPr wrap="square" rtlCol="0">
            <a:spAutoFit/>
          </a:bodyPr>
          <a:lstStyle/>
          <a:p>
            <a:pPr indent="457200"/>
            <a:r>
              <a:rPr lang="zh-CN" altLang="zh-CN" sz="1600" dirty="0"/>
              <a:t>坐席代表：×女士，您好，十分抱歉发生这样的事情。我刚才查询了一下发货单。您看一下手里的包裹，里面是不是有两个袋子，一个蓝色的和一个粉色的。</a:t>
            </a:r>
          </a:p>
          <a:p>
            <a:pPr indent="457200"/>
            <a:r>
              <a:rPr lang="zh-CN" altLang="zh-CN" sz="1600" dirty="0"/>
              <a:t>客户：对，没错。但是只有那个粉色的袋子里面有衣服，蓝色的袋子是空的。</a:t>
            </a:r>
          </a:p>
          <a:p>
            <a:pPr indent="457200"/>
            <a:r>
              <a:rPr lang="zh-CN" altLang="zh-CN" sz="1600" dirty="0"/>
              <a:t>坐席代表：哦，是这样啊。当时确实给您发了两件衣服，或许是物流过程中发生了意外，衣服掉出来了，这个我们也没法控制，再次向您表示歉意。现在有三种解决办法：一是我们将钱退还给您；二是再给您寄一件同样的衣服；三是您再购买一件我们网站上的商品，按这件衣服的钱多退少补。您觉得怎么样？</a:t>
            </a:r>
          </a:p>
          <a:p>
            <a:pPr indent="457200"/>
            <a:r>
              <a:rPr lang="zh-CN" altLang="zh-CN" sz="1600" dirty="0"/>
              <a:t>（这位顾客听完后，仔细地查看了一下手里的快递单，上面货物说明栏中确实写着：蓝色袋和粉色袋内各有一件衣服。至此，她非常感动，虽然自己没有及时拿到购买的衣服，但确实不是对方的责任，而且客服人员这么信任自己，于是她跟客服人员说再到你们网站上选一件衣服吧）</a:t>
            </a:r>
          </a:p>
          <a:p>
            <a:pPr indent="457200"/>
            <a:r>
              <a:rPr lang="zh-CN" altLang="zh-CN" sz="1600" dirty="0"/>
              <a:t>坐席代表：好的，非常感谢您的理解。</a:t>
            </a:r>
          </a:p>
          <a:p>
            <a:pPr indent="457200"/>
            <a:r>
              <a:rPr lang="zh-CN" altLang="zh-CN" sz="1600" dirty="0"/>
              <a:t>（结果，这位女士买了一件比丢失那件更贵的衣服，而且她以后经常在这家网站上购买东西）</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3" name="TextBox 28"/>
          <p:cNvSpPr>
            <a:spLocks noChangeArrowheads="1"/>
          </p:cNvSpPr>
          <p:nvPr/>
        </p:nvSpPr>
        <p:spPr bwMode="auto">
          <a:xfrm>
            <a:off x="5595138" y="84605"/>
            <a:ext cx="3441360"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5</a:t>
            </a:r>
            <a:r>
              <a:rPr lang="zh-CN" altLang="en-US" sz="1600" b="1" dirty="0" smtClean="0">
                <a:solidFill>
                  <a:schemeClr val="accent3">
                    <a:lumMod val="50000"/>
                  </a:schemeClr>
                </a:solidFill>
                <a:latin typeface="黑体" pitchFamily="2" charset="-122"/>
                <a:ea typeface="黑体" pitchFamily="2" charset="-122"/>
              </a:rPr>
              <a:t>  同理心的运用</a:t>
            </a:r>
            <a:endParaRPr lang="zh-CN" altLang="en-US" sz="1600" b="1" dirty="0">
              <a:solidFill>
                <a:schemeClr val="accent3">
                  <a:lumMod val="50000"/>
                </a:schemeClr>
              </a:solidFill>
              <a:latin typeface="黑体" pitchFamily="2" charset="-122"/>
              <a:ea typeface="黑体" pitchFamily="2" charset="-122"/>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90523649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sp>
        <p:nvSpPr>
          <p:cNvPr id="8" name="矩形 7"/>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13" name="TextBox 28"/>
          <p:cNvSpPr>
            <a:spLocks noChangeArrowheads="1"/>
          </p:cNvSpPr>
          <p:nvPr/>
        </p:nvSpPr>
        <p:spPr bwMode="auto">
          <a:xfrm>
            <a:off x="5847932" y="84605"/>
            <a:ext cx="3188566"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1</a:t>
            </a:r>
            <a:r>
              <a:rPr lang="zh-CN" altLang="en-US" sz="1600" b="1" dirty="0" smtClean="0">
                <a:solidFill>
                  <a:schemeClr val="accent3">
                    <a:lumMod val="50000"/>
                  </a:schemeClr>
                </a:solidFill>
                <a:latin typeface="黑体" pitchFamily="2" charset="-122"/>
                <a:ea typeface="黑体" pitchFamily="2" charset="-122"/>
              </a:rPr>
              <a:t>  了解有效沟通</a:t>
            </a:r>
            <a:endParaRPr lang="zh-CN" altLang="en-US" sz="1600" b="1" dirty="0">
              <a:solidFill>
                <a:schemeClr val="accent3">
                  <a:lumMod val="50000"/>
                </a:schemeClr>
              </a:solidFill>
              <a:latin typeface="黑体" pitchFamily="2" charset="-122"/>
              <a:ea typeface="黑体" pitchFamily="2" charset="-122"/>
            </a:endParaRPr>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38"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40" name="TextBox 7177"/>
          <p:cNvSpPr>
            <a:spLocks noChangeArrowheads="1"/>
          </p:cNvSpPr>
          <p:nvPr/>
        </p:nvSpPr>
        <p:spPr bwMode="auto">
          <a:xfrm>
            <a:off x="4709372" y="3694537"/>
            <a:ext cx="885766" cy="484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22" tIns="34261" rIns="68522" bIns="34261">
            <a:spAutoFit/>
          </a:bodyPr>
          <a:lstStyle/>
          <a:p>
            <a:r>
              <a:rPr lang="en-US" sz="1200" b="1" dirty="0">
                <a:solidFill>
                  <a:srgbClr val="7F7F7F"/>
                </a:solidFill>
                <a:latin typeface="Broadway" pitchFamily="82" charset="0"/>
                <a:ea typeface="黑体" pitchFamily="2" charset="-122"/>
                <a:sym typeface="Arial" pitchFamily="34" charset="0"/>
              </a:rPr>
              <a:t>Part  </a:t>
            </a:r>
            <a:r>
              <a:rPr lang="en-US" sz="1200" b="1" dirty="0" smtClean="0">
                <a:solidFill>
                  <a:srgbClr val="7F7F7F"/>
                </a:solidFill>
                <a:latin typeface="Broadway" pitchFamily="82" charset="0"/>
                <a:ea typeface="黑体" pitchFamily="2" charset="-122"/>
                <a:sym typeface="Arial" pitchFamily="34" charset="0"/>
              </a:rPr>
              <a:t> </a:t>
            </a:r>
            <a:r>
              <a:rPr lang="en-US" sz="1000" b="1" dirty="0" smtClean="0">
                <a:solidFill>
                  <a:srgbClr val="7F7F7F"/>
                </a:solidFill>
                <a:latin typeface="Broadway" pitchFamily="82" charset="0"/>
                <a:ea typeface="黑体" pitchFamily="2" charset="-122"/>
                <a:sym typeface="Arial" pitchFamily="34" charset="0"/>
              </a:rPr>
              <a:t> </a:t>
            </a:r>
            <a:r>
              <a:rPr lang="en-US" sz="2700" b="1" dirty="0" smtClean="0">
                <a:solidFill>
                  <a:srgbClr val="7F7F7F"/>
                </a:solidFill>
                <a:latin typeface="Broadway" pitchFamily="82" charset="0"/>
                <a:ea typeface="黑体" pitchFamily="2" charset="-122"/>
                <a:sym typeface="Arial" pitchFamily="34" charset="0"/>
              </a:rPr>
              <a:t>4</a:t>
            </a:r>
            <a:endParaRPr lang="zh-CN" altLang="en-US" dirty="0"/>
          </a:p>
        </p:txBody>
      </p:sp>
      <p:sp>
        <p:nvSpPr>
          <p:cNvPr id="41" name="TextBox 7177"/>
          <p:cNvSpPr>
            <a:spLocks noChangeArrowheads="1"/>
          </p:cNvSpPr>
          <p:nvPr/>
        </p:nvSpPr>
        <p:spPr bwMode="auto">
          <a:xfrm>
            <a:off x="5062624" y="4605058"/>
            <a:ext cx="882560" cy="484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22" tIns="34261" rIns="68522" bIns="34261">
            <a:spAutoFit/>
          </a:bodyPr>
          <a:lstStyle/>
          <a:p>
            <a:r>
              <a:rPr lang="en-US" sz="1200" b="1" dirty="0">
                <a:solidFill>
                  <a:srgbClr val="7F7F7F"/>
                </a:solidFill>
                <a:latin typeface="Broadway" pitchFamily="82" charset="0"/>
                <a:ea typeface="黑体" pitchFamily="2" charset="-122"/>
                <a:sym typeface="Arial" pitchFamily="34" charset="0"/>
              </a:rPr>
              <a:t>Part </a:t>
            </a:r>
            <a:r>
              <a:rPr lang="en-US" sz="1100" b="1" dirty="0">
                <a:solidFill>
                  <a:srgbClr val="7F7F7F"/>
                </a:solidFill>
                <a:latin typeface="Broadway" pitchFamily="82" charset="0"/>
                <a:ea typeface="黑体" pitchFamily="2" charset="-122"/>
                <a:sym typeface="Arial" pitchFamily="34" charset="0"/>
              </a:rPr>
              <a:t> </a:t>
            </a:r>
            <a:r>
              <a:rPr lang="en-US" sz="1100" b="1" dirty="0" smtClean="0">
                <a:solidFill>
                  <a:srgbClr val="7F7F7F"/>
                </a:solidFill>
                <a:latin typeface="Broadway" pitchFamily="82" charset="0"/>
                <a:ea typeface="黑体" pitchFamily="2" charset="-122"/>
                <a:sym typeface="Arial" pitchFamily="34" charset="0"/>
              </a:rPr>
              <a:t>  </a:t>
            </a:r>
            <a:r>
              <a:rPr lang="en-US" sz="2700" b="1" dirty="0" smtClean="0">
                <a:solidFill>
                  <a:srgbClr val="7F7F7F"/>
                </a:solidFill>
                <a:latin typeface="Broadway" pitchFamily="82" charset="0"/>
                <a:ea typeface="黑体" pitchFamily="2" charset="-122"/>
                <a:sym typeface="Arial" pitchFamily="34" charset="0"/>
              </a:rPr>
              <a:t>5</a:t>
            </a:r>
            <a:endParaRPr lang="zh-CN" altLang="en-US" dirty="0"/>
          </a:p>
        </p:txBody>
      </p:sp>
      <p:sp>
        <p:nvSpPr>
          <p:cNvPr id="42" name="TextBox 7177"/>
          <p:cNvSpPr>
            <a:spLocks noChangeArrowheads="1"/>
          </p:cNvSpPr>
          <p:nvPr/>
        </p:nvSpPr>
        <p:spPr bwMode="auto">
          <a:xfrm>
            <a:off x="3672058" y="962968"/>
            <a:ext cx="879354" cy="484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22" tIns="34261" rIns="68522" bIns="34261">
            <a:spAutoFit/>
          </a:bodyPr>
          <a:lstStyle/>
          <a:p>
            <a:r>
              <a:rPr lang="en-US" sz="1200" b="1" dirty="0">
                <a:solidFill>
                  <a:srgbClr val="7F7F7F"/>
                </a:solidFill>
                <a:latin typeface="Broadway" pitchFamily="82" charset="0"/>
                <a:ea typeface="黑体" pitchFamily="2" charset="-122"/>
                <a:sym typeface="Arial" pitchFamily="34" charset="0"/>
              </a:rPr>
              <a:t>Part  </a:t>
            </a:r>
            <a:r>
              <a:rPr lang="en-US" sz="1000" b="1" dirty="0">
                <a:solidFill>
                  <a:srgbClr val="7F7F7F"/>
                </a:solidFill>
                <a:latin typeface="Broadway" pitchFamily="82" charset="0"/>
                <a:ea typeface="黑体" pitchFamily="2" charset="-122"/>
                <a:sym typeface="Arial" pitchFamily="34" charset="0"/>
              </a:rPr>
              <a:t> </a:t>
            </a:r>
            <a:r>
              <a:rPr lang="en-US" sz="1000" b="1" dirty="0" smtClean="0">
                <a:solidFill>
                  <a:srgbClr val="7F7F7F"/>
                </a:solidFill>
                <a:latin typeface="Broadway" pitchFamily="82" charset="0"/>
                <a:ea typeface="黑体" pitchFamily="2" charset="-122"/>
                <a:sym typeface="Arial" pitchFamily="34" charset="0"/>
              </a:rPr>
              <a:t> </a:t>
            </a:r>
            <a:r>
              <a:rPr lang="en-US" sz="2700" b="1" dirty="0" smtClean="0">
                <a:solidFill>
                  <a:srgbClr val="7F7F7F"/>
                </a:solidFill>
                <a:latin typeface="Broadway" pitchFamily="82" charset="0"/>
                <a:ea typeface="黑体" pitchFamily="2" charset="-122"/>
                <a:sym typeface="Arial" pitchFamily="34" charset="0"/>
              </a:rPr>
              <a:t>1</a:t>
            </a:r>
            <a:endParaRPr lang="zh-CN" altLang="en-US" dirty="0"/>
          </a:p>
        </p:txBody>
      </p:sp>
      <p:sp>
        <p:nvSpPr>
          <p:cNvPr id="43" name="TextBox 7177"/>
          <p:cNvSpPr>
            <a:spLocks noChangeArrowheads="1"/>
          </p:cNvSpPr>
          <p:nvPr/>
        </p:nvSpPr>
        <p:spPr bwMode="auto">
          <a:xfrm>
            <a:off x="4018898" y="1873491"/>
            <a:ext cx="872942" cy="484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22" tIns="34261" rIns="68522" bIns="34261">
            <a:spAutoFit/>
          </a:bodyPr>
          <a:lstStyle/>
          <a:p>
            <a:r>
              <a:rPr lang="en-US" sz="1200" b="1" dirty="0">
                <a:solidFill>
                  <a:srgbClr val="7F7F7F"/>
                </a:solidFill>
                <a:latin typeface="Broadway" pitchFamily="82" charset="0"/>
                <a:ea typeface="黑体" pitchFamily="2" charset="-122"/>
                <a:sym typeface="Arial" pitchFamily="34" charset="0"/>
              </a:rPr>
              <a:t>Part </a:t>
            </a:r>
            <a:r>
              <a:rPr lang="en-US" sz="1000" b="1" dirty="0">
                <a:solidFill>
                  <a:srgbClr val="7F7F7F"/>
                </a:solidFill>
                <a:latin typeface="Broadway" pitchFamily="82" charset="0"/>
                <a:ea typeface="黑体" pitchFamily="2" charset="-122"/>
                <a:sym typeface="Arial" pitchFamily="34" charset="0"/>
              </a:rPr>
              <a:t>  </a:t>
            </a:r>
            <a:r>
              <a:rPr lang="en-US" sz="1000" b="1" dirty="0" smtClean="0">
                <a:solidFill>
                  <a:srgbClr val="7F7F7F"/>
                </a:solidFill>
                <a:latin typeface="Broadway" pitchFamily="82" charset="0"/>
                <a:ea typeface="黑体" pitchFamily="2" charset="-122"/>
                <a:sym typeface="Arial" pitchFamily="34" charset="0"/>
              </a:rPr>
              <a:t> </a:t>
            </a:r>
            <a:r>
              <a:rPr lang="en-US" sz="2700" b="1" dirty="0" smtClean="0">
                <a:solidFill>
                  <a:srgbClr val="7F7F7F"/>
                </a:solidFill>
                <a:latin typeface="Broadway" pitchFamily="82" charset="0"/>
                <a:ea typeface="黑体" pitchFamily="2" charset="-122"/>
                <a:sym typeface="Arial" pitchFamily="34" charset="0"/>
              </a:rPr>
              <a:t>2</a:t>
            </a:r>
            <a:endParaRPr lang="zh-CN" altLang="en-US" dirty="0"/>
          </a:p>
        </p:txBody>
      </p:sp>
      <p:sp>
        <p:nvSpPr>
          <p:cNvPr id="44" name="TextBox 7177"/>
          <p:cNvSpPr>
            <a:spLocks noChangeArrowheads="1"/>
          </p:cNvSpPr>
          <p:nvPr/>
        </p:nvSpPr>
        <p:spPr bwMode="auto">
          <a:xfrm>
            <a:off x="4359326" y="2784014"/>
            <a:ext cx="882560" cy="484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22" tIns="34261" rIns="68522" bIns="34261">
            <a:spAutoFit/>
          </a:bodyPr>
          <a:lstStyle/>
          <a:p>
            <a:r>
              <a:rPr lang="en-US" sz="1200" b="1" dirty="0">
                <a:solidFill>
                  <a:srgbClr val="7F7F7F"/>
                </a:solidFill>
                <a:latin typeface="Broadway" pitchFamily="82" charset="0"/>
                <a:ea typeface="黑体" pitchFamily="2" charset="-122"/>
                <a:sym typeface="Arial" pitchFamily="34" charset="0"/>
              </a:rPr>
              <a:t>Part </a:t>
            </a:r>
            <a:r>
              <a:rPr lang="en-US" sz="1100" b="1" dirty="0">
                <a:solidFill>
                  <a:srgbClr val="7F7F7F"/>
                </a:solidFill>
                <a:latin typeface="Broadway" pitchFamily="82" charset="0"/>
                <a:ea typeface="黑体" pitchFamily="2" charset="-122"/>
                <a:sym typeface="Arial" pitchFamily="34" charset="0"/>
              </a:rPr>
              <a:t> </a:t>
            </a:r>
            <a:r>
              <a:rPr lang="en-US" sz="1100" b="1" dirty="0" smtClean="0">
                <a:solidFill>
                  <a:srgbClr val="7F7F7F"/>
                </a:solidFill>
                <a:latin typeface="Broadway" pitchFamily="82" charset="0"/>
                <a:ea typeface="黑体" pitchFamily="2" charset="-122"/>
                <a:sym typeface="Arial" pitchFamily="34" charset="0"/>
              </a:rPr>
              <a:t>  </a:t>
            </a:r>
            <a:r>
              <a:rPr lang="en-US" sz="2700" b="1" dirty="0" smtClean="0">
                <a:solidFill>
                  <a:srgbClr val="7F7F7F"/>
                </a:solidFill>
                <a:latin typeface="Broadway" pitchFamily="82" charset="0"/>
                <a:ea typeface="黑体" pitchFamily="2" charset="-122"/>
                <a:sym typeface="Arial" pitchFamily="34" charset="0"/>
              </a:rPr>
              <a:t>3</a:t>
            </a:r>
            <a:endParaRPr lang="zh-CN" altLang="en-US" dirty="0"/>
          </a:p>
        </p:txBody>
      </p:sp>
      <p:sp>
        <p:nvSpPr>
          <p:cNvPr id="45" name="圆角矩形 44">
            <a:hlinkClick r:id="rId4" action="ppaction://hlinksldjump"/>
          </p:cNvPr>
          <p:cNvSpPr/>
          <p:nvPr/>
        </p:nvSpPr>
        <p:spPr>
          <a:xfrm>
            <a:off x="4716398" y="1020396"/>
            <a:ext cx="2773530" cy="369332"/>
          </a:xfrm>
          <a:prstGeom prst="roundRect">
            <a:avLst/>
          </a:prstGeom>
          <a:solidFill>
            <a:schemeClr val="accent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r>
              <a:rPr lang="zh-CN" altLang="en-US" b="1" dirty="0" smtClean="0">
                <a:latin typeface="黑体" pitchFamily="49" charset="-122"/>
                <a:ea typeface="黑体" pitchFamily="49" charset="-122"/>
              </a:rPr>
              <a:t>能力综述</a:t>
            </a:r>
            <a:endParaRPr lang="zh-CN" altLang="en-US" b="1" dirty="0">
              <a:latin typeface="黑体" pitchFamily="49" charset="-122"/>
              <a:ea typeface="黑体" pitchFamily="49" charset="-122"/>
            </a:endParaRPr>
          </a:p>
        </p:txBody>
      </p:sp>
      <p:sp>
        <p:nvSpPr>
          <p:cNvPr id="46" name="圆角矩形 45">
            <a:hlinkClick r:id="rId5" action="ppaction://hlinksldjump"/>
          </p:cNvPr>
          <p:cNvSpPr/>
          <p:nvPr/>
        </p:nvSpPr>
        <p:spPr>
          <a:xfrm>
            <a:off x="5067036" y="1930957"/>
            <a:ext cx="2773530" cy="369332"/>
          </a:xfrm>
          <a:prstGeom prst="roundRect">
            <a:avLst/>
          </a:prstGeom>
          <a:solidFill>
            <a:schemeClr val="accent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r>
              <a:rPr lang="zh-CN" altLang="en-US" b="1" dirty="0" smtClean="0">
                <a:latin typeface="黑体" pitchFamily="49" charset="-122"/>
                <a:ea typeface="黑体" pitchFamily="49" charset="-122"/>
              </a:rPr>
              <a:t>互动游戏</a:t>
            </a:r>
            <a:endParaRPr lang="zh-CN" altLang="en-US" b="1" dirty="0">
              <a:latin typeface="黑体" pitchFamily="49" charset="-122"/>
              <a:ea typeface="黑体" pitchFamily="49" charset="-122"/>
            </a:endParaRPr>
          </a:p>
        </p:txBody>
      </p:sp>
      <p:sp>
        <p:nvSpPr>
          <p:cNvPr id="47" name="圆角矩形 46">
            <a:hlinkClick r:id="rId6" action="ppaction://hlinksldjump"/>
          </p:cNvPr>
          <p:cNvSpPr/>
          <p:nvPr/>
        </p:nvSpPr>
        <p:spPr>
          <a:xfrm>
            <a:off x="5417674" y="2841518"/>
            <a:ext cx="2773530" cy="369332"/>
          </a:xfrm>
          <a:prstGeom prst="roundRect">
            <a:avLst/>
          </a:prstGeom>
          <a:solidFill>
            <a:schemeClr val="accent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r>
              <a:rPr lang="zh-CN" altLang="en-US" b="1" dirty="0" smtClean="0">
                <a:latin typeface="黑体" pitchFamily="49" charset="-122"/>
                <a:ea typeface="黑体" pitchFamily="49" charset="-122"/>
              </a:rPr>
              <a:t>相关知识</a:t>
            </a:r>
            <a:endParaRPr lang="zh-CN" altLang="en-US" b="1" dirty="0">
              <a:latin typeface="黑体" pitchFamily="49" charset="-122"/>
              <a:ea typeface="黑体" pitchFamily="49" charset="-122"/>
            </a:endParaRPr>
          </a:p>
        </p:txBody>
      </p:sp>
      <p:sp>
        <p:nvSpPr>
          <p:cNvPr id="48" name="圆角矩形 47">
            <a:hlinkClick r:id="rId7" action="ppaction://hlinksldjump"/>
          </p:cNvPr>
          <p:cNvSpPr/>
          <p:nvPr/>
        </p:nvSpPr>
        <p:spPr>
          <a:xfrm>
            <a:off x="5768312" y="3752079"/>
            <a:ext cx="2773530" cy="369332"/>
          </a:xfrm>
          <a:prstGeom prst="roundRect">
            <a:avLst/>
          </a:prstGeom>
          <a:solidFill>
            <a:schemeClr val="accent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r>
              <a:rPr lang="zh-CN" altLang="en-US" b="1" dirty="0" smtClean="0">
                <a:latin typeface="黑体" pitchFamily="49" charset="-122"/>
                <a:ea typeface="黑体" pitchFamily="49" charset="-122"/>
              </a:rPr>
              <a:t>互动游戏</a:t>
            </a:r>
            <a:endParaRPr lang="zh-CN" altLang="en-US" b="1" dirty="0">
              <a:latin typeface="黑体" pitchFamily="49" charset="-122"/>
              <a:ea typeface="黑体" pitchFamily="49" charset="-122"/>
            </a:endParaRPr>
          </a:p>
        </p:txBody>
      </p:sp>
      <p:sp>
        <p:nvSpPr>
          <p:cNvPr id="49" name="圆角矩形 48">
            <a:hlinkClick r:id="rId8" action="ppaction://hlinksldjump"/>
          </p:cNvPr>
          <p:cNvSpPr/>
          <p:nvPr/>
        </p:nvSpPr>
        <p:spPr>
          <a:xfrm>
            <a:off x="6118950" y="4662641"/>
            <a:ext cx="2773530" cy="369332"/>
          </a:xfrm>
          <a:prstGeom prst="roundRect">
            <a:avLst/>
          </a:prstGeom>
          <a:solidFill>
            <a:schemeClr val="accent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r>
              <a:rPr lang="zh-CN" altLang="en-US" b="1" dirty="0" smtClean="0">
                <a:latin typeface="黑体" pitchFamily="49" charset="-122"/>
                <a:ea typeface="黑体" pitchFamily="49" charset="-122"/>
              </a:rPr>
              <a:t>实训练习</a:t>
            </a:r>
            <a:endParaRPr lang="zh-CN" altLang="en-US" b="1" dirty="0">
              <a:latin typeface="黑体" pitchFamily="49" charset="-122"/>
              <a:ea typeface="黑体" pitchFamily="49" charset="-122"/>
            </a:endParaRPr>
          </a:p>
        </p:txBody>
      </p:sp>
      <p:sp>
        <p:nvSpPr>
          <p:cNvPr id="19" name="圆角矩形 18">
            <a:hlinkClick r:id="rId9"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196963500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20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ppt_x</p:attrName>
                                        </p:attrNameLst>
                                      </p:cBhvr>
                                      <p:tavLst>
                                        <p:tav tm="0">
                                          <p:val>
                                            <p:strVal val="1+#ppt_w/2"/>
                                          </p:val>
                                        </p:tav>
                                        <p:tav tm="100000">
                                          <p:val>
                                            <p:strVal val="#ppt_x"/>
                                          </p:val>
                                        </p:tav>
                                      </p:tavLst>
                                    </p:anim>
                                    <p:anim calcmode="lin" valueType="num">
                                      <p:cBhvr>
                                        <p:cTn id="8" dur="500" fill="hold"/>
                                        <p:tgtEl>
                                          <p:spTgt spid="4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400"/>
                                  </p:stCondLst>
                                  <p:childTnLst>
                                    <p:set>
                                      <p:cBhvr>
                                        <p:cTn id="10" dur="1" fill="hold">
                                          <p:stCondLst>
                                            <p:cond delay="0"/>
                                          </p:stCondLst>
                                        </p:cTn>
                                        <p:tgtEl>
                                          <p:spTgt spid="43"/>
                                        </p:tgtEl>
                                        <p:attrNameLst>
                                          <p:attrName>style.visibility</p:attrName>
                                        </p:attrNameLst>
                                      </p:cBhvr>
                                      <p:to>
                                        <p:strVal val="visible"/>
                                      </p:to>
                                    </p:set>
                                    <p:anim calcmode="lin" valueType="num">
                                      <p:cBhvr>
                                        <p:cTn id="11" dur="500" fill="hold"/>
                                        <p:tgtEl>
                                          <p:spTgt spid="43"/>
                                        </p:tgtEl>
                                        <p:attrNameLst>
                                          <p:attrName>ppt_x</p:attrName>
                                        </p:attrNameLst>
                                      </p:cBhvr>
                                      <p:tavLst>
                                        <p:tav tm="0">
                                          <p:val>
                                            <p:strVal val="1+#ppt_w/2"/>
                                          </p:val>
                                        </p:tav>
                                        <p:tav tm="100000">
                                          <p:val>
                                            <p:strVal val="#ppt_x"/>
                                          </p:val>
                                        </p:tav>
                                      </p:tavLst>
                                    </p:anim>
                                    <p:anim calcmode="lin" valueType="num">
                                      <p:cBhvr>
                                        <p:cTn id="12" dur="500" fill="hold"/>
                                        <p:tgtEl>
                                          <p:spTgt spid="4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600"/>
                                  </p:stCondLst>
                                  <p:childTnLst>
                                    <p:set>
                                      <p:cBhvr>
                                        <p:cTn id="14" dur="1" fill="hold">
                                          <p:stCondLst>
                                            <p:cond delay="0"/>
                                          </p:stCondLst>
                                        </p:cTn>
                                        <p:tgtEl>
                                          <p:spTgt spid="44"/>
                                        </p:tgtEl>
                                        <p:attrNameLst>
                                          <p:attrName>style.visibility</p:attrName>
                                        </p:attrNameLst>
                                      </p:cBhvr>
                                      <p:to>
                                        <p:strVal val="visible"/>
                                      </p:to>
                                    </p:set>
                                    <p:anim calcmode="lin" valueType="num">
                                      <p:cBhvr>
                                        <p:cTn id="15" dur="500" fill="hold"/>
                                        <p:tgtEl>
                                          <p:spTgt spid="44"/>
                                        </p:tgtEl>
                                        <p:attrNameLst>
                                          <p:attrName>ppt_x</p:attrName>
                                        </p:attrNameLst>
                                      </p:cBhvr>
                                      <p:tavLst>
                                        <p:tav tm="0">
                                          <p:val>
                                            <p:strVal val="1+#ppt_w/2"/>
                                          </p:val>
                                        </p:tav>
                                        <p:tav tm="100000">
                                          <p:val>
                                            <p:strVal val="#ppt_x"/>
                                          </p:val>
                                        </p:tav>
                                      </p:tavLst>
                                    </p:anim>
                                    <p:anim calcmode="lin" valueType="num">
                                      <p:cBhvr>
                                        <p:cTn id="16" dur="500" fill="hold"/>
                                        <p:tgtEl>
                                          <p:spTgt spid="44"/>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800"/>
                                  </p:stCondLst>
                                  <p:childTnLst>
                                    <p:set>
                                      <p:cBhvr>
                                        <p:cTn id="18" dur="1" fill="hold">
                                          <p:stCondLst>
                                            <p:cond delay="0"/>
                                          </p:stCondLst>
                                        </p:cTn>
                                        <p:tgtEl>
                                          <p:spTgt spid="40"/>
                                        </p:tgtEl>
                                        <p:attrNameLst>
                                          <p:attrName>style.visibility</p:attrName>
                                        </p:attrNameLst>
                                      </p:cBhvr>
                                      <p:to>
                                        <p:strVal val="visible"/>
                                      </p:to>
                                    </p:set>
                                    <p:anim calcmode="lin" valueType="num">
                                      <p:cBhvr>
                                        <p:cTn id="19" dur="500" fill="hold"/>
                                        <p:tgtEl>
                                          <p:spTgt spid="40"/>
                                        </p:tgtEl>
                                        <p:attrNameLst>
                                          <p:attrName>ppt_x</p:attrName>
                                        </p:attrNameLst>
                                      </p:cBhvr>
                                      <p:tavLst>
                                        <p:tav tm="0">
                                          <p:val>
                                            <p:strVal val="1+#ppt_w/2"/>
                                          </p:val>
                                        </p:tav>
                                        <p:tav tm="100000">
                                          <p:val>
                                            <p:strVal val="#ppt_x"/>
                                          </p:val>
                                        </p:tav>
                                      </p:tavLst>
                                    </p:anim>
                                    <p:anim calcmode="lin" valueType="num">
                                      <p:cBhvr>
                                        <p:cTn id="20" dur="500" fill="hold"/>
                                        <p:tgtEl>
                                          <p:spTgt spid="40"/>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1200"/>
                                  </p:stCondLst>
                                  <p:childTnLst>
                                    <p:set>
                                      <p:cBhvr>
                                        <p:cTn id="22" dur="1" fill="hold">
                                          <p:stCondLst>
                                            <p:cond delay="0"/>
                                          </p:stCondLst>
                                        </p:cTn>
                                        <p:tgtEl>
                                          <p:spTgt spid="41"/>
                                        </p:tgtEl>
                                        <p:attrNameLst>
                                          <p:attrName>style.visibility</p:attrName>
                                        </p:attrNameLst>
                                      </p:cBhvr>
                                      <p:to>
                                        <p:strVal val="visible"/>
                                      </p:to>
                                    </p:set>
                                    <p:anim calcmode="lin" valueType="num">
                                      <p:cBhvr>
                                        <p:cTn id="23" dur="500" fill="hold"/>
                                        <p:tgtEl>
                                          <p:spTgt spid="41"/>
                                        </p:tgtEl>
                                        <p:attrNameLst>
                                          <p:attrName>ppt_x</p:attrName>
                                        </p:attrNameLst>
                                      </p:cBhvr>
                                      <p:tavLst>
                                        <p:tav tm="0">
                                          <p:val>
                                            <p:strVal val="1+#ppt_w/2"/>
                                          </p:val>
                                        </p:tav>
                                        <p:tav tm="100000">
                                          <p:val>
                                            <p:strVal val="#ppt_x"/>
                                          </p:val>
                                        </p:tav>
                                      </p:tavLst>
                                    </p:anim>
                                    <p:anim calcmode="lin" valueType="num">
                                      <p:cBhvr>
                                        <p:cTn id="24" dur="500" fill="hold"/>
                                        <p:tgtEl>
                                          <p:spTgt spid="41"/>
                                        </p:tgtEl>
                                        <p:attrNameLst>
                                          <p:attrName>ppt_y</p:attrName>
                                        </p:attrNameLst>
                                      </p:cBhvr>
                                      <p:tavLst>
                                        <p:tav tm="0">
                                          <p:val>
                                            <p:strVal val="#ppt_y"/>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1000"/>
                                        <p:tgtEl>
                                          <p:spTgt spid="45"/>
                                        </p:tgtEl>
                                      </p:cBhvr>
                                    </p:animEffect>
                                    <p:anim calcmode="lin" valueType="num">
                                      <p:cBhvr>
                                        <p:cTn id="28" dur="1000" fill="hold"/>
                                        <p:tgtEl>
                                          <p:spTgt spid="45"/>
                                        </p:tgtEl>
                                        <p:attrNameLst>
                                          <p:attrName>ppt_x</p:attrName>
                                        </p:attrNameLst>
                                      </p:cBhvr>
                                      <p:tavLst>
                                        <p:tav tm="0">
                                          <p:val>
                                            <p:strVal val="#ppt_x"/>
                                          </p:val>
                                        </p:tav>
                                        <p:tav tm="100000">
                                          <p:val>
                                            <p:strVal val="#ppt_x"/>
                                          </p:val>
                                        </p:tav>
                                      </p:tavLst>
                                    </p:anim>
                                    <p:anim calcmode="lin" valueType="num">
                                      <p:cBhvr>
                                        <p:cTn id="29" dur="1000" fill="hold"/>
                                        <p:tgtEl>
                                          <p:spTgt spid="4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00"/>
                                  </p:stCondLst>
                                  <p:childTnLst>
                                    <p:set>
                                      <p:cBhvr>
                                        <p:cTn id="31" dur="1" fill="hold">
                                          <p:stCondLst>
                                            <p:cond delay="0"/>
                                          </p:stCondLst>
                                        </p:cTn>
                                        <p:tgtEl>
                                          <p:spTgt spid="46"/>
                                        </p:tgtEl>
                                        <p:attrNameLst>
                                          <p:attrName>style.visibility</p:attrName>
                                        </p:attrNameLst>
                                      </p:cBhvr>
                                      <p:to>
                                        <p:strVal val="visible"/>
                                      </p:to>
                                    </p:set>
                                    <p:animEffect transition="in" filter="fade">
                                      <p:cBhvr>
                                        <p:cTn id="32" dur="1000"/>
                                        <p:tgtEl>
                                          <p:spTgt spid="46"/>
                                        </p:tgtEl>
                                      </p:cBhvr>
                                    </p:animEffect>
                                    <p:anim calcmode="lin" valueType="num">
                                      <p:cBhvr>
                                        <p:cTn id="33" dur="1000" fill="hold"/>
                                        <p:tgtEl>
                                          <p:spTgt spid="46"/>
                                        </p:tgtEl>
                                        <p:attrNameLst>
                                          <p:attrName>ppt_x</p:attrName>
                                        </p:attrNameLst>
                                      </p:cBhvr>
                                      <p:tavLst>
                                        <p:tav tm="0">
                                          <p:val>
                                            <p:strVal val="#ppt_x"/>
                                          </p:val>
                                        </p:tav>
                                        <p:tav tm="100000">
                                          <p:val>
                                            <p:strVal val="#ppt_x"/>
                                          </p:val>
                                        </p:tav>
                                      </p:tavLst>
                                    </p:anim>
                                    <p:anim calcmode="lin" valueType="num">
                                      <p:cBhvr>
                                        <p:cTn id="34" dur="1000" fill="hold"/>
                                        <p:tgtEl>
                                          <p:spTgt spid="4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400"/>
                                  </p:stCondLst>
                                  <p:childTnLst>
                                    <p:set>
                                      <p:cBhvr>
                                        <p:cTn id="36" dur="1" fill="hold">
                                          <p:stCondLst>
                                            <p:cond delay="0"/>
                                          </p:stCondLst>
                                        </p:cTn>
                                        <p:tgtEl>
                                          <p:spTgt spid="47"/>
                                        </p:tgtEl>
                                        <p:attrNameLst>
                                          <p:attrName>style.visibility</p:attrName>
                                        </p:attrNameLst>
                                      </p:cBhvr>
                                      <p:to>
                                        <p:strVal val="visible"/>
                                      </p:to>
                                    </p:set>
                                    <p:animEffect transition="in" filter="fade">
                                      <p:cBhvr>
                                        <p:cTn id="37" dur="1000"/>
                                        <p:tgtEl>
                                          <p:spTgt spid="47"/>
                                        </p:tgtEl>
                                      </p:cBhvr>
                                    </p:animEffect>
                                    <p:anim calcmode="lin" valueType="num">
                                      <p:cBhvr>
                                        <p:cTn id="38" dur="1000" fill="hold"/>
                                        <p:tgtEl>
                                          <p:spTgt spid="47"/>
                                        </p:tgtEl>
                                        <p:attrNameLst>
                                          <p:attrName>ppt_x</p:attrName>
                                        </p:attrNameLst>
                                      </p:cBhvr>
                                      <p:tavLst>
                                        <p:tav tm="0">
                                          <p:val>
                                            <p:strVal val="#ppt_x"/>
                                          </p:val>
                                        </p:tav>
                                        <p:tav tm="100000">
                                          <p:val>
                                            <p:strVal val="#ppt_x"/>
                                          </p:val>
                                        </p:tav>
                                      </p:tavLst>
                                    </p:anim>
                                    <p:anim calcmode="lin" valueType="num">
                                      <p:cBhvr>
                                        <p:cTn id="39" dur="1000" fill="hold"/>
                                        <p:tgtEl>
                                          <p:spTgt spid="4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600"/>
                                  </p:stCondLst>
                                  <p:childTnLst>
                                    <p:set>
                                      <p:cBhvr>
                                        <p:cTn id="41" dur="1" fill="hold">
                                          <p:stCondLst>
                                            <p:cond delay="0"/>
                                          </p:stCondLst>
                                        </p:cTn>
                                        <p:tgtEl>
                                          <p:spTgt spid="48"/>
                                        </p:tgtEl>
                                        <p:attrNameLst>
                                          <p:attrName>style.visibility</p:attrName>
                                        </p:attrNameLst>
                                      </p:cBhvr>
                                      <p:to>
                                        <p:strVal val="visible"/>
                                      </p:to>
                                    </p:set>
                                    <p:animEffect transition="in" filter="fade">
                                      <p:cBhvr>
                                        <p:cTn id="42" dur="1000"/>
                                        <p:tgtEl>
                                          <p:spTgt spid="48"/>
                                        </p:tgtEl>
                                      </p:cBhvr>
                                    </p:animEffect>
                                    <p:anim calcmode="lin" valueType="num">
                                      <p:cBhvr>
                                        <p:cTn id="43" dur="1000" fill="hold"/>
                                        <p:tgtEl>
                                          <p:spTgt spid="48"/>
                                        </p:tgtEl>
                                        <p:attrNameLst>
                                          <p:attrName>ppt_x</p:attrName>
                                        </p:attrNameLst>
                                      </p:cBhvr>
                                      <p:tavLst>
                                        <p:tav tm="0">
                                          <p:val>
                                            <p:strVal val="#ppt_x"/>
                                          </p:val>
                                        </p:tav>
                                        <p:tav tm="100000">
                                          <p:val>
                                            <p:strVal val="#ppt_x"/>
                                          </p:val>
                                        </p:tav>
                                      </p:tavLst>
                                    </p:anim>
                                    <p:anim calcmode="lin" valueType="num">
                                      <p:cBhvr>
                                        <p:cTn id="44" dur="1000" fill="hold"/>
                                        <p:tgtEl>
                                          <p:spTgt spid="4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1000"/>
                                  </p:stCondLst>
                                  <p:childTnLst>
                                    <p:set>
                                      <p:cBhvr>
                                        <p:cTn id="46" dur="1" fill="hold">
                                          <p:stCondLst>
                                            <p:cond delay="0"/>
                                          </p:stCondLst>
                                        </p:cTn>
                                        <p:tgtEl>
                                          <p:spTgt spid="49"/>
                                        </p:tgtEl>
                                        <p:attrNameLst>
                                          <p:attrName>style.visibility</p:attrName>
                                        </p:attrNameLst>
                                      </p:cBhvr>
                                      <p:to>
                                        <p:strVal val="visible"/>
                                      </p:to>
                                    </p:set>
                                    <p:animEffect transition="in" filter="fade">
                                      <p:cBhvr>
                                        <p:cTn id="47" dur="1000"/>
                                        <p:tgtEl>
                                          <p:spTgt spid="49"/>
                                        </p:tgtEl>
                                      </p:cBhvr>
                                    </p:animEffect>
                                    <p:anim calcmode="lin" valueType="num">
                                      <p:cBhvr>
                                        <p:cTn id="48" dur="1000" fill="hold"/>
                                        <p:tgtEl>
                                          <p:spTgt spid="49"/>
                                        </p:tgtEl>
                                        <p:attrNameLst>
                                          <p:attrName>ppt_x</p:attrName>
                                        </p:attrNameLst>
                                      </p:cBhvr>
                                      <p:tavLst>
                                        <p:tav tm="0">
                                          <p:val>
                                            <p:strVal val="#ppt_x"/>
                                          </p:val>
                                        </p:tav>
                                        <p:tav tm="100000">
                                          <p:val>
                                            <p:strVal val="#ppt_x"/>
                                          </p:val>
                                        </p:tav>
                                      </p:tavLst>
                                    </p:anim>
                                    <p:anim calcmode="lin" valueType="num">
                                      <p:cBhvr>
                                        <p:cTn id="49"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bldLvl="0" autoUpdateAnimBg="0"/>
      <p:bldP spid="41" grpId="0" bldLvl="0" autoUpdateAnimBg="0"/>
      <p:bldP spid="42" grpId="0" bldLvl="0" autoUpdateAnimBg="0"/>
      <p:bldP spid="43" grpId="0" bldLvl="0" autoUpdateAnimBg="0"/>
      <p:bldP spid="44" grpId="0" bldLvl="0" autoUpdateAnimBg="0"/>
      <p:bldP spid="45" grpId="0" animBg="1"/>
      <p:bldP spid="46" grpId="0" animBg="1"/>
      <p:bldP spid="47" grpId="0" animBg="1"/>
      <p:bldP spid="48" grpId="0" animBg="1"/>
      <p:bldP spid="49"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841276"/>
            <a:ext cx="6836222" cy="4524315"/>
          </a:xfrm>
          <a:prstGeom prst="rect">
            <a:avLst/>
          </a:prstGeom>
          <a:noFill/>
        </p:spPr>
        <p:txBody>
          <a:bodyPr wrap="square" rtlCol="0">
            <a:spAutoFit/>
          </a:bodyPr>
          <a:lstStyle/>
          <a:p>
            <a:pPr indent="457200"/>
            <a:r>
              <a:rPr lang="zh-CN" altLang="zh-CN" b="1" dirty="0"/>
              <a:t>相关知识</a:t>
            </a:r>
            <a:endParaRPr lang="zh-CN" altLang="zh-CN" dirty="0"/>
          </a:p>
          <a:p>
            <a:pPr indent="457200"/>
            <a:r>
              <a:rPr lang="zh-CN" altLang="zh-CN" dirty="0"/>
              <a:t>每个人的心，都像上了锁的大门，任你用多粗的铁棒也撬不开。唯有关怀，才能把自己变成一把细腻的钥匙，进入别人的心。当客户怒气冲冲地打进电话时，怎样才能化解冲突呢？你了解客户的真实想法吗？你站在对方的角度想过对方的感受吗？假如你从没有这么做过，请尝试一下同理心，它会让你的整体服务水平迅速得到改善。</a:t>
            </a:r>
          </a:p>
          <a:p>
            <a:pPr indent="457200"/>
            <a:r>
              <a:rPr lang="zh-CN" altLang="zh-CN" dirty="0"/>
              <a:t>在日常工作中，坐席代表每天会接触各种类型的客户，并不是所有的客户都会把自己的真实想法用语言很好地表达出来，有很多客户虽然内心有着清楚的想法，但是在用语言表达时却很模糊，也就是说我们通常看到的只是冰山露在海面上的一角，而冰山的大半部分却在海面下面。客户就如一座冰山，水面上的是语言、表情、行为和情绪，而水面下隐藏的却是客户的真实动机、原因、企图、听闻、经验、理由等。我们常把冰山的一部分当成了全部，但局部和全部却是不一样的。我们常把听到的话当做事实，而没有进行理性的分析</a:t>
            </a:r>
            <a:r>
              <a:rPr lang="zh-CN" altLang="zh-CN" dirty="0" smtClean="0"/>
              <a:t>。</a:t>
            </a:r>
            <a:endParaRPr lang="zh-CN" altLang="zh-CN" dirty="0"/>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3" name="TextBox 28"/>
          <p:cNvSpPr>
            <a:spLocks noChangeArrowheads="1"/>
          </p:cNvSpPr>
          <p:nvPr/>
        </p:nvSpPr>
        <p:spPr bwMode="auto">
          <a:xfrm>
            <a:off x="5595138" y="84605"/>
            <a:ext cx="3441360"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5</a:t>
            </a:r>
            <a:r>
              <a:rPr lang="zh-CN" altLang="en-US" sz="1600" b="1" dirty="0" smtClean="0">
                <a:solidFill>
                  <a:schemeClr val="accent3">
                    <a:lumMod val="50000"/>
                  </a:schemeClr>
                </a:solidFill>
                <a:latin typeface="黑体" pitchFamily="2" charset="-122"/>
                <a:ea typeface="黑体" pitchFamily="2" charset="-122"/>
              </a:rPr>
              <a:t>  同理心的运用</a:t>
            </a:r>
            <a:endParaRPr lang="zh-CN" altLang="en-US" sz="1600" b="1" dirty="0">
              <a:solidFill>
                <a:schemeClr val="accent3">
                  <a:lumMod val="50000"/>
                </a:schemeClr>
              </a:solidFill>
              <a:latin typeface="黑体" pitchFamily="2" charset="-122"/>
              <a:ea typeface="黑体" pitchFamily="2" charset="-122"/>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90523649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2862322"/>
          </a:xfrm>
          <a:prstGeom prst="rect">
            <a:avLst/>
          </a:prstGeom>
          <a:noFill/>
        </p:spPr>
        <p:txBody>
          <a:bodyPr wrap="square" rtlCol="0">
            <a:spAutoFit/>
          </a:bodyPr>
          <a:lstStyle/>
          <a:p>
            <a:pPr indent="457200"/>
            <a:r>
              <a:rPr lang="zh-CN" altLang="zh-CN" dirty="0"/>
              <a:t>举例：</a:t>
            </a:r>
          </a:p>
          <a:p>
            <a:pPr indent="457200"/>
            <a:r>
              <a:rPr lang="zh-CN" altLang="zh-CN" dirty="0"/>
              <a:t>某日老王中午在家休息时有人敲门，是邻居老李。老李想向老王借</a:t>
            </a:r>
            <a:r>
              <a:rPr lang="en-US" altLang="zh-CN" dirty="0"/>
              <a:t>2</a:t>
            </a:r>
            <a:r>
              <a:rPr lang="zh-CN" altLang="zh-CN" dirty="0"/>
              <a:t>万元钱用于买房，老王非常热情地接待了他，告诉他老郭前天刚借走</a:t>
            </a:r>
            <a:r>
              <a:rPr lang="en-US" altLang="zh-CN" dirty="0"/>
              <a:t>4</a:t>
            </a:r>
            <a:r>
              <a:rPr lang="zh-CN" altLang="zh-CN" dirty="0"/>
              <a:t>万元，一个月后还，并告诉老李，五楼老孙有钱，要是着急就向老孙借一下，或者等老郭一个月还了钱后再借给他</a:t>
            </a:r>
            <a:r>
              <a:rPr lang="en-US" altLang="zh-CN" dirty="0"/>
              <a:t>4</a:t>
            </a:r>
            <a:r>
              <a:rPr lang="zh-CN" altLang="zh-CN" dirty="0"/>
              <a:t>万元。老李回家后很高兴，认为自己不仅可以买房，就连买空调的钱都有了，可事实上老王并没有想借给他钱。</a:t>
            </a:r>
          </a:p>
          <a:p>
            <a:pPr indent="457200"/>
            <a:r>
              <a:rPr lang="zh-CN" altLang="zh-CN" dirty="0"/>
              <a:t>人总是习惯主观上做判断，往往过于相信自己，根据自己认为的情况来判断客户的需求，并认为是正确的，而忽略了客户的真实需求，这是我们在工作过程中必须要注意的问题</a:t>
            </a:r>
            <a:r>
              <a:rPr lang="zh-CN" altLang="zh-CN" dirty="0" smtClean="0"/>
              <a:t>。</a:t>
            </a:r>
            <a:endParaRPr lang="zh-CN" altLang="en-US" dirty="0"/>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3" name="TextBox 28"/>
          <p:cNvSpPr>
            <a:spLocks noChangeArrowheads="1"/>
          </p:cNvSpPr>
          <p:nvPr/>
        </p:nvSpPr>
        <p:spPr bwMode="auto">
          <a:xfrm>
            <a:off x="5595138" y="84605"/>
            <a:ext cx="3441360"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5</a:t>
            </a:r>
            <a:r>
              <a:rPr lang="zh-CN" altLang="en-US" sz="1600" b="1" dirty="0" smtClean="0">
                <a:solidFill>
                  <a:schemeClr val="accent3">
                    <a:lumMod val="50000"/>
                  </a:schemeClr>
                </a:solidFill>
                <a:latin typeface="黑体" pitchFamily="2" charset="-122"/>
                <a:ea typeface="黑体" pitchFamily="2" charset="-122"/>
              </a:rPr>
              <a:t>  同理心的运用</a:t>
            </a:r>
            <a:endParaRPr lang="zh-CN" altLang="en-US" sz="1600" b="1" dirty="0">
              <a:solidFill>
                <a:schemeClr val="accent3">
                  <a:lumMod val="50000"/>
                </a:schemeClr>
              </a:solidFill>
              <a:latin typeface="黑体" pitchFamily="2" charset="-122"/>
              <a:ea typeface="黑体" pitchFamily="2" charset="-122"/>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90523649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4431983"/>
          </a:xfrm>
          <a:prstGeom prst="rect">
            <a:avLst/>
          </a:prstGeom>
          <a:noFill/>
        </p:spPr>
        <p:txBody>
          <a:bodyPr wrap="square" rtlCol="0">
            <a:spAutoFit/>
          </a:bodyPr>
          <a:lstStyle/>
          <a:p>
            <a:pPr indent="457200"/>
            <a:r>
              <a:rPr lang="zh-CN" altLang="zh-CN" sz="1600" b="1" dirty="0"/>
              <a:t>互动游戏</a:t>
            </a:r>
            <a:endParaRPr lang="zh-CN" altLang="zh-CN" sz="1600" dirty="0"/>
          </a:p>
          <a:p>
            <a:pPr indent="457200"/>
            <a:r>
              <a:rPr lang="zh-CN" altLang="zh-CN" sz="1600" dirty="0"/>
              <a:t>游戏</a:t>
            </a:r>
            <a:r>
              <a:rPr lang="en-US" altLang="zh-CN" sz="1600" dirty="0"/>
              <a:t>1</a:t>
            </a:r>
            <a:r>
              <a:rPr lang="zh-CN" altLang="zh-CN" sz="1600" dirty="0"/>
              <a:t>：</a:t>
            </a:r>
          </a:p>
          <a:p>
            <a:pPr indent="457200"/>
            <a:r>
              <a:rPr lang="en-US" altLang="zh-CN" sz="1600" dirty="0"/>
              <a:t>1</a:t>
            </a:r>
            <a:r>
              <a:rPr lang="zh-CN" altLang="zh-CN" sz="1600" dirty="0"/>
              <a:t>．形式：以小组为单位进行互动。</a:t>
            </a:r>
          </a:p>
          <a:p>
            <a:pPr indent="457200"/>
            <a:r>
              <a:rPr lang="en-US" altLang="zh-CN" sz="1600" dirty="0"/>
              <a:t>2</a:t>
            </a:r>
            <a:r>
              <a:rPr lang="zh-CN" altLang="zh-CN" sz="1600" dirty="0"/>
              <a:t>．类型：沟通技巧。</a:t>
            </a:r>
          </a:p>
          <a:p>
            <a:pPr indent="457200"/>
            <a:r>
              <a:rPr lang="en-US" altLang="zh-CN" sz="1600" dirty="0"/>
              <a:t>3</a:t>
            </a:r>
            <a:r>
              <a:rPr lang="zh-CN" altLang="zh-CN" sz="1600" dirty="0"/>
              <a:t>．时间：</a:t>
            </a:r>
            <a:r>
              <a:rPr lang="en-US" altLang="zh-CN" sz="1600" dirty="0"/>
              <a:t>15</a:t>
            </a:r>
            <a:r>
              <a:rPr lang="zh-CN" altLang="zh-CN" sz="1600" dirty="0"/>
              <a:t>分钟。</a:t>
            </a:r>
          </a:p>
          <a:p>
            <a:pPr indent="457200"/>
            <a:r>
              <a:rPr lang="en-US" altLang="zh-CN" sz="1600" dirty="0"/>
              <a:t>4</a:t>
            </a:r>
            <a:r>
              <a:rPr lang="zh-CN" altLang="zh-CN" sz="1600" dirty="0"/>
              <a:t>．材料：投影仪。</a:t>
            </a:r>
          </a:p>
          <a:p>
            <a:pPr indent="457200"/>
            <a:r>
              <a:rPr lang="en-US" altLang="zh-CN" sz="1600" dirty="0"/>
              <a:t>5</a:t>
            </a:r>
            <a:r>
              <a:rPr lang="zh-CN" altLang="zh-CN" sz="1600" dirty="0"/>
              <a:t>．场地：教室。</a:t>
            </a:r>
          </a:p>
          <a:p>
            <a:pPr indent="457200"/>
            <a:r>
              <a:rPr lang="en-US" altLang="zh-CN" sz="1600" dirty="0"/>
              <a:t>6</a:t>
            </a:r>
            <a:r>
              <a:rPr lang="zh-CN" altLang="zh-CN" sz="1600" dirty="0"/>
              <a:t>．活动目的：说明固有的思维模式是如何阻碍沟通的。</a:t>
            </a:r>
          </a:p>
          <a:p>
            <a:pPr indent="457200"/>
            <a:r>
              <a:rPr lang="en-US" altLang="zh-CN" sz="1600" dirty="0"/>
              <a:t>7</a:t>
            </a:r>
            <a:r>
              <a:rPr lang="zh-CN" altLang="zh-CN" sz="1600" dirty="0"/>
              <a:t>．操作程序：</a:t>
            </a:r>
          </a:p>
          <a:p>
            <a:pPr indent="457200"/>
            <a:r>
              <a:rPr lang="en-US" altLang="zh-CN" sz="1600" dirty="0"/>
              <a:t>(1)</a:t>
            </a:r>
            <a:r>
              <a:rPr lang="zh-CN" altLang="zh-CN" sz="1600" dirty="0"/>
              <a:t>教师展示图片。</a:t>
            </a:r>
          </a:p>
          <a:p>
            <a:pPr indent="457200"/>
            <a:r>
              <a:rPr lang="en-US" altLang="zh-CN" sz="1600" dirty="0"/>
              <a:t>(2)</a:t>
            </a:r>
            <a:r>
              <a:rPr lang="zh-CN" altLang="zh-CN" sz="1600" dirty="0"/>
              <a:t>同学进行仔细观察后回答看到了什么。</a:t>
            </a:r>
          </a:p>
          <a:p>
            <a:pPr indent="457200"/>
            <a:r>
              <a:rPr lang="en-US" altLang="zh-CN" sz="1600" dirty="0"/>
              <a:t>8</a:t>
            </a:r>
            <a:r>
              <a:rPr lang="zh-CN" altLang="zh-CN" sz="1600" dirty="0"/>
              <a:t>．相关讨论：</a:t>
            </a:r>
          </a:p>
          <a:p>
            <a:pPr indent="457200"/>
            <a:r>
              <a:rPr lang="en-US" altLang="zh-CN" sz="1600" dirty="0"/>
              <a:t>(1)</a:t>
            </a:r>
            <a:r>
              <a:rPr lang="zh-CN" altLang="zh-CN" sz="1600" dirty="0"/>
              <a:t>我们大多数人都会有这样或者那样的固定思维模式。你们是否曾经因为这样的固定思维模式而造成困扰？</a:t>
            </a:r>
          </a:p>
          <a:p>
            <a:pPr indent="457200"/>
            <a:r>
              <a:rPr lang="en-US" altLang="zh-CN" sz="1600" dirty="0"/>
              <a:t>(2)</a:t>
            </a:r>
            <a:r>
              <a:rPr lang="zh-CN" altLang="zh-CN" sz="1600" dirty="0"/>
              <a:t>除了固定思维模式，人际交流中还会存在哪些障碍（如噪声、令人厌恶的人、错误的方法等）</a:t>
            </a:r>
            <a:r>
              <a:rPr lang="en-US" altLang="zh-CN" sz="1600" dirty="0"/>
              <a:t>?</a:t>
            </a:r>
            <a:endParaRPr lang="zh-CN" altLang="zh-CN" sz="1600" dirty="0"/>
          </a:p>
          <a:p>
            <a:pPr indent="457200"/>
            <a:r>
              <a:rPr lang="en-US" altLang="zh-CN" sz="1600" dirty="0"/>
              <a:t>(3)</a:t>
            </a:r>
            <a:r>
              <a:rPr lang="zh-CN" altLang="zh-CN" sz="1600" dirty="0"/>
              <a:t>为什么小孩通常能够很快地看出正确答案？</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3" name="TextBox 28"/>
          <p:cNvSpPr>
            <a:spLocks noChangeArrowheads="1"/>
          </p:cNvSpPr>
          <p:nvPr/>
        </p:nvSpPr>
        <p:spPr bwMode="auto">
          <a:xfrm>
            <a:off x="5595138" y="84605"/>
            <a:ext cx="3441360"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5</a:t>
            </a:r>
            <a:r>
              <a:rPr lang="zh-CN" altLang="en-US" sz="1600" b="1" dirty="0" smtClean="0">
                <a:solidFill>
                  <a:schemeClr val="accent3">
                    <a:lumMod val="50000"/>
                  </a:schemeClr>
                </a:solidFill>
                <a:latin typeface="黑体" pitchFamily="2" charset="-122"/>
                <a:ea typeface="黑体" pitchFamily="2" charset="-122"/>
              </a:rPr>
              <a:t>  同理心的运用</a:t>
            </a:r>
            <a:endParaRPr lang="zh-CN" altLang="en-US" sz="1600" b="1" dirty="0">
              <a:solidFill>
                <a:schemeClr val="accent3">
                  <a:lumMod val="50000"/>
                </a:schemeClr>
              </a:solidFill>
              <a:latin typeface="黑体" pitchFamily="2" charset="-122"/>
              <a:ea typeface="黑体" pitchFamily="2" charset="-122"/>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90523649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3693319"/>
          </a:xfrm>
          <a:prstGeom prst="rect">
            <a:avLst/>
          </a:prstGeom>
          <a:noFill/>
        </p:spPr>
        <p:txBody>
          <a:bodyPr wrap="square" rtlCol="0">
            <a:spAutoFit/>
          </a:bodyPr>
          <a:lstStyle/>
          <a:p>
            <a:pPr indent="457200"/>
            <a:r>
              <a:rPr lang="zh-CN" altLang="zh-CN" dirty="0"/>
              <a:t>游戏</a:t>
            </a:r>
            <a:r>
              <a:rPr lang="en-US" altLang="zh-CN" dirty="0"/>
              <a:t>2</a:t>
            </a:r>
            <a:r>
              <a:rPr lang="zh-CN" altLang="zh-CN" dirty="0"/>
              <a:t>：</a:t>
            </a:r>
          </a:p>
          <a:p>
            <a:pPr indent="457200"/>
            <a:r>
              <a:rPr lang="zh-CN" altLang="zh-CN" dirty="0"/>
              <a:t>形式：以小组为单位进行互动。</a:t>
            </a:r>
          </a:p>
          <a:p>
            <a:pPr indent="457200"/>
            <a:r>
              <a:rPr lang="en-US" altLang="zh-CN" dirty="0"/>
              <a:t>2</a:t>
            </a:r>
            <a:r>
              <a:rPr lang="zh-CN" altLang="zh-CN" dirty="0"/>
              <a:t>．类型：沟通技巧。</a:t>
            </a:r>
          </a:p>
          <a:p>
            <a:pPr indent="457200"/>
            <a:r>
              <a:rPr lang="en-US" altLang="zh-CN" dirty="0"/>
              <a:t>3</a:t>
            </a:r>
            <a:r>
              <a:rPr lang="zh-CN" altLang="zh-CN" dirty="0"/>
              <a:t>．时间：</a:t>
            </a:r>
            <a:r>
              <a:rPr lang="en-US" altLang="zh-CN" dirty="0"/>
              <a:t>15</a:t>
            </a:r>
            <a:r>
              <a:rPr lang="zh-CN" altLang="zh-CN" dirty="0"/>
              <a:t>分钟。</a:t>
            </a:r>
          </a:p>
          <a:p>
            <a:pPr indent="457200"/>
            <a:r>
              <a:rPr lang="en-US" altLang="zh-CN" dirty="0"/>
              <a:t>4</a:t>
            </a:r>
            <a:r>
              <a:rPr lang="zh-CN" altLang="zh-CN" dirty="0"/>
              <a:t>．材料：投影仪。</a:t>
            </a:r>
          </a:p>
          <a:p>
            <a:pPr indent="457200"/>
            <a:r>
              <a:rPr lang="en-US" altLang="zh-CN" dirty="0"/>
              <a:t>5</a:t>
            </a:r>
            <a:r>
              <a:rPr lang="zh-CN" altLang="zh-CN" dirty="0"/>
              <a:t>．场地：教室。</a:t>
            </a:r>
          </a:p>
          <a:p>
            <a:pPr indent="457200"/>
            <a:r>
              <a:rPr lang="en-US" altLang="zh-CN" dirty="0"/>
              <a:t>6</a:t>
            </a:r>
            <a:r>
              <a:rPr lang="zh-CN" altLang="zh-CN" dirty="0"/>
              <a:t>．活动目的：说明固有的思维模式是如何阻碍沟通的。</a:t>
            </a:r>
          </a:p>
          <a:p>
            <a:pPr indent="457200"/>
            <a:r>
              <a:rPr lang="en-US" altLang="zh-CN" dirty="0"/>
              <a:t>7</a:t>
            </a:r>
            <a:r>
              <a:rPr lang="zh-CN" altLang="zh-CN" dirty="0"/>
              <a:t>．操作程序：</a:t>
            </a:r>
          </a:p>
          <a:p>
            <a:pPr indent="457200"/>
            <a:r>
              <a:rPr lang="en-US" altLang="zh-CN" dirty="0"/>
              <a:t>(1)</a:t>
            </a:r>
            <a:r>
              <a:rPr lang="zh-CN" altLang="zh-CN" dirty="0"/>
              <a:t>教师展示故事情节。</a:t>
            </a:r>
          </a:p>
          <a:p>
            <a:pPr indent="457200"/>
            <a:r>
              <a:rPr lang="en-US" altLang="zh-CN" dirty="0"/>
              <a:t>(2)</a:t>
            </a:r>
            <a:r>
              <a:rPr lang="zh-CN" altLang="zh-CN" dirty="0"/>
              <a:t>同学们仔细阅读下列有关故事的提问，并在“对”“不对”“不知</a:t>
            </a:r>
          </a:p>
          <a:p>
            <a:pPr indent="457200"/>
            <a:r>
              <a:rPr lang="zh-CN" altLang="zh-CN" dirty="0"/>
              <a:t>道”中作出选择。</a:t>
            </a:r>
          </a:p>
          <a:p>
            <a:pPr indent="457200"/>
            <a:r>
              <a:rPr lang="en-US" altLang="zh-CN" dirty="0"/>
              <a:t>(3)</a:t>
            </a:r>
            <a:r>
              <a:rPr lang="zh-CN" altLang="zh-CN" dirty="0"/>
              <a:t>选择过程中请不要耽搁时间。</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3" name="TextBox 28"/>
          <p:cNvSpPr>
            <a:spLocks noChangeArrowheads="1"/>
          </p:cNvSpPr>
          <p:nvPr/>
        </p:nvSpPr>
        <p:spPr bwMode="auto">
          <a:xfrm>
            <a:off x="5595138" y="84605"/>
            <a:ext cx="3441360"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5</a:t>
            </a:r>
            <a:r>
              <a:rPr lang="zh-CN" altLang="en-US" sz="1600" b="1" dirty="0" smtClean="0">
                <a:solidFill>
                  <a:schemeClr val="accent3">
                    <a:lumMod val="50000"/>
                  </a:schemeClr>
                </a:solidFill>
                <a:latin typeface="黑体" pitchFamily="2" charset="-122"/>
                <a:ea typeface="黑体" pitchFamily="2" charset="-122"/>
              </a:rPr>
              <a:t>  同理心的运用</a:t>
            </a:r>
            <a:endParaRPr lang="zh-CN" altLang="en-US" sz="1600" b="1" dirty="0">
              <a:solidFill>
                <a:schemeClr val="accent3">
                  <a:lumMod val="50000"/>
                </a:schemeClr>
              </a:solidFill>
              <a:latin typeface="黑体" pitchFamily="2" charset="-122"/>
              <a:ea typeface="黑体" pitchFamily="2" charset="-122"/>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90523649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4247317"/>
          </a:xfrm>
          <a:prstGeom prst="rect">
            <a:avLst/>
          </a:prstGeom>
          <a:noFill/>
        </p:spPr>
        <p:txBody>
          <a:bodyPr wrap="square" rtlCol="0">
            <a:spAutoFit/>
          </a:bodyPr>
          <a:lstStyle/>
          <a:p>
            <a:pPr indent="457200"/>
            <a:r>
              <a:rPr lang="zh-CN" altLang="zh-CN" dirty="0"/>
              <a:t>正确错误不知道</a:t>
            </a:r>
          </a:p>
          <a:p>
            <a:pPr indent="457200"/>
            <a:r>
              <a:rPr lang="zh-CN" altLang="zh-CN" dirty="0"/>
              <a:t>①店主将店堂内的灯关掉后，一男子到达。</a:t>
            </a:r>
            <a:r>
              <a:rPr lang="en-US" altLang="zh-CN" dirty="0"/>
              <a:t>TF?</a:t>
            </a:r>
            <a:endParaRPr lang="zh-CN" altLang="zh-CN" dirty="0"/>
          </a:p>
          <a:p>
            <a:pPr indent="457200"/>
            <a:r>
              <a:rPr lang="zh-CN" altLang="zh-CN" dirty="0"/>
              <a:t>②那个抢劫者是一男子。</a:t>
            </a:r>
            <a:r>
              <a:rPr lang="en-US" altLang="zh-CN" dirty="0"/>
              <a:t>TF?</a:t>
            </a:r>
            <a:endParaRPr lang="zh-CN" altLang="zh-CN" dirty="0"/>
          </a:p>
          <a:p>
            <a:pPr indent="457200"/>
            <a:r>
              <a:rPr lang="zh-CN" altLang="zh-CN" dirty="0"/>
              <a:t>③来的那个男子并没有索要钱款。</a:t>
            </a:r>
            <a:r>
              <a:rPr lang="en-US" altLang="zh-CN" dirty="0"/>
              <a:t>TF?</a:t>
            </a:r>
            <a:endParaRPr lang="zh-CN" altLang="zh-CN" dirty="0"/>
          </a:p>
          <a:p>
            <a:pPr indent="457200"/>
            <a:r>
              <a:rPr lang="zh-CN" altLang="zh-CN" dirty="0"/>
              <a:t>④打开收银机的那个男子是店主。</a:t>
            </a:r>
            <a:r>
              <a:rPr lang="en-US" altLang="zh-CN" dirty="0"/>
              <a:t>TF?</a:t>
            </a:r>
            <a:endParaRPr lang="zh-CN" altLang="zh-CN" dirty="0"/>
          </a:p>
          <a:p>
            <a:pPr indent="457200"/>
            <a:r>
              <a:rPr lang="zh-CN" altLang="zh-CN" dirty="0"/>
              <a:t>⑤店主倒出收银机中的东西后逃离。</a:t>
            </a:r>
            <a:r>
              <a:rPr lang="en-US" altLang="zh-CN" dirty="0"/>
              <a:t>TF?</a:t>
            </a:r>
            <a:endParaRPr lang="zh-CN" altLang="zh-CN" dirty="0"/>
          </a:p>
          <a:p>
            <a:pPr indent="457200"/>
            <a:r>
              <a:rPr lang="zh-CN" altLang="zh-CN" dirty="0"/>
              <a:t>⑥故事中提到了收银机，但没说里面具体有多少钱。</a:t>
            </a:r>
            <a:r>
              <a:rPr lang="en-US" altLang="zh-CN" dirty="0"/>
              <a:t>TF?</a:t>
            </a:r>
            <a:endParaRPr lang="zh-CN" altLang="zh-CN" dirty="0"/>
          </a:p>
          <a:p>
            <a:pPr indent="457200"/>
            <a:r>
              <a:rPr lang="zh-CN" altLang="zh-CN" dirty="0"/>
              <a:t>⑦抢劫者向店主索要钱款。</a:t>
            </a:r>
            <a:r>
              <a:rPr lang="en-US" altLang="zh-CN" dirty="0"/>
              <a:t>TF?</a:t>
            </a:r>
            <a:endParaRPr lang="zh-CN" altLang="zh-CN" dirty="0"/>
          </a:p>
          <a:p>
            <a:pPr indent="457200"/>
            <a:r>
              <a:rPr lang="zh-CN" altLang="zh-CN" dirty="0"/>
              <a:t>⑧索要钱款的男子倒出收银机中的东西后急忙离开。</a:t>
            </a:r>
            <a:r>
              <a:rPr lang="en-US" altLang="zh-CN" dirty="0"/>
              <a:t>TF?</a:t>
            </a:r>
            <a:endParaRPr lang="zh-CN" altLang="zh-CN" dirty="0"/>
          </a:p>
          <a:p>
            <a:pPr indent="457200"/>
            <a:r>
              <a:rPr lang="zh-CN" altLang="zh-CN" dirty="0"/>
              <a:t>⑨是抢劫者打开了收银机。</a:t>
            </a:r>
            <a:r>
              <a:rPr lang="en-US" altLang="zh-CN" dirty="0"/>
              <a:t>TF?</a:t>
            </a:r>
            <a:endParaRPr lang="zh-CN" altLang="zh-CN" dirty="0"/>
          </a:p>
          <a:p>
            <a:pPr indent="457200"/>
            <a:r>
              <a:rPr lang="zh-CN" altLang="zh-CN" dirty="0"/>
              <a:t>⑩店堂灯关掉后，一个男子来了。</a:t>
            </a:r>
            <a:r>
              <a:rPr lang="en-US" altLang="zh-CN" dirty="0"/>
              <a:t>TF?</a:t>
            </a:r>
            <a:endParaRPr lang="zh-CN" altLang="zh-CN" dirty="0"/>
          </a:p>
          <a:p>
            <a:pPr indent="457200"/>
            <a:r>
              <a:rPr lang="zh-CN" altLang="zh-CN" dirty="0"/>
              <a:t>⑩抢劫者没有把钱随身带走。</a:t>
            </a:r>
            <a:r>
              <a:rPr lang="en-US" altLang="zh-CN" dirty="0"/>
              <a:t>TF?</a:t>
            </a:r>
            <a:endParaRPr lang="zh-CN" altLang="zh-CN" dirty="0"/>
          </a:p>
          <a:p>
            <a:pPr indent="457200"/>
            <a:r>
              <a:rPr lang="zh-CN" altLang="zh-CN" dirty="0"/>
              <a:t>⑩故事涉及三个人物：店主，一个索要钱款的男子，以及一个警察</a:t>
            </a:r>
            <a:r>
              <a:rPr lang="en-US" altLang="zh-CN" dirty="0"/>
              <a:t>TF</a:t>
            </a:r>
            <a:r>
              <a:rPr lang="zh-CN" altLang="zh-CN" dirty="0"/>
              <a:t>？</a:t>
            </a:r>
          </a:p>
          <a:p>
            <a:pPr indent="457200"/>
            <a:r>
              <a:rPr lang="en-US" altLang="zh-CN" dirty="0"/>
              <a:t>8.</a:t>
            </a:r>
            <a:r>
              <a:rPr lang="zh-CN" altLang="zh-CN" dirty="0"/>
              <a:t>相关讨论：游戏结束后谈谈你的体会。</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3" name="TextBox 28"/>
          <p:cNvSpPr>
            <a:spLocks noChangeArrowheads="1"/>
          </p:cNvSpPr>
          <p:nvPr/>
        </p:nvSpPr>
        <p:spPr bwMode="auto">
          <a:xfrm>
            <a:off x="5595138" y="84605"/>
            <a:ext cx="3441360"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5</a:t>
            </a:r>
            <a:r>
              <a:rPr lang="zh-CN" altLang="en-US" sz="1600" b="1" dirty="0" smtClean="0">
                <a:solidFill>
                  <a:schemeClr val="accent3">
                    <a:lumMod val="50000"/>
                  </a:schemeClr>
                </a:solidFill>
                <a:latin typeface="黑体" pitchFamily="2" charset="-122"/>
                <a:ea typeface="黑体" pitchFamily="2" charset="-122"/>
              </a:rPr>
              <a:t>  同理心的运用</a:t>
            </a:r>
            <a:endParaRPr lang="zh-CN" altLang="en-US" sz="1600" b="1" dirty="0">
              <a:solidFill>
                <a:schemeClr val="accent3">
                  <a:lumMod val="50000"/>
                </a:schemeClr>
              </a:solidFill>
              <a:latin typeface="黑体" pitchFamily="2" charset="-122"/>
              <a:ea typeface="黑体" pitchFamily="2" charset="-122"/>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90523649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841276"/>
            <a:ext cx="6836222" cy="4524315"/>
          </a:xfrm>
          <a:prstGeom prst="rect">
            <a:avLst/>
          </a:prstGeom>
          <a:noFill/>
        </p:spPr>
        <p:txBody>
          <a:bodyPr wrap="square" rtlCol="0">
            <a:spAutoFit/>
          </a:bodyPr>
          <a:lstStyle/>
          <a:p>
            <a:pPr indent="457200"/>
            <a:r>
              <a:rPr lang="zh-CN" altLang="zh-CN" b="1" dirty="0"/>
              <a:t>相关知识</a:t>
            </a:r>
            <a:endParaRPr lang="zh-CN" altLang="zh-CN" dirty="0"/>
          </a:p>
          <a:p>
            <a:pPr indent="457200"/>
            <a:r>
              <a:rPr lang="en-US" altLang="zh-CN" dirty="0"/>
              <a:t>1</a:t>
            </a:r>
            <a:r>
              <a:rPr lang="zh-CN" altLang="zh-CN" dirty="0"/>
              <a:t>．同理心定义</a:t>
            </a:r>
          </a:p>
          <a:p>
            <a:pPr indent="457200"/>
            <a:r>
              <a:rPr lang="zh-CN" altLang="zh-CN" dirty="0"/>
              <a:t>同理心就是将心比心，即在同样的时间、地点，面对同样的事件，把当事人换成自己，也就是设身处地去感受、去体谅他人。</a:t>
            </a:r>
          </a:p>
          <a:p>
            <a:pPr indent="457200"/>
            <a:r>
              <a:rPr lang="en-US" altLang="zh-CN" dirty="0"/>
              <a:t>2</a:t>
            </a:r>
            <a:r>
              <a:rPr lang="zh-CN" altLang="zh-CN" dirty="0"/>
              <a:t>．同理心的三重概念</a:t>
            </a:r>
          </a:p>
          <a:p>
            <a:pPr indent="457200"/>
            <a:r>
              <a:rPr lang="en-US" altLang="zh-CN" dirty="0"/>
              <a:t>(1)</a:t>
            </a:r>
            <a:r>
              <a:rPr lang="zh-CN" altLang="zh-CN" dirty="0"/>
              <a:t>辨识。分辨、抓住客户的内心世界，切实体会客户的感受。</a:t>
            </a:r>
          </a:p>
          <a:p>
            <a:pPr indent="457200"/>
            <a:r>
              <a:rPr lang="en-US" altLang="zh-CN" dirty="0"/>
              <a:t>(2)</a:t>
            </a:r>
            <a:r>
              <a:rPr lang="zh-CN" altLang="zh-CN" dirty="0"/>
              <a:t>反馈。将辨识反馈给客户，这是拉近坐席代表与客户之间的距离，建立信任的最佳时机。</a:t>
            </a:r>
          </a:p>
          <a:p>
            <a:pPr indent="457200"/>
            <a:r>
              <a:rPr lang="en-US" altLang="zh-CN" dirty="0"/>
              <a:t>(3)</a:t>
            </a:r>
            <a:r>
              <a:rPr lang="zh-CN" altLang="zh-CN" dirty="0"/>
              <a:t>非赞同。虽然不赞同客户的观点，但也要表示出理解，并适时提出自己的意见。</a:t>
            </a:r>
          </a:p>
          <a:p>
            <a:pPr indent="457200"/>
            <a:r>
              <a:rPr lang="en-US" altLang="zh-CN" dirty="0"/>
              <a:t>3</a:t>
            </a:r>
            <a:r>
              <a:rPr lang="zh-CN" altLang="zh-CN" dirty="0"/>
              <a:t>．两大步骤</a:t>
            </a:r>
          </a:p>
          <a:p>
            <a:pPr indent="457200"/>
            <a:r>
              <a:rPr lang="en-US" altLang="zh-CN" dirty="0"/>
              <a:t>(1)</a:t>
            </a:r>
            <a:r>
              <a:rPr lang="zh-CN" altLang="zh-CN" dirty="0"/>
              <a:t>辨识。察言观色，听到客户想说的内容，也就是真正解读对方话语中的含义，并且能够感同身受地去体会客户的感受。</a:t>
            </a:r>
          </a:p>
          <a:p>
            <a:pPr indent="457200"/>
            <a:r>
              <a:rPr lang="en-US" altLang="zh-CN" dirty="0"/>
              <a:t>(2)</a:t>
            </a:r>
            <a:r>
              <a:rPr lang="zh-CN" altLang="zh-CN" dirty="0"/>
              <a:t>反馈。投其所好，说客户想听的事情，也就是对客户遇到的事情表示出充分的理解，并给予正确的反馈，使客户感觉找到了一个倾诉者。</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3" name="TextBox 28"/>
          <p:cNvSpPr>
            <a:spLocks noChangeArrowheads="1"/>
          </p:cNvSpPr>
          <p:nvPr/>
        </p:nvSpPr>
        <p:spPr bwMode="auto">
          <a:xfrm>
            <a:off x="5595138" y="84605"/>
            <a:ext cx="3441360"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5</a:t>
            </a:r>
            <a:r>
              <a:rPr lang="zh-CN" altLang="en-US" sz="1600" b="1" dirty="0" smtClean="0">
                <a:solidFill>
                  <a:schemeClr val="accent3">
                    <a:lumMod val="50000"/>
                  </a:schemeClr>
                </a:solidFill>
                <a:latin typeface="黑体" pitchFamily="2" charset="-122"/>
                <a:ea typeface="黑体" pitchFamily="2" charset="-122"/>
              </a:rPr>
              <a:t>  同理心的运用</a:t>
            </a:r>
            <a:endParaRPr lang="zh-CN" altLang="en-US" sz="1600" b="1" dirty="0">
              <a:solidFill>
                <a:schemeClr val="accent3">
                  <a:lumMod val="50000"/>
                </a:schemeClr>
              </a:solidFill>
              <a:latin typeface="黑体" pitchFamily="2" charset="-122"/>
              <a:ea typeface="黑体" pitchFamily="2" charset="-122"/>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90523649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841276"/>
            <a:ext cx="6836222" cy="4524315"/>
          </a:xfrm>
          <a:prstGeom prst="rect">
            <a:avLst/>
          </a:prstGeom>
          <a:noFill/>
        </p:spPr>
        <p:txBody>
          <a:bodyPr wrap="square" rtlCol="0">
            <a:spAutoFit/>
          </a:bodyPr>
          <a:lstStyle/>
          <a:p>
            <a:pPr indent="457200"/>
            <a:r>
              <a:rPr lang="en-US" altLang="zh-CN" dirty="0"/>
              <a:t>4</a:t>
            </a:r>
            <a:r>
              <a:rPr lang="zh-CN" altLang="zh-CN" dirty="0"/>
              <a:t>．同理心的两条准则</a:t>
            </a:r>
          </a:p>
          <a:p>
            <a:pPr indent="457200"/>
            <a:r>
              <a:rPr lang="en-US" altLang="zh-CN" dirty="0"/>
              <a:t>(1)</a:t>
            </a:r>
            <a:r>
              <a:rPr lang="zh-CN" altLang="zh-CN" dirty="0"/>
              <a:t>先处理心情，再处理事情。</a:t>
            </a:r>
          </a:p>
          <a:p>
            <a:pPr indent="457200"/>
            <a:r>
              <a:rPr lang="zh-CN" altLang="zh-CN" dirty="0"/>
              <a:t>通常在客户服务过程中，遇到客户需要处理非常棘手的事情时，如果处理好客户心情，使其心情平复下来后，再处理事情的速度会快一点。</a:t>
            </a:r>
          </a:p>
          <a:p>
            <a:pPr indent="457200"/>
            <a:r>
              <a:rPr lang="en-US" altLang="zh-CN" dirty="0"/>
              <a:t>(2)</a:t>
            </a:r>
            <a:r>
              <a:rPr lang="zh-CN" altLang="zh-CN" dirty="0"/>
              <a:t>立场要坚定，态度要热情。</a:t>
            </a:r>
          </a:p>
          <a:p>
            <a:pPr indent="457200"/>
            <a:r>
              <a:rPr lang="zh-CN" altLang="zh-CN" dirty="0"/>
              <a:t>如对方要你降价，你知道肯定不能降价，那你礼貌热情地告诉他，让他以一种最好的方式接受，也就是说不能降价是你的立场，但是表达的时候要有充分的热情，去博得客户的理解。</a:t>
            </a:r>
          </a:p>
          <a:p>
            <a:pPr indent="457200"/>
            <a:r>
              <a:rPr lang="en-US" altLang="zh-CN" dirty="0"/>
              <a:t>5</a:t>
            </a:r>
            <a:r>
              <a:rPr lang="zh-CN" altLang="zh-CN" dirty="0"/>
              <a:t>．同理心功效</a:t>
            </a:r>
          </a:p>
          <a:p>
            <a:pPr indent="457200"/>
            <a:r>
              <a:rPr lang="zh-CN" altLang="zh-CN" dirty="0"/>
              <a:t>同理心的功效有如下几点。</a:t>
            </a:r>
          </a:p>
          <a:p>
            <a:pPr indent="457200"/>
            <a:r>
              <a:rPr lang="en-US" altLang="zh-CN" dirty="0"/>
              <a:t>(1)</a:t>
            </a:r>
            <a:r>
              <a:rPr lang="zh-CN" altLang="zh-CN" dirty="0"/>
              <a:t>深度尊重别人，满足对方心理需求。</a:t>
            </a:r>
          </a:p>
          <a:p>
            <a:pPr indent="457200"/>
            <a:r>
              <a:rPr lang="en-US" altLang="zh-CN" dirty="0"/>
              <a:t>(2)</a:t>
            </a:r>
            <a:r>
              <a:rPr lang="zh-CN" altLang="zh-CN" dirty="0"/>
              <a:t>化解人际矛盾，融洽人际关系。</a:t>
            </a:r>
          </a:p>
          <a:p>
            <a:pPr indent="457200"/>
            <a:r>
              <a:rPr lang="en-US" altLang="zh-CN" dirty="0"/>
              <a:t>(3)</a:t>
            </a:r>
            <a:r>
              <a:rPr lang="zh-CN" altLang="zh-CN" dirty="0"/>
              <a:t>消除逆反情绪，解除沟通障碍。</a:t>
            </a:r>
          </a:p>
          <a:p>
            <a:pPr indent="457200"/>
            <a:r>
              <a:rPr lang="en-US" altLang="zh-CN" dirty="0"/>
              <a:t>(4)</a:t>
            </a:r>
            <a:r>
              <a:rPr lang="zh-CN" altLang="zh-CN" dirty="0"/>
              <a:t>增加专业风范，展示人格魅力。</a:t>
            </a:r>
          </a:p>
          <a:p>
            <a:pPr indent="457200"/>
            <a:r>
              <a:rPr lang="en-US" altLang="zh-CN" dirty="0"/>
              <a:t>(5)</a:t>
            </a:r>
            <a:r>
              <a:rPr lang="zh-CN" altLang="zh-CN" dirty="0"/>
              <a:t>无须用任何金钱投资，且具有千金难买之力。</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3" name="TextBox 28"/>
          <p:cNvSpPr>
            <a:spLocks noChangeArrowheads="1"/>
          </p:cNvSpPr>
          <p:nvPr/>
        </p:nvSpPr>
        <p:spPr bwMode="auto">
          <a:xfrm>
            <a:off x="5595138" y="84605"/>
            <a:ext cx="3441360"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5</a:t>
            </a:r>
            <a:r>
              <a:rPr lang="zh-CN" altLang="en-US" sz="1600" b="1" dirty="0" smtClean="0">
                <a:solidFill>
                  <a:schemeClr val="accent3">
                    <a:lumMod val="50000"/>
                  </a:schemeClr>
                </a:solidFill>
                <a:latin typeface="黑体" pitchFamily="2" charset="-122"/>
                <a:ea typeface="黑体" pitchFamily="2" charset="-122"/>
              </a:rPr>
              <a:t>  同理心的运用</a:t>
            </a:r>
            <a:endParaRPr lang="zh-CN" altLang="en-US" sz="1600" b="1" dirty="0">
              <a:solidFill>
                <a:schemeClr val="accent3">
                  <a:lumMod val="50000"/>
                </a:schemeClr>
              </a:solidFill>
              <a:latin typeface="黑体" pitchFamily="2" charset="-122"/>
              <a:ea typeface="黑体" pitchFamily="2" charset="-122"/>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290523649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4370427"/>
          </a:xfrm>
          <a:prstGeom prst="rect">
            <a:avLst/>
          </a:prstGeom>
          <a:noFill/>
        </p:spPr>
        <p:txBody>
          <a:bodyPr wrap="square" rtlCol="0">
            <a:spAutoFit/>
          </a:bodyPr>
          <a:lstStyle/>
          <a:p>
            <a:pPr indent="457200"/>
            <a:r>
              <a:rPr lang="en-US" altLang="zh-CN" sz="1600" dirty="0"/>
              <a:t>6</a:t>
            </a:r>
            <a:r>
              <a:rPr lang="zh-CN" altLang="zh-CN" sz="1600" dirty="0"/>
              <a:t>．同理心的四个分段</a:t>
            </a:r>
          </a:p>
          <a:p>
            <a:pPr indent="457200"/>
            <a:r>
              <a:rPr lang="zh-CN" altLang="zh-CN" sz="1600" dirty="0"/>
              <a:t>同一件事情不同的人去处理，会采用不同的方法，处理结果也大相径庭。通常面对一个事情的处理过程可以用同理心的四个分段进行衡量，通过衡量便可以发现四种分段造就了完全不同的四种人的四种做法。这四个分段分别是：</a:t>
            </a:r>
          </a:p>
          <a:p>
            <a:pPr indent="457200"/>
            <a:r>
              <a:rPr lang="en-US" altLang="zh-CN" sz="1600" dirty="0"/>
              <a:t>LL:</a:t>
            </a:r>
            <a:r>
              <a:rPr lang="zh-CN" altLang="zh-CN" sz="1600" dirty="0"/>
              <a:t>最低分，错误的方式。</a:t>
            </a:r>
          </a:p>
          <a:p>
            <a:pPr indent="457200"/>
            <a:r>
              <a:rPr lang="en-US" altLang="zh-CN" sz="1600" dirty="0"/>
              <a:t>L</a:t>
            </a:r>
            <a:r>
              <a:rPr lang="zh-CN" altLang="zh-CN" sz="1600" dirty="0"/>
              <a:t>：低分，没错，但也不怎么对的方式。</a:t>
            </a:r>
          </a:p>
          <a:p>
            <a:pPr indent="457200"/>
            <a:r>
              <a:rPr lang="en-US" altLang="zh-CN" sz="1600" dirty="0"/>
              <a:t>H:</a:t>
            </a:r>
            <a:r>
              <a:rPr lang="zh-CN" altLang="zh-CN" sz="1600" dirty="0"/>
              <a:t>高分，好的方式。</a:t>
            </a:r>
          </a:p>
          <a:p>
            <a:pPr indent="457200"/>
            <a:r>
              <a:rPr lang="en-US" altLang="zh-CN" sz="1600" dirty="0"/>
              <a:t>HH:</a:t>
            </a:r>
            <a:r>
              <a:rPr lang="zh-CN" altLang="zh-CN" sz="1600" dirty="0"/>
              <a:t>最高分，高明的方式。</a:t>
            </a:r>
          </a:p>
          <a:p>
            <a:pPr indent="457200"/>
            <a:r>
              <a:rPr lang="zh-CN" altLang="zh-CN" sz="1600" dirty="0"/>
              <a:t>具体定义和衡量标准如下：</a:t>
            </a:r>
          </a:p>
          <a:p>
            <a:pPr indent="457200"/>
            <a:r>
              <a:rPr lang="en-US" altLang="zh-CN" sz="1600" dirty="0"/>
              <a:t>(1)11-</a:t>
            </a:r>
            <a:r>
              <a:rPr lang="zh-CN" altLang="zh-CN" sz="1600" dirty="0"/>
              <a:t>最低分阶段定义：忽视客户，或者强化客户的负面感受，致使客户有受伤害的感觉的反馈方式。</a:t>
            </a:r>
          </a:p>
          <a:p>
            <a:pPr indent="457200"/>
            <a:r>
              <a:rPr lang="zh-CN" altLang="zh-CN" sz="1600" dirty="0"/>
              <a:t>具体衡量标准为：①取笑客户的感受；②制止对方说话；③否定与挑剔其见解；④自我辩护；⑤自述以满足自我需要；⑥完全忽视客户。</a:t>
            </a:r>
          </a:p>
          <a:p>
            <a:pPr indent="457200"/>
            <a:r>
              <a:rPr lang="zh-CN" altLang="zh-CN" sz="1600" dirty="0"/>
              <a:t>结果：致使客户觉得受伤害，造成沟通隔阂。</a:t>
            </a:r>
          </a:p>
          <a:p>
            <a:pPr indent="457200"/>
            <a:r>
              <a:rPr lang="en-US" altLang="zh-CN" sz="1600" dirty="0"/>
              <a:t>(2)1-</a:t>
            </a:r>
            <a:r>
              <a:rPr lang="zh-CN" altLang="zh-CN" sz="1600" dirty="0"/>
              <a:t>低分阶段，没错但也不等于对，与好相比还有距离，距离高明还差一截。其定义为：遗</a:t>
            </a:r>
            <a:endParaRPr lang="zh-CN" altLang="en-US" sz="1600" dirty="0"/>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3" name="TextBox 28"/>
          <p:cNvSpPr>
            <a:spLocks noChangeArrowheads="1"/>
          </p:cNvSpPr>
          <p:nvPr/>
        </p:nvSpPr>
        <p:spPr bwMode="auto">
          <a:xfrm>
            <a:off x="5595138" y="84605"/>
            <a:ext cx="3441360"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5</a:t>
            </a:r>
            <a:r>
              <a:rPr lang="zh-CN" altLang="en-US" sz="1600" b="1" dirty="0" smtClean="0">
                <a:solidFill>
                  <a:schemeClr val="accent3">
                    <a:lumMod val="50000"/>
                  </a:schemeClr>
                </a:solidFill>
                <a:latin typeface="黑体" pitchFamily="2" charset="-122"/>
                <a:ea typeface="黑体" pitchFamily="2" charset="-122"/>
              </a:rPr>
              <a:t>  同理心的运用</a:t>
            </a:r>
            <a:endParaRPr lang="zh-CN" altLang="en-US" sz="1600" b="1" dirty="0">
              <a:solidFill>
                <a:schemeClr val="accent3">
                  <a:lumMod val="50000"/>
                </a:schemeClr>
              </a:solidFill>
              <a:latin typeface="黑体" pitchFamily="2" charset="-122"/>
              <a:ea typeface="黑体" pitchFamily="2" charset="-122"/>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194199884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841276"/>
            <a:ext cx="6836222" cy="4585871"/>
          </a:xfrm>
          <a:prstGeom prst="rect">
            <a:avLst/>
          </a:prstGeom>
          <a:noFill/>
        </p:spPr>
        <p:txBody>
          <a:bodyPr wrap="square" rtlCol="0">
            <a:spAutoFit/>
          </a:bodyPr>
          <a:lstStyle/>
          <a:p>
            <a:pPr indent="457200"/>
            <a:r>
              <a:rPr lang="zh-CN" altLang="zh-CN" sz="1600" dirty="0"/>
              <a:t>漏客户的感受，仅处理客户的事情，不处理客户的心情。致使发话者觉得被误解、有挫折感的反馈方式。</a:t>
            </a:r>
          </a:p>
          <a:p>
            <a:pPr indent="457200"/>
            <a:r>
              <a:rPr lang="zh-CN" altLang="zh-CN" sz="1600" dirty="0"/>
              <a:t>具体衡量标准为：①只处理事情，不处理心情；②仅表抱歉；③盲目同意；④盲目安抚。</a:t>
            </a:r>
          </a:p>
          <a:p>
            <a:pPr indent="457200"/>
            <a:r>
              <a:rPr lang="zh-CN" altLang="zh-CN" sz="1600" dirty="0"/>
              <a:t>结果：明显遗漏对方感受，仅处理事情，未处理心情，致使客户觉得被误解、有挫折感。</a:t>
            </a:r>
          </a:p>
          <a:p>
            <a:pPr indent="457200"/>
            <a:r>
              <a:rPr lang="en-US" altLang="zh-CN" sz="1600" dirty="0"/>
              <a:t>(3)H-</a:t>
            </a:r>
            <a:r>
              <a:rPr lang="zh-CN" altLang="zh-CN" sz="1600" dirty="0"/>
              <a:t>高分阶段（倾听是永远不变的</a:t>
            </a:r>
            <a:r>
              <a:rPr lang="en-US" altLang="zh-CN" sz="1600" dirty="0"/>
              <a:t>H</a:t>
            </a:r>
            <a:r>
              <a:rPr lang="zh-CN" altLang="zh-CN" sz="1600" dirty="0"/>
              <a:t>）</a:t>
            </a:r>
          </a:p>
          <a:p>
            <a:pPr indent="457200"/>
            <a:r>
              <a:rPr lang="zh-CN" altLang="zh-CN" sz="1600" dirty="0"/>
              <a:t>定义：准确辨认客户重要而明显的感受；准确反馈客户重要而明显的感受。</a:t>
            </a:r>
          </a:p>
          <a:p>
            <a:pPr indent="457200"/>
            <a:r>
              <a:rPr lang="zh-CN" altLang="zh-CN" sz="1600" dirty="0"/>
              <a:t>具体衡量标准为：①反馈出最明显的感受；②回应；③倾听；④认同；⑤礼仪性（但非例行公事）；⑥良好的服务。</a:t>
            </a:r>
          </a:p>
          <a:p>
            <a:pPr indent="457200"/>
            <a:r>
              <a:rPr lang="zh-CN" altLang="zh-CN" sz="1600" dirty="0"/>
              <a:t>结果：因为正确了解客户重要而明显的感受，使客户觉得有被人了解的感觉，乐意继续倾诉其感受。</a:t>
            </a:r>
          </a:p>
          <a:p>
            <a:pPr indent="457200"/>
            <a:r>
              <a:rPr lang="en-US" altLang="zh-CN" sz="1600" dirty="0"/>
              <a:t>(4)HH-</a:t>
            </a:r>
            <a:r>
              <a:rPr lang="zh-CN" altLang="zh-CN" sz="1600" dirty="0"/>
              <a:t>最高分阶段（非常潜在的东西，有～语惊醒梦中人的感觉，也就是将语言进行了恰当的“修饰”）</a:t>
            </a:r>
          </a:p>
          <a:p>
            <a:pPr indent="457200"/>
            <a:r>
              <a:rPr lang="zh-CN" altLang="zh-CN" sz="1600" dirty="0"/>
              <a:t>定义：一针见血指出说话者未表达甚至自己都未完全明白的感受。</a:t>
            </a:r>
          </a:p>
          <a:p>
            <a:pPr indent="457200"/>
            <a:r>
              <a:rPr lang="zh-CN" altLang="zh-CN" sz="1600" dirty="0"/>
              <a:t>具体衡量标准为：①心领神会，心心相印，心有灵犀一点通；②默契；③知己，不苦的良药；</a:t>
            </a:r>
            <a:endParaRPr lang="zh-CN" altLang="en-US" sz="1600" dirty="0"/>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3" name="TextBox 28"/>
          <p:cNvSpPr>
            <a:spLocks noChangeArrowheads="1"/>
          </p:cNvSpPr>
          <p:nvPr/>
        </p:nvSpPr>
        <p:spPr bwMode="auto">
          <a:xfrm>
            <a:off x="5595138" y="84605"/>
            <a:ext cx="3441360"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5</a:t>
            </a:r>
            <a:r>
              <a:rPr lang="zh-CN" altLang="en-US" sz="1600" b="1" dirty="0" smtClean="0">
                <a:solidFill>
                  <a:schemeClr val="accent3">
                    <a:lumMod val="50000"/>
                  </a:schemeClr>
                </a:solidFill>
                <a:latin typeface="黑体" pitchFamily="2" charset="-122"/>
                <a:ea typeface="黑体" pitchFamily="2" charset="-122"/>
              </a:rPr>
              <a:t>  同理心的运用</a:t>
            </a:r>
            <a:endParaRPr lang="zh-CN" altLang="en-US" sz="1600" b="1" dirty="0">
              <a:solidFill>
                <a:schemeClr val="accent3">
                  <a:lumMod val="50000"/>
                </a:schemeClr>
              </a:solidFill>
              <a:latin typeface="黑体" pitchFamily="2" charset="-122"/>
              <a:ea typeface="黑体" pitchFamily="2" charset="-122"/>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194199884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ChangeArrowheads="1"/>
          </p:cNvSpPr>
          <p:nvPr/>
        </p:nvSpPr>
        <p:spPr bwMode="auto">
          <a:xfrm>
            <a:off x="0" y="5272822"/>
            <a:ext cx="9144000" cy="439208"/>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4" name="矩形 6"/>
          <p:cNvSpPr>
            <a:spLocks noChangeArrowheads="1"/>
          </p:cNvSpPr>
          <p:nvPr/>
        </p:nvSpPr>
        <p:spPr bwMode="auto">
          <a:xfrm>
            <a:off x="0" y="1"/>
            <a:ext cx="9144000" cy="877094"/>
          </a:xfrm>
          <a:prstGeom prst="rect">
            <a:avLst/>
          </a:prstGeom>
          <a:solidFill>
            <a:srgbClr val="00B0F0"/>
          </a:solidFill>
          <a:ln>
            <a:noFill/>
          </a:ln>
          <a:extLst/>
        </p:spPr>
        <p:txBody>
          <a:bodyPr lIns="71305" tIns="35652" rIns="71305" bIns="35652" anchor="ctr"/>
          <a:lstStyle/>
          <a:p>
            <a:endParaRPr lang="zh-CN" altLang="zh-CN">
              <a:solidFill>
                <a:srgbClr val="FFFFFF"/>
              </a:solidFill>
              <a:latin typeface="Calibri" pitchFamily="34" charset="0"/>
              <a:cs typeface="Calibri" pitchFamily="34" charset="0"/>
              <a:sym typeface="Calibri" pitchFamily="34" charset="0"/>
            </a:endParaRPr>
          </a:p>
        </p:txBody>
      </p:sp>
      <p:sp>
        <p:nvSpPr>
          <p:cNvPr id="5" name="直接连接符 12"/>
          <p:cNvSpPr>
            <a:spLocks noChangeShapeType="1"/>
          </p:cNvSpPr>
          <p:nvPr/>
        </p:nvSpPr>
        <p:spPr bwMode="auto">
          <a:xfrm>
            <a:off x="198783" y="517261"/>
            <a:ext cx="8746435"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lIns="71305" tIns="35652" rIns="71305" bIns="35652"/>
          <a:lstStyle/>
          <a:p>
            <a:endParaRPr lang="zh-CN" altLang="en-US"/>
          </a:p>
        </p:txBody>
      </p:sp>
      <p:pic>
        <p:nvPicPr>
          <p:cNvPr id="1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22250"/>
            <a:ext cx="1949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00275" y="985292"/>
            <a:ext cx="6836222" cy="3970318"/>
          </a:xfrm>
          <a:prstGeom prst="rect">
            <a:avLst/>
          </a:prstGeom>
          <a:noFill/>
        </p:spPr>
        <p:txBody>
          <a:bodyPr wrap="square" rtlCol="0">
            <a:spAutoFit/>
          </a:bodyPr>
          <a:lstStyle/>
          <a:p>
            <a:pPr indent="457200"/>
            <a:r>
              <a:rPr lang="zh-CN" altLang="zh-CN" sz="1400" dirty="0"/>
              <a:t>④一针见血，恍然大悟；⑤超乎想象的服务。</a:t>
            </a:r>
          </a:p>
          <a:p>
            <a:pPr indent="457200"/>
            <a:r>
              <a:rPr lang="zh-CN" altLang="zh-CN" sz="1400" dirty="0"/>
              <a:t>结果：会使表达方非常乐意接受你，并认为双方心灵相通，高度默契，有知音知己的感觉。因为客户能超越其明显感受，并且能明白其隐含感受，使客户觉得被深入了解，产生“真是如此”的想法，愿意更深入地与坐席代表</a:t>
            </a:r>
          </a:p>
          <a:p>
            <a:pPr indent="457200"/>
            <a:r>
              <a:rPr lang="zh-CN" altLang="zh-CN" sz="1400" dirty="0"/>
              <a:t>沟通。</a:t>
            </a:r>
          </a:p>
          <a:p>
            <a:pPr indent="457200"/>
            <a:r>
              <a:rPr lang="zh-CN" altLang="zh-CN" sz="1400" dirty="0"/>
              <a:t>学习了同理心及其四个分段后，请看下面的案例并进行分析以加深理解。</a:t>
            </a:r>
          </a:p>
          <a:p>
            <a:pPr indent="457200"/>
            <a:r>
              <a:rPr lang="zh-CN" altLang="zh-CN" sz="1400" dirty="0"/>
              <a:t>案例：</a:t>
            </a:r>
          </a:p>
          <a:p>
            <a:pPr indent="457200"/>
            <a:r>
              <a:rPr lang="zh-CN" altLang="zh-CN" sz="1400" dirty="0"/>
              <a:t>在修理厂，一位师傅在修理机器，这个时候师傅伸手向旁边的徒弟要工具，但是师傅没有说话。如果你是这位师傅的徒弟，会怎样去做呢？下面根据同理心的四个分段列出了徒弟的四种不同做法，请将你的做法进行匹配，来衡量自己的同理心处于哪个分段。</a:t>
            </a:r>
          </a:p>
          <a:p>
            <a:pPr indent="457200"/>
            <a:r>
              <a:rPr lang="en-US" altLang="zh-CN" sz="1400" dirty="0"/>
              <a:t>LL</a:t>
            </a:r>
            <a:r>
              <a:rPr lang="zh-CN" altLang="zh-CN" sz="1400" dirty="0"/>
              <a:t>的做法，徒弟说：“师傅，你伸什么伸啊，大家都很忙，你自己不会拿吗？”</a:t>
            </a:r>
          </a:p>
          <a:p>
            <a:pPr indent="457200"/>
            <a:r>
              <a:rPr lang="en-US" altLang="zh-CN" sz="1400" dirty="0"/>
              <a:t>L</a:t>
            </a:r>
            <a:r>
              <a:rPr lang="zh-CN" altLang="zh-CN" sz="1400" dirty="0"/>
              <a:t>的做法，徒弟说：“师傅你等一下，我忙完手头的活马上递给你。”</a:t>
            </a:r>
          </a:p>
          <a:p>
            <a:pPr indent="457200"/>
            <a:r>
              <a:rPr lang="en-US" altLang="zh-CN" sz="1400" dirty="0"/>
              <a:t>H</a:t>
            </a:r>
            <a:r>
              <a:rPr lang="zh-CN" altLang="zh-CN" sz="1400" dirty="0"/>
              <a:t>的做法，徒弟说：“师傅你是要扳手是吗？”然后拿给师傅。</a:t>
            </a:r>
          </a:p>
          <a:p>
            <a:pPr indent="457200"/>
            <a:r>
              <a:rPr lang="en-US" altLang="zh-CN" sz="1400" dirty="0"/>
              <a:t>HH</a:t>
            </a:r>
            <a:r>
              <a:rPr lang="zh-CN" altLang="zh-CN" sz="1400" dirty="0"/>
              <a:t>的做法，徒弟看了一眼师傅的工作进度后，马上反应出师傅需要扳手，立刻拿起扳手对师傅说：“师傅您休息一下，我来拧螺丝，您顺便喝喝茶，擦擦汗吧。”</a:t>
            </a:r>
          </a:p>
          <a:p>
            <a:pPr indent="457200"/>
            <a:r>
              <a:rPr lang="zh-CN" altLang="zh-CN" sz="1400" dirty="0"/>
              <a:t>学会了如何运用同理心，就等于学会了如何与客户良好的沟通，并且能够</a:t>
            </a:r>
          </a:p>
          <a:p>
            <a:pPr indent="457200"/>
            <a:r>
              <a:rPr lang="zh-CN" altLang="zh-CN" sz="1400" dirty="0"/>
              <a:t>在沟通过程中使客户得到最好的服务体验。</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t="1822" b="4520"/>
          <a:stretch>
            <a:fillRect/>
          </a:stretch>
        </p:blipFill>
        <p:spPr bwMode="auto">
          <a:xfrm>
            <a:off x="0" y="2179958"/>
            <a:ext cx="2193237" cy="30928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TextBox 28"/>
          <p:cNvSpPr>
            <a:spLocks noChangeArrowheads="1"/>
          </p:cNvSpPr>
          <p:nvPr/>
        </p:nvSpPr>
        <p:spPr bwMode="auto">
          <a:xfrm>
            <a:off x="107503" y="5345113"/>
            <a:ext cx="2664297"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r>
              <a:rPr lang="zh-CN" altLang="en-US" sz="1600" b="1" dirty="0" smtClean="0">
                <a:solidFill>
                  <a:schemeClr val="bg1"/>
                </a:solidFill>
                <a:latin typeface="黑体" pitchFamily="2" charset="-122"/>
                <a:ea typeface="黑体" pitchFamily="2" charset="-122"/>
              </a:rPr>
              <a:t>模块三  客户沟通技巧</a:t>
            </a:r>
            <a:endParaRPr lang="zh-CN" altLang="en-US" dirty="0">
              <a:solidFill>
                <a:schemeClr val="bg1"/>
              </a:solidFill>
            </a:endParaRPr>
          </a:p>
        </p:txBody>
      </p:sp>
      <p:sp>
        <p:nvSpPr>
          <p:cNvPr id="13" name="TextBox 28"/>
          <p:cNvSpPr>
            <a:spLocks noChangeArrowheads="1"/>
          </p:cNvSpPr>
          <p:nvPr/>
        </p:nvSpPr>
        <p:spPr bwMode="auto">
          <a:xfrm>
            <a:off x="5595138" y="84605"/>
            <a:ext cx="3441360" cy="3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gn="r"/>
            <a:r>
              <a:rPr lang="zh-CN" altLang="en-US" sz="1600" b="1" dirty="0" smtClean="0">
                <a:solidFill>
                  <a:schemeClr val="accent3">
                    <a:lumMod val="50000"/>
                  </a:schemeClr>
                </a:solidFill>
                <a:latin typeface="黑体" pitchFamily="2" charset="-122"/>
                <a:ea typeface="黑体" pitchFamily="2" charset="-122"/>
              </a:rPr>
              <a:t>实训课题</a:t>
            </a:r>
            <a:r>
              <a:rPr lang="en-US" altLang="zh-CN" sz="1600" b="1" dirty="0" smtClean="0">
                <a:solidFill>
                  <a:schemeClr val="accent3">
                    <a:lumMod val="50000"/>
                  </a:schemeClr>
                </a:solidFill>
                <a:latin typeface="黑体" pitchFamily="2" charset="-122"/>
                <a:ea typeface="黑体" pitchFamily="2" charset="-122"/>
              </a:rPr>
              <a:t>5</a:t>
            </a:r>
            <a:r>
              <a:rPr lang="zh-CN" altLang="en-US" sz="1600" b="1" dirty="0" smtClean="0">
                <a:solidFill>
                  <a:schemeClr val="accent3">
                    <a:lumMod val="50000"/>
                  </a:schemeClr>
                </a:solidFill>
                <a:latin typeface="黑体" pitchFamily="2" charset="-122"/>
                <a:ea typeface="黑体" pitchFamily="2" charset="-122"/>
              </a:rPr>
              <a:t>  同理心的运用</a:t>
            </a:r>
            <a:endParaRPr lang="zh-CN" altLang="en-US" sz="1600" b="1" dirty="0">
              <a:solidFill>
                <a:schemeClr val="accent3">
                  <a:lumMod val="50000"/>
                </a:schemeClr>
              </a:solidFill>
              <a:latin typeface="黑体" pitchFamily="2" charset="-122"/>
              <a:ea typeface="黑体" pitchFamily="2" charset="-122"/>
            </a:endParaRPr>
          </a:p>
        </p:txBody>
      </p:sp>
      <p:sp>
        <p:nvSpPr>
          <p:cNvPr id="12" name="圆角矩形 11">
            <a:hlinkClick r:id="rId4" action="ppaction://hlinksldjump"/>
          </p:cNvPr>
          <p:cNvSpPr>
            <a:spLocks noChangeArrowheads="1"/>
          </p:cNvSpPr>
          <p:nvPr/>
        </p:nvSpPr>
        <p:spPr bwMode="auto">
          <a:xfrm>
            <a:off x="7993063" y="5324475"/>
            <a:ext cx="1081087" cy="3333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nchor="ctr"/>
          <a:lstStyle/>
          <a:p>
            <a:pPr algn="ctr"/>
            <a:r>
              <a:rPr lang="zh-CN" altLang="en-US" sz="1200" dirty="0" smtClean="0">
                <a:solidFill>
                  <a:srgbClr val="FFFFFF"/>
                </a:solidFill>
                <a:latin typeface="黑体" pitchFamily="2" charset="-122"/>
                <a:ea typeface="黑体" pitchFamily="2" charset="-122"/>
              </a:rPr>
              <a:t>返回上一级</a:t>
            </a:r>
            <a:endParaRPr lang="zh-CN" altLang="en-US" sz="1200" dirty="0">
              <a:solidFill>
                <a:srgbClr val="FFFFFF"/>
              </a:solidFill>
              <a:latin typeface="黑体" pitchFamily="2" charset="-122"/>
              <a:ea typeface="黑体" pitchFamily="2" charset="-122"/>
            </a:endParaRPr>
          </a:p>
        </p:txBody>
      </p:sp>
    </p:spTree>
    <p:extLst>
      <p:ext uri="{BB962C8B-B14F-4D97-AF65-F5344CB8AC3E}">
        <p14:creationId xmlns:p14="http://schemas.microsoft.com/office/powerpoint/2010/main" val="194199884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1380</TotalTime>
  <Words>25228</Words>
  <Application>Microsoft Office PowerPoint</Application>
  <PresentationFormat>全屏显示(16:10)</PresentationFormat>
  <Paragraphs>1874</Paragraphs>
  <Slides>157</Slides>
  <Notes>0</Notes>
  <HiddenSlides>0</HiddenSlides>
  <MMClips>0</MMClips>
  <ScaleCrop>false</ScaleCrop>
  <HeadingPairs>
    <vt:vector size="4" baseType="variant">
      <vt:variant>
        <vt:lpstr>主题</vt:lpstr>
      </vt:variant>
      <vt:variant>
        <vt:i4>1</vt:i4>
      </vt:variant>
      <vt:variant>
        <vt:lpstr>幻灯片标题</vt:lpstr>
      </vt:variant>
      <vt:variant>
        <vt:i4>157</vt:i4>
      </vt:variant>
    </vt:vector>
  </HeadingPairs>
  <TitlesOfParts>
    <vt:vector size="15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LeExOyO Studio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usmsn</dc:creator>
  <cp:lastModifiedBy>Windows 用户</cp:lastModifiedBy>
  <cp:revision>75</cp:revision>
  <dcterms:created xsi:type="dcterms:W3CDTF">2013-05-08T02:22:59Z</dcterms:created>
  <dcterms:modified xsi:type="dcterms:W3CDTF">2013-05-20T13:33:01Z</dcterms:modified>
</cp:coreProperties>
</file>