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315" r:id="rId3"/>
    <p:sldId id="257" r:id="rId4"/>
    <p:sldId id="27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92" r:id="rId19"/>
    <p:sldId id="293" r:id="rId20"/>
    <p:sldId id="294" r:id="rId21"/>
    <p:sldId id="295" r:id="rId22"/>
    <p:sldId id="296" r:id="rId23"/>
    <p:sldId id="297" r:id="rId24"/>
    <p:sldId id="298" r:id="rId25"/>
    <p:sldId id="299" r:id="rId26"/>
    <p:sldId id="300" r:id="rId27"/>
    <p:sldId id="258" r:id="rId28"/>
    <p:sldId id="291" r:id="rId29"/>
    <p:sldId id="274" r:id="rId30"/>
    <p:sldId id="281" r:id="rId31"/>
    <p:sldId id="280" r:id="rId32"/>
    <p:sldId id="282" r:id="rId33"/>
    <p:sldId id="283" r:id="rId34"/>
    <p:sldId id="284" r:id="rId35"/>
    <p:sldId id="285" r:id="rId36"/>
    <p:sldId id="286" r:id="rId37"/>
    <p:sldId id="288" r:id="rId38"/>
    <p:sldId id="289" r:id="rId39"/>
    <p:sldId id="290" r:id="rId40"/>
    <p:sldId id="287" r:id="rId41"/>
    <p:sldId id="275" r:id="rId42"/>
    <p:sldId id="276"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42" y="-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2C140A14-32D6-4E5E-A9A0-C3CA717E7491}" type="slidenum">
              <a:rPr lang="en-US" altLang="zh-CN" smtClean="0"/>
              <a:pPr/>
              <a:t>‹#›</a:t>
            </a:fld>
            <a:endParaRPr lang="en-US" altLang="zh-CN"/>
          </a:p>
        </p:txBody>
      </p:sp>
    </p:spTree>
    <p:extLst>
      <p:ext uri="{BB962C8B-B14F-4D97-AF65-F5344CB8AC3E}">
        <p14:creationId xmlns:p14="http://schemas.microsoft.com/office/powerpoint/2010/main" val="223418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05416278-4CCD-4B63-A86B-EE6F41F6156C}" type="slidenum">
              <a:rPr lang="en-US" altLang="zh-CN" smtClean="0"/>
              <a:pPr/>
              <a:t>‹#›</a:t>
            </a:fld>
            <a:endParaRPr lang="en-US" altLang="zh-CN"/>
          </a:p>
        </p:txBody>
      </p:sp>
    </p:spTree>
    <p:extLst>
      <p:ext uri="{BB962C8B-B14F-4D97-AF65-F5344CB8AC3E}">
        <p14:creationId xmlns:p14="http://schemas.microsoft.com/office/powerpoint/2010/main" val="20551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C2B0872A-B44A-4F0F-B55B-393086797F3B}" type="slidenum">
              <a:rPr lang="en-US" altLang="zh-CN" smtClean="0"/>
              <a:pPr/>
              <a:t>‹#›</a:t>
            </a:fld>
            <a:endParaRPr lang="en-US" altLang="zh-CN"/>
          </a:p>
        </p:txBody>
      </p:sp>
    </p:spTree>
    <p:extLst>
      <p:ext uri="{BB962C8B-B14F-4D97-AF65-F5344CB8AC3E}">
        <p14:creationId xmlns:p14="http://schemas.microsoft.com/office/powerpoint/2010/main" val="162292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91836299-0618-4619-B31F-E391DC6CF4D9}" type="slidenum">
              <a:rPr lang="en-US" altLang="zh-CN" smtClean="0"/>
              <a:pPr/>
              <a:t>‹#›</a:t>
            </a:fld>
            <a:endParaRPr lang="en-US" altLang="zh-CN"/>
          </a:p>
        </p:txBody>
      </p:sp>
    </p:spTree>
    <p:extLst>
      <p:ext uri="{BB962C8B-B14F-4D97-AF65-F5344CB8AC3E}">
        <p14:creationId xmlns:p14="http://schemas.microsoft.com/office/powerpoint/2010/main" val="168717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55C50D42-529E-4119-9304-1A414C90E277}" type="slidenum">
              <a:rPr lang="en-US" altLang="zh-CN" smtClean="0"/>
              <a:pPr/>
              <a:t>‹#›</a:t>
            </a:fld>
            <a:endParaRPr lang="en-US" altLang="zh-CN"/>
          </a:p>
        </p:txBody>
      </p:sp>
    </p:spTree>
    <p:extLst>
      <p:ext uri="{BB962C8B-B14F-4D97-AF65-F5344CB8AC3E}">
        <p14:creationId xmlns:p14="http://schemas.microsoft.com/office/powerpoint/2010/main" val="75069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4EAF99DE-CB10-4541-827C-8971447EC108}" type="slidenum">
              <a:rPr lang="en-US" altLang="zh-CN" smtClean="0"/>
              <a:pPr/>
              <a:t>‹#›</a:t>
            </a:fld>
            <a:endParaRPr lang="en-US" altLang="zh-CN"/>
          </a:p>
        </p:txBody>
      </p:sp>
    </p:spTree>
    <p:extLst>
      <p:ext uri="{BB962C8B-B14F-4D97-AF65-F5344CB8AC3E}">
        <p14:creationId xmlns:p14="http://schemas.microsoft.com/office/powerpoint/2010/main" val="4168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E918BE9E-DE1A-40B7-9653-D357BF53BC3E}" type="slidenum">
              <a:rPr lang="en-US" altLang="zh-CN" smtClean="0"/>
              <a:pPr/>
              <a:t>‹#›</a:t>
            </a:fld>
            <a:endParaRPr lang="en-US" altLang="zh-CN"/>
          </a:p>
        </p:txBody>
      </p:sp>
    </p:spTree>
    <p:extLst>
      <p:ext uri="{BB962C8B-B14F-4D97-AF65-F5344CB8AC3E}">
        <p14:creationId xmlns:p14="http://schemas.microsoft.com/office/powerpoint/2010/main" val="57577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38470747-3B73-4603-A5D2-12290A6D5F3F}" type="slidenum">
              <a:rPr lang="en-US" altLang="zh-CN" smtClean="0"/>
              <a:pPr/>
              <a:t>‹#›</a:t>
            </a:fld>
            <a:endParaRPr lang="en-US" altLang="zh-CN"/>
          </a:p>
        </p:txBody>
      </p:sp>
    </p:spTree>
    <p:extLst>
      <p:ext uri="{BB962C8B-B14F-4D97-AF65-F5344CB8AC3E}">
        <p14:creationId xmlns:p14="http://schemas.microsoft.com/office/powerpoint/2010/main" val="51245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C8542652-A38B-4149-8470-C76D2483141B}" type="slidenum">
              <a:rPr lang="en-US" altLang="zh-CN" smtClean="0"/>
              <a:pPr/>
              <a:t>‹#›</a:t>
            </a:fld>
            <a:endParaRPr lang="en-US" altLang="zh-CN"/>
          </a:p>
        </p:txBody>
      </p:sp>
    </p:spTree>
    <p:extLst>
      <p:ext uri="{BB962C8B-B14F-4D97-AF65-F5344CB8AC3E}">
        <p14:creationId xmlns:p14="http://schemas.microsoft.com/office/powerpoint/2010/main" val="251629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601D4A8E-D403-4649-9C70-4E2D460DE0E8}" type="slidenum">
              <a:rPr lang="en-US" altLang="zh-CN" smtClean="0"/>
              <a:pPr/>
              <a:t>‹#›</a:t>
            </a:fld>
            <a:endParaRPr lang="en-US" altLang="zh-CN"/>
          </a:p>
        </p:txBody>
      </p:sp>
    </p:spTree>
    <p:extLst>
      <p:ext uri="{BB962C8B-B14F-4D97-AF65-F5344CB8AC3E}">
        <p14:creationId xmlns:p14="http://schemas.microsoft.com/office/powerpoint/2010/main" val="99102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1CDF953B-8E25-4B5E-85A8-64CC8574F23D}" type="slidenum">
              <a:rPr lang="en-US" altLang="zh-CN" smtClean="0"/>
              <a:pPr/>
              <a:t>‹#›</a:t>
            </a:fld>
            <a:endParaRPr lang="en-US" altLang="zh-CN"/>
          </a:p>
        </p:txBody>
      </p:sp>
    </p:spTree>
    <p:extLst>
      <p:ext uri="{BB962C8B-B14F-4D97-AF65-F5344CB8AC3E}">
        <p14:creationId xmlns:p14="http://schemas.microsoft.com/office/powerpoint/2010/main" val="405172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47C965F-7D4F-4BA7-A502-F5B0DC7D38B6}" type="slidenum">
              <a:rPr lang="en-US" altLang="zh-CN" smtClean="0"/>
              <a:pPr/>
              <a:t>‹#›</a:t>
            </a:fld>
            <a:endParaRPr lang="en-US" altLang="zh-CN"/>
          </a:p>
        </p:txBody>
      </p:sp>
    </p:spTree>
    <p:extLst>
      <p:ext uri="{BB962C8B-B14F-4D97-AF65-F5344CB8AC3E}">
        <p14:creationId xmlns:p14="http://schemas.microsoft.com/office/powerpoint/2010/main" val="3448196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23458;&#25143;&#20449;&#24687;&#26381;&#21153;&#24212;&#29992;&#23454;&#21153;&#31532;&#19977;&#31456;.pptx" TargetMode="External"/><Relationship Id="rId18" Type="http://schemas.openxmlformats.org/officeDocument/2006/relationships/image" Target="../media/image11.png"/><Relationship Id="rId3" Type="http://schemas.openxmlformats.org/officeDocument/2006/relationships/hyperlink" Target="&#23458;&#25143;&#20449;&#24687;&#26381;&#21153;&#24212;&#29992;&#23454;&#21153;&#31532;&#19971;&#31456;.pps" TargetMode="External"/><Relationship Id="rId21" Type="http://schemas.openxmlformats.org/officeDocument/2006/relationships/hyperlink" Target="&#23458;&#25143;&#20449;&#24687;&#26381;&#21153;&#24212;&#29992;&#23454;&#21153;&#31532;&#19968;&#31456;.pps" TargetMode="External"/><Relationship Id="rId7" Type="http://schemas.openxmlformats.org/officeDocument/2006/relationships/hyperlink" Target="&#23458;&#25143;&#20449;&#24687;&#26381;&#21153;&#24212;&#29992;&#23454;&#21153;&#31532;&#20061;&#31456;.pps" TargetMode="External"/><Relationship Id="rId12" Type="http://schemas.openxmlformats.org/officeDocument/2006/relationships/hyperlink" Target="&#23458;&#25143;&#20449;&#24687;&#26381;&#21153;&#24212;&#29992;&#23454;&#21153;&#31532;&#20108;&#31456;.pps" TargetMode="External"/><Relationship Id="rId17" Type="http://schemas.openxmlformats.org/officeDocument/2006/relationships/hyperlink" Target="&#23458;&#25143;&#20449;&#24687;&#26381;&#21153;&#24212;&#29992;&#23454;&#21153;&#31532;&#22235;&#31456;.pps"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23458;&#25143;&#20449;&#24687;&#26381;&#21153;&#24212;&#29992;&#23454;&#21153;&#31532;&#20843;&#31456;.pps" TargetMode="External"/><Relationship Id="rId15" Type="http://schemas.openxmlformats.org/officeDocument/2006/relationships/hyperlink" Target="&#23458;&#25143;&#20449;&#24687;&#26381;&#21153;&#24212;&#29992;&#23454;&#21153;&#31532;&#19977;&#31456;.pps" TargetMode="External"/><Relationship Id="rId23" Type="http://schemas.openxmlformats.org/officeDocument/2006/relationships/image" Target="../media/image13.png"/><Relationship Id="rId10" Type="http://schemas.openxmlformats.org/officeDocument/2006/relationships/hyperlink" Target="&#23458;&#25143;&#20449;&#24687;&#26381;&#21153;&#24212;&#29992;&#23454;&#21153;&#31532;&#20845;&#31456;.pps" TargetMode="External"/><Relationship Id="rId19" Type="http://schemas.openxmlformats.org/officeDocument/2006/relationships/hyperlink" Target="&#23458;&#25143;&#20449;&#24687;&#26381;&#21153;&#24212;&#29992;&#23454;&#21153;&#31532;&#20116;&#31456;.pps"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2.png"/><Relationship Id="rId7" Type="http://schemas.openxmlformats.org/officeDocument/2006/relationships/slide" Target="slide4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6.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10.xml"/><Relationship Id="rId12"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16.jpeg"/><Relationship Id="rId4" Type="http://schemas.openxmlformats.org/officeDocument/2006/relationships/slide" Target="slide27.xml"/><Relationship Id="rId9" Type="http://schemas.openxmlformats.org/officeDocument/2006/relationships/slide" Target="slide8.xml"/><Relationship Id="rId1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0.xml"/><Relationship Id="rId4" Type="http://schemas.openxmlformats.org/officeDocument/2006/relationships/slide" Target="slide5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4.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9" name="Group 3"/>
          <p:cNvGrpSpPr>
            <a:grpSpLocks/>
          </p:cNvGrpSpPr>
          <p:nvPr/>
        </p:nvGrpSpPr>
        <p:grpSpPr bwMode="auto">
          <a:xfrm>
            <a:off x="100013" y="438150"/>
            <a:ext cx="8943975" cy="4838700"/>
            <a:chOff x="0" y="0"/>
            <a:chExt cx="5634" cy="3048"/>
          </a:xfrm>
        </p:grpSpPr>
        <p:sp>
          <p:nvSpPr>
            <p:cNvPr id="4100"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1"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2"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4103" name="TextBox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47725"/>
            <a:ext cx="867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04" name="TextBox 9"/>
          <p:cNvSpPr txBox="1">
            <a:spLocks noChangeArrowheads="1"/>
          </p:cNvSpPr>
          <p:nvPr/>
        </p:nvSpPr>
        <p:spPr bwMode="auto">
          <a:xfrm>
            <a:off x="846138" y="1993900"/>
            <a:ext cx="7451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2800">
                <a:solidFill>
                  <a:srgbClr val="254061"/>
                </a:solidFill>
                <a:latin typeface="黑体" pitchFamily="2" charset="-122"/>
                <a:ea typeface="黑体" pitchFamily="2" charset="-122"/>
              </a:rPr>
              <a:t>KEHU  XINXI  FUWU  YINGYONG  SHIWU</a:t>
            </a:r>
            <a:endParaRPr lang="zh-CN" altLang="en-US" sz="2800">
              <a:solidFill>
                <a:srgbClr val="254061"/>
              </a:solidFill>
              <a:latin typeface="黑体" pitchFamily="2" charset="-122"/>
              <a:ea typeface="黑体" pitchFamily="2" charset="-122"/>
            </a:endParaRPr>
          </a:p>
        </p:txBody>
      </p:sp>
      <p:pic>
        <p:nvPicPr>
          <p:cNvPr id="41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33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126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127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3"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1017324"/>
            <a:ext cx="5626100" cy="45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400"/>
              <a:t>精准收集客户信息能力的案例：</a:t>
            </a:r>
            <a:endParaRPr lang="zh-CN" altLang="zh-CN" sz="1400" b="1"/>
          </a:p>
          <a:p>
            <a:pPr defTabSz="912813"/>
            <a:r>
              <a:rPr lang="zh-CN" altLang="zh-CN" sz="1400" b="1"/>
              <a:t>案例</a:t>
            </a:r>
            <a:r>
              <a:rPr lang="en-US" altLang="zh-CN" sz="1400" b="1"/>
              <a:t>1</a:t>
            </a:r>
            <a:r>
              <a:rPr lang="zh-CN" altLang="en-US" sz="1400" b="1"/>
              <a:t>：</a:t>
            </a:r>
            <a:endParaRPr lang="zh-CN" altLang="en-US" sz="1400"/>
          </a:p>
          <a:p>
            <a:pPr defTabSz="912813"/>
            <a:r>
              <a:rPr lang="en-US" altLang="zh-CN" sz="1400"/>
              <a:t>A=</a:t>
            </a:r>
            <a:r>
              <a:rPr lang="zh-CN" altLang="en-US" sz="1400"/>
              <a:t>坐席代表</a:t>
            </a:r>
            <a:r>
              <a:rPr lang="en-US" altLang="zh-CN" sz="1400"/>
              <a:t>( agent)</a:t>
            </a:r>
            <a:r>
              <a:rPr lang="zh-CN" altLang="en-US" sz="1400"/>
              <a:t>，</a:t>
            </a:r>
            <a:r>
              <a:rPr lang="en-US" altLang="zh-CN" sz="1400"/>
              <a:t>C=</a:t>
            </a:r>
            <a:r>
              <a:rPr lang="zh-CN" altLang="en-US" sz="1400"/>
              <a:t>客户</a:t>
            </a:r>
            <a:r>
              <a:rPr lang="en-US" altLang="zh-CN" sz="1400"/>
              <a:t>(customer)</a:t>
            </a:r>
            <a:r>
              <a:rPr lang="zh-CN" altLang="en-US" sz="1400"/>
              <a:t>。</a:t>
            </a:r>
          </a:p>
          <a:p>
            <a:pPr defTabSz="912813"/>
            <a:r>
              <a:rPr lang="en-US" altLang="zh-CN" sz="1400"/>
              <a:t>A</a:t>
            </a:r>
            <a:r>
              <a:rPr lang="zh-CN" altLang="en-US" sz="1400"/>
              <a:t>：您好，</a:t>
            </a:r>
            <a:r>
              <a:rPr lang="en-US" altLang="zh-CN" sz="1400"/>
              <a:t>5012</a:t>
            </a:r>
            <a:r>
              <a:rPr lang="zh-CN" altLang="en-US" sz="1400"/>
              <a:t>号很高兴为您服务，请问有什么可以帮您？</a:t>
            </a:r>
          </a:p>
          <a:p>
            <a:pPr defTabSz="912813"/>
            <a:r>
              <a:rPr lang="en-US" altLang="zh-CN" sz="1400"/>
              <a:t>C</a:t>
            </a:r>
            <a:r>
              <a:rPr lang="zh-CN" altLang="en-US" sz="1400"/>
              <a:t>：有个问题，我想问一下，我们家的新房（小高层）头</a:t>
            </a:r>
            <a:r>
              <a:rPr lang="en-US" altLang="zh-CN" sz="1400"/>
              <a:t>3</a:t>
            </a:r>
            <a:r>
              <a:rPr lang="zh-CN" altLang="en-US" sz="1400"/>
              <a:t>个月电费都是</a:t>
            </a:r>
            <a:r>
              <a:rPr lang="en-US" altLang="zh-CN" sz="1400"/>
              <a:t>0</a:t>
            </a:r>
            <a:r>
              <a:rPr lang="zh-CN" altLang="en-US" sz="1400"/>
              <a:t>，后来物业通知补上了。可是，从第</a:t>
            </a:r>
            <a:r>
              <a:rPr lang="en-US" altLang="zh-CN" sz="1400"/>
              <a:t>5</a:t>
            </a:r>
            <a:r>
              <a:rPr lang="zh-CN" altLang="en-US" sz="1400"/>
              <a:t>个月起，电费就高得惊人，并且我们过年的时候回老家住了一个月，竟然也有电费，我们也并没有用很多电器。想找电表看。却一直没找到电表在哪里，问物业，物业说电表在地下停车场，可我并没有看到，会不会是物业电工随便估计并收取电费的呢？</a:t>
            </a:r>
          </a:p>
          <a:p>
            <a:pPr defTabSz="912813"/>
            <a:r>
              <a:rPr lang="en-US" altLang="zh-CN" sz="1400"/>
              <a:t>A</a:t>
            </a:r>
            <a:r>
              <a:rPr lang="zh-CN" altLang="en-US" sz="1400"/>
              <a:t>：您好，您的意思是说您没有看到电表，电费却很高，对吗？</a:t>
            </a:r>
          </a:p>
          <a:p>
            <a:pPr defTabSz="912813"/>
            <a:r>
              <a:rPr lang="en-US" altLang="zh-CN" sz="1400"/>
              <a:t>C</a:t>
            </a:r>
            <a:r>
              <a:rPr lang="zh-CN" altLang="en-US" sz="1400"/>
              <a:t>：是呀。</a:t>
            </a:r>
          </a:p>
          <a:p>
            <a:pPr defTabSz="912813"/>
            <a:r>
              <a:rPr lang="en-US" altLang="zh-CN" sz="1400"/>
              <a:t>A</a:t>
            </a:r>
            <a:r>
              <a:rPr lang="zh-CN" altLang="en-US" sz="1400"/>
              <a:t>：先生，不会随便收取的。您可以让物业带您去查。</a:t>
            </a:r>
          </a:p>
          <a:p>
            <a:pPr defTabSz="912813"/>
            <a:r>
              <a:rPr lang="en-US" altLang="zh-CN" sz="1400"/>
              <a:t>C</a:t>
            </a:r>
            <a:r>
              <a:rPr lang="zh-CN" altLang="en-US" sz="1400"/>
              <a:t>：那我找到以后呢？该怎么做？</a:t>
            </a:r>
          </a:p>
          <a:p>
            <a:pPr defTabSz="912813"/>
            <a:r>
              <a:rPr lang="en-US" altLang="zh-CN" sz="1400"/>
              <a:t>A</a:t>
            </a:r>
            <a:r>
              <a:rPr lang="zh-CN" altLang="en-US" sz="1400"/>
              <a:t>：第一件事是先把您家的所有电器的插头拔了，然后灯也关了，然后看电表转不转。再启动一个功率比较的的电器。比如空调，然后看电表转不转。这样可以分辨出他们所抄的电表是不是您家的电表。我们这边以前就出现过一个小区的很多家电表接错户的情况。所以您要先确定是不是您家的电表接错户了。如果没有的话，您可以让供电局的人来帮您看这个电表的精度是不是有问题。这样就能弄清楚到底问题出在蝉里了。</a:t>
            </a:r>
            <a:endParaRPr lang="zh-CN" altLang="zh-CN" sz="1400"/>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229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229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7"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1017324"/>
            <a:ext cx="5626100" cy="41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400"/>
              <a:t>C</a:t>
            </a:r>
            <a:r>
              <a:rPr lang="zh-CN" altLang="en-US" sz="1400"/>
              <a:t>：哦，那我现在就去找他们。对了，那裁也不会着电采啊，你们的电话好难打啊，你知道怎么看吗？   </a:t>
            </a:r>
          </a:p>
          <a:p>
            <a:pPr defTabSz="912813"/>
            <a:r>
              <a:rPr lang="en-US" altLang="zh-CN" sz="1400"/>
              <a:t>A</a:t>
            </a:r>
            <a:r>
              <a:rPr lang="zh-CN" altLang="en-US" sz="1400"/>
              <a:t>：抱歉，先生，这个问题预要相关专业人员为您处理。那您看我稍后让相关人员给您回复，好吗？</a:t>
            </a:r>
          </a:p>
          <a:p>
            <a:pPr defTabSz="912813"/>
            <a:r>
              <a:rPr lang="en-US" altLang="zh-CN" sz="1400"/>
              <a:t>C</a:t>
            </a:r>
            <a:r>
              <a:rPr lang="zh-CN" altLang="en-US" sz="1400"/>
              <a:t>：哦，好吧，那过半个小时给我打吧。</a:t>
            </a:r>
          </a:p>
          <a:p>
            <a:pPr defTabSz="912813"/>
            <a:r>
              <a:rPr lang="en-US" altLang="zh-CN" sz="1400"/>
              <a:t>A</a:t>
            </a:r>
            <a:r>
              <a:rPr lang="zh-CN" altLang="en-US" sz="1400"/>
              <a:t>：好的，请问怎么称呼悠？ </a:t>
            </a:r>
          </a:p>
          <a:p>
            <a:pPr defTabSz="912813"/>
            <a:r>
              <a:rPr lang="en-US" altLang="zh-CN" sz="1400"/>
              <a:t>C</a:t>
            </a:r>
            <a:r>
              <a:rPr lang="zh-CN" altLang="en-US" sz="1400"/>
              <a:t>：我叫孔益海。</a:t>
            </a:r>
          </a:p>
          <a:p>
            <a:pPr defTabSz="912813"/>
            <a:r>
              <a:rPr lang="en-US" altLang="zh-CN" sz="1400"/>
              <a:t>A</a:t>
            </a:r>
            <a:r>
              <a:rPr lang="zh-CN" altLang="en-US" sz="1400"/>
              <a:t>：请问是孔子的孔，艺术的艺，大海的海吗？</a:t>
            </a:r>
          </a:p>
          <a:p>
            <a:pPr defTabSz="912813"/>
            <a:r>
              <a:rPr lang="en-US" altLang="zh-CN" sz="1400"/>
              <a:t>C</a:t>
            </a:r>
            <a:r>
              <a:rPr lang="zh-CN" altLang="en-US" sz="1400"/>
              <a:t>：是有益的益，下面一个皿的那个。</a:t>
            </a:r>
          </a:p>
          <a:p>
            <a:pPr defTabSz="912813"/>
            <a:r>
              <a:rPr lang="en-US" altLang="zh-CN" sz="1400"/>
              <a:t>A</a:t>
            </a:r>
            <a:r>
              <a:rPr lang="zh-CN" altLang="en-US" sz="1400"/>
              <a:t>：孔先生，实在抱歉，请提供您的联系电话和住址，谢谢。</a:t>
            </a:r>
          </a:p>
          <a:p>
            <a:pPr defTabSz="912813"/>
            <a:r>
              <a:rPr lang="en-US" altLang="zh-CN" sz="1400"/>
              <a:t>C:</a:t>
            </a:r>
            <a:r>
              <a:rPr lang="zh-CN" altLang="en-US" sz="1400"/>
              <a:t>：</a:t>
            </a:r>
            <a:r>
              <a:rPr lang="en-US" altLang="zh-CN" sz="1400"/>
              <a:t>13010642087</a:t>
            </a:r>
            <a:r>
              <a:rPr lang="zh-CN" altLang="en-US" sz="1400"/>
              <a:t>，我家的地址是北京市西城区丰汇园小区</a:t>
            </a:r>
            <a:r>
              <a:rPr lang="en-US" altLang="zh-CN" sz="1400"/>
              <a:t>12</a:t>
            </a:r>
            <a:r>
              <a:rPr lang="zh-CN" altLang="en-US" sz="1400"/>
              <a:t>号楼</a:t>
            </a:r>
            <a:r>
              <a:rPr lang="en-US" altLang="zh-CN" sz="1400"/>
              <a:t>3</a:t>
            </a:r>
            <a:r>
              <a:rPr lang="zh-CN" altLang="en-US" sz="1400"/>
              <a:t>门</a:t>
            </a:r>
            <a:r>
              <a:rPr lang="en-US" altLang="zh-CN" sz="1400"/>
              <a:t>402</a:t>
            </a:r>
            <a:r>
              <a:rPr lang="zh-CN" altLang="en-US" sz="1400"/>
              <a:t>。</a:t>
            </a:r>
          </a:p>
          <a:p>
            <a:pPr defTabSz="912813"/>
            <a:r>
              <a:rPr lang="en-US" altLang="zh-CN" sz="1400"/>
              <a:t>A</a:t>
            </a:r>
            <a:r>
              <a:rPr lang="zh-CN" altLang="en-US" sz="1400"/>
              <a:t>：好的，我跟您确认一下，联系人是孔益海先生，联系电话是</a:t>
            </a:r>
            <a:r>
              <a:rPr lang="en-US" altLang="zh-CN" sz="1400"/>
              <a:t>13010642087</a:t>
            </a:r>
            <a:r>
              <a:rPr lang="zh-CN" altLang="en-US" sz="1400"/>
              <a:t>，住址是北京市西城区丰汇园小区</a:t>
            </a:r>
            <a:r>
              <a:rPr lang="en-US" altLang="zh-CN" sz="1400"/>
              <a:t>12</a:t>
            </a:r>
            <a:r>
              <a:rPr lang="zh-CN" altLang="en-US" sz="1400"/>
              <a:t>号楼</a:t>
            </a:r>
            <a:r>
              <a:rPr lang="en-US" altLang="zh-CN" sz="1400"/>
              <a:t>3</a:t>
            </a:r>
            <a:r>
              <a:rPr lang="zh-CN" altLang="en-US" sz="1400"/>
              <a:t>门</a:t>
            </a:r>
            <a:r>
              <a:rPr lang="en-US" altLang="zh-CN" sz="1400"/>
              <a:t>402</a:t>
            </a:r>
            <a:r>
              <a:rPr lang="zh-CN" altLang="en-US" sz="1400"/>
              <a:t>，您要了解的是如何查看电表，对吗？</a:t>
            </a:r>
          </a:p>
          <a:p>
            <a:pPr defTabSz="912813"/>
            <a:r>
              <a:rPr lang="en-US" altLang="zh-CN" sz="1400"/>
              <a:t>C</a:t>
            </a:r>
            <a:r>
              <a:rPr lang="zh-CN" altLang="en-US" sz="1400"/>
              <a:t>：嗯。</a:t>
            </a:r>
          </a:p>
          <a:p>
            <a:pPr defTabSz="912813"/>
            <a:r>
              <a:rPr lang="en-US" altLang="zh-CN" sz="1400"/>
              <a:t>A</a:t>
            </a:r>
            <a:r>
              <a:rPr lang="zh-CN" altLang="en-US" sz="1400"/>
              <a:t>：好的，请问还有什么可以帮您的吗？</a:t>
            </a:r>
          </a:p>
          <a:p>
            <a:pPr defTabSz="912813"/>
            <a:r>
              <a:rPr lang="en-US" altLang="zh-CN" sz="1400"/>
              <a:t>C</a:t>
            </a:r>
            <a:r>
              <a:rPr lang="zh-CN" altLang="en-US" sz="1400"/>
              <a:t>：没有了。</a:t>
            </a:r>
          </a:p>
          <a:p>
            <a:pPr defTabSz="912813"/>
            <a:r>
              <a:rPr lang="en-US" altLang="zh-CN" sz="1400"/>
              <a:t>A</a:t>
            </a:r>
            <a:r>
              <a:rPr lang="zh-CN" altLang="en-US" sz="1400"/>
              <a:t>：感谢您致电</a:t>
            </a:r>
            <a:r>
              <a:rPr lang="en-US" altLang="zh-CN" sz="1400"/>
              <a:t>12345</a:t>
            </a:r>
            <a:r>
              <a:rPr lang="zh-CN" altLang="en-US" sz="1400"/>
              <a:t>，再见！</a:t>
            </a:r>
            <a:endParaRPr lang="zh-CN" altLang="zh-CN" sz="1400"/>
          </a:p>
        </p:txBody>
      </p:sp>
      <p:pic>
        <p:nvPicPr>
          <p:cNvPr id="12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331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331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1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1"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9"/>
            <a:ext cx="5626100" cy="49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b="1"/>
              <a:t>案例</a:t>
            </a:r>
            <a:r>
              <a:rPr lang="en-US" altLang="zh-CN" sz="1600" b="1"/>
              <a:t>2</a:t>
            </a:r>
            <a:r>
              <a:rPr lang="zh-CN" altLang="en-US" sz="1600" b="1"/>
              <a:t>：</a:t>
            </a:r>
            <a:endParaRPr lang="zh-CN" altLang="en-US" sz="1600"/>
          </a:p>
          <a:p>
            <a:pPr defTabSz="912813"/>
            <a:r>
              <a:rPr lang="en-US" altLang="zh-CN" sz="1600"/>
              <a:t>A=</a:t>
            </a:r>
            <a:r>
              <a:rPr lang="zh-CN" altLang="en-US" sz="1600"/>
              <a:t>坐席代表</a:t>
            </a:r>
            <a:r>
              <a:rPr lang="en-US" altLang="zh-CN" sz="1600"/>
              <a:t>(agent)</a:t>
            </a:r>
            <a:r>
              <a:rPr lang="zh-CN" altLang="en-US" sz="1600"/>
              <a:t>，</a:t>
            </a:r>
            <a:r>
              <a:rPr lang="en-US" altLang="zh-CN" sz="1600"/>
              <a:t>C=</a:t>
            </a:r>
            <a:r>
              <a:rPr lang="zh-CN" altLang="en-US" sz="1600"/>
              <a:t>客户</a:t>
            </a:r>
            <a:r>
              <a:rPr lang="en-US" altLang="zh-CN" sz="1600"/>
              <a:t>(customer)</a:t>
            </a:r>
            <a:r>
              <a:rPr lang="zh-CN" altLang="en-US" sz="1600"/>
              <a:t>。</a:t>
            </a:r>
          </a:p>
          <a:p>
            <a:pPr defTabSz="912813"/>
            <a:r>
              <a:rPr lang="en-US" altLang="zh-CN" sz="1600"/>
              <a:t>A</a:t>
            </a:r>
            <a:r>
              <a:rPr lang="zh-CN" altLang="en-US" sz="1600"/>
              <a:t>：您好，</a:t>
            </a:r>
            <a:r>
              <a:rPr lang="en-US" altLang="zh-CN" sz="1600"/>
              <a:t>6452</a:t>
            </a:r>
            <a:r>
              <a:rPr lang="zh-CN" altLang="en-US" sz="1600"/>
              <a:t>号很高兴为您服务，请问有什么可以帮您？</a:t>
            </a:r>
          </a:p>
          <a:p>
            <a:pPr defTabSz="912813"/>
            <a:r>
              <a:rPr lang="en-US" altLang="zh-CN" sz="1600"/>
              <a:t>C</a:t>
            </a:r>
            <a:r>
              <a:rPr lang="zh-CN" altLang="en-US" sz="1600"/>
              <a:t>：我从你们那儿订了酒店，现在给你们卡号担保，你记一下．，</a:t>
            </a:r>
          </a:p>
          <a:p>
            <a:pPr defTabSz="912813"/>
            <a:r>
              <a:rPr lang="en-US" altLang="zh-CN" sz="1600"/>
              <a:t>A</a:t>
            </a:r>
            <a:r>
              <a:rPr lang="zh-CN" altLang="en-US" sz="1600"/>
              <a:t>：好的，我先查询您的预订信息，请问怎么称呼您．</a:t>
            </a:r>
          </a:p>
          <a:p>
            <a:pPr defTabSz="912813"/>
            <a:r>
              <a:rPr lang="en-US" altLang="zh-CN" sz="1600"/>
              <a:t>C</a:t>
            </a:r>
            <a:r>
              <a:rPr lang="zh-CN" altLang="en-US" sz="1600"/>
              <a:t>：我叫钱尧。</a:t>
            </a:r>
          </a:p>
          <a:p>
            <a:pPr defTabSz="912813"/>
            <a:r>
              <a:rPr lang="en-US" altLang="zh-CN" sz="1600"/>
              <a:t>A</a:t>
            </a:r>
            <a:r>
              <a:rPr lang="zh-CN" altLang="en-US" sz="1600"/>
              <a:t>：请问，是金钱的钱，尧是哪个尧呢？</a:t>
            </a:r>
          </a:p>
          <a:p>
            <a:pPr defTabSz="912813"/>
            <a:r>
              <a:rPr lang="en-US" altLang="zh-CN" sz="1600"/>
              <a:t>C</a:t>
            </a:r>
            <a:r>
              <a:rPr lang="zh-CN" altLang="en-US" sz="1600"/>
              <a:t>：对，就是围绕的绕去掉绞丝旁。</a:t>
            </a:r>
          </a:p>
          <a:p>
            <a:pPr defTabSz="912813"/>
            <a:r>
              <a:rPr lang="en-US" altLang="zh-CN" sz="1600"/>
              <a:t>A</a:t>
            </a:r>
            <a:r>
              <a:rPr lang="zh-CN" altLang="en-US" sz="1600"/>
              <a:t>：好的，钱先生，请问您预订时留的电话是多少？</a:t>
            </a:r>
          </a:p>
          <a:p>
            <a:pPr defTabSz="912813"/>
            <a:r>
              <a:rPr lang="en-US" altLang="zh-CN" sz="1600"/>
              <a:t>C</a:t>
            </a:r>
            <a:r>
              <a:rPr lang="zh-CN" altLang="en-US" sz="1600"/>
              <a:t>：</a:t>
            </a:r>
            <a:r>
              <a:rPr lang="en-US" altLang="zh-CN" sz="1600"/>
              <a:t>13308569756</a:t>
            </a:r>
            <a:r>
              <a:rPr lang="zh-CN" altLang="en-US" sz="1600"/>
              <a:t>。</a:t>
            </a:r>
          </a:p>
          <a:p>
            <a:pPr defTabSz="912813"/>
            <a:r>
              <a:rPr lang="en-US" altLang="zh-CN" sz="1600"/>
              <a:t>A</a:t>
            </a:r>
            <a:r>
              <a:rPr lang="zh-CN" altLang="en-US" sz="1600"/>
              <a:t>：好的，请稍等，请问您预订的是钱尧客人入住北京帝景豪生大酒店，</a:t>
            </a:r>
            <a:r>
              <a:rPr lang="en-US" altLang="zh-CN" sz="1600"/>
              <a:t>3</a:t>
            </a:r>
            <a:r>
              <a:rPr lang="zh-CN" altLang="en-US" sz="1600"/>
              <a:t>月</a:t>
            </a:r>
            <a:r>
              <a:rPr lang="en-US" altLang="zh-CN" sz="1600"/>
              <a:t>24</a:t>
            </a:r>
            <a:r>
              <a:rPr lang="zh-CN" altLang="en-US" sz="1600"/>
              <a:t>日入住，</a:t>
            </a:r>
            <a:r>
              <a:rPr lang="en-US" altLang="zh-CN" sz="1600"/>
              <a:t>27</a:t>
            </a:r>
            <a:r>
              <a:rPr lang="zh-CN" altLang="en-US" sz="1600"/>
              <a:t>号离店，标准间</a:t>
            </a:r>
            <a:r>
              <a:rPr lang="en-US" altLang="zh-CN" sz="1600"/>
              <a:t>1</a:t>
            </a:r>
            <a:r>
              <a:rPr lang="zh-CN" altLang="en-US" sz="1600"/>
              <a:t>间，每晚</a:t>
            </a:r>
            <a:r>
              <a:rPr lang="en-US" altLang="zh-CN" sz="1600"/>
              <a:t>880</a:t>
            </a:r>
            <a:r>
              <a:rPr lang="zh-CN" altLang="en-US" sz="1600"/>
              <a:t>元，对吗？</a:t>
            </a:r>
          </a:p>
          <a:p>
            <a:pPr defTabSz="912813"/>
            <a:r>
              <a:rPr lang="en-US" altLang="zh-CN" sz="1600"/>
              <a:t>C</a:t>
            </a:r>
            <a:r>
              <a:rPr lang="zh-CN" altLang="en-US" sz="1600"/>
              <a:t>：是的。</a:t>
            </a:r>
          </a:p>
          <a:p>
            <a:pPr defTabSz="912813"/>
            <a:r>
              <a:rPr lang="en-US" altLang="zh-CN" sz="1600"/>
              <a:t>A</a:t>
            </a:r>
            <a:r>
              <a:rPr lang="zh-CN" altLang="en-US" sz="1600"/>
              <a:t>：好的，钱先生，请问您提供的是哪家银行的卡？</a:t>
            </a:r>
          </a:p>
          <a:p>
            <a:pPr defTabSz="912813"/>
            <a:r>
              <a:rPr lang="en-US" altLang="zh-CN" sz="1600"/>
              <a:t>C</a:t>
            </a:r>
            <a:r>
              <a:rPr lang="zh-CN" altLang="en-US" sz="1600"/>
              <a:t>：工行的。</a:t>
            </a:r>
          </a:p>
          <a:p>
            <a:pPr defTabSz="912813"/>
            <a:r>
              <a:rPr lang="en-US" altLang="zh-CN" sz="1600"/>
              <a:t>A</a:t>
            </a:r>
            <a:r>
              <a:rPr lang="zh-CN" altLang="en-US" sz="1600"/>
              <a:t>：请问卡号是多少？</a:t>
            </a:r>
          </a:p>
          <a:p>
            <a:pPr defTabSz="912813"/>
            <a:r>
              <a:rPr lang="en-US" altLang="zh-CN" sz="1600"/>
              <a:t>C</a:t>
            </a:r>
            <a:r>
              <a:rPr lang="zh-CN" altLang="en-US" sz="1600"/>
              <a:t>：</a:t>
            </a:r>
            <a:r>
              <a:rPr lang="en-US" altLang="zh-CN" sz="1600"/>
              <a:t>4382 2345 7645 2728</a:t>
            </a:r>
            <a:r>
              <a:rPr lang="zh-CN" altLang="en-US" sz="1600"/>
              <a:t>。</a:t>
            </a:r>
          </a:p>
          <a:p>
            <a:pPr defTabSz="912813"/>
            <a:r>
              <a:rPr lang="en-US" altLang="zh-CN" sz="1600"/>
              <a:t>A</a:t>
            </a:r>
            <a:r>
              <a:rPr lang="zh-CN" altLang="en-US" sz="1600"/>
              <a:t>：好的，请问持卡人的姓名和办卡时所留的证件号码是多少？</a:t>
            </a:r>
            <a:endParaRPr lang="zh-CN" altLang="zh-CN" sz="1600"/>
          </a:p>
        </p:txBody>
      </p:sp>
      <p:pic>
        <p:nvPicPr>
          <p:cNvPr id="13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536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536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9"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9"/>
            <a:ext cx="5626100" cy="327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C</a:t>
            </a:r>
            <a:r>
              <a:rPr lang="zh-CN" altLang="en-US" sz="1600"/>
              <a:t>：钱尧，</a:t>
            </a:r>
            <a:r>
              <a:rPr lang="en-US" altLang="zh-CN" sz="1600"/>
              <a:t>44122197456711897</a:t>
            </a:r>
            <a:r>
              <a:rPr lang="zh-CN" altLang="en-US" sz="1600"/>
              <a:t>。</a:t>
            </a:r>
          </a:p>
          <a:p>
            <a:pPr defTabSz="912813"/>
            <a:r>
              <a:rPr lang="en-US" altLang="zh-CN" sz="1600"/>
              <a:t>A</a:t>
            </a:r>
            <a:r>
              <a:rPr lang="zh-CN" altLang="en-US" sz="1600"/>
              <a:t>：钱先生，请问卡的有效期是什么时间？</a:t>
            </a:r>
          </a:p>
          <a:p>
            <a:pPr defTabSz="912813"/>
            <a:r>
              <a:rPr lang="en-US" altLang="zh-CN" sz="1600"/>
              <a:t>C</a:t>
            </a:r>
            <a:r>
              <a:rPr lang="zh-CN" altLang="en-US" sz="1600"/>
              <a:t>：</a:t>
            </a:r>
            <a:r>
              <a:rPr lang="en-US" altLang="zh-CN" sz="1600"/>
              <a:t>2012</a:t>
            </a:r>
            <a:r>
              <a:rPr lang="zh-CN" altLang="en-US" sz="1600"/>
              <a:t>年</a:t>
            </a:r>
            <a:r>
              <a:rPr lang="en-US" altLang="zh-CN" sz="1600"/>
              <a:t>3</a:t>
            </a:r>
            <a:r>
              <a:rPr lang="zh-CN" altLang="en-US" sz="1600"/>
              <a:t>月。</a:t>
            </a:r>
          </a:p>
          <a:p>
            <a:pPr defTabSz="912813"/>
            <a:r>
              <a:rPr lang="en-US" altLang="zh-CN" sz="1600"/>
              <a:t>A</a:t>
            </a:r>
            <a:r>
              <a:rPr lang="zh-CN" altLang="en-US" sz="1600"/>
              <a:t>：好的，我现在和您核对一下您的信用卡资料，工行，卡号</a:t>
            </a:r>
            <a:r>
              <a:rPr lang="en-US" altLang="zh-CN" sz="1600"/>
              <a:t>4382 2345 7645 2728</a:t>
            </a:r>
            <a:r>
              <a:rPr lang="zh-CN" altLang="en-US" sz="1600"/>
              <a:t>，有效期</a:t>
            </a:r>
            <a:r>
              <a:rPr lang="en-US" altLang="zh-CN" sz="1600"/>
              <a:t>2012</a:t>
            </a:r>
            <a:r>
              <a:rPr lang="zh-CN" altLang="en-US" sz="1600"/>
              <a:t>年</a:t>
            </a:r>
            <a:r>
              <a:rPr lang="en-US" altLang="zh-CN" sz="1600"/>
              <a:t>3</a:t>
            </a:r>
            <a:r>
              <a:rPr lang="zh-CN" altLang="en-US" sz="1600"/>
              <a:t>月，持卡人姓名钱尧，持卡人身份证号码</a:t>
            </a:r>
            <a:r>
              <a:rPr lang="en-US" altLang="zh-CN" sz="1600"/>
              <a:t>44122197456711897</a:t>
            </a:r>
            <a:r>
              <a:rPr lang="zh-CN" altLang="en-US" sz="1600"/>
              <a:t>，对吗？</a:t>
            </a:r>
          </a:p>
          <a:p>
            <a:pPr defTabSz="912813"/>
            <a:r>
              <a:rPr lang="en-US" altLang="zh-CN" sz="1600"/>
              <a:t>C</a:t>
            </a:r>
            <a:r>
              <a:rPr lang="zh-CN" altLang="en-US" sz="1600"/>
              <a:t>：对，没错。   </a:t>
            </a:r>
          </a:p>
          <a:p>
            <a:pPr defTabSz="912813"/>
            <a:r>
              <a:rPr lang="en-US" altLang="zh-CN" sz="1600"/>
              <a:t>A</a:t>
            </a:r>
            <a:r>
              <a:rPr lang="zh-CN" altLang="en-US" sz="1600"/>
              <a:t>：好的，钱先生，须要提醒您的是，房间一旦担保就不能作任何变更或取消的。</a:t>
            </a:r>
          </a:p>
          <a:p>
            <a:pPr defTabSz="912813"/>
            <a:r>
              <a:rPr lang="en-US" altLang="zh-CN" sz="1600"/>
              <a:t>C</a:t>
            </a:r>
            <a:r>
              <a:rPr lang="zh-CN" altLang="en-US" sz="1600"/>
              <a:t>：我知道，没事，我反正肯定住。</a:t>
            </a:r>
          </a:p>
          <a:p>
            <a:pPr defTabSz="912813"/>
            <a:r>
              <a:rPr lang="en-US" altLang="zh-CN" sz="1600"/>
              <a:t>A</a:t>
            </a:r>
            <a:r>
              <a:rPr lang="zh-CN" altLang="en-US" sz="1600"/>
              <a:t>：好的，请问还有什么可以帮您的吗？</a:t>
            </a:r>
          </a:p>
          <a:p>
            <a:pPr defTabSz="912813"/>
            <a:r>
              <a:rPr lang="en-US" altLang="zh-CN" sz="1600"/>
              <a:t>C</a:t>
            </a:r>
            <a:r>
              <a:rPr lang="zh-CN" altLang="en-US" sz="1600"/>
              <a:t>：没有了，谢谢。</a:t>
            </a:r>
          </a:p>
          <a:p>
            <a:pPr defTabSz="912813"/>
            <a:r>
              <a:rPr lang="en-US" altLang="zh-CN" sz="1600"/>
              <a:t>A</a:t>
            </a:r>
            <a:r>
              <a:rPr lang="zh-CN" altLang="en-US" sz="1600"/>
              <a:t>：不客气，感谢您的预订，再见！</a:t>
            </a:r>
            <a:endParaRPr lang="zh-CN" altLang="zh-CN" sz="1600"/>
          </a:p>
        </p:txBody>
      </p:sp>
      <p:pic>
        <p:nvPicPr>
          <p:cNvPr id="15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638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638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638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639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6393"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9"/>
            <a:ext cx="5626100"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b="1"/>
              <a:t>案例</a:t>
            </a:r>
            <a:r>
              <a:rPr lang="en-US" altLang="zh-CN" sz="1600" b="1"/>
              <a:t>3</a:t>
            </a:r>
            <a:r>
              <a:rPr lang="zh-CN" altLang="en-US" sz="1600" b="1"/>
              <a:t>：</a:t>
            </a:r>
            <a:endParaRPr lang="zh-CN" altLang="en-US" sz="1600"/>
          </a:p>
          <a:p>
            <a:pPr defTabSz="912813"/>
            <a:r>
              <a:rPr lang="en-US" altLang="zh-CN" sz="1600"/>
              <a:t>A=</a:t>
            </a:r>
            <a:r>
              <a:rPr lang="zh-CN" altLang="en-US" sz="1600"/>
              <a:t>坐席代表</a:t>
            </a:r>
            <a:r>
              <a:rPr lang="en-US" altLang="zh-CN" sz="1600"/>
              <a:t>(agent)</a:t>
            </a:r>
            <a:r>
              <a:rPr lang="zh-CN" altLang="en-US" sz="1600"/>
              <a:t>，</a:t>
            </a:r>
            <a:r>
              <a:rPr lang="en-US" altLang="zh-CN" sz="1600"/>
              <a:t>C=</a:t>
            </a:r>
            <a:r>
              <a:rPr lang="zh-CN" altLang="en-US" sz="1600"/>
              <a:t>客户</a:t>
            </a:r>
            <a:r>
              <a:rPr lang="en-US" altLang="zh-CN" sz="1600"/>
              <a:t>(customer)o</a:t>
            </a:r>
          </a:p>
          <a:p>
            <a:pPr defTabSz="912813"/>
            <a:r>
              <a:rPr lang="en-US" altLang="zh-CN" sz="1600"/>
              <a:t>A</a:t>
            </a:r>
            <a:r>
              <a:rPr lang="zh-CN" altLang="en-US" sz="1600"/>
              <a:t>：您好，</a:t>
            </a:r>
            <a:r>
              <a:rPr lang="en-US" altLang="zh-CN" sz="1600"/>
              <a:t>1665</a:t>
            </a:r>
            <a:r>
              <a:rPr lang="zh-CN" altLang="en-US" sz="1600"/>
              <a:t>号很高兴为您服务，请问有什么可以帮您？</a:t>
            </a:r>
          </a:p>
          <a:p>
            <a:pPr defTabSz="912813"/>
            <a:r>
              <a:rPr lang="en-US" altLang="zh-CN" sz="1600"/>
              <a:t>C</a:t>
            </a:r>
            <a:r>
              <a:rPr lang="zh-CN" altLang="en-US" sz="1600"/>
              <a:t>：我在你们的网站订票了，你现在能帮我查一下吗？</a:t>
            </a:r>
          </a:p>
          <a:p>
            <a:pPr defTabSz="912813"/>
            <a:r>
              <a:rPr lang="en-US" altLang="zh-CN" sz="1600"/>
              <a:t>A</a:t>
            </a:r>
            <a:r>
              <a:rPr lang="zh-CN" altLang="en-US" sz="1600"/>
              <a:t>：可以的，请告诉我您订票时所留的收票人姓名？</a:t>
            </a:r>
          </a:p>
          <a:p>
            <a:pPr defTabSz="912813"/>
            <a:r>
              <a:rPr lang="en-US" altLang="zh-CN" sz="1600"/>
              <a:t>C</a:t>
            </a:r>
            <a:r>
              <a:rPr lang="zh-CN" altLang="en-US" sz="1600"/>
              <a:t>：卞华飞。</a:t>
            </a:r>
          </a:p>
          <a:p>
            <a:pPr defTabSz="912813"/>
            <a:r>
              <a:rPr lang="en-US" altLang="zh-CN" sz="1600"/>
              <a:t>A</a:t>
            </a:r>
            <a:r>
              <a:rPr lang="zh-CN" altLang="en-US" sz="1600"/>
              <a:t>：请问是哪个卞呢？</a:t>
            </a:r>
          </a:p>
          <a:p>
            <a:pPr defTabSz="912813"/>
            <a:r>
              <a:rPr lang="en-US" altLang="zh-CN" sz="1600"/>
              <a:t>C</a:t>
            </a:r>
            <a:r>
              <a:rPr lang="zh-CN" altLang="en-US" sz="1600"/>
              <a:t>：上面一点，下面是一个下字的那个卞。</a:t>
            </a:r>
          </a:p>
          <a:p>
            <a:pPr defTabSz="912813"/>
            <a:r>
              <a:rPr lang="en-US" altLang="zh-CN" sz="1600"/>
              <a:t>A</a:t>
            </a:r>
            <a:r>
              <a:rPr lang="zh-CN" altLang="en-US" sz="1600"/>
              <a:t>：卞先生，谢谢您。请问华是中华的华，飞是飞机的飞吗？</a:t>
            </a:r>
          </a:p>
          <a:p>
            <a:pPr defTabSz="912813"/>
            <a:r>
              <a:rPr lang="en-US" altLang="zh-CN" sz="1600"/>
              <a:t>C</a:t>
            </a:r>
            <a:r>
              <a:rPr lang="zh-CN" altLang="en-US" sz="1600"/>
              <a:t>：是的。</a:t>
            </a:r>
          </a:p>
          <a:p>
            <a:pPr defTabSz="912813"/>
            <a:r>
              <a:rPr lang="en-US" altLang="zh-CN" sz="1600"/>
              <a:t>A</a:t>
            </a:r>
            <a:r>
              <a:rPr lang="zh-CN" altLang="en-US" sz="1600"/>
              <a:t>：好的，请您稍等，我马上为您查询订单。</a:t>
            </a:r>
          </a:p>
          <a:p>
            <a:pPr defTabSz="912813"/>
            <a:r>
              <a:rPr lang="en-US" altLang="zh-CN" sz="1600"/>
              <a:t>C</a:t>
            </a:r>
            <a:r>
              <a:rPr lang="zh-CN" altLang="en-US" sz="1600"/>
              <a:t>：好吧，，快些啊。</a:t>
            </a:r>
          </a:p>
          <a:p>
            <a:pPr defTabSz="912813"/>
            <a:r>
              <a:rPr lang="en-US" altLang="zh-CN" sz="1600"/>
              <a:t>A</a:t>
            </a:r>
            <a:r>
              <a:rPr lang="zh-CN" altLang="en-US" sz="1600"/>
              <a:t>：抱歉，卞先生，由于目前购票客户较多，查询速度比较慢，请您耐心等待，可以吗？</a:t>
            </a:r>
          </a:p>
          <a:p>
            <a:pPr defTabSz="912813"/>
            <a:r>
              <a:rPr lang="en-US" altLang="zh-CN" sz="1600"/>
              <a:t>C</a:t>
            </a:r>
            <a:r>
              <a:rPr lang="zh-CN" altLang="en-US" sz="1600"/>
              <a:t>：哦，知道了，原来买票的人这么多啊，我还以为很好订的呢。</a:t>
            </a:r>
          </a:p>
          <a:p>
            <a:pPr defTabSz="912813"/>
            <a:r>
              <a:rPr lang="en-US" altLang="zh-CN" sz="1600"/>
              <a:t>A</a:t>
            </a:r>
            <a:r>
              <a:rPr lang="zh-CN" altLang="en-US" sz="1600"/>
              <a:t>：卞先生，一般像演唱会和话剧、歌剧等这些门票票务都是非常紧张的，如果您以后要购票，建议您提前来电或网上购票。</a:t>
            </a:r>
          </a:p>
          <a:p>
            <a:pPr defTabSz="912813"/>
            <a:r>
              <a:rPr lang="en-US" altLang="zh-CN" sz="1600"/>
              <a:t>C</a:t>
            </a:r>
            <a:r>
              <a:rPr lang="zh-CN" altLang="en-US" sz="1600"/>
              <a:t>：好的，我知道了，谢谢啊！</a:t>
            </a:r>
            <a:endParaRPr lang="zh-CN" altLang="zh-CN" sz="1600"/>
          </a:p>
        </p:txBody>
      </p:sp>
      <p:pic>
        <p:nvPicPr>
          <p:cNvPr id="16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741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741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741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741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7417"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9"/>
            <a:ext cx="5626100" cy="523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A</a:t>
            </a:r>
            <a:r>
              <a:rPr lang="zh-CN" altLang="en-US" sz="1600"/>
              <a:t>：不客气，卞先生，我查询到您的订单了，麻烦您提供送票时的联系号码。</a:t>
            </a:r>
          </a:p>
          <a:p>
            <a:pPr defTabSz="912813"/>
            <a:r>
              <a:rPr lang="en-US" altLang="zh-CN" sz="1600"/>
              <a:t>C</a:t>
            </a:r>
            <a:r>
              <a:rPr lang="zh-CN" altLang="en-US" sz="1600"/>
              <a:t>：</a:t>
            </a:r>
            <a:r>
              <a:rPr lang="en-US" altLang="zh-CN" sz="1600"/>
              <a:t>13212378789</a:t>
            </a:r>
            <a:r>
              <a:rPr lang="zh-CN" altLang="en-US" sz="1600"/>
              <a:t>。</a:t>
            </a:r>
          </a:p>
          <a:p>
            <a:pPr defTabSz="912813"/>
            <a:r>
              <a:rPr lang="en-US" altLang="zh-CN" sz="1600"/>
              <a:t>A</a:t>
            </a:r>
            <a:r>
              <a:rPr lang="zh-CN" altLang="en-US" sz="1600"/>
              <a:t>：好的，请问您的收票地址是什么地方？</a:t>
            </a:r>
          </a:p>
          <a:p>
            <a:pPr defTabSz="912813"/>
            <a:r>
              <a:rPr lang="en-US" altLang="zh-CN" sz="1600"/>
              <a:t>C</a:t>
            </a:r>
            <a:r>
              <a:rPr lang="zh-CN" altLang="en-US" sz="1600"/>
              <a:t>：南通市港闸区春晖花园</a:t>
            </a:r>
            <a:r>
              <a:rPr lang="en-US" altLang="zh-CN" sz="1600"/>
              <a:t>312</a:t>
            </a:r>
            <a:r>
              <a:rPr lang="zh-CN" altLang="en-US" sz="1600"/>
              <a:t>栋</a:t>
            </a:r>
            <a:r>
              <a:rPr lang="en-US" altLang="zh-CN" sz="1600"/>
              <a:t>304</a:t>
            </a:r>
            <a:r>
              <a:rPr lang="zh-CN" altLang="en-US" sz="1600"/>
              <a:t>室。</a:t>
            </a:r>
          </a:p>
          <a:p>
            <a:pPr defTabSz="912813"/>
            <a:r>
              <a:rPr lang="en-US" altLang="zh-CN" sz="1600"/>
              <a:t>A</a:t>
            </a:r>
            <a:r>
              <a:rPr lang="zh-CN" altLang="en-US" sz="1600"/>
              <a:t>：春是春天的春吗？</a:t>
            </a:r>
          </a:p>
          <a:p>
            <a:pPr defTabSz="912813"/>
            <a:r>
              <a:rPr lang="en-US" altLang="zh-CN" sz="1600"/>
              <a:t>C</a:t>
            </a:r>
            <a:r>
              <a:rPr lang="zh-CN" altLang="en-US" sz="1600"/>
              <a:t>：对的。</a:t>
            </a:r>
          </a:p>
          <a:p>
            <a:pPr defTabSz="912813"/>
            <a:r>
              <a:rPr lang="en-US" altLang="zh-CN" sz="1600"/>
              <a:t>A</a:t>
            </a:r>
            <a:r>
              <a:rPr lang="zh-CN" altLang="en-US" sz="1600"/>
              <a:t>：晖是光辉的辉吗，卞先生？</a:t>
            </a:r>
          </a:p>
          <a:p>
            <a:pPr defTabSz="912813"/>
            <a:r>
              <a:rPr lang="en-US" altLang="zh-CN" sz="1600"/>
              <a:t>C</a:t>
            </a:r>
            <a:r>
              <a:rPr lang="zh-CN" altLang="en-US" sz="1600"/>
              <a:t>：是日字旁的晖，朝晖的晖。</a:t>
            </a:r>
          </a:p>
          <a:p>
            <a:pPr defTabSz="912813"/>
            <a:r>
              <a:rPr lang="en-US" altLang="zh-CN" sz="1600"/>
              <a:t>A</a:t>
            </a:r>
            <a:r>
              <a:rPr lang="zh-CN" altLang="en-US" sz="1600"/>
              <a:t>：好的，卞先生，和您核对一下您的购票信息：您订了</a:t>
            </a:r>
            <a:r>
              <a:rPr lang="en-US" altLang="zh-CN" sz="1600"/>
              <a:t>4</a:t>
            </a:r>
            <a:r>
              <a:rPr lang="zh-CN" altLang="en-US" sz="1600"/>
              <a:t>张</a:t>
            </a:r>
            <a:r>
              <a:rPr lang="en-US" altLang="zh-CN" sz="1600"/>
              <a:t>4</a:t>
            </a:r>
            <a:r>
              <a:rPr lang="zh-CN" altLang="en-US" sz="1600"/>
              <a:t>月</a:t>
            </a:r>
            <a:r>
              <a:rPr lang="en-US" altLang="zh-CN" sz="1600"/>
              <a:t>7</a:t>
            </a:r>
            <a:r>
              <a:rPr lang="zh-CN" altLang="en-US" sz="1600"/>
              <a:t>号在南通更俗剧院上演的</a:t>
            </a:r>
            <a:r>
              <a:rPr lang="en-US" altLang="zh-CN" sz="1600"/>
              <a:t>《</a:t>
            </a:r>
            <a:r>
              <a:rPr lang="zh-CN" altLang="en-US" sz="1600"/>
              <a:t>图兰朵</a:t>
            </a:r>
            <a:r>
              <a:rPr lang="en-US" altLang="zh-CN" sz="1600"/>
              <a:t>》</a:t>
            </a:r>
            <a:r>
              <a:rPr lang="zh-CN" altLang="en-US" sz="1600"/>
              <a:t>门票，单价是</a:t>
            </a:r>
            <a:r>
              <a:rPr lang="en-US" altLang="zh-CN" sz="1600"/>
              <a:t>200</a:t>
            </a:r>
            <a:r>
              <a:rPr lang="zh-CN" altLang="en-US" sz="1600"/>
              <a:t>元一张，总额是</a:t>
            </a:r>
            <a:r>
              <a:rPr lang="en-US" altLang="zh-CN" sz="1600"/>
              <a:t>820</a:t>
            </a:r>
            <a:r>
              <a:rPr lang="zh-CN" altLang="en-US" sz="1600"/>
              <a:t>元，其中</a:t>
            </a:r>
            <a:r>
              <a:rPr lang="en-US" altLang="zh-CN" sz="1600"/>
              <a:t>20</a:t>
            </a:r>
            <a:r>
              <a:rPr lang="zh-CN" altLang="en-US" sz="1600"/>
              <a:t>元为</a:t>
            </a:r>
            <a:r>
              <a:rPr lang="en-US" altLang="zh-CN" sz="1600"/>
              <a:t>EMS</a:t>
            </a:r>
            <a:r>
              <a:rPr lang="zh-CN" altLang="en-US" sz="1600"/>
              <a:t>邮寄费用，您的邮寄地址是南通市港闸区春晖花园</a:t>
            </a:r>
            <a:r>
              <a:rPr lang="en-US" altLang="zh-CN" sz="1600"/>
              <a:t>312</a:t>
            </a:r>
            <a:r>
              <a:rPr lang="zh-CN" altLang="en-US" sz="1600"/>
              <a:t>栋</a:t>
            </a:r>
            <a:r>
              <a:rPr lang="en-US" altLang="zh-CN" sz="1600"/>
              <a:t>304</a:t>
            </a:r>
            <a:r>
              <a:rPr lang="zh-CN" altLang="en-US" sz="1600"/>
              <a:t>室，联系号码是</a:t>
            </a:r>
            <a:r>
              <a:rPr lang="en-US" altLang="zh-CN" sz="1600"/>
              <a:t>13212378789</a:t>
            </a:r>
            <a:r>
              <a:rPr lang="zh-CN" altLang="en-US" sz="1600"/>
              <a:t>，对吗？</a:t>
            </a:r>
          </a:p>
          <a:p>
            <a:pPr defTabSz="912813"/>
            <a:r>
              <a:rPr lang="en-US" altLang="zh-CN" sz="1600"/>
              <a:t>C</a:t>
            </a:r>
            <a:r>
              <a:rPr lang="zh-CN" altLang="en-US" sz="1600"/>
              <a:t>：不错，你们什么时候能够给我寄到啊？钱我已经支付好了。</a:t>
            </a:r>
          </a:p>
          <a:p>
            <a:pPr defTabSz="912813"/>
            <a:r>
              <a:rPr lang="en-US" altLang="zh-CN" sz="1600"/>
              <a:t>A</a:t>
            </a:r>
            <a:r>
              <a:rPr lang="zh-CN" altLang="en-US" sz="1600"/>
              <a:t>：卞先生，我这边查询显示您的购票款我么已经收到，今明两天就会把票给您寄出的。</a:t>
            </a:r>
          </a:p>
          <a:p>
            <a:pPr defTabSz="912813"/>
            <a:r>
              <a:rPr lang="en-US" altLang="zh-CN" sz="1600"/>
              <a:t>C</a:t>
            </a:r>
            <a:r>
              <a:rPr lang="zh-CN" altLang="en-US" sz="1600"/>
              <a:t>：好的，谢谢你了。</a:t>
            </a:r>
          </a:p>
          <a:p>
            <a:pPr defTabSz="912813"/>
            <a:r>
              <a:rPr lang="en-US" altLang="zh-CN" sz="1600"/>
              <a:t>A</a:t>
            </a:r>
            <a:r>
              <a:rPr lang="zh-CN" altLang="en-US" sz="1600"/>
              <a:t>：不客气，卞先生，请问还有什么我可以帮您的吗？</a:t>
            </a:r>
          </a:p>
          <a:p>
            <a:pPr defTabSz="912813"/>
            <a:r>
              <a:rPr lang="en-US" altLang="zh-CN" sz="1600"/>
              <a:t>C</a:t>
            </a:r>
            <a:r>
              <a:rPr lang="zh-CN" altLang="en-US" sz="1600"/>
              <a:t>：没有了，再见！</a:t>
            </a:r>
          </a:p>
          <a:p>
            <a:pPr defTabSz="912813"/>
            <a:r>
              <a:rPr lang="en-US" altLang="zh-CN" sz="1600"/>
              <a:t>A</a:t>
            </a:r>
            <a:r>
              <a:rPr lang="zh-CN" altLang="en-US" sz="1600"/>
              <a:t>：感谢您致电中国卓越票务网，再见！</a:t>
            </a:r>
            <a:endParaRPr lang="zh-CN" altLang="zh-CN" sz="1600"/>
          </a:p>
        </p:txBody>
      </p:sp>
      <p:pic>
        <p:nvPicPr>
          <p:cNvPr id="17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843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843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3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1"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8"/>
            <a:ext cx="5626100" cy="523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b="1" dirty="0"/>
              <a:t>情景训练</a:t>
            </a:r>
            <a:r>
              <a:rPr lang="en-US" altLang="zh-CN" b="1" dirty="0"/>
              <a:t>1</a:t>
            </a:r>
            <a:r>
              <a:rPr lang="zh-CN" altLang="en-US" b="1" dirty="0"/>
              <a:t>：</a:t>
            </a:r>
            <a:endParaRPr lang="zh-CN" altLang="en-US" dirty="0"/>
          </a:p>
          <a:p>
            <a:pPr defTabSz="912813"/>
            <a:r>
              <a:rPr lang="zh-CN" altLang="en-US" dirty="0"/>
              <a:t>用最有效的方法迅速核实客户姓名的读音、写法。</a:t>
            </a:r>
          </a:p>
          <a:p>
            <a:pPr defTabSz="912813"/>
            <a:r>
              <a:rPr lang="zh-CN" altLang="en-US" dirty="0"/>
              <a:t>训练提示：两位学生一个小组，一位学生扮演客服，一位学生扮演客户。把下列姓名写在纸上，每小组随机抽取需要核实的三个客户姓名交给扮演客户的学生。两人通过角色扮演迅速核实客户的姓名是什么，并由扮演客服的学生写在黑板或纸上公布。以准确度和用时长短来衡量训练的效果。</a:t>
            </a:r>
          </a:p>
          <a:p>
            <a:pPr defTabSz="912813"/>
            <a:r>
              <a:rPr lang="en-US" altLang="zh-CN" sz="1600" dirty="0"/>
              <a:t>1</a:t>
            </a:r>
            <a:r>
              <a:rPr lang="zh-CN" altLang="en-US" sz="1600" dirty="0"/>
              <a:t>．闫陈程   虞甜鹃    解魏帼 </a:t>
            </a:r>
          </a:p>
          <a:p>
            <a:pPr defTabSz="912813"/>
            <a:r>
              <a:rPr lang="en-US" altLang="zh-CN" sz="1600" dirty="0"/>
              <a:t>2</a:t>
            </a:r>
            <a:r>
              <a:rPr lang="zh-CN" altLang="en-US" sz="1600" dirty="0"/>
              <a:t>．虞佟童   瞿姜韵    卢东玫 </a:t>
            </a:r>
          </a:p>
          <a:p>
            <a:pPr defTabSz="912813"/>
            <a:r>
              <a:rPr lang="en-US" altLang="zh-CN" sz="1600" dirty="0"/>
              <a:t>3</a:t>
            </a:r>
            <a:r>
              <a:rPr lang="zh-CN" altLang="en-US" sz="1600" dirty="0"/>
              <a:t>．茅玲丽   黄恺方    窦章骏 </a:t>
            </a:r>
          </a:p>
          <a:p>
            <a:pPr defTabSz="912813"/>
            <a:r>
              <a:rPr lang="en-US" altLang="zh-CN" sz="1600" dirty="0"/>
              <a:t>4</a:t>
            </a:r>
            <a:r>
              <a:rPr lang="zh-CN" altLang="en-US" sz="1600" dirty="0"/>
              <a:t>．和昆铭   淳于媛    裘凌力 </a:t>
            </a:r>
          </a:p>
          <a:p>
            <a:pPr defTabSz="912813"/>
            <a:r>
              <a:rPr lang="en-US" altLang="zh-CN" sz="1600" dirty="0"/>
              <a:t>5</a:t>
            </a:r>
            <a:r>
              <a:rPr lang="zh-CN" altLang="en-US" sz="1600" dirty="0"/>
              <a:t>．姚蓓蓓   余鑫悦    邢慧煜  </a:t>
            </a:r>
          </a:p>
          <a:p>
            <a:pPr defTabSz="912813"/>
            <a:r>
              <a:rPr lang="en-US" altLang="zh-CN" sz="1600" dirty="0"/>
              <a:t>6</a:t>
            </a:r>
            <a:r>
              <a:rPr lang="zh-CN" altLang="en-US" sz="1600" dirty="0"/>
              <a:t>．印晓恬   黄垚宇    冯铭璋  </a:t>
            </a:r>
          </a:p>
          <a:p>
            <a:pPr defTabSz="912813"/>
            <a:r>
              <a:rPr lang="en-US" altLang="zh-CN" sz="1600" dirty="0"/>
              <a:t>7</a:t>
            </a:r>
            <a:r>
              <a:rPr lang="zh-CN" altLang="en-US" sz="1600" dirty="0"/>
              <a:t>．王佳嘉   陆雯凯    韩小萱</a:t>
            </a:r>
          </a:p>
          <a:p>
            <a:pPr defTabSz="912813"/>
            <a:r>
              <a:rPr lang="en-US" altLang="zh-CN" sz="1600" dirty="0"/>
              <a:t>8</a:t>
            </a:r>
            <a:r>
              <a:rPr lang="zh-CN" altLang="en-US" sz="1600" dirty="0"/>
              <a:t>．徐颜熙   章磊阳    叶致缘</a:t>
            </a:r>
          </a:p>
          <a:p>
            <a:pPr defTabSz="912813"/>
            <a:r>
              <a:rPr lang="en-US" altLang="zh-CN" sz="1600" dirty="0"/>
              <a:t>9</a:t>
            </a:r>
            <a:r>
              <a:rPr lang="zh-CN" altLang="en-US" sz="1600" dirty="0"/>
              <a:t>．朱家城   石洪凤    薛露婕</a:t>
            </a:r>
          </a:p>
          <a:p>
            <a:pPr defTabSz="912813"/>
            <a:r>
              <a:rPr lang="en-US" altLang="zh-CN" sz="1600" dirty="0"/>
              <a:t>10</a:t>
            </a:r>
            <a:r>
              <a:rPr lang="zh-CN" altLang="en-US" sz="1600" dirty="0"/>
              <a:t>．金惠榕  汪琪莹     葛琴芹</a:t>
            </a:r>
          </a:p>
          <a:p>
            <a:pPr defTabSz="912813"/>
            <a:r>
              <a:rPr lang="en-US" altLang="zh-CN" sz="1600" dirty="0"/>
              <a:t>11</a:t>
            </a:r>
            <a:r>
              <a:rPr lang="zh-CN" altLang="en-US" sz="1600" dirty="0"/>
              <a:t>．高鹏君  施琳璇     季薇楠       </a:t>
            </a:r>
          </a:p>
          <a:p>
            <a:pPr defTabSz="912813"/>
            <a:r>
              <a:rPr lang="en-US" altLang="zh-CN" sz="1600" dirty="0"/>
              <a:t>12</a:t>
            </a:r>
            <a:r>
              <a:rPr lang="zh-CN" altLang="en-US" sz="1600" dirty="0"/>
              <a:t>．樊菲虹  夏焱兰     袁冬静</a:t>
            </a:r>
            <a:endParaRPr lang="zh-CN" altLang="zh-CN" sz="1600" dirty="0"/>
          </a:p>
        </p:txBody>
      </p:sp>
      <p:pic>
        <p:nvPicPr>
          <p:cNvPr id="18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5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6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946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946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5"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937949"/>
            <a:ext cx="5626100" cy="3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b="1"/>
              <a:t>情景训练</a:t>
            </a:r>
            <a:r>
              <a:rPr lang="en-US" altLang="zh-CN" b="1"/>
              <a:t>2</a:t>
            </a:r>
            <a:r>
              <a:rPr lang="zh-CN" altLang="en-US" b="1"/>
              <a:t>：</a:t>
            </a:r>
            <a:endParaRPr lang="zh-CN" altLang="en-US"/>
          </a:p>
          <a:p>
            <a:pPr defTabSz="912813"/>
            <a:r>
              <a:rPr lang="zh-CN" altLang="en-US"/>
              <a:t>核对客户信息的片段练习</a:t>
            </a:r>
          </a:p>
          <a:p>
            <a:pPr defTabSz="912813"/>
            <a:r>
              <a:rPr lang="zh-CN" altLang="en-US"/>
              <a:t>训练提示：两位学生一个小组，一位学生扮演客服，一位学生扮演客户，进行核实客户信息的对话训练，完成后互换角色，再次进行对话训练。</a:t>
            </a:r>
          </a:p>
          <a:p>
            <a:pPr defTabSz="912813"/>
            <a:r>
              <a:rPr lang="en-US" altLang="zh-CN"/>
              <a:t>1</a:t>
            </a:r>
            <a:r>
              <a:rPr lang="zh-CN" altLang="en-US"/>
              <a:t>．虞先生家里洗衣机漏水，打客服电话报修。</a:t>
            </a:r>
          </a:p>
          <a:p>
            <a:pPr defTabSz="912813"/>
            <a:r>
              <a:rPr lang="zh-CN" altLang="en-US"/>
              <a:t>姓名：虞毅君</a:t>
            </a:r>
          </a:p>
          <a:p>
            <a:pPr defTabSz="912813"/>
            <a:r>
              <a:rPr lang="zh-CN" altLang="en-US"/>
              <a:t>手机：</a:t>
            </a:r>
            <a:r>
              <a:rPr lang="en-US" altLang="zh-CN"/>
              <a:t>17278904356</a:t>
            </a:r>
          </a:p>
          <a:p>
            <a:pPr defTabSz="912813"/>
            <a:r>
              <a:rPr lang="zh-CN" altLang="en-US"/>
              <a:t>住址：南通市港闸区通宁大道</a:t>
            </a:r>
            <a:r>
              <a:rPr lang="en-US" altLang="zh-CN"/>
              <a:t>8</a:t>
            </a:r>
            <a:r>
              <a:rPr lang="zh-CN" altLang="en-US"/>
              <a:t>号</a:t>
            </a:r>
            <a:r>
              <a:rPr lang="en-US" altLang="zh-CN"/>
              <a:t>1</a:t>
            </a:r>
            <a:r>
              <a:rPr lang="zh-CN" altLang="en-US"/>
              <a:t>号楼</a:t>
            </a:r>
            <a:r>
              <a:rPr lang="en-US" altLang="zh-CN"/>
              <a:t>501</a:t>
            </a:r>
          </a:p>
          <a:p>
            <a:pPr defTabSz="912813"/>
            <a:r>
              <a:rPr lang="en-US" altLang="zh-CN"/>
              <a:t>2</a:t>
            </a:r>
            <a:r>
              <a:rPr lang="zh-CN" altLang="en-US"/>
              <a:t>．华先生预订酒店，打客服电话进行卡号担保</a:t>
            </a:r>
          </a:p>
          <a:p>
            <a:pPr defTabSz="912813"/>
            <a:r>
              <a:rPr lang="zh-CN" altLang="en-US"/>
              <a:t>姓名：华健国</a:t>
            </a:r>
          </a:p>
          <a:p>
            <a:pPr defTabSz="912813"/>
            <a:r>
              <a:rPr lang="zh-CN" altLang="en-US"/>
              <a:t>手机：</a:t>
            </a:r>
            <a:r>
              <a:rPr lang="en-US" altLang="zh-CN"/>
              <a:t>13891904567</a:t>
            </a:r>
          </a:p>
          <a:p>
            <a:pPr defTabSz="912813"/>
            <a:r>
              <a:rPr lang="zh-CN" altLang="en-US"/>
              <a:t>中国银行卡号：</a:t>
            </a:r>
            <a:r>
              <a:rPr lang="en-US" altLang="zh-CN"/>
              <a:t>1254 3456 6786 4678</a:t>
            </a:r>
          </a:p>
          <a:p>
            <a:pPr defTabSz="912813"/>
            <a:r>
              <a:rPr lang="zh-CN" altLang="en-US"/>
              <a:t>身份证号码：</a:t>
            </a:r>
            <a:r>
              <a:rPr lang="en-US" altLang="zh-CN"/>
              <a:t>320632198603042567</a:t>
            </a:r>
            <a:endParaRPr lang="zh-CN" altLang="zh-CN"/>
          </a:p>
        </p:txBody>
      </p:sp>
      <p:pic>
        <p:nvPicPr>
          <p:cNvPr id="19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1.</a:t>
            </a:r>
            <a:r>
              <a:rPr lang="zh-CN" altLang="zh-CN" dirty="0"/>
              <a:t>提问法通常用作单个字或者客户的姓氏进行核对。</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7942617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0994309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123" name="Group 3"/>
          <p:cNvGrpSpPr>
            <a:grpSpLocks/>
          </p:cNvGrpSpPr>
          <p:nvPr/>
        </p:nvGrpSpPr>
        <p:grpSpPr bwMode="auto">
          <a:xfrm>
            <a:off x="90488" y="438150"/>
            <a:ext cx="8943975" cy="4838700"/>
            <a:chOff x="0" y="0"/>
            <a:chExt cx="5634" cy="3048"/>
          </a:xfrm>
        </p:grpSpPr>
        <p:sp>
          <p:nvSpPr>
            <p:cNvPr id="5124"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7" name="Group 7"/>
          <p:cNvGrpSpPr>
            <a:grpSpLocks/>
          </p:cNvGrpSpPr>
          <p:nvPr/>
        </p:nvGrpSpPr>
        <p:grpSpPr bwMode="auto">
          <a:xfrm>
            <a:off x="4779963" y="2139950"/>
            <a:ext cx="4132262" cy="639763"/>
            <a:chOff x="0" y="0"/>
            <a:chExt cx="2603" cy="403"/>
          </a:xfrm>
        </p:grpSpPr>
        <p:pic>
          <p:nvPicPr>
            <p:cNvPr id="5128" name="圆角矩形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9" name="Text Box 9">
              <a:hlinkClick r:id="rId3" action="ppaction://hlinkpres?slideindex=1&amp;slidetitle="/>
            </p:cNvPr>
            <p:cNvSpPr txBox="1">
              <a:spLocks noChangeArrowheads="1"/>
            </p:cNvSpPr>
            <p:nvPr/>
          </p:nvSpPr>
          <p:spPr bwMode="auto">
            <a:xfrm>
              <a:off x="66" y="36"/>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第七章  精准收集客户信息</a:t>
              </a:r>
            </a:p>
          </p:txBody>
        </p:sp>
      </p:grpSp>
      <p:grpSp>
        <p:nvGrpSpPr>
          <p:cNvPr id="5130" name="Group 10"/>
          <p:cNvGrpSpPr>
            <a:grpSpLocks/>
          </p:cNvGrpSpPr>
          <p:nvPr/>
        </p:nvGrpSpPr>
        <p:grpSpPr bwMode="auto">
          <a:xfrm>
            <a:off x="4779963" y="3078163"/>
            <a:ext cx="4132262" cy="639762"/>
            <a:chOff x="0" y="0"/>
            <a:chExt cx="2603" cy="403"/>
          </a:xfrm>
        </p:grpSpPr>
        <p:pic>
          <p:nvPicPr>
            <p:cNvPr id="513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2" name="Text Box 12">
              <a:hlinkClick r:id="rId5" action="ppaction://hlinkpres?slideindex=1&amp;slidetitle="/>
            </p:cNvPr>
            <p:cNvSpPr txBox="1">
              <a:spLocks noChangeArrowheads="1"/>
            </p:cNvSpPr>
            <p:nvPr/>
          </p:nvSpPr>
          <p:spPr bwMode="auto">
            <a:xfrm>
              <a:off x="66"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第八章 </a:t>
              </a:r>
              <a:r>
                <a:rPr lang="en-US" dirty="0">
                  <a:solidFill>
                    <a:srgbClr val="FFFFFF"/>
                  </a:solidFill>
                  <a:latin typeface="黑体" pitchFamily="2" charset="-122"/>
                  <a:ea typeface="黑体" pitchFamily="2" charset="-122"/>
                </a:rPr>
                <a:t>Web</a:t>
              </a:r>
              <a:r>
                <a:rPr lang="zh-CN" altLang="en-US" dirty="0">
                  <a:solidFill>
                    <a:srgbClr val="FFFFFF"/>
                  </a:solidFill>
                  <a:latin typeface="黑体" pitchFamily="2" charset="-122"/>
                  <a:ea typeface="黑体" pitchFamily="2" charset="-122"/>
                </a:rPr>
                <a:t>在线交谈与邮件写作技巧</a:t>
              </a:r>
            </a:p>
          </p:txBody>
        </p:sp>
      </p:grpSp>
      <p:grpSp>
        <p:nvGrpSpPr>
          <p:cNvPr id="5133" name="Group 13"/>
          <p:cNvGrpSpPr>
            <a:grpSpLocks/>
          </p:cNvGrpSpPr>
          <p:nvPr/>
        </p:nvGrpSpPr>
        <p:grpSpPr bwMode="auto">
          <a:xfrm>
            <a:off x="4779963" y="4017963"/>
            <a:ext cx="4132262" cy="633412"/>
            <a:chOff x="0" y="0"/>
            <a:chExt cx="2603" cy="399"/>
          </a:xfrm>
        </p:grpSpPr>
        <p:pic>
          <p:nvPicPr>
            <p:cNvPr id="5134" name="圆角矩形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5" name="Text Box 15">
              <a:hlinkClick r:id="rId7" action="ppaction://hlinkpres?slideindex=1&amp;slidetitle="/>
            </p:cNvPr>
            <p:cNvSpPr txBox="1">
              <a:spLocks noChangeArrowheads="1"/>
            </p:cNvSpPr>
            <p:nvPr/>
          </p:nvSpPr>
          <p:spPr bwMode="auto">
            <a:xfrm>
              <a:off x="66" y="33"/>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第九章  </a:t>
              </a:r>
              <a:r>
                <a:rPr lang="en-US">
                  <a:solidFill>
                    <a:srgbClr val="FFFFFF"/>
                  </a:solidFill>
                  <a:latin typeface="黑体" pitchFamily="2" charset="-122"/>
                  <a:ea typeface="黑体" pitchFamily="2" charset="-122"/>
                </a:rPr>
                <a:t>KPI</a:t>
              </a:r>
              <a:r>
                <a:rPr lang="zh-CN" altLang="en-US">
                  <a:solidFill>
                    <a:srgbClr val="FFFFFF"/>
                  </a:solidFill>
                  <a:latin typeface="黑体" pitchFamily="2" charset="-122"/>
                  <a:ea typeface="黑体" pitchFamily="2" charset="-122"/>
                </a:rPr>
                <a:t>基础知识</a:t>
              </a:r>
            </a:p>
          </p:txBody>
        </p:sp>
      </p:grpSp>
      <p:grpSp>
        <p:nvGrpSpPr>
          <p:cNvPr id="5136" name="Group 16"/>
          <p:cNvGrpSpPr>
            <a:grpSpLocks/>
          </p:cNvGrpSpPr>
          <p:nvPr/>
        </p:nvGrpSpPr>
        <p:grpSpPr bwMode="auto">
          <a:xfrm>
            <a:off x="4803775" y="4949825"/>
            <a:ext cx="4108450" cy="615950"/>
            <a:chOff x="0" y="0"/>
            <a:chExt cx="2588" cy="388"/>
          </a:xfrm>
        </p:grpSpPr>
        <p:pic>
          <p:nvPicPr>
            <p:cNvPr id="5137" name="圆角矩形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8" name="Text Box 18"/>
            <p:cNvSpPr txBox="1">
              <a:spLocks noChangeArrowheads="1"/>
            </p:cNvSpPr>
            <p:nvPr/>
          </p:nvSpPr>
          <p:spPr bwMode="auto">
            <a:xfrm>
              <a:off x="51"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附  录  呼叫中心常见专业术语</a:t>
              </a:r>
            </a:p>
          </p:txBody>
        </p:sp>
      </p:grpSp>
      <p:grpSp>
        <p:nvGrpSpPr>
          <p:cNvPr id="5139" name="Group 19"/>
          <p:cNvGrpSpPr>
            <a:grpSpLocks/>
          </p:cNvGrpSpPr>
          <p:nvPr/>
        </p:nvGrpSpPr>
        <p:grpSpPr bwMode="auto">
          <a:xfrm>
            <a:off x="4779963" y="1206500"/>
            <a:ext cx="4132262" cy="641350"/>
            <a:chOff x="0" y="0"/>
            <a:chExt cx="2603" cy="404"/>
          </a:xfrm>
        </p:grpSpPr>
        <p:pic>
          <p:nvPicPr>
            <p:cNvPr id="5140" name="圆角矩形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1" name="Text Box 21">
              <a:hlinkClick r:id="rId10" action="ppaction://hlinkpres?slideindex=1&amp;slidetitle="/>
            </p:cNvPr>
            <p:cNvSpPr txBox="1">
              <a:spLocks noChangeArrowheads="1"/>
            </p:cNvSpPr>
            <p:nvPr/>
          </p:nvSpPr>
          <p:spPr bwMode="auto">
            <a:xfrm>
              <a:off x="66" y="35"/>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第六章  常规电话呼出操作及流程</a:t>
              </a:r>
            </a:p>
          </p:txBody>
        </p:sp>
      </p:grpSp>
      <p:grpSp>
        <p:nvGrpSpPr>
          <p:cNvPr id="5142" name="Group 22"/>
          <p:cNvGrpSpPr>
            <a:grpSpLocks/>
          </p:cNvGrpSpPr>
          <p:nvPr/>
        </p:nvGrpSpPr>
        <p:grpSpPr bwMode="auto">
          <a:xfrm>
            <a:off x="212725" y="2146300"/>
            <a:ext cx="4133850" cy="633413"/>
            <a:chOff x="0" y="0"/>
            <a:chExt cx="2604" cy="399"/>
          </a:xfrm>
        </p:grpSpPr>
        <p:pic>
          <p:nvPicPr>
            <p:cNvPr id="5143" name="圆角矩形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4" name="Text Box 24">
              <a:hlinkClick r:id="rId12" action="ppaction://hlinkpres?slideindex=1&amp;slidetitle="/>
            </p:cNvPr>
            <p:cNvSpPr txBox="1">
              <a:spLocks noChangeArrowheads="1"/>
            </p:cNvSpPr>
            <p:nvPr/>
          </p:nvSpPr>
          <p:spPr bwMode="auto">
            <a:xfrm>
              <a:off x="64" y="32"/>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第二章  客户沟通能力</a:t>
              </a:r>
            </a:p>
          </p:txBody>
        </p:sp>
      </p:grpSp>
      <p:grpSp>
        <p:nvGrpSpPr>
          <p:cNvPr id="5145" name="Group 25"/>
          <p:cNvGrpSpPr>
            <a:grpSpLocks/>
          </p:cNvGrpSpPr>
          <p:nvPr/>
        </p:nvGrpSpPr>
        <p:grpSpPr bwMode="auto">
          <a:xfrm>
            <a:off x="212725" y="3078163"/>
            <a:ext cx="4133850" cy="639762"/>
            <a:chOff x="0" y="0"/>
            <a:chExt cx="2604" cy="403"/>
          </a:xfrm>
        </p:grpSpPr>
        <p:pic>
          <p:nvPicPr>
            <p:cNvPr id="5146" name="圆角矩形 12">
              <a:hlinkClick r:id="rId13" action="ppaction://hlinkpres?slideindex=1&amp;slidetitle="/>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7" name="Text Box 27">
              <a:hlinkClick r:id="rId15"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第三章  客户服务中的心理学应用</a:t>
              </a:r>
            </a:p>
          </p:txBody>
        </p:sp>
      </p:grpSp>
      <p:grpSp>
        <p:nvGrpSpPr>
          <p:cNvPr id="5148" name="Group 28"/>
          <p:cNvGrpSpPr>
            <a:grpSpLocks/>
          </p:cNvGrpSpPr>
          <p:nvPr/>
        </p:nvGrpSpPr>
        <p:grpSpPr bwMode="auto">
          <a:xfrm>
            <a:off x="212725" y="4017963"/>
            <a:ext cx="4133850" cy="633412"/>
            <a:chOff x="0" y="0"/>
            <a:chExt cx="2604" cy="399"/>
          </a:xfrm>
        </p:grpSpPr>
        <p:pic>
          <p:nvPicPr>
            <p:cNvPr id="5149" name="圆角矩形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0" name="Text Box 30">
              <a:hlinkClick r:id="rId17" action="ppaction://hlinkpres?slideindex=1&amp;slidetitle="/>
            </p:cNvPr>
            <p:cNvSpPr txBox="1">
              <a:spLocks noChangeArrowheads="1"/>
            </p:cNvSpPr>
            <p:nvPr/>
          </p:nvSpPr>
          <p:spPr bwMode="auto">
            <a:xfrm>
              <a:off x="64" y="33"/>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第四章  </a:t>
              </a:r>
              <a:r>
                <a:rPr lang="en-US" dirty="0">
                  <a:solidFill>
                    <a:srgbClr val="FFFFFF"/>
                  </a:solidFill>
                  <a:latin typeface="黑体" pitchFamily="2" charset="-122"/>
                  <a:ea typeface="黑体" pitchFamily="2" charset="-122"/>
                </a:rPr>
                <a:t>KPI</a:t>
              </a:r>
              <a:r>
                <a:rPr lang="zh-CN" altLang="en-US" dirty="0">
                  <a:solidFill>
                    <a:srgbClr val="FFFFFF"/>
                  </a:solidFill>
                  <a:latin typeface="黑体" pitchFamily="2" charset="-122"/>
                  <a:ea typeface="黑体" pitchFamily="2" charset="-122"/>
                </a:rPr>
                <a:t>基础知识</a:t>
              </a:r>
            </a:p>
          </p:txBody>
        </p:sp>
      </p:grpSp>
      <p:grpSp>
        <p:nvGrpSpPr>
          <p:cNvPr id="5151" name="Group 31"/>
          <p:cNvGrpSpPr>
            <a:grpSpLocks/>
          </p:cNvGrpSpPr>
          <p:nvPr/>
        </p:nvGrpSpPr>
        <p:grpSpPr bwMode="auto">
          <a:xfrm>
            <a:off x="212725" y="4949825"/>
            <a:ext cx="4133850" cy="639763"/>
            <a:chOff x="0" y="0"/>
            <a:chExt cx="2604" cy="403"/>
          </a:xfrm>
        </p:grpSpPr>
        <p:pic>
          <p:nvPicPr>
            <p:cNvPr id="5152" name="圆角矩形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3" name="Text Box 33">
              <a:hlinkClick r:id="rId19"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第五章  常规电话呼入操作及流程</a:t>
              </a:r>
            </a:p>
          </p:txBody>
        </p:sp>
      </p:grpSp>
      <p:grpSp>
        <p:nvGrpSpPr>
          <p:cNvPr id="5154" name="Group 34"/>
          <p:cNvGrpSpPr>
            <a:grpSpLocks/>
          </p:cNvGrpSpPr>
          <p:nvPr/>
        </p:nvGrpSpPr>
        <p:grpSpPr bwMode="auto">
          <a:xfrm>
            <a:off x="212725" y="1206500"/>
            <a:ext cx="4133850" cy="641350"/>
            <a:chOff x="0" y="0"/>
            <a:chExt cx="2604" cy="404"/>
          </a:xfrm>
        </p:grpSpPr>
        <p:pic>
          <p:nvPicPr>
            <p:cNvPr id="5155" name="圆角矩形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6" name="Text Box 36">
              <a:hlinkClick r:id="rId21" action="ppaction://hlinkpres?slideindex=1&amp;slidetitle="/>
            </p:cNvPr>
            <p:cNvSpPr txBox="1">
              <a:spLocks noChangeArrowheads="1"/>
            </p:cNvSpPr>
            <p:nvPr/>
          </p:nvSpPr>
          <p:spPr bwMode="auto">
            <a:xfrm>
              <a:off x="64" y="35"/>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第一章  服务外包与呼叫中心</a:t>
              </a:r>
            </a:p>
          </p:txBody>
        </p:sp>
      </p:grpSp>
      <p:pic>
        <p:nvPicPr>
          <p:cNvPr id="5157" name="图片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TextBox 17"/>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4638" y="-101600"/>
            <a:ext cx="52308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012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06809714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2.</a:t>
            </a:r>
            <a:r>
              <a:rPr lang="zh-CN" altLang="zh-CN" dirty="0"/>
              <a:t>单词核对法是针对客户的</a:t>
            </a:r>
            <a:r>
              <a:rPr lang="en-US" altLang="zh-CN" dirty="0"/>
              <a:t>email</a:t>
            </a:r>
            <a:r>
              <a:rPr lang="zh-CN" altLang="zh-CN" dirty="0"/>
              <a:t>地址或者客户的英文姓名进行精准核对的方法。</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06906731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30127921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63010769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3.</a:t>
            </a:r>
            <a:r>
              <a:rPr lang="zh-CN" altLang="zh-CN" dirty="0"/>
              <a:t>组词法通常针对无法确定的单个字或者词进行精准核对。</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68572648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08208518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5062990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4099"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4101"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830997"/>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400" b="1">
                <a:solidFill>
                  <a:srgbClr val="953735"/>
                </a:solidFill>
                <a:latin typeface="Calibri" pitchFamily="34" charset="0"/>
              </a:rPr>
              <a:t>第</a:t>
            </a:r>
            <a:r>
              <a:rPr lang="zh-CN" altLang="en-US" sz="4400" b="1">
                <a:solidFill>
                  <a:srgbClr val="953735"/>
                </a:solidFill>
                <a:latin typeface="Calibri" pitchFamily="34" charset="0"/>
              </a:rPr>
              <a:t>七</a:t>
            </a:r>
            <a:r>
              <a:rPr lang="zh-CN" altLang="zh-CN" sz="4400" b="1">
                <a:solidFill>
                  <a:srgbClr val="953735"/>
                </a:solidFill>
                <a:latin typeface="Calibri" pitchFamily="34" charset="0"/>
              </a:rPr>
              <a:t>章</a:t>
            </a:r>
            <a:r>
              <a:rPr lang="zh-CN" altLang="en-US" sz="4800" b="1">
                <a:solidFill>
                  <a:srgbClr val="C00000"/>
                </a:solidFill>
                <a:latin typeface="Calibri" pitchFamily="34" charset="0"/>
              </a:rPr>
              <a:t>  </a:t>
            </a:r>
            <a:r>
              <a:rPr lang="zh-CN" altLang="en-US" sz="4400" b="1">
                <a:solidFill>
                  <a:srgbClr val="558ED5"/>
                </a:solidFill>
                <a:latin typeface="Calibri" pitchFamily="34" charset="0"/>
              </a:rPr>
              <a:t>精准收集客户信息</a:t>
            </a:r>
            <a:endParaRPr lang="zh-CN" altLang="en-US" sz="4400">
              <a:solidFill>
                <a:srgbClr val="558ED5"/>
              </a:solidFill>
              <a:latin typeface="Calibri" pitchFamily="34" charset="0"/>
            </a:endParaRPr>
          </a:p>
        </p:txBody>
      </p:sp>
      <p:sp>
        <p:nvSpPr>
          <p:cNvPr id="4" name="TextBox 3"/>
          <p:cNvSpPr txBox="1"/>
          <p:nvPr/>
        </p:nvSpPr>
        <p:spPr>
          <a:xfrm>
            <a:off x="323850" y="2538678"/>
            <a:ext cx="7272338"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dirty="0" smtClean="0">
                <a:solidFill>
                  <a:schemeClr val="bg1"/>
                </a:solidFill>
                <a:latin typeface="Calibri" pitchFamily="34" charset="0"/>
              </a:rPr>
              <a:t>第</a:t>
            </a:r>
            <a:r>
              <a:rPr lang="zh-CN" altLang="en-US" sz="3600" b="1" dirty="0" smtClean="0">
                <a:solidFill>
                  <a:schemeClr val="bg1"/>
                </a:solidFill>
                <a:latin typeface="Calibri" pitchFamily="34" charset="0"/>
              </a:rPr>
              <a:t>二</a:t>
            </a:r>
            <a:r>
              <a:rPr lang="zh-CN" altLang="zh-CN" sz="3600" b="1" dirty="0" smtClean="0">
                <a:solidFill>
                  <a:schemeClr val="bg1"/>
                </a:solidFill>
                <a:latin typeface="Calibri" pitchFamily="34" charset="0"/>
              </a:rPr>
              <a:t>节</a:t>
            </a:r>
            <a:r>
              <a:rPr lang="zh-CN" altLang="en-US" sz="3600" b="1" dirty="0" smtClean="0">
                <a:solidFill>
                  <a:schemeClr val="bg1"/>
                </a:solidFill>
                <a:latin typeface="Calibri" pitchFamily="34" charset="0"/>
              </a:rPr>
              <a:t>  </a:t>
            </a:r>
            <a:r>
              <a:rPr lang="zh-CN" altLang="en-US" sz="3600" b="1" dirty="0">
                <a:solidFill>
                  <a:schemeClr val="bg1"/>
                </a:solidFill>
                <a:latin typeface="Calibri" pitchFamily="34" charset="0"/>
              </a:rPr>
              <a:t>坐席代表需牢记的相关信息</a:t>
            </a:r>
            <a:endParaRPr lang="zh-CN" altLang="en-US" sz="3600" dirty="0">
              <a:solidFill>
                <a:schemeClr val="bg1"/>
              </a:solidFill>
              <a:latin typeface="Calibri" pitchFamily="34" charset="0"/>
            </a:endParaRPr>
          </a:p>
        </p:txBody>
      </p:sp>
      <p:pic>
        <p:nvPicPr>
          <p:cNvPr id="410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3169791"/>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3596946"/>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1780307"/>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2237904"/>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2672054"/>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13" name="圆角矩形 12">
            <a:hlinkClick r:id="rId4" action="ppaction://hlinksldjump"/>
          </p:cNvPr>
          <p:cNvSpPr/>
          <p:nvPr/>
        </p:nvSpPr>
        <p:spPr>
          <a:xfrm>
            <a:off x="4716780" y="1850584"/>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百家姓</a:t>
            </a:r>
            <a:endParaRPr lang="zh-CN" altLang="en-US" b="1" dirty="0">
              <a:latin typeface="黑体" pitchFamily="49" charset="-122"/>
              <a:ea typeface="黑体" pitchFamily="49" charset="-122"/>
            </a:endParaRPr>
          </a:p>
        </p:txBody>
      </p:sp>
      <p:sp>
        <p:nvSpPr>
          <p:cNvPr id="44" name="圆角矩形 43">
            <a:hlinkClick r:id="rId5" action="ppaction://hlinksldjump"/>
          </p:cNvPr>
          <p:cNvSpPr/>
          <p:nvPr/>
        </p:nvSpPr>
        <p:spPr>
          <a:xfrm>
            <a:off x="4716780" y="2298140"/>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百家姓的核实方法</a:t>
            </a:r>
            <a:endParaRPr lang="zh-CN" altLang="en-US" b="1" dirty="0">
              <a:latin typeface="黑体" pitchFamily="49" charset="-122"/>
              <a:ea typeface="黑体" pitchFamily="49" charset="-122"/>
            </a:endParaRPr>
          </a:p>
        </p:txBody>
      </p:sp>
      <p:sp>
        <p:nvSpPr>
          <p:cNvPr id="45" name="圆角矩形 44">
            <a:hlinkClick r:id="rId6" action="ppaction://hlinksldjump"/>
          </p:cNvPr>
          <p:cNvSpPr/>
          <p:nvPr/>
        </p:nvSpPr>
        <p:spPr>
          <a:xfrm>
            <a:off x="4716780" y="2754197"/>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容易读错的姓氏</a:t>
            </a:r>
            <a:endParaRPr lang="zh-CN" altLang="en-US" b="1" dirty="0">
              <a:latin typeface="黑体" pitchFamily="49" charset="-122"/>
              <a:ea typeface="黑体" pitchFamily="49" charset="-122"/>
            </a:endParaRPr>
          </a:p>
        </p:txBody>
      </p:sp>
      <p:sp>
        <p:nvSpPr>
          <p:cNvPr id="46" name="圆角矩形 45">
            <a:hlinkClick r:id="rId7" action="ppaction://hlinksldjump"/>
          </p:cNvPr>
          <p:cNvSpPr/>
          <p:nvPr/>
        </p:nvSpPr>
        <p:spPr>
          <a:xfrm>
            <a:off x="4716780" y="3209939"/>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常见的手机号码段</a:t>
            </a:r>
            <a:endParaRPr lang="zh-CN" altLang="en-US" b="1" dirty="0">
              <a:latin typeface="黑体" pitchFamily="49" charset="-122"/>
              <a:ea typeface="黑体" pitchFamily="49" charset="-122"/>
            </a:endParaRPr>
          </a:p>
        </p:txBody>
      </p:sp>
      <p:sp>
        <p:nvSpPr>
          <p:cNvPr id="47" name="圆角矩形 46">
            <a:hlinkClick r:id="rId8" action="ppaction://hlinksldjump"/>
          </p:cNvPr>
          <p:cNvSpPr/>
          <p:nvPr/>
        </p:nvSpPr>
        <p:spPr>
          <a:xfrm>
            <a:off x="4716780" y="3668075"/>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常见的电子邮件后缀</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366320881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2" fill="hold" grpId="0" nodeType="afterEffect">
                                  <p:stCondLst>
                                    <p:cond delay="2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1+#ppt_w/2"/>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1+#ppt_w/2"/>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1+#ppt_w/2"/>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26" grpId="0" bldLvl="0" autoUpdateAnimBg="0"/>
      <p:bldP spid="27" grpId="0" bldLvl="0" autoUpdateAnimBg="0"/>
      <p:bldP spid="28"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399682342"/>
              </p:ext>
            </p:extLst>
          </p:nvPr>
        </p:nvGraphicFramePr>
        <p:xfrm>
          <a:off x="3459322" y="1273324"/>
          <a:ext cx="5411470" cy="365760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zh</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ō</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王</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f</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è</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ě</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韩</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杨</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zh</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í</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é</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ǚ</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尤</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施</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张</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k</a:t>
                      </a:r>
                      <a:r>
                        <a:rPr lang="zh-CN" sz="1200" kern="100">
                          <a:effectLst/>
                        </a:rPr>
                        <a:t>ǒ</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à</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è</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严</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姜</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q</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ō</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ǎ</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shu</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章</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y</a:t>
                      </a:r>
                      <a:r>
                        <a:rPr lang="zh-CN" sz="1200" kern="100">
                          <a:effectLst/>
                        </a:rPr>
                        <a:t>ú</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ě</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范</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郎</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l</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é</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mi</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马</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凤</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方</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俞</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酆</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鲍</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唐</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f</a:t>
                      </a:r>
                      <a:r>
                        <a:rPr lang="zh-CN" sz="1200" kern="100">
                          <a:effectLst/>
                        </a:rPr>
                        <a:t>è</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xu</a:t>
                      </a:r>
                      <a:r>
                        <a:rPr lang="zh-CN" sz="1200" kern="100">
                          <a:effectLst/>
                        </a:rPr>
                        <a:t>ē</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é</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贺</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倪</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汤</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t</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lu</a:t>
                      </a:r>
                      <a:r>
                        <a:rPr lang="zh-CN" sz="1200" kern="100">
                          <a:effectLst/>
                        </a:rPr>
                        <a:t>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ǎ</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邬</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常</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075"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3077"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830997"/>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400" b="1">
                <a:solidFill>
                  <a:srgbClr val="953735"/>
                </a:solidFill>
                <a:latin typeface="Calibri" pitchFamily="34" charset="0"/>
              </a:rPr>
              <a:t>第</a:t>
            </a:r>
            <a:r>
              <a:rPr lang="zh-CN" altLang="en-US" sz="4400" b="1">
                <a:solidFill>
                  <a:srgbClr val="953735"/>
                </a:solidFill>
                <a:latin typeface="Calibri" pitchFamily="34" charset="0"/>
              </a:rPr>
              <a:t>七</a:t>
            </a:r>
            <a:r>
              <a:rPr lang="zh-CN" altLang="zh-CN" sz="4400" b="1">
                <a:solidFill>
                  <a:srgbClr val="953735"/>
                </a:solidFill>
                <a:latin typeface="Calibri" pitchFamily="34" charset="0"/>
              </a:rPr>
              <a:t>章</a:t>
            </a:r>
            <a:r>
              <a:rPr lang="zh-CN" altLang="en-US" sz="4800" b="1">
                <a:solidFill>
                  <a:srgbClr val="C00000"/>
                </a:solidFill>
                <a:latin typeface="Calibri" pitchFamily="34" charset="0"/>
              </a:rPr>
              <a:t>  </a:t>
            </a:r>
            <a:r>
              <a:rPr lang="zh-CN" altLang="en-US" sz="4400" b="1">
                <a:solidFill>
                  <a:srgbClr val="558ED5"/>
                </a:solidFill>
                <a:latin typeface="Calibri" pitchFamily="34" charset="0"/>
              </a:rPr>
              <a:t>精准收集客户信息</a:t>
            </a:r>
            <a:endParaRPr lang="zh-CN" altLang="en-US" sz="4400">
              <a:solidFill>
                <a:srgbClr val="558ED5"/>
              </a:solidFill>
              <a:latin typeface="Calibri" pitchFamily="34" charset="0"/>
            </a:endParaRPr>
          </a:p>
        </p:txBody>
      </p:sp>
      <p:sp>
        <p:nvSpPr>
          <p:cNvPr id="4" name="TextBox 3"/>
          <p:cNvSpPr txBox="1"/>
          <p:nvPr/>
        </p:nvSpPr>
        <p:spPr>
          <a:xfrm>
            <a:off x="323850" y="2538678"/>
            <a:ext cx="7272338" cy="646331"/>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3600" b="1">
                <a:solidFill>
                  <a:schemeClr val="bg1"/>
                </a:solidFill>
                <a:latin typeface="Calibri" pitchFamily="34" charset="0"/>
              </a:rPr>
              <a:t>第</a:t>
            </a:r>
            <a:r>
              <a:rPr lang="zh-CN" altLang="en-US" sz="3600" b="1">
                <a:solidFill>
                  <a:schemeClr val="bg1"/>
                </a:solidFill>
                <a:latin typeface="Calibri" pitchFamily="34" charset="0"/>
              </a:rPr>
              <a:t>一</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精准收集客户信息的方法</a:t>
            </a:r>
            <a:endParaRPr lang="zh-CN" altLang="en-US" sz="3600">
              <a:solidFill>
                <a:schemeClr val="bg1"/>
              </a:solidFill>
              <a:latin typeface="Calibri" pitchFamily="34" charset="0"/>
            </a:endParaRPr>
          </a:p>
        </p:txBody>
      </p:sp>
      <p:pic>
        <p:nvPicPr>
          <p:cNvPr id="308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1460585137"/>
              </p:ext>
            </p:extLst>
          </p:nvPr>
        </p:nvGraphicFramePr>
        <p:xfrm>
          <a:off x="3459322" y="1201316"/>
          <a:ext cx="5411470" cy="365760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yu</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bi</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乐</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皮</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卞</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齐</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康</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w</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í</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伍</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元</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黄</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h</a:t>
                      </a:r>
                      <a:r>
                        <a:rPr lang="zh-CN" sz="1200" kern="100">
                          <a:effectLst/>
                        </a:rPr>
                        <a:t>é</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ǐ</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穆</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萧</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汪</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q</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è</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í</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狄</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臧</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ò</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成</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庞</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xi</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à</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ǒ</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纪</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舒</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梁</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d</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ru</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ǐ</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á</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阮</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强</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ji</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ē</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ō</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娄</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童</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郭</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m</a:t>
                      </a:r>
                      <a:r>
                        <a:rPr lang="zh-CN" sz="1200" kern="100">
                          <a:effectLst/>
                        </a:rPr>
                        <a:t>é</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í</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di</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lu</a:t>
                      </a:r>
                      <a:r>
                        <a:rPr lang="zh-CN" sz="1200" kern="100">
                          <a:effectLst/>
                        </a:rPr>
                        <a:t>ò</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徐</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骆</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g</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à</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í</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ò</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霍</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178917756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993795674"/>
              </p:ext>
            </p:extLst>
          </p:nvPr>
        </p:nvGraphicFramePr>
        <p:xfrm>
          <a:off x="3544888" y="1129308"/>
          <a:ext cx="5411470" cy="365760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a:t>
                      </a:r>
                      <a:r>
                        <a:rPr lang="zh-CN" sz="1200" kern="100">
                          <a:effectLst/>
                        </a:rPr>
                        <a:t>ē</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ò</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虞</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莫</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a:t>
                      </a:r>
                      <a:r>
                        <a:rPr lang="zh-CN" sz="1200" kern="100">
                          <a:effectLst/>
                        </a:rPr>
                        <a:t>ī</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mi</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ī</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缪</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宗</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d</a:t>
                      </a:r>
                      <a:r>
                        <a:rPr lang="zh-CN" sz="1200" kern="100">
                          <a:effectLst/>
                        </a:rPr>
                        <a:t>ī</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xu</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ē</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邓</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洪</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b</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zu</a:t>
                      </a:r>
                      <a:r>
                        <a:rPr lang="zh-CN" sz="1200" kern="100">
                          <a:effectLst/>
                        </a:rPr>
                        <a:t>ǒ</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cu</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ni</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钮</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龚</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ch</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í</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á</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é</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陆</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翁</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x</a:t>
                      </a:r>
                      <a:r>
                        <a:rPr lang="zh-CN" sz="1200" kern="100">
                          <a:effectLst/>
                        </a:rPr>
                        <a:t>ú</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ē</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荀</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於</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甄</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封</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ru</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ì</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ǐ</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芮</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松</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a:t>
                      </a:r>
                      <a:r>
                        <a:rPr lang="zh-CN" sz="1200" kern="100">
                          <a:effectLst/>
                        </a:rPr>
                        <a:t>ǐ</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du</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弓</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m</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ku</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ē</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牧</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宓</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蓬</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qu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ò</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宫</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375126897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2582385330"/>
              </p:ext>
            </p:extLst>
          </p:nvPr>
        </p:nvGraphicFramePr>
        <p:xfrm>
          <a:off x="3459322" y="1201316"/>
          <a:ext cx="5411470" cy="365760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n</a:t>
                      </a:r>
                      <a:r>
                        <a:rPr lang="zh-CN" sz="1200" kern="100">
                          <a:effectLst/>
                        </a:rPr>
                        <a:t>ì</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ǒ</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戎</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z</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ǐ</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祖</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龙</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y</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ì</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ó</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薄</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y</a:t>
                      </a:r>
                      <a:r>
                        <a:rPr lang="zh-CN" sz="1200" kern="100">
                          <a:effectLst/>
                        </a:rPr>
                        <a:t>ì</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è</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白</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怀</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鄂</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su</a:t>
                      </a:r>
                      <a:r>
                        <a:rPr lang="zh-CN" sz="1200" kern="100">
                          <a:effectLst/>
                        </a:rPr>
                        <a:t>ǒ</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zhu</a:t>
                      </a:r>
                      <a:r>
                        <a:rPr lang="zh-CN" sz="1200" kern="100">
                          <a:effectLst/>
                        </a:rPr>
                        <a:t>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ì</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é</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籍</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赖</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卓</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蔺</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蒙</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ch</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shu</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胥</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能</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苍</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双</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0" spc="40">
                          <a:effectLst/>
                        </a:rPr>
                        <a:t>wén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ē</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ò</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0" spc="40">
                          <a:effectLst/>
                        </a:rPr>
                        <a:t>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逄</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ē</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ǎ</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姬</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雍</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x</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ni</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郤</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璩</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桂</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濮</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通</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bi</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á</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à</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冀</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农</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11655777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054939308"/>
              </p:ext>
            </p:extLst>
          </p:nvPr>
        </p:nvGraphicFramePr>
        <p:xfrm>
          <a:off x="3203848" y="1129308"/>
          <a:ext cx="5411470" cy="365760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w</a:t>
                      </a:r>
                      <a:r>
                        <a:rPr lang="zh-CN" sz="1200" kern="100">
                          <a:effectLst/>
                        </a:rPr>
                        <a:t>ē</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bi</a:t>
                      </a:r>
                      <a:r>
                        <a:rPr lang="zh-CN" sz="1200" kern="100">
                          <a:effectLst/>
                        </a:rPr>
                        <a:t>é</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zhu</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温</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庄</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充</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m</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连</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鱼</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容</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xi</a:t>
                      </a:r>
                      <a:r>
                        <a:rPr lang="zh-CN" sz="1200" kern="100">
                          <a:effectLst/>
                        </a:rPr>
                        <a:t>à</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è</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ē</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li</a:t>
                      </a:r>
                      <a:r>
                        <a:rPr lang="zh-CN" sz="1200" kern="100">
                          <a:effectLst/>
                        </a:rPr>
                        <a:t>à</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古</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易</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廖</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终</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j</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ě</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步</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都</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弘</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ku</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qu</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匡</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国</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禄</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东</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ō</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ò</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yu</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ku</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沃</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利</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隆</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sh</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ǒ</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ni</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巩</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厍</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聂</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晁</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敖</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融</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l</a:t>
                      </a:r>
                      <a:r>
                        <a:rPr lang="zh-CN" sz="1200" kern="100">
                          <a:effectLst/>
                        </a:rPr>
                        <a:t>ě</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a:t>
                      </a:r>
                      <a:r>
                        <a:rPr lang="zh-CN" sz="1200" kern="100">
                          <a:effectLst/>
                        </a:rPr>
                        <a:t>à</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ǎ</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简</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空</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z</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ni</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f</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曾</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乜</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丰</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ch</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ku</a:t>
                      </a:r>
                      <a:r>
                        <a:rPr lang="zh-CN" sz="1200" kern="100">
                          <a:effectLst/>
                        </a:rPr>
                        <a:t>ǎ</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ā</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ī</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查</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荆</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红</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413058002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1001270744"/>
              </p:ext>
            </p:extLst>
          </p:nvPr>
        </p:nvGraphicFramePr>
        <p:xfrm>
          <a:off x="3131840" y="1451428"/>
          <a:ext cx="5411470" cy="310896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y</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ě</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游</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竺</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权</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盖</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桓</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公</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m</a:t>
                      </a:r>
                      <a:r>
                        <a:rPr lang="zh-CN" sz="1200" kern="100">
                          <a:effectLst/>
                        </a:rPr>
                        <a:t>ò</a:t>
                      </a:r>
                      <a:r>
                        <a:rPr lang="en-US" sz="1200" kern="100">
                          <a:effectLst/>
                        </a:rPr>
                        <a:t>q</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ī</a:t>
                      </a:r>
                      <a:r>
                        <a:rPr lang="en-US" sz="1200" kern="100">
                          <a:effectLst/>
                        </a:rPr>
                        <a:t>m</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à</a:t>
                      </a:r>
                      <a:r>
                        <a:rPr lang="en-US" sz="1200" kern="100">
                          <a:effectLst/>
                        </a:rPr>
                        <a:t>nggu</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ō</a:t>
                      </a:r>
                      <a:r>
                        <a:rPr lang="en-US" sz="1200" kern="100">
                          <a:effectLst/>
                        </a:rPr>
                        <a:t>uy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à</a:t>
                      </a:r>
                      <a:r>
                        <a:rPr lang="en-US" sz="1200" kern="100">
                          <a:effectLst/>
                        </a:rPr>
                        <a:t>h</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ū</a:t>
                      </a:r>
                      <a:r>
                        <a:rPr lang="en-US" sz="1200" kern="100">
                          <a:effectLst/>
                        </a:rPr>
                        <a:t>g</a:t>
                      </a:r>
                      <a:r>
                        <a:rPr lang="zh-CN" sz="1200" kern="100">
                          <a:effectLst/>
                        </a:rPr>
                        <a:t>ě</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é</a:t>
                      </a:r>
                      <a:r>
                        <a:rPr lang="en-US" sz="1200" kern="100">
                          <a:effectLst/>
                        </a:rPr>
                        <a:t>nr</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ō</a:t>
                      </a:r>
                      <a:r>
                        <a:rPr lang="en-US" sz="1200" kern="100">
                          <a:effectLst/>
                        </a:rPr>
                        <a:t>ngf</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万俟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司马</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上官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欧阳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夏侯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诸葛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闻人</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东方</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h</a:t>
                      </a:r>
                      <a:r>
                        <a:rPr lang="zh-CN" sz="1200" kern="100">
                          <a:effectLst/>
                        </a:rPr>
                        <a:t>è</a:t>
                      </a:r>
                      <a:r>
                        <a:rPr lang="en-US" sz="1200" kern="100">
                          <a:effectLst/>
                        </a:rPr>
                        <a:t>li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hu</a:t>
                      </a:r>
                      <a:r>
                        <a:rPr lang="zh-CN" sz="1200" kern="100">
                          <a:effectLst/>
                        </a:rPr>
                        <a:t>á</a:t>
                      </a:r>
                      <a:r>
                        <a:rPr lang="en-US" sz="1200" kern="100">
                          <a:effectLst/>
                        </a:rPr>
                        <a:t>ngf</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ù</a:t>
                      </a:r>
                      <a:r>
                        <a:rPr lang="en-US" sz="1200" kern="100">
                          <a:effectLst/>
                        </a:rPr>
                        <a:t>ch</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á</a:t>
                      </a:r>
                      <a:r>
                        <a:rPr lang="en-US" sz="1200" kern="100">
                          <a:effectLst/>
                        </a:rPr>
                        <a:t>nt</a:t>
                      </a:r>
                      <a:r>
                        <a:rPr lang="zh-CN" sz="1200" kern="100">
                          <a:effectLst/>
                        </a:rPr>
                        <a:t>á</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ngy</a:t>
                      </a:r>
                      <a:r>
                        <a:rPr lang="zh-CN" sz="1200" kern="100">
                          <a:effectLst/>
                        </a:rPr>
                        <a:t>ě</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ō</a:t>
                      </a:r>
                      <a:r>
                        <a:rPr lang="en-US" sz="1200" kern="100">
                          <a:effectLst/>
                        </a:rPr>
                        <a:t>ngzh</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p</a:t>
                      </a:r>
                      <a:r>
                        <a:rPr lang="zh-CN" sz="1200" kern="100">
                          <a:effectLst/>
                        </a:rPr>
                        <a:t>ú</a:t>
                      </a:r>
                      <a:r>
                        <a:rPr lang="en-US" sz="1200" kern="100">
                          <a:effectLst/>
                        </a:rPr>
                        <a:t>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赫连</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皇甫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尉迟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公羊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澹台</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公冶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宗政</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濮阳</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ch</a:t>
                      </a:r>
                      <a:r>
                        <a:rPr lang="zh-CN" sz="1200" kern="100">
                          <a:effectLst/>
                        </a:rPr>
                        <a:t>ú</a:t>
                      </a:r>
                      <a:r>
                        <a:rPr lang="en-US" sz="1200" kern="100">
                          <a:effectLst/>
                        </a:rPr>
                        <a:t>ny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á</a:t>
                      </a:r>
                      <a:r>
                        <a:rPr lang="en-US" sz="1200" kern="100">
                          <a:effectLst/>
                        </a:rPr>
                        <a:t>ny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à</a:t>
                      </a:r>
                      <a:r>
                        <a:rPr lang="en-US" sz="1200" kern="100">
                          <a:effectLst/>
                        </a:rPr>
                        <a:t>ish</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ē</a:t>
                      </a:r>
                      <a:r>
                        <a:rPr lang="en-US" sz="1200" kern="100">
                          <a:effectLst/>
                        </a:rPr>
                        <a:t>nt</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ngs</a:t>
                      </a:r>
                      <a:r>
                        <a:rPr lang="zh-CN" sz="1200" kern="100">
                          <a:effectLst/>
                        </a:rPr>
                        <a:t>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ò</a:t>
                      </a:r>
                      <a:r>
                        <a:rPr lang="en-US" sz="1200" kern="100">
                          <a:effectLst/>
                        </a:rPr>
                        <a:t>ngs</a:t>
                      </a:r>
                      <a:r>
                        <a:rPr lang="zh-CN" sz="1200" kern="100">
                          <a:effectLst/>
                        </a:rPr>
                        <a:t>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xu</a:t>
                      </a:r>
                      <a:r>
                        <a:rPr lang="zh-CN" sz="1200" kern="100">
                          <a:effectLst/>
                        </a:rPr>
                        <a:t>ā</a:t>
                      </a:r>
                      <a:r>
                        <a:rPr lang="en-US" sz="1200" kern="100">
                          <a:effectLst/>
                        </a:rPr>
                        <a:t>nyu</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í</a:t>
                      </a:r>
                      <a:r>
                        <a:rPr lang="en-US" sz="1200" kern="100">
                          <a:effectLst/>
                        </a:rPr>
                        <a:t>ngh</a:t>
                      </a:r>
                      <a:r>
                        <a:rPr lang="zh-CN" sz="1200" kern="100">
                          <a:effectLst/>
                        </a:rPr>
                        <a:t>ú</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淳于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单于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太叔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申屠</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公孙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仲孙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轩辕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令狐</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zh</a:t>
                      </a:r>
                      <a:r>
                        <a:rPr lang="zh-CN" sz="1200" kern="100">
                          <a:effectLst/>
                        </a:rPr>
                        <a:t>ō</a:t>
                      </a:r>
                      <a:r>
                        <a:rPr lang="en-US" sz="1200" kern="100">
                          <a:effectLst/>
                        </a:rPr>
                        <a:t>ngl</a:t>
                      </a:r>
                      <a:r>
                        <a:rPr lang="zh-CN" sz="1200" kern="100">
                          <a:effectLst/>
                        </a:rPr>
                        <a:t>í</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ú</a:t>
                      </a:r>
                      <a:r>
                        <a:rPr lang="en-US" sz="1200" kern="100">
                          <a:effectLst/>
                        </a:rPr>
                        <a:t>w</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ǎ</a:t>
                      </a:r>
                      <a:r>
                        <a:rPr lang="en-US" sz="1200" kern="100">
                          <a:effectLst/>
                        </a:rPr>
                        <a:t>ngs</a:t>
                      </a:r>
                      <a:r>
                        <a:rPr lang="zh-CN" sz="1200" kern="100">
                          <a:effectLst/>
                        </a:rPr>
                        <a:t>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ù</a:t>
                      </a:r>
                      <a:r>
                        <a:rPr lang="en-US" sz="1200" kern="100">
                          <a:effectLst/>
                        </a:rPr>
                        <a:t>r</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xi</a:t>
                      </a:r>
                      <a:r>
                        <a:rPr lang="zh-CN" sz="1200" kern="100">
                          <a:effectLst/>
                        </a:rPr>
                        <a:t>ā</a:t>
                      </a:r>
                      <a:r>
                        <a:rPr lang="en-US" sz="1200" kern="100">
                          <a:effectLst/>
                        </a:rPr>
                        <a:t>ny</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l</a:t>
                      </a:r>
                      <a:r>
                        <a:rPr lang="zh-CN" sz="1200" kern="100">
                          <a:effectLst/>
                        </a:rPr>
                        <a:t>ǘ</a:t>
                      </a:r>
                      <a:r>
                        <a:rPr lang="en-US" sz="1200" kern="100">
                          <a:effectLst/>
                        </a:rPr>
                        <a:t>qi</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ī</a:t>
                      </a:r>
                      <a:r>
                        <a:rPr lang="en-US" sz="1200" kern="100">
                          <a:effectLst/>
                        </a:rPr>
                        <a:t>t</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ī</a:t>
                      </a:r>
                      <a:r>
                        <a:rPr lang="en-US" sz="1200" kern="100">
                          <a:effectLst/>
                        </a:rPr>
                        <a:t>k</a:t>
                      </a:r>
                      <a:r>
                        <a:rPr lang="zh-CN" sz="1200" kern="100">
                          <a:effectLst/>
                        </a:rPr>
                        <a:t>ō</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钟离</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宇文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长孙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慕容</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鲜于</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闾丘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司徒</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司空</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q</a:t>
                      </a:r>
                      <a:r>
                        <a:rPr lang="zh-CN" sz="1200" kern="100">
                          <a:effectLst/>
                        </a:rPr>
                        <a:t>í</a:t>
                      </a:r>
                      <a:r>
                        <a:rPr lang="en-US" sz="1200" kern="100">
                          <a:effectLst/>
                        </a:rPr>
                        <a:t>gu</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a:t>
                      </a:r>
                      <a:r>
                        <a:rPr lang="zh-CN" sz="1200" kern="100">
                          <a:effectLst/>
                        </a:rPr>
                        <a:t>ī</a:t>
                      </a:r>
                      <a:r>
                        <a:rPr lang="en-US" sz="1200" kern="100">
                          <a:effectLst/>
                        </a:rPr>
                        <a:t>k</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a:t>
                      </a:r>
                      <a:r>
                        <a:rPr lang="zh-CN" sz="1200" kern="100">
                          <a:effectLst/>
                        </a:rPr>
                        <a:t>ǎ</a:t>
                      </a:r>
                      <a:r>
                        <a:rPr lang="en-US" sz="1200" kern="100">
                          <a:effectLst/>
                        </a:rPr>
                        <a:t>ngd</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ǐ</a:t>
                      </a:r>
                      <a:r>
                        <a:rPr lang="en-US" sz="1200" kern="100">
                          <a:effectLst/>
                        </a:rPr>
                        <a:t>ch</a:t>
                      </a:r>
                      <a:r>
                        <a:rPr lang="zh-CN" sz="1200" kern="100">
                          <a:effectLst/>
                        </a:rPr>
                        <a:t>ē</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zhu</a:t>
                      </a:r>
                      <a:r>
                        <a:rPr lang="zh-CN" sz="1200" kern="100">
                          <a:effectLst/>
                        </a:rPr>
                        <a:t>ā</a:t>
                      </a:r>
                      <a:r>
                        <a:rPr lang="en-US" sz="1200" kern="100">
                          <a:effectLst/>
                        </a:rPr>
                        <a:t>ns</a:t>
                      </a:r>
                      <a:r>
                        <a:rPr lang="zh-CN" sz="1200" kern="100">
                          <a:effectLst/>
                        </a:rPr>
                        <a:t>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du</a:t>
                      </a:r>
                      <a:r>
                        <a:rPr lang="zh-CN" sz="1200" kern="100">
                          <a:effectLst/>
                        </a:rPr>
                        <a:t>ā</a:t>
                      </a:r>
                      <a:r>
                        <a:rPr lang="en-US" sz="1200" kern="100">
                          <a:effectLst/>
                        </a:rPr>
                        <a:t>nm</a:t>
                      </a:r>
                      <a:r>
                        <a:rPr lang="zh-CN" sz="1200" kern="100">
                          <a:effectLst/>
                        </a:rPr>
                        <a:t>ù</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ū</a:t>
                      </a:r>
                      <a:r>
                        <a:rPr lang="en-US" sz="1200" kern="100">
                          <a:effectLst/>
                        </a:rPr>
                        <a:t>m</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ngx</a:t>
                      </a:r>
                      <a:r>
                        <a:rPr lang="zh-CN" sz="1200" kern="100">
                          <a:effectLst/>
                        </a:rPr>
                        <a:t>ī</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亓官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司寇</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仉督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子车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颛孙</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端木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巫马</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公西</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282102139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百家姓</a:t>
            </a:r>
            <a:endParaRPr lang="zh-CN" altLang="zh-CN" sz="160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426783299"/>
              </p:ext>
            </p:extLst>
          </p:nvPr>
        </p:nvGraphicFramePr>
        <p:xfrm>
          <a:off x="3459322" y="1561356"/>
          <a:ext cx="5411470" cy="3108960"/>
        </p:xfrm>
        <a:graphic>
          <a:graphicData uri="http://schemas.openxmlformats.org/drawingml/2006/table">
            <a:tbl>
              <a:tblPr firstRow="1" firstCol="1" lastRow="1" lastCol="1" bandRow="1" bandCol="1">
                <a:tableStyleId>{5C22544A-7EE6-4342-B048-85BDC9FD1C3A}</a:tableStyleId>
              </a:tblPr>
              <a:tblGrid>
                <a:gridCol w="640080"/>
                <a:gridCol w="676910"/>
                <a:gridCol w="645795"/>
                <a:gridCol w="621030"/>
                <a:gridCol w="685165"/>
                <a:gridCol w="631825"/>
                <a:gridCol w="797560"/>
                <a:gridCol w="713105"/>
              </a:tblGrid>
              <a:tr h="0">
                <a:tc>
                  <a:txBody>
                    <a:bodyPr/>
                    <a:lstStyle/>
                    <a:p>
                      <a:pPr algn="ctr">
                        <a:spcAft>
                          <a:spcPts val="0"/>
                        </a:spcAft>
                      </a:pPr>
                      <a:r>
                        <a:rPr lang="en-US" sz="1200" kern="100">
                          <a:effectLst/>
                        </a:rPr>
                        <a:t>q</a:t>
                      </a:r>
                      <a:r>
                        <a:rPr lang="zh-CN" sz="1200" kern="100">
                          <a:effectLst/>
                        </a:rPr>
                        <a:t>ī</a:t>
                      </a:r>
                      <a:r>
                        <a:rPr lang="en-US" sz="1200" kern="100">
                          <a:effectLst/>
                        </a:rPr>
                        <a:t>di</a:t>
                      </a:r>
                      <a:r>
                        <a:rPr lang="zh-CN" sz="1200" kern="100">
                          <a:effectLst/>
                        </a:rPr>
                        <a:t>ā</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yu</a:t>
                      </a:r>
                      <a:r>
                        <a:rPr lang="zh-CN" sz="1200" kern="100">
                          <a:effectLst/>
                        </a:rPr>
                        <a:t>è</a:t>
                      </a:r>
                      <a:r>
                        <a:rPr lang="en-US" sz="1200" kern="100">
                          <a:effectLst/>
                        </a:rPr>
                        <a:t>zh</a:t>
                      </a:r>
                      <a:r>
                        <a:rPr lang="zh-CN" sz="1200" kern="100">
                          <a:effectLst/>
                        </a:rPr>
                        <a:t>è</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ǎ</a:t>
                      </a:r>
                      <a:r>
                        <a:rPr lang="en-US" sz="1200" kern="100">
                          <a:effectLst/>
                        </a:rPr>
                        <a:t>ngs</a:t>
                      </a:r>
                      <a:r>
                        <a:rPr lang="zh-CN" sz="1200" kern="100">
                          <a:effectLst/>
                        </a:rPr>
                        <a:t>ì</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ngli</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tu</a:t>
                      </a:r>
                      <a:r>
                        <a:rPr lang="zh-CN" sz="1200" kern="100">
                          <a:effectLst/>
                        </a:rPr>
                        <a:t>ò</a:t>
                      </a:r>
                      <a:r>
                        <a:rPr lang="en-US" sz="1200" kern="100">
                          <a:effectLst/>
                        </a:rPr>
                        <a:t>b</a:t>
                      </a:r>
                      <a:r>
                        <a:rPr lang="zh-CN" sz="1200" kern="100">
                          <a:effectLst/>
                        </a:rPr>
                        <a:t>á</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ji</a:t>
                      </a:r>
                      <a:r>
                        <a:rPr lang="zh-CN" sz="1200" kern="100">
                          <a:effectLst/>
                        </a:rPr>
                        <a:t>ā</a:t>
                      </a:r>
                      <a:r>
                        <a:rPr lang="en-US" sz="1200" kern="100">
                          <a:effectLst/>
                        </a:rPr>
                        <a:t>g</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a:t>
                      </a:r>
                      <a:r>
                        <a:rPr lang="zh-CN" sz="1200" kern="100">
                          <a:effectLst/>
                        </a:rPr>
                        <a:t>ǎ</a:t>
                      </a:r>
                      <a:r>
                        <a:rPr lang="en-US" sz="1200" kern="100">
                          <a:effectLst/>
                        </a:rPr>
                        <a:t>if</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ǔ</a:t>
                      </a:r>
                      <a:r>
                        <a:rPr lang="en-US" sz="1200" kern="100">
                          <a:effectLst/>
                        </a:rPr>
                        <a:t>li</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漆雕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乐正</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壤驷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公良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拓拔</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夹谷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宰父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谷粱</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du</a:t>
                      </a:r>
                      <a:r>
                        <a:rPr lang="zh-CN" sz="1200" kern="100">
                          <a:effectLst/>
                        </a:rPr>
                        <a:t>à</a:t>
                      </a:r>
                      <a:r>
                        <a:rPr lang="en-US" sz="1200" kern="100">
                          <a:effectLst/>
                        </a:rPr>
                        <a:t>ng</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ǎ</a:t>
                      </a:r>
                      <a:r>
                        <a:rPr lang="en-US" sz="1200" kern="100">
                          <a:effectLst/>
                        </a:rPr>
                        <a:t>il</a:t>
                      </a:r>
                      <a:r>
                        <a:rPr lang="zh-CN" sz="1200" kern="100">
                          <a:effectLst/>
                        </a:rPr>
                        <a:t>ǐ</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ō</a:t>
                      </a:r>
                      <a:r>
                        <a:rPr lang="en-US" sz="1200" kern="100">
                          <a:effectLst/>
                        </a:rPr>
                        <a:t>nggu</a:t>
                      </a:r>
                      <a:r>
                        <a:rPr lang="zh-CN" sz="1200" kern="100">
                          <a:effectLst/>
                        </a:rPr>
                        <a:t>ō</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á</a:t>
                      </a:r>
                      <a:r>
                        <a:rPr lang="en-US" sz="1200" kern="100">
                          <a:effectLst/>
                        </a:rPr>
                        <a:t>nm</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ū</a:t>
                      </a:r>
                      <a:r>
                        <a:rPr lang="en-US" sz="1200" kern="100">
                          <a:effectLst/>
                        </a:rPr>
                        <a:t>y</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gu</a:t>
                      </a:r>
                      <a:r>
                        <a:rPr lang="zh-CN" sz="1200" kern="100">
                          <a:effectLst/>
                        </a:rPr>
                        <a:t>ī</a:t>
                      </a:r>
                      <a:r>
                        <a:rPr lang="en-US" sz="1200" kern="100">
                          <a:effectLst/>
                        </a:rPr>
                        <a:t>h</a:t>
                      </a:r>
                      <a:r>
                        <a:rPr lang="zh-CN" sz="1200" kern="100">
                          <a:effectLst/>
                        </a:rPr>
                        <a:t>ǎ</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ngsh</a:t>
                      </a:r>
                      <a:r>
                        <a:rPr lang="zh-CN" sz="1200" kern="100">
                          <a:effectLst/>
                        </a:rPr>
                        <a:t>é</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w</a:t>
                      </a:r>
                      <a:r>
                        <a:rPr lang="zh-CN" sz="1200" kern="100">
                          <a:effectLst/>
                        </a:rPr>
                        <a:t>ē</a:t>
                      </a:r>
                      <a:r>
                        <a:rPr lang="en-US" sz="1200" kern="100">
                          <a:effectLst/>
                        </a:rPr>
                        <a:t>ish</a:t>
                      </a:r>
                      <a:r>
                        <a:rPr lang="zh-CN" sz="1200" kern="100">
                          <a:effectLst/>
                        </a:rPr>
                        <a:t>ē</a:t>
                      </a:r>
                      <a:r>
                        <a:rPr lang="en-US" sz="1200" kern="100">
                          <a:effectLst/>
                        </a:rPr>
                        <a:t>ng</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段干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百里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东郭</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南门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呼延</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归海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羊舌</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微生</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li</a:t>
                      </a:r>
                      <a:r>
                        <a:rPr lang="zh-CN" sz="1200" kern="100">
                          <a:effectLst/>
                        </a:rPr>
                        <a:t>á</a:t>
                      </a:r>
                      <a:r>
                        <a:rPr lang="en-US" sz="1200" kern="100">
                          <a:effectLst/>
                        </a:rPr>
                        <a:t>ngqi</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zu</a:t>
                      </a:r>
                      <a:r>
                        <a:rPr lang="zh-CN" sz="1200" kern="100">
                          <a:effectLst/>
                        </a:rPr>
                        <a:t>ǒ</a:t>
                      </a:r>
                      <a:r>
                        <a:rPr lang="en-US" sz="1200" kern="100">
                          <a:effectLst/>
                        </a:rPr>
                        <a:t>qi</a:t>
                      </a:r>
                      <a:r>
                        <a:rPr lang="zh-CN" sz="1200" kern="100">
                          <a:effectLst/>
                        </a:rPr>
                        <a:t>ū</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ō</a:t>
                      </a:r>
                      <a:r>
                        <a:rPr lang="en-US" sz="1200" kern="100">
                          <a:effectLst/>
                        </a:rPr>
                        <a:t>ngm</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x</a:t>
                      </a:r>
                      <a:r>
                        <a:rPr lang="zh-CN" sz="1200" kern="100">
                          <a:effectLst/>
                        </a:rPr>
                        <a:t>ī</a:t>
                      </a:r>
                      <a:r>
                        <a:rPr lang="en-US" sz="1200" kern="100">
                          <a:effectLst/>
                        </a:rPr>
                        <a:t>m</a:t>
                      </a:r>
                      <a:r>
                        <a:rPr lang="zh-CN" sz="1200" kern="100">
                          <a:effectLst/>
                        </a:rPr>
                        <a:t>é</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a:t>
                      </a:r>
                      <a:r>
                        <a:rPr lang="zh-CN" sz="1200" kern="100">
                          <a:effectLst/>
                        </a:rPr>
                        <a:t>á</a:t>
                      </a:r>
                      <a:r>
                        <a:rPr lang="en-US" sz="1200" kern="100">
                          <a:effectLst/>
                        </a:rPr>
                        <a:t>ngong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j</a:t>
                      </a:r>
                      <a:r>
                        <a:rPr lang="zh-CN" sz="1200" kern="100">
                          <a:effectLst/>
                        </a:rPr>
                        <a:t>ì</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ch</a:t>
                      </a:r>
                      <a:r>
                        <a:rPr lang="zh-CN" sz="1200" kern="100">
                          <a:effectLst/>
                        </a:rPr>
                        <a:t>ǔ</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梁丘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左丘</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东门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西门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南宫</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晋</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楚</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闫</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f</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r</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ā</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ú</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ī</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yu</a:t>
                      </a:r>
                      <a:r>
                        <a:rPr lang="zh-CN" sz="1200" kern="100">
                          <a:effectLst/>
                        </a:rPr>
                        <a:t>è</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shu</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g</a:t>
                      </a:r>
                      <a:r>
                        <a:rPr lang="zh-CN" sz="1200" kern="100">
                          <a:effectLst/>
                        </a:rPr>
                        <a:t>ō</a:t>
                      </a:r>
                      <a:r>
                        <a:rPr lang="en-US" sz="1200" kern="100">
                          <a:effectLst/>
                        </a:rPr>
                        <a:t>u</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法</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汝</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涂</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钦</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帅</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缑</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k</a:t>
                      </a:r>
                      <a:r>
                        <a:rPr lang="zh-CN" sz="1200" kern="100">
                          <a:effectLst/>
                        </a:rPr>
                        <a:t>à</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ku</a:t>
                      </a:r>
                      <a:r>
                        <a:rPr lang="zh-CN" sz="1200" kern="100">
                          <a:effectLst/>
                        </a:rPr>
                        <a:t>à</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ò</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ǒ</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a:t>
                      </a:r>
                      <a:r>
                        <a:rPr lang="zh-CN" sz="1200" kern="100">
                          <a:effectLst/>
                        </a:rPr>
                        <a:t>í</a:t>
                      </a:r>
                      <a:r>
                        <a:rPr lang="en-US" sz="1200" kern="100">
                          <a:effectLst/>
                        </a:rPr>
                        <a:t>n</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ā</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ó</a:t>
                      </a:r>
                      <a:r>
                        <a:rPr lang="en-US" sz="1200" kern="100">
                          <a:effectLst/>
                        </a:rPr>
                        <a:t>u</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é</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亢</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况</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商</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牟</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佘</a:t>
                      </a:r>
                      <a:endParaRPr lang="zh-CN" sz="1050" kern="100">
                        <a:effectLst/>
                        <a:latin typeface="Times New Roman"/>
                        <a:ea typeface="宋体"/>
                      </a:endParaRPr>
                    </a:p>
                  </a:txBody>
                  <a:tcPr marL="68580" marR="68580" marT="0" marB="0"/>
                </a:tc>
              </a:tr>
              <a:tr h="0">
                <a:tc>
                  <a:txBody>
                    <a:bodyPr/>
                    <a:lstStyle/>
                    <a:p>
                      <a:pPr algn="ctr">
                        <a:spcAft>
                          <a:spcPts val="0"/>
                        </a:spcAft>
                      </a:pPr>
                      <a:r>
                        <a:rPr lang="en-US" sz="1200" kern="100">
                          <a:effectLst/>
                        </a:rPr>
                        <a:t>n</a:t>
                      </a: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b</a:t>
                      </a:r>
                      <a:r>
                        <a:rPr lang="zh-CN" sz="1200" kern="100">
                          <a:effectLst/>
                        </a:rPr>
                        <a:t>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sh</a:t>
                      </a:r>
                      <a:r>
                        <a:rPr lang="zh-CN" sz="1200" kern="100">
                          <a:effectLst/>
                        </a:rPr>
                        <a:t>ǎ</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m</a:t>
                      </a:r>
                      <a:r>
                        <a:rPr lang="zh-CN" sz="1200" kern="100">
                          <a:effectLst/>
                        </a:rPr>
                        <a:t>ò</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h</a:t>
                      </a:r>
                      <a:r>
                        <a:rPr lang="zh-CN" sz="1200" kern="100">
                          <a:effectLst/>
                        </a:rPr>
                        <a:t>ǎ</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qi</a:t>
                      </a:r>
                      <a:r>
                        <a:rPr lang="zh-CN" sz="1200" kern="100">
                          <a:effectLst/>
                        </a:rPr>
                        <a:t>á</a:t>
                      </a:r>
                      <a:r>
                        <a:rPr lang="en-US" sz="1200" kern="100">
                          <a:effectLst/>
                        </a:rPr>
                        <a:t>o</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d</a:t>
                      </a:r>
                      <a:r>
                        <a:rPr lang="zh-CN" sz="1200" kern="100">
                          <a:effectLst/>
                        </a:rPr>
                        <a:t>á</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ni</a:t>
                      </a:r>
                      <a:r>
                        <a:rPr lang="zh-CN" sz="1200" kern="100">
                          <a:effectLst/>
                        </a:rPr>
                        <a:t>á</a:t>
                      </a:r>
                      <a:r>
                        <a:rPr lang="en-US" sz="1200" kern="100">
                          <a:effectLst/>
                        </a:rPr>
                        <a:t>n</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佴</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赏</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墨</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哈</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谯</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笪</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年</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à</a:t>
                      </a:r>
                      <a:r>
                        <a:rPr lang="en-US" sz="1200" kern="100">
                          <a:effectLst/>
                        </a:rPr>
                        <a:t>i</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y</a:t>
                      </a:r>
                      <a:r>
                        <a:rPr lang="zh-CN" sz="1200" kern="100">
                          <a:effectLst/>
                        </a:rPr>
                        <a:t>á</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t</a:t>
                      </a:r>
                      <a:r>
                        <a:rPr lang="zh-CN" sz="1200" kern="100">
                          <a:effectLst/>
                        </a:rPr>
                        <a:t>ó</a:t>
                      </a:r>
                      <a:r>
                        <a:rPr lang="en-US" sz="1200" kern="100">
                          <a:effectLst/>
                        </a:rPr>
                        <a:t>ng</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爱</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阳</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佟</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 </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dirty="0">
                          <a:effectLst/>
                        </a:rPr>
                        <a:t> </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202812378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smtClean="0">
                <a:latin typeface="微软雅黑" pitchFamily="34" charset="-122"/>
                <a:ea typeface="微软雅黑" pitchFamily="34" charset="-122"/>
              </a:rPr>
              <a:t>二</a:t>
            </a:r>
            <a:r>
              <a:rPr lang="zh-CN"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百家姓的核实方法</a:t>
            </a:r>
            <a:endParaRPr lang="zh-CN" altLang="zh-CN" sz="1600" dirty="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1461505153"/>
              </p:ext>
            </p:extLst>
          </p:nvPr>
        </p:nvGraphicFramePr>
        <p:xfrm>
          <a:off x="3319464" y="1129308"/>
          <a:ext cx="4993481" cy="3771900"/>
        </p:xfrm>
        <a:graphic>
          <a:graphicData uri="http://schemas.openxmlformats.org/drawingml/2006/table">
            <a:tbl>
              <a:tblPr firstRow="1" firstCol="1" lastRow="1" lastCol="1" bandRow="1" bandCol="1">
                <a:tableStyleId>{5C22544A-7EE6-4342-B048-85BDC9FD1C3A}</a:tableStyleId>
              </a:tblPr>
              <a:tblGrid>
                <a:gridCol w="634008"/>
                <a:gridCol w="4359473"/>
              </a:tblGrid>
              <a:tr h="171450">
                <a:tc>
                  <a:txBody>
                    <a:bodyPr/>
                    <a:lstStyle/>
                    <a:p>
                      <a:pPr algn="ctr">
                        <a:spcAft>
                          <a:spcPts val="0"/>
                        </a:spcAft>
                      </a:pPr>
                      <a:r>
                        <a:rPr lang="zh-CN" sz="1100" kern="100">
                          <a:effectLst/>
                        </a:rPr>
                        <a:t>姓氏</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核实方法</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柏</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可核实为：柏树的柏或者木，白柏</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蔡</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可核实为：蔡国庆的蔡</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曹</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可核实为：曹操的曹</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陈</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可核实为：耳，东陈</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程</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可核实为：程度的程</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戴</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可核实为：爱戴的戴</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邓</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可核实为：又，耳邓或邓小平的邓</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丁</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可核实为：甲乙丙丁的丁</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董</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可核实为：董事长的的董</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窦</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可核实为：窦娥的窦</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杜</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可核实为：木，土杜</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范</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可核实为：模范的范</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冯</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可核实为：冯巩的冯</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傅</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可核实为：师傅的傅</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高</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可核实为：高兴的高</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葛</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可核实为：诸葛亮的葛</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郭</a:t>
                      </a:r>
                      <a:endParaRPr lang="zh-CN" sz="1000" kern="100">
                        <a:effectLst/>
                        <a:latin typeface="Times New Roman"/>
                        <a:ea typeface="宋体"/>
                      </a:endParaRPr>
                    </a:p>
                  </a:txBody>
                  <a:tcPr marL="64294" marR="64294" marT="0" marB="0"/>
                </a:tc>
                <a:tc>
                  <a:txBody>
                    <a:bodyPr/>
                    <a:lstStyle/>
                    <a:p>
                      <a:pPr algn="just">
                        <a:spcAft>
                          <a:spcPts val="0"/>
                        </a:spcAft>
                        <a:tabLst>
                          <a:tab pos="466725" algn="l"/>
                        </a:tabLst>
                      </a:pPr>
                      <a:r>
                        <a:rPr lang="zh-CN" sz="1100" kern="100">
                          <a:effectLst/>
                        </a:rPr>
                        <a:t>可核实为：郭沫若的郭</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韩</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可核实为：韩国的韩</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何</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可核实为：人，可何</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和</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可核实为：和平的和</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胡</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dirty="0">
                          <a:effectLst/>
                        </a:rPr>
                        <a:t>可核实为：古，月胡</a:t>
                      </a:r>
                      <a:endParaRPr lang="zh-CN" sz="1000" kern="100" dirty="0">
                        <a:effectLst/>
                        <a:latin typeface="Times New Roman"/>
                        <a:ea typeface="宋体"/>
                      </a:endParaRPr>
                    </a:p>
                  </a:txBody>
                  <a:tcPr marL="64294" marR="64294"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352356455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smtClean="0">
                <a:latin typeface="微软雅黑" pitchFamily="34" charset="-122"/>
                <a:ea typeface="微软雅黑" pitchFamily="34" charset="-122"/>
              </a:rPr>
              <a:t>二</a:t>
            </a:r>
            <a:r>
              <a:rPr lang="zh-CN"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百家姓的核实方法</a:t>
            </a:r>
            <a:endParaRPr lang="zh-CN" altLang="zh-CN" sz="1600" dirty="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073893646"/>
              </p:ext>
            </p:extLst>
          </p:nvPr>
        </p:nvGraphicFramePr>
        <p:xfrm>
          <a:off x="3778435" y="1129308"/>
          <a:ext cx="4993481" cy="3771900"/>
        </p:xfrm>
        <a:graphic>
          <a:graphicData uri="http://schemas.openxmlformats.org/drawingml/2006/table">
            <a:tbl>
              <a:tblPr firstRow="1" firstCol="1" lastRow="1" lastCol="1" bandRow="1" bandCol="1">
                <a:tableStyleId>{5C22544A-7EE6-4342-B048-85BDC9FD1C3A}</a:tableStyleId>
              </a:tblPr>
              <a:tblGrid>
                <a:gridCol w="634008"/>
                <a:gridCol w="4359473"/>
              </a:tblGrid>
              <a:tr h="171450">
                <a:tc>
                  <a:txBody>
                    <a:bodyPr/>
                    <a:lstStyle/>
                    <a:p>
                      <a:pPr algn="ctr">
                        <a:spcAft>
                          <a:spcPts val="0"/>
                        </a:spcAft>
                      </a:pPr>
                      <a:r>
                        <a:rPr lang="zh-CN" sz="1100" kern="100">
                          <a:effectLst/>
                        </a:rPr>
                        <a:t>华</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可核实为：中华的华</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黄</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可核实为：黄金的黄</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贾</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可核实为：西，贝贾</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姜</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可核实为：生姜的姜</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江</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可核实为：长江的江</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蒋</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可核实为：草字头蒋或蒋介石的蒋</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金</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可核实为：黄金的金</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孔</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可核实为：孔子的孔</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郎</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可核实为：郎平的郎</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李</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可核实为：木，子李</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林</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可核实为：双木林</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刘</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可核实为：文，刀刘或刘备的刘</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龙</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可核实为：龙凤的龙</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卢</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可核实为：卢沟桥的卢</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鲁</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可核实为：鲁迅的鲁</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罗</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可核实为：四、夕罗或罗网的罗</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吕</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可核实为：双口吕</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马</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可核实为：马到成功的马</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牛</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可核实为：牛顿的牛</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潘</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可核实为：三点水，番潘</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彭</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可核实为：彭德怀的彭</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钱</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dirty="0">
                          <a:effectLst/>
                        </a:rPr>
                        <a:t>可核实为：金钱的钱</a:t>
                      </a:r>
                      <a:endParaRPr lang="zh-CN" sz="1000" kern="100" dirty="0">
                        <a:effectLst/>
                        <a:latin typeface="Times New Roman"/>
                        <a:ea typeface="宋体"/>
                      </a:endParaRPr>
                    </a:p>
                  </a:txBody>
                  <a:tcPr marL="64294" marR="64294"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167411310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smtClean="0">
                <a:latin typeface="微软雅黑" pitchFamily="34" charset="-122"/>
                <a:ea typeface="微软雅黑" pitchFamily="34" charset="-122"/>
              </a:rPr>
              <a:t>二</a:t>
            </a:r>
            <a:r>
              <a:rPr lang="zh-CN"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百家姓的核实方法</a:t>
            </a:r>
            <a:endParaRPr lang="zh-CN" altLang="zh-CN" sz="1600" dirty="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774658464"/>
              </p:ext>
            </p:extLst>
          </p:nvPr>
        </p:nvGraphicFramePr>
        <p:xfrm>
          <a:off x="3760788" y="1057300"/>
          <a:ext cx="4993481" cy="3771900"/>
        </p:xfrm>
        <a:graphic>
          <a:graphicData uri="http://schemas.openxmlformats.org/drawingml/2006/table">
            <a:tbl>
              <a:tblPr firstRow="1" firstCol="1" lastRow="1" lastCol="1" bandRow="1" bandCol="1">
                <a:tableStyleId>{5C22544A-7EE6-4342-B048-85BDC9FD1C3A}</a:tableStyleId>
              </a:tblPr>
              <a:tblGrid>
                <a:gridCol w="634008"/>
                <a:gridCol w="4359473"/>
              </a:tblGrid>
              <a:tr h="171450">
                <a:tc>
                  <a:txBody>
                    <a:bodyPr/>
                    <a:lstStyle/>
                    <a:p>
                      <a:pPr algn="ctr">
                        <a:spcAft>
                          <a:spcPts val="0"/>
                        </a:spcAft>
                      </a:pPr>
                      <a:r>
                        <a:rPr lang="zh-CN" sz="1100" kern="100">
                          <a:effectLst/>
                        </a:rPr>
                        <a:t>秦</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可核实为：秦始皇的秦</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沈</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可核实为：沈阳的沈</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施</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可核实为：方人也的施</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水</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可核实为：河水、江水的水</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宋</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可核实为：宋朝的宋</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苏</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可核实为：江苏的苏</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孙</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可核实为：子，小孙或儿孙的孙</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唐</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可核实为：唐朝的唐</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陶</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可核实为：陶冶的陶或陶瓷的陶</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汪</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可核实为：三点水，王字汪</a:t>
                      </a:r>
                      <a:r>
                        <a:rPr lang="en-US" sz="1100" kern="100">
                          <a:effectLst/>
                        </a:rPr>
                        <a:t>  </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王</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可核实为：三横，一竖王</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卫</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可核实为：保卫的卫</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魏</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可核实为：委，鬼魏</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吴</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可核实为：口，天吴</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奚</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可核实为：小溪的溪去掉三点水</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萧</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可核实为：潇洒的潇去掉三点水萧</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谢</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可核实为：感谢的谢</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解</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可核实为：解放军的解</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熊</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可核实为：熊猫的熊或四点底的熊</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徐</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可核实为：双人徐</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许</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a:effectLst/>
                        </a:rPr>
                        <a:t>可核实为：言，午许</a:t>
                      </a:r>
                      <a:endParaRPr lang="zh-CN" sz="1000" kern="100">
                        <a:effectLst/>
                        <a:latin typeface="Times New Roman"/>
                        <a:ea typeface="宋体"/>
                      </a:endParaRPr>
                    </a:p>
                  </a:txBody>
                  <a:tcPr marL="64294" marR="64294" marT="0" marB="0"/>
                </a:tc>
              </a:tr>
              <a:tr h="171450">
                <a:tc>
                  <a:txBody>
                    <a:bodyPr/>
                    <a:lstStyle/>
                    <a:p>
                      <a:pPr algn="ctr">
                        <a:spcAft>
                          <a:spcPts val="0"/>
                        </a:spcAft>
                      </a:pPr>
                      <a:r>
                        <a:rPr lang="zh-CN" sz="1100" kern="100">
                          <a:effectLst/>
                        </a:rPr>
                        <a:t>薛</a:t>
                      </a:r>
                      <a:endParaRPr lang="zh-CN" sz="1000" kern="100">
                        <a:effectLst/>
                        <a:latin typeface="Times New Roman"/>
                        <a:ea typeface="宋体"/>
                      </a:endParaRPr>
                    </a:p>
                  </a:txBody>
                  <a:tcPr marL="64294" marR="64294" marT="0" marB="0"/>
                </a:tc>
                <a:tc>
                  <a:txBody>
                    <a:bodyPr/>
                    <a:lstStyle/>
                    <a:p>
                      <a:pPr algn="just">
                        <a:spcAft>
                          <a:spcPts val="0"/>
                        </a:spcAft>
                      </a:pPr>
                      <a:r>
                        <a:rPr lang="zh-CN" sz="1100" kern="100" dirty="0">
                          <a:effectLst/>
                        </a:rPr>
                        <a:t>可核实为：薛宝钗的薛</a:t>
                      </a:r>
                      <a:r>
                        <a:rPr lang="en-US" sz="1100" kern="100" dirty="0">
                          <a:effectLst/>
                        </a:rPr>
                        <a:t>  </a:t>
                      </a:r>
                      <a:endParaRPr lang="zh-CN" sz="1000" kern="100" dirty="0">
                        <a:effectLst/>
                        <a:latin typeface="Times New Roman"/>
                        <a:ea typeface="宋体"/>
                      </a:endParaRPr>
                    </a:p>
                  </a:txBody>
                  <a:tcPr marL="64294" marR="64294"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1843204116"/>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smtClean="0">
                <a:latin typeface="微软雅黑" pitchFamily="34" charset="-122"/>
                <a:ea typeface="微软雅黑" pitchFamily="34" charset="-122"/>
              </a:rPr>
              <a:t>二</a:t>
            </a:r>
            <a:r>
              <a:rPr lang="zh-CN"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百家姓的核实方法</a:t>
            </a:r>
            <a:endParaRPr lang="zh-CN" altLang="zh-CN" sz="1600" dirty="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499687196"/>
              </p:ext>
            </p:extLst>
          </p:nvPr>
        </p:nvGraphicFramePr>
        <p:xfrm>
          <a:off x="3565582" y="1201316"/>
          <a:ext cx="5326380" cy="3474720"/>
        </p:xfrm>
        <a:graphic>
          <a:graphicData uri="http://schemas.openxmlformats.org/drawingml/2006/table">
            <a:tbl>
              <a:tblPr firstRow="1" firstCol="1" lastRow="1" lastCol="1" bandRow="1" bandCol="1">
                <a:tableStyleId>{5C22544A-7EE6-4342-B048-85BDC9FD1C3A}</a:tableStyleId>
              </a:tblPr>
              <a:tblGrid>
                <a:gridCol w="676275"/>
                <a:gridCol w="4650105"/>
              </a:tblGrid>
              <a:tr h="0">
                <a:tc>
                  <a:txBody>
                    <a:bodyPr/>
                    <a:lstStyle/>
                    <a:p>
                      <a:pPr algn="ctr">
                        <a:spcAft>
                          <a:spcPts val="0"/>
                        </a:spcAft>
                      </a:pPr>
                      <a:r>
                        <a:rPr lang="zh-CN" sz="1200" kern="100">
                          <a:effectLst/>
                        </a:rPr>
                        <a:t>严</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可核实为：严肃的严</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阎</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可核实为：门字框里加火焰的焰去掉火字旁</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杨</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可核实为：木，易杨</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叶</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可核实为：口，十叶或叶子的叶</a:t>
                      </a:r>
                      <a:r>
                        <a:rPr lang="en-US" sz="1200" kern="100">
                          <a:effectLst/>
                        </a:rPr>
                        <a:t>  </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尤</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可核实为：尤其的尤</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于</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可核实为：干，勾于</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余</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可核实为：多余的余</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虞</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可核实为：虞美人的虞或虞姬的虞</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喻</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可核实为：比喻的喻</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袁</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可核实为：袁世凯的袁</a:t>
                      </a:r>
                      <a:r>
                        <a:rPr lang="en-US" sz="1200" kern="100">
                          <a:effectLst/>
                        </a:rPr>
                        <a:t>  </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云</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可核实为：云彩的云</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曾</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可核实为：曾经的曾</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张</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可核实为：弓，长张</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章</a:t>
                      </a:r>
                      <a:endParaRPr lang="zh-CN" sz="1050" kern="100">
                        <a:effectLst/>
                        <a:latin typeface="Times New Roman"/>
                        <a:ea typeface="宋体"/>
                      </a:endParaRPr>
                    </a:p>
                  </a:txBody>
                  <a:tcPr marL="68580" marR="68580" marT="0" marB="0"/>
                </a:tc>
                <a:tc>
                  <a:txBody>
                    <a:bodyPr/>
                    <a:lstStyle/>
                    <a:p>
                      <a:pPr algn="just">
                        <a:spcAft>
                          <a:spcPts val="0"/>
                        </a:spcAft>
                        <a:tabLst>
                          <a:tab pos="1409700" algn="l"/>
                        </a:tabLst>
                      </a:pPr>
                      <a:r>
                        <a:rPr lang="zh-CN" sz="1200" kern="100">
                          <a:effectLst/>
                        </a:rPr>
                        <a:t>可核实为：立，早章</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赵</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可核实为：赵云的赵或赵钱孙李的赵</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郑</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可核实为：关，耳郑</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周</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可核实为：框，吉周或周恩来的周</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朱</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a:effectLst/>
                        </a:rPr>
                        <a:t>可核实为：撇，未朱或朱德的朱</a:t>
                      </a:r>
                      <a:endParaRPr lang="zh-CN" sz="1050" kern="100">
                        <a:effectLst/>
                        <a:latin typeface="Times New Roman"/>
                        <a:ea typeface="宋体"/>
                      </a:endParaRPr>
                    </a:p>
                  </a:txBody>
                  <a:tcPr marL="68580" marR="68580" marT="0" marB="0"/>
                </a:tc>
              </a:tr>
              <a:tr h="0">
                <a:tc>
                  <a:txBody>
                    <a:bodyPr/>
                    <a:lstStyle/>
                    <a:p>
                      <a:pPr algn="ctr">
                        <a:spcAft>
                          <a:spcPts val="0"/>
                        </a:spcAft>
                      </a:pPr>
                      <a:r>
                        <a:rPr lang="zh-CN" sz="1200" kern="100">
                          <a:effectLst/>
                        </a:rPr>
                        <a:t>邹</a:t>
                      </a:r>
                      <a:endParaRPr lang="zh-CN" sz="1050" kern="100">
                        <a:effectLst/>
                        <a:latin typeface="Times New Roman"/>
                        <a:ea typeface="宋体"/>
                      </a:endParaRPr>
                    </a:p>
                  </a:txBody>
                  <a:tcPr marL="68580" marR="68580" marT="0" marB="0"/>
                </a:tc>
                <a:tc>
                  <a:txBody>
                    <a:bodyPr/>
                    <a:lstStyle/>
                    <a:p>
                      <a:pPr algn="just">
                        <a:spcAft>
                          <a:spcPts val="0"/>
                        </a:spcAft>
                      </a:pPr>
                      <a:r>
                        <a:rPr lang="zh-CN" sz="1200" kern="100" dirty="0">
                          <a:effectLst/>
                        </a:rPr>
                        <a:t>可核实为：邹家华的邹</a:t>
                      </a:r>
                      <a:endParaRPr lang="zh-CN" sz="1050" kern="100" dirty="0">
                        <a:effectLst/>
                        <a:latin typeface="Times New Roman"/>
                        <a:ea typeface="宋体"/>
                      </a:endParaRPr>
                    </a:p>
                  </a:txBody>
                  <a:tcPr marL="68580" marR="68580" marT="0" marB="0"/>
                </a:tc>
              </a:tr>
            </a:tbl>
          </a:graphicData>
        </a:graphic>
      </p:graphicFrame>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377295607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2267744"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1">
            <a:hlinkClick r:id="rId4" action="ppaction://hlinksldjump"/>
          </p:cNvPr>
          <p:cNvSpPr>
            <a:spLocks noChangeArrowheads="1"/>
          </p:cNvSpPr>
          <p:nvPr/>
        </p:nvSpPr>
        <p:spPr bwMode="auto">
          <a:xfrm>
            <a:off x="2093913"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46"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7" name="矩形 21">
            <a:hlinkClick r:id="rId7" action="ppaction://hlinksldjump"/>
          </p:cNvPr>
          <p:cNvSpPr>
            <a:spLocks noChangeArrowheads="1"/>
          </p:cNvSpPr>
          <p:nvPr/>
        </p:nvSpPr>
        <p:spPr bwMode="auto">
          <a:xfrm>
            <a:off x="371475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8" name="矩形 22">
            <a:hlinkClick r:id="rId8" action="ppaction://hlinksldjump"/>
          </p:cNvPr>
          <p:cNvSpPr>
            <a:spLocks noChangeArrowheads="1"/>
          </p:cNvSpPr>
          <p:nvPr/>
        </p:nvSpPr>
        <p:spPr bwMode="auto">
          <a:xfrm>
            <a:off x="533241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9" name="矩形 28"/>
          <p:cNvSpPr>
            <a:spLocks noChangeArrowheads="1"/>
          </p:cNvSpPr>
          <p:nvPr/>
        </p:nvSpPr>
        <p:spPr bwMode="auto">
          <a:xfrm>
            <a:off x="4195777" y="2825750"/>
            <a:ext cx="600047"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组词法</a:t>
            </a:r>
            <a:endParaRPr lang="zh-CN" altLang="en-US" sz="1200" b="1" dirty="0">
              <a:latin typeface="宋体" pitchFamily="2" charset="-122"/>
            </a:endParaRPr>
          </a:p>
        </p:txBody>
      </p:sp>
      <p:sp>
        <p:nvSpPr>
          <p:cNvPr id="50" name="直接连接符 7167"/>
          <p:cNvSpPr>
            <a:spLocks noChangeShapeType="1"/>
          </p:cNvSpPr>
          <p:nvPr/>
        </p:nvSpPr>
        <p:spPr bwMode="auto">
          <a:xfrm>
            <a:off x="20764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1" name="直接连接符 7172"/>
          <p:cNvSpPr>
            <a:spLocks noChangeShapeType="1"/>
          </p:cNvSpPr>
          <p:nvPr/>
        </p:nvSpPr>
        <p:spPr bwMode="auto">
          <a:xfrm>
            <a:off x="20764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2" name="直接连接符 50"/>
          <p:cNvSpPr>
            <a:spLocks noChangeShapeType="1"/>
          </p:cNvSpPr>
          <p:nvPr/>
        </p:nvSpPr>
        <p:spPr bwMode="auto">
          <a:xfrm>
            <a:off x="36893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3" name="直接连接符 51"/>
          <p:cNvSpPr>
            <a:spLocks noChangeShapeType="1"/>
          </p:cNvSpPr>
          <p:nvPr/>
        </p:nvSpPr>
        <p:spPr bwMode="auto">
          <a:xfrm>
            <a:off x="53022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4" name="直接连接符 52"/>
          <p:cNvSpPr>
            <a:spLocks noChangeShapeType="1"/>
          </p:cNvSpPr>
          <p:nvPr/>
        </p:nvSpPr>
        <p:spPr bwMode="auto">
          <a:xfrm>
            <a:off x="8555038" y="2386013"/>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5" name="TextBox 7177"/>
          <p:cNvSpPr>
            <a:spLocks noChangeArrowheads="1"/>
          </p:cNvSpPr>
          <p:nvPr/>
        </p:nvSpPr>
        <p:spPr bwMode="auto">
          <a:xfrm>
            <a:off x="2076450"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56" name="TextBox 7177"/>
          <p:cNvSpPr>
            <a:spLocks noChangeArrowheads="1"/>
          </p:cNvSpPr>
          <p:nvPr/>
        </p:nvSpPr>
        <p:spPr bwMode="auto">
          <a:xfrm>
            <a:off x="3697288"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2</a:t>
            </a:r>
            <a:endParaRPr lang="zh-CN" altLang="en-US" dirty="0"/>
          </a:p>
        </p:txBody>
      </p:sp>
      <p:sp>
        <p:nvSpPr>
          <p:cNvPr id="57" name="TextBox 7177"/>
          <p:cNvSpPr>
            <a:spLocks noChangeArrowheads="1"/>
          </p:cNvSpPr>
          <p:nvPr/>
        </p:nvSpPr>
        <p:spPr bwMode="auto">
          <a:xfrm>
            <a:off x="6880225" y="1908175"/>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4</a:t>
            </a:r>
            <a:endParaRPr lang="zh-CN" altLang="en-US" dirty="0"/>
          </a:p>
        </p:txBody>
      </p:sp>
      <p:sp>
        <p:nvSpPr>
          <p:cNvPr id="58" name="矩形 28"/>
          <p:cNvSpPr>
            <a:spLocks noChangeArrowheads="1"/>
          </p:cNvSpPr>
          <p:nvPr/>
        </p:nvSpPr>
        <p:spPr bwMode="auto">
          <a:xfrm>
            <a:off x="2431369" y="2825750"/>
            <a:ext cx="907824"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拆分核对法</a:t>
            </a:r>
            <a:endParaRPr lang="zh-CN" altLang="en-US" sz="1200" b="1" dirty="0">
              <a:latin typeface="宋体" pitchFamily="2" charset="-122"/>
            </a:endParaRPr>
          </a:p>
        </p:txBody>
      </p:sp>
      <p:sp>
        <p:nvSpPr>
          <p:cNvPr id="59" name="直接连接符 19"/>
          <p:cNvSpPr>
            <a:spLocks noChangeShapeType="1"/>
          </p:cNvSpPr>
          <p:nvPr/>
        </p:nvSpPr>
        <p:spPr bwMode="auto">
          <a:xfrm>
            <a:off x="36893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0" name="直接连接符 20"/>
          <p:cNvSpPr>
            <a:spLocks noChangeShapeType="1"/>
          </p:cNvSpPr>
          <p:nvPr/>
        </p:nvSpPr>
        <p:spPr bwMode="auto">
          <a:xfrm>
            <a:off x="6913563" y="2586038"/>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61" name="Picture 4">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03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2"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952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 name="直接连接符 52"/>
          <p:cNvSpPr>
            <a:spLocks noChangeShapeType="1"/>
          </p:cNvSpPr>
          <p:nvPr/>
        </p:nvSpPr>
        <p:spPr bwMode="auto">
          <a:xfrm>
            <a:off x="6913563" y="2384425"/>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4" name="直接连接符 20"/>
          <p:cNvSpPr>
            <a:spLocks noChangeShapeType="1"/>
          </p:cNvSpPr>
          <p:nvPr/>
        </p:nvSpPr>
        <p:spPr bwMode="auto">
          <a:xfrm>
            <a:off x="5286375"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5" name="矩形 22">
            <a:hlinkClick r:id="rId8" action="ppaction://hlinksldjump"/>
          </p:cNvPr>
          <p:cNvSpPr>
            <a:spLocks noChangeArrowheads="1"/>
          </p:cNvSpPr>
          <p:nvPr/>
        </p:nvSpPr>
        <p:spPr bwMode="auto">
          <a:xfrm>
            <a:off x="695166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66" name="Picture 3">
            <a:hlinkClick r:id="rId13" action="ppaction://hlinksldjump"/>
          </p:cNvPr>
          <p:cNvPicPr>
            <a:picLocks noChangeArrowheads="1"/>
          </p:cNvPicPr>
          <p:nvPr/>
        </p:nvPicPr>
        <p:blipFill>
          <a:blip r:embed="rId14">
            <a:extLst>
              <a:ext uri="{28A0092B-C50C-407E-A947-70E740481C1C}">
                <a14:useLocalDpi xmlns:a14="http://schemas.microsoft.com/office/drawing/2010/main" val="0"/>
              </a:ext>
            </a:extLst>
          </a:blip>
          <a:srcRect l="6273" r="3963"/>
          <a:stretch>
            <a:fillRect/>
          </a:stretch>
        </p:blipFill>
        <p:spPr bwMode="auto">
          <a:xfrm>
            <a:off x="7058025" y="3457575"/>
            <a:ext cx="1390650" cy="1030288"/>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7" name="TextBox 7177"/>
          <p:cNvSpPr>
            <a:spLocks noChangeArrowheads="1"/>
          </p:cNvSpPr>
          <p:nvPr/>
        </p:nvSpPr>
        <p:spPr bwMode="auto">
          <a:xfrm>
            <a:off x="5264150"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3</a:t>
            </a:r>
            <a:endParaRPr lang="zh-CN" altLang="en-US" dirty="0"/>
          </a:p>
        </p:txBody>
      </p:sp>
      <p:sp>
        <p:nvSpPr>
          <p:cNvPr id="68" name="矩形 29"/>
          <p:cNvSpPr>
            <a:spLocks noChangeArrowheads="1"/>
          </p:cNvSpPr>
          <p:nvPr/>
        </p:nvSpPr>
        <p:spPr bwMode="auto">
          <a:xfrm>
            <a:off x="5835665" y="2825750"/>
            <a:ext cx="600047"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提问法</a:t>
            </a:r>
            <a:endParaRPr lang="zh-CN" altLang="en-US" sz="1200" b="1" dirty="0">
              <a:latin typeface="宋体" pitchFamily="2" charset="-122"/>
            </a:endParaRPr>
          </a:p>
        </p:txBody>
      </p:sp>
      <p:sp>
        <p:nvSpPr>
          <p:cNvPr id="69" name="矩形 29"/>
          <p:cNvSpPr>
            <a:spLocks noChangeArrowheads="1"/>
          </p:cNvSpPr>
          <p:nvPr/>
        </p:nvSpPr>
        <p:spPr bwMode="auto">
          <a:xfrm>
            <a:off x="7299438" y="2857500"/>
            <a:ext cx="907824"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eaLnBrk="1" hangingPunct="1"/>
            <a:r>
              <a:rPr lang="zh-CN" altLang="en-US" sz="1200" b="1" dirty="0" smtClean="0">
                <a:latin typeface="宋体" pitchFamily="2" charset="-122"/>
              </a:rPr>
              <a:t>单词核对法</a:t>
            </a:r>
            <a:endParaRPr lang="zh-CN" altLang="en-US" sz="1200" b="1" dirty="0">
              <a:latin typeface="宋体" pitchFamily="2" charset="-122"/>
            </a:endParaRPr>
          </a:p>
        </p:txBody>
      </p:sp>
    </p:spTree>
    <p:extLst>
      <p:ext uri="{BB962C8B-B14F-4D97-AF65-F5344CB8AC3E}">
        <p14:creationId xmlns:p14="http://schemas.microsoft.com/office/powerpoint/2010/main" val="329579797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ppt_x</p:attrName>
                                        </p:attrNameLst>
                                      </p:cBhvr>
                                      <p:tavLst>
                                        <p:tav tm="0">
                                          <p:val>
                                            <p:strVal val="1+#ppt_w/2"/>
                                          </p:val>
                                        </p:tav>
                                        <p:tav tm="100000">
                                          <p:val>
                                            <p:strVal val="#ppt_x"/>
                                          </p:val>
                                        </p:tav>
                                      </p:tavLst>
                                    </p:anim>
                                    <p:anim calcmode="lin" valueType="num">
                                      <p:cBhvr>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ppt_x</p:attrName>
                                        </p:attrNameLst>
                                      </p:cBhvr>
                                      <p:tavLst>
                                        <p:tav tm="0">
                                          <p:val>
                                            <p:strVal val="1+#ppt_w/2"/>
                                          </p:val>
                                        </p:tav>
                                        <p:tav tm="100000">
                                          <p:val>
                                            <p:strVal val="#ppt_x"/>
                                          </p:val>
                                        </p:tav>
                                      </p:tavLst>
                                    </p:anim>
                                    <p:anim calcmode="lin" valueType="num">
                                      <p:cBhvr>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ppt_x</p:attrName>
                                        </p:attrNameLst>
                                      </p:cBhvr>
                                      <p:tavLst>
                                        <p:tav tm="0">
                                          <p:val>
                                            <p:strVal val="1+#ppt_w/2"/>
                                          </p:val>
                                        </p:tav>
                                        <p:tav tm="100000">
                                          <p:val>
                                            <p:strVal val="#ppt_x"/>
                                          </p:val>
                                        </p:tav>
                                      </p:tavLst>
                                    </p:anim>
                                    <p:anim calcmode="lin" valueType="num">
                                      <p:cBhvr>
                                        <p:cTn id="16" dur="500" fill="hold"/>
                                        <p:tgtEl>
                                          <p:spTgt spid="6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ppt_x</p:attrName>
                                        </p:attrNameLst>
                                      </p:cBhvr>
                                      <p:tavLst>
                                        <p:tav tm="0">
                                          <p:val>
                                            <p:strVal val="1+#ppt_w/2"/>
                                          </p:val>
                                        </p:tav>
                                        <p:tav tm="100000">
                                          <p:val>
                                            <p:strVal val="#ppt_x"/>
                                          </p:val>
                                        </p:tav>
                                      </p:tavLst>
                                    </p:anim>
                                    <p:anim calcmode="lin" valueType="num">
                                      <p:cBhvr>
                                        <p:cTn id="20" dur="500" fill="hold"/>
                                        <p:tgtEl>
                                          <p:spTgt spid="57"/>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15" presetClass="entr" presetSubtype="0"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5"/>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iterate type="lt">
                                    <p:tmPct val="10000"/>
                                  </p:iterate>
                                  <p:childTnLst>
                                    <p:set>
                                      <p:cBhvr>
                                        <p:cTn id="29" dur="1" fill="hold">
                                          <p:stCondLst>
                                            <p:cond delay="0"/>
                                          </p:stCondLst>
                                        </p:cTn>
                                        <p:tgtEl>
                                          <p:spTgt spid="47"/>
                                        </p:tgtEl>
                                        <p:attrNameLst>
                                          <p:attrName>style.visibility</p:attrName>
                                        </p:attrNameLst>
                                      </p:cBhvr>
                                      <p:to>
                                        <p:strVal val="visible"/>
                                      </p:to>
                                    </p:set>
                                    <p:anim calcmode="lin" valueType="num">
                                      <p:cBhvr>
                                        <p:cTn id="30" dur="1000" fill="hold"/>
                                        <p:tgtEl>
                                          <p:spTgt spid="47"/>
                                        </p:tgtEl>
                                        <p:attrNameLst>
                                          <p:attrName>ppt_w</p:attrName>
                                        </p:attrNameLst>
                                      </p:cBhvr>
                                      <p:tavLst>
                                        <p:tav tm="0">
                                          <p:val>
                                            <p:fltVal val="0"/>
                                          </p:val>
                                        </p:tav>
                                        <p:tav tm="100000">
                                          <p:val>
                                            <p:strVal val="#ppt_w"/>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7"/>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iterate type="lt">
                                    <p:tmPct val="10000"/>
                                  </p:iterate>
                                  <p:childTnLst>
                                    <p:set>
                                      <p:cBhvr>
                                        <p:cTn id="41" dur="1" fill="hold">
                                          <p:stCondLst>
                                            <p:cond delay="0"/>
                                          </p:stCondLst>
                                        </p:cTn>
                                        <p:tgtEl>
                                          <p:spTgt spid="65"/>
                                        </p:tgtEl>
                                        <p:attrNameLst>
                                          <p:attrName>style.visibility</p:attrName>
                                        </p:attrNameLst>
                                      </p:cBhvr>
                                      <p:to>
                                        <p:strVal val="visible"/>
                                      </p:to>
                                    </p:set>
                                    <p:anim calcmode="lin" valueType="num">
                                      <p:cBhvr>
                                        <p:cTn id="42" dur="1000" fill="hold"/>
                                        <p:tgtEl>
                                          <p:spTgt spid="65"/>
                                        </p:tgtEl>
                                        <p:attrNameLst>
                                          <p:attrName>ppt_w</p:attrName>
                                        </p:attrNameLst>
                                      </p:cBhvr>
                                      <p:tavLst>
                                        <p:tav tm="0">
                                          <p:val>
                                            <p:fltVal val="0"/>
                                          </p:val>
                                        </p:tav>
                                        <p:tav tm="100000">
                                          <p:val>
                                            <p:strVal val="#ppt_w"/>
                                          </p:val>
                                        </p:tav>
                                      </p:tavLst>
                                    </p:anim>
                                    <p:anim calcmode="lin" valueType="num">
                                      <p:cBhvr>
                                        <p:cTn id="43" dur="1000" fill="hold"/>
                                        <p:tgtEl>
                                          <p:spTgt spid="65"/>
                                        </p:tgtEl>
                                        <p:attrNameLst>
                                          <p:attrName>ppt_h</p:attrName>
                                        </p:attrNameLst>
                                      </p:cBhvr>
                                      <p:tavLst>
                                        <p:tav tm="0">
                                          <p:val>
                                            <p:fltVal val="0"/>
                                          </p:val>
                                        </p:tav>
                                        <p:tav tm="100000">
                                          <p:val>
                                            <p:strVal val="#ppt_h"/>
                                          </p:val>
                                        </p:tav>
                                      </p:tavLst>
                                    </p:anim>
                                    <p:anim calcmode="lin" valueType="num">
                                      <p:cBhvr>
                                        <p:cTn id="44"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300"/>
                            </p:stCondLst>
                            <p:childTnLst>
                              <p:par>
                                <p:cTn id="47" presetID="23" presetClass="entr" presetSubtype="36"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6*min(max(#ppt_w*#ppt_h,.3),1)-7.4)/-.7*#ppt_w"/>
                                          </p:val>
                                        </p:tav>
                                        <p:tav tm="100000">
                                          <p:val>
                                            <p:strVal val="#ppt_w"/>
                                          </p:val>
                                        </p:tav>
                                      </p:tavLst>
                                    </p:anim>
                                    <p:anim calcmode="lin" valueType="num">
                                      <p:cBhvr>
                                        <p:cTn id="50" dur="500" fill="hold"/>
                                        <p:tgtEl>
                                          <p:spTgt spid="46"/>
                                        </p:tgtEl>
                                        <p:attrNameLst>
                                          <p:attrName>ppt_h</p:attrName>
                                        </p:attrNameLst>
                                      </p:cBhvr>
                                      <p:tavLst>
                                        <p:tav tm="0">
                                          <p:val>
                                            <p:strVal val="(6*min(max(#ppt_w*#ppt_h,.3),1)-7.4)/-.7*#ppt_h"/>
                                          </p:val>
                                        </p:tav>
                                        <p:tav tm="100000">
                                          <p:val>
                                            <p:strVal val="#ppt_h"/>
                                          </p:val>
                                        </p:tav>
                                      </p:tavLst>
                                    </p:anim>
                                    <p:anim calcmode="lin" valueType="num">
                                      <p:cBhvr>
                                        <p:cTn id="51" dur="500" fill="hold"/>
                                        <p:tgtEl>
                                          <p:spTgt spid="46"/>
                                        </p:tgtEl>
                                        <p:attrNameLst>
                                          <p:attrName>ppt_x</p:attrName>
                                        </p:attrNameLst>
                                      </p:cBhvr>
                                      <p:tavLst>
                                        <p:tav tm="0">
                                          <p:val>
                                            <p:fltVal val="0.5"/>
                                          </p:val>
                                        </p:tav>
                                        <p:tav tm="100000">
                                          <p:val>
                                            <p:strVal val="#ppt_x"/>
                                          </p:val>
                                        </p:tav>
                                      </p:tavLst>
                                    </p:anim>
                                    <p:anim calcmode="lin" valueType="num">
                                      <p:cBhvr>
                                        <p:cTn id="52" dur="500" fill="hold"/>
                                        <p:tgtEl>
                                          <p:spTgt spid="46"/>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10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strVal val="(6*min(max(#ppt_w*#ppt_h,.3),1)-7.4)/-.7*#ppt_w"/>
                                          </p:val>
                                        </p:tav>
                                        <p:tav tm="100000">
                                          <p:val>
                                            <p:strVal val="#ppt_w"/>
                                          </p:val>
                                        </p:tav>
                                      </p:tavLst>
                                    </p:anim>
                                    <p:anim calcmode="lin" valueType="num">
                                      <p:cBhvr>
                                        <p:cTn id="56" dur="500" fill="hold"/>
                                        <p:tgtEl>
                                          <p:spTgt spid="62"/>
                                        </p:tgtEl>
                                        <p:attrNameLst>
                                          <p:attrName>ppt_h</p:attrName>
                                        </p:attrNameLst>
                                      </p:cBhvr>
                                      <p:tavLst>
                                        <p:tav tm="0">
                                          <p:val>
                                            <p:strVal val="(6*min(max(#ppt_w*#ppt_h,.3),1)-7.4)/-.7*#ppt_h"/>
                                          </p:val>
                                        </p:tav>
                                        <p:tav tm="100000">
                                          <p:val>
                                            <p:strVal val="#ppt_h"/>
                                          </p:val>
                                        </p:tav>
                                      </p:tavLst>
                                    </p:anim>
                                    <p:anim calcmode="lin" valueType="num">
                                      <p:cBhvr>
                                        <p:cTn id="57" dur="500" fill="hold"/>
                                        <p:tgtEl>
                                          <p:spTgt spid="62"/>
                                        </p:tgtEl>
                                        <p:attrNameLst>
                                          <p:attrName>ppt_x</p:attrName>
                                        </p:attrNameLst>
                                      </p:cBhvr>
                                      <p:tavLst>
                                        <p:tav tm="0">
                                          <p:val>
                                            <p:fltVal val="0.5"/>
                                          </p:val>
                                        </p:tav>
                                        <p:tav tm="100000">
                                          <p:val>
                                            <p:strVal val="#ppt_x"/>
                                          </p:val>
                                        </p:tav>
                                      </p:tavLst>
                                    </p:anim>
                                    <p:anim calcmode="lin" valueType="num">
                                      <p:cBhvr>
                                        <p:cTn id="58" dur="500" fill="hold"/>
                                        <p:tgtEl>
                                          <p:spTgt spid="62"/>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20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strVal val="(6*min(max(#ppt_w*#ppt_h,.3),1)-7.4)/-.7*#ppt_w"/>
                                          </p:val>
                                        </p:tav>
                                        <p:tav tm="100000">
                                          <p:val>
                                            <p:strVal val="#ppt_w"/>
                                          </p:val>
                                        </p:tav>
                                      </p:tavLst>
                                    </p:anim>
                                    <p:anim calcmode="lin" valueType="num">
                                      <p:cBhvr>
                                        <p:cTn id="62" dur="500" fill="hold"/>
                                        <p:tgtEl>
                                          <p:spTgt spid="61"/>
                                        </p:tgtEl>
                                        <p:attrNameLst>
                                          <p:attrName>ppt_h</p:attrName>
                                        </p:attrNameLst>
                                      </p:cBhvr>
                                      <p:tavLst>
                                        <p:tav tm="0">
                                          <p:val>
                                            <p:strVal val="(6*min(max(#ppt_w*#ppt_h,.3),1)-7.4)/-.7*#ppt_h"/>
                                          </p:val>
                                        </p:tav>
                                        <p:tav tm="100000">
                                          <p:val>
                                            <p:strVal val="#ppt_h"/>
                                          </p:val>
                                        </p:tav>
                                      </p:tavLst>
                                    </p:anim>
                                    <p:anim calcmode="lin" valueType="num">
                                      <p:cBhvr>
                                        <p:cTn id="63" dur="500" fill="hold"/>
                                        <p:tgtEl>
                                          <p:spTgt spid="61"/>
                                        </p:tgtEl>
                                        <p:attrNameLst>
                                          <p:attrName>ppt_x</p:attrName>
                                        </p:attrNameLst>
                                      </p:cBhvr>
                                      <p:tavLst>
                                        <p:tav tm="0">
                                          <p:val>
                                            <p:fltVal val="0.5"/>
                                          </p:val>
                                        </p:tav>
                                        <p:tav tm="100000">
                                          <p:val>
                                            <p:strVal val="#ppt_x"/>
                                          </p:val>
                                        </p:tav>
                                      </p:tavLst>
                                    </p:anim>
                                    <p:anim calcmode="lin" valueType="num">
                                      <p:cBhvr>
                                        <p:cTn id="64" dur="500" fill="hold"/>
                                        <p:tgtEl>
                                          <p:spTgt spid="61"/>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3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strVal val="(6*min(max(#ppt_w*#ppt_h,.3),1)-7.4)/-.7*#ppt_w"/>
                                          </p:val>
                                        </p:tav>
                                        <p:tav tm="100000">
                                          <p:val>
                                            <p:strVal val="#ppt_w"/>
                                          </p:val>
                                        </p:tav>
                                      </p:tavLst>
                                    </p:anim>
                                    <p:anim calcmode="lin" valueType="num">
                                      <p:cBhvr>
                                        <p:cTn id="68" dur="500" fill="hold"/>
                                        <p:tgtEl>
                                          <p:spTgt spid="66"/>
                                        </p:tgtEl>
                                        <p:attrNameLst>
                                          <p:attrName>ppt_h</p:attrName>
                                        </p:attrNameLst>
                                      </p:cBhvr>
                                      <p:tavLst>
                                        <p:tav tm="0">
                                          <p:val>
                                            <p:strVal val="(6*min(max(#ppt_w*#ppt_h,.3),1)-7.4)/-.7*#ppt_h"/>
                                          </p:val>
                                        </p:tav>
                                        <p:tav tm="100000">
                                          <p:val>
                                            <p:strVal val="#ppt_h"/>
                                          </p:val>
                                        </p:tav>
                                      </p:tavLst>
                                    </p:anim>
                                    <p:anim calcmode="lin" valueType="num">
                                      <p:cBhvr>
                                        <p:cTn id="69" dur="500" fill="hold"/>
                                        <p:tgtEl>
                                          <p:spTgt spid="66"/>
                                        </p:tgtEl>
                                        <p:attrNameLst>
                                          <p:attrName>ppt_x</p:attrName>
                                        </p:attrNameLst>
                                      </p:cBhvr>
                                      <p:tavLst>
                                        <p:tav tm="0">
                                          <p:val>
                                            <p:fltVal val="0.5"/>
                                          </p:val>
                                        </p:tav>
                                        <p:tav tm="100000">
                                          <p:val>
                                            <p:strVal val="#ppt_x"/>
                                          </p:val>
                                        </p:tav>
                                      </p:tavLst>
                                    </p:anim>
                                    <p:anim calcmode="lin" valueType="num">
                                      <p:cBhvr>
                                        <p:cTn id="70" dur="500" fill="hold"/>
                                        <p:tgtEl>
                                          <p:spTgt spid="66"/>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500" fill="hold"/>
                                        <p:tgtEl>
                                          <p:spTgt spid="58"/>
                                        </p:tgtEl>
                                        <p:attrNameLst>
                                          <p:attrName>ppt_w</p:attrName>
                                        </p:attrNameLst>
                                      </p:cBhvr>
                                      <p:tavLst>
                                        <p:tav tm="0">
                                          <p:val>
                                            <p:strVal val="(6*min(max(#ppt_w*#ppt_h,.3),1)-7.4)/-.7*#ppt_w"/>
                                          </p:val>
                                        </p:tav>
                                        <p:tav tm="100000">
                                          <p:val>
                                            <p:strVal val="#ppt_w"/>
                                          </p:val>
                                        </p:tav>
                                      </p:tavLst>
                                    </p:anim>
                                    <p:anim calcmode="lin" valueType="num">
                                      <p:cBhvr>
                                        <p:cTn id="74" dur="500" fill="hold"/>
                                        <p:tgtEl>
                                          <p:spTgt spid="58"/>
                                        </p:tgtEl>
                                        <p:attrNameLst>
                                          <p:attrName>ppt_h</p:attrName>
                                        </p:attrNameLst>
                                      </p:cBhvr>
                                      <p:tavLst>
                                        <p:tav tm="0">
                                          <p:val>
                                            <p:strVal val="(6*min(max(#ppt_w*#ppt_h,.3),1)-7.4)/-.7*#ppt_h"/>
                                          </p:val>
                                        </p:tav>
                                        <p:tav tm="100000">
                                          <p:val>
                                            <p:strVal val="#ppt_h"/>
                                          </p:val>
                                        </p:tav>
                                      </p:tavLst>
                                    </p:anim>
                                    <p:anim calcmode="lin" valueType="num">
                                      <p:cBhvr>
                                        <p:cTn id="75" dur="500" fill="hold"/>
                                        <p:tgtEl>
                                          <p:spTgt spid="58"/>
                                        </p:tgtEl>
                                        <p:attrNameLst>
                                          <p:attrName>ppt_x</p:attrName>
                                        </p:attrNameLst>
                                      </p:cBhvr>
                                      <p:tavLst>
                                        <p:tav tm="0">
                                          <p:val>
                                            <p:fltVal val="0.5"/>
                                          </p:val>
                                        </p:tav>
                                        <p:tav tm="100000">
                                          <p:val>
                                            <p:strVal val="#ppt_x"/>
                                          </p:val>
                                        </p:tav>
                                      </p:tavLst>
                                    </p:anim>
                                    <p:anim calcmode="lin" valueType="num">
                                      <p:cBhvr>
                                        <p:cTn id="76" dur="500" fill="hold"/>
                                        <p:tgtEl>
                                          <p:spTgt spid="58"/>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10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strVal val="(6*min(max(#ppt_w*#ppt_h,.3),1)-7.4)/-.7*#ppt_w"/>
                                          </p:val>
                                        </p:tav>
                                        <p:tav tm="100000">
                                          <p:val>
                                            <p:strVal val="#ppt_w"/>
                                          </p:val>
                                        </p:tav>
                                      </p:tavLst>
                                    </p:anim>
                                    <p:anim calcmode="lin" valueType="num">
                                      <p:cBhvr>
                                        <p:cTn id="80" dur="500" fill="hold"/>
                                        <p:tgtEl>
                                          <p:spTgt spid="49"/>
                                        </p:tgtEl>
                                        <p:attrNameLst>
                                          <p:attrName>ppt_h</p:attrName>
                                        </p:attrNameLst>
                                      </p:cBhvr>
                                      <p:tavLst>
                                        <p:tav tm="0">
                                          <p:val>
                                            <p:strVal val="(6*min(max(#ppt_w*#ppt_h,.3),1)-7.4)/-.7*#ppt_h"/>
                                          </p:val>
                                        </p:tav>
                                        <p:tav tm="100000">
                                          <p:val>
                                            <p:strVal val="#ppt_h"/>
                                          </p:val>
                                        </p:tav>
                                      </p:tavLst>
                                    </p:anim>
                                    <p:anim calcmode="lin" valueType="num">
                                      <p:cBhvr>
                                        <p:cTn id="81" dur="500" fill="hold"/>
                                        <p:tgtEl>
                                          <p:spTgt spid="49"/>
                                        </p:tgtEl>
                                        <p:attrNameLst>
                                          <p:attrName>ppt_x</p:attrName>
                                        </p:attrNameLst>
                                      </p:cBhvr>
                                      <p:tavLst>
                                        <p:tav tm="0">
                                          <p:val>
                                            <p:fltVal val="0.5"/>
                                          </p:val>
                                        </p:tav>
                                        <p:tav tm="100000">
                                          <p:val>
                                            <p:strVal val="#ppt_x"/>
                                          </p:val>
                                        </p:tav>
                                      </p:tavLst>
                                    </p:anim>
                                    <p:anim calcmode="lin" valueType="num">
                                      <p:cBhvr>
                                        <p:cTn id="82" dur="500" fill="hold"/>
                                        <p:tgtEl>
                                          <p:spTgt spid="49"/>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20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strVal val="(6*min(max(#ppt_w*#ppt_h,.3),1)-7.4)/-.7*#ppt_w"/>
                                          </p:val>
                                        </p:tav>
                                        <p:tav tm="100000">
                                          <p:val>
                                            <p:strVal val="#ppt_w"/>
                                          </p:val>
                                        </p:tav>
                                      </p:tavLst>
                                    </p:anim>
                                    <p:anim calcmode="lin" valueType="num">
                                      <p:cBhvr>
                                        <p:cTn id="86" dur="500" fill="hold"/>
                                        <p:tgtEl>
                                          <p:spTgt spid="68"/>
                                        </p:tgtEl>
                                        <p:attrNameLst>
                                          <p:attrName>ppt_h</p:attrName>
                                        </p:attrNameLst>
                                      </p:cBhvr>
                                      <p:tavLst>
                                        <p:tav tm="0">
                                          <p:val>
                                            <p:strVal val="(6*min(max(#ppt_w*#ppt_h,.3),1)-7.4)/-.7*#ppt_h"/>
                                          </p:val>
                                        </p:tav>
                                        <p:tav tm="100000">
                                          <p:val>
                                            <p:strVal val="#ppt_h"/>
                                          </p:val>
                                        </p:tav>
                                      </p:tavLst>
                                    </p:anim>
                                    <p:anim calcmode="lin" valueType="num">
                                      <p:cBhvr>
                                        <p:cTn id="87" dur="500" fill="hold"/>
                                        <p:tgtEl>
                                          <p:spTgt spid="68"/>
                                        </p:tgtEl>
                                        <p:attrNameLst>
                                          <p:attrName>ppt_x</p:attrName>
                                        </p:attrNameLst>
                                      </p:cBhvr>
                                      <p:tavLst>
                                        <p:tav tm="0">
                                          <p:val>
                                            <p:fltVal val="0.5"/>
                                          </p:val>
                                        </p:tav>
                                        <p:tav tm="100000">
                                          <p:val>
                                            <p:strVal val="#ppt_x"/>
                                          </p:val>
                                        </p:tav>
                                      </p:tavLst>
                                    </p:anim>
                                    <p:anim calcmode="lin" valueType="num">
                                      <p:cBhvr>
                                        <p:cTn id="88" dur="500" fill="hold"/>
                                        <p:tgtEl>
                                          <p:spTgt spid="68"/>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300"/>
                                  </p:stCondLst>
                                  <p:childTnLst>
                                    <p:set>
                                      <p:cBhvr>
                                        <p:cTn id="90" dur="1" fill="hold">
                                          <p:stCondLst>
                                            <p:cond delay="0"/>
                                          </p:stCondLst>
                                        </p:cTn>
                                        <p:tgtEl>
                                          <p:spTgt spid="69"/>
                                        </p:tgtEl>
                                        <p:attrNameLst>
                                          <p:attrName>style.visibility</p:attrName>
                                        </p:attrNameLst>
                                      </p:cBhvr>
                                      <p:to>
                                        <p:strVal val="visible"/>
                                      </p:to>
                                    </p:set>
                                    <p:anim calcmode="lin" valueType="num">
                                      <p:cBhvr>
                                        <p:cTn id="91" dur="500" fill="hold"/>
                                        <p:tgtEl>
                                          <p:spTgt spid="69"/>
                                        </p:tgtEl>
                                        <p:attrNameLst>
                                          <p:attrName>ppt_w</p:attrName>
                                        </p:attrNameLst>
                                      </p:cBhvr>
                                      <p:tavLst>
                                        <p:tav tm="0">
                                          <p:val>
                                            <p:strVal val="(6*min(max(#ppt_w*#ppt_h,.3),1)-7.4)/-.7*#ppt_w"/>
                                          </p:val>
                                        </p:tav>
                                        <p:tav tm="100000">
                                          <p:val>
                                            <p:strVal val="#ppt_w"/>
                                          </p:val>
                                        </p:tav>
                                      </p:tavLst>
                                    </p:anim>
                                    <p:anim calcmode="lin" valueType="num">
                                      <p:cBhvr>
                                        <p:cTn id="92" dur="500" fill="hold"/>
                                        <p:tgtEl>
                                          <p:spTgt spid="69"/>
                                        </p:tgtEl>
                                        <p:attrNameLst>
                                          <p:attrName>ppt_h</p:attrName>
                                        </p:attrNameLst>
                                      </p:cBhvr>
                                      <p:tavLst>
                                        <p:tav tm="0">
                                          <p:val>
                                            <p:strVal val="(6*min(max(#ppt_w*#ppt_h,.3),1)-7.4)/-.7*#ppt_h"/>
                                          </p:val>
                                        </p:tav>
                                        <p:tav tm="100000">
                                          <p:val>
                                            <p:strVal val="#ppt_h"/>
                                          </p:val>
                                        </p:tav>
                                      </p:tavLst>
                                    </p:anim>
                                    <p:anim calcmode="lin" valueType="num">
                                      <p:cBhvr>
                                        <p:cTn id="93" dur="500" fill="hold"/>
                                        <p:tgtEl>
                                          <p:spTgt spid="69"/>
                                        </p:tgtEl>
                                        <p:attrNameLst>
                                          <p:attrName>ppt_x</p:attrName>
                                        </p:attrNameLst>
                                      </p:cBhvr>
                                      <p:tavLst>
                                        <p:tav tm="0">
                                          <p:val>
                                            <p:fltVal val="0.5"/>
                                          </p:val>
                                        </p:tav>
                                        <p:tav tm="100000">
                                          <p:val>
                                            <p:strVal val="#ppt_x"/>
                                          </p:val>
                                        </p:tav>
                                      </p:tavLst>
                                    </p:anim>
                                    <p:anim calcmode="lin" valueType="num">
                                      <p:cBhvr>
                                        <p:cTn id="94" dur="500" fill="hold"/>
                                        <p:tgtEl>
                                          <p:spTgt spid="6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7" grpId="0" bldLvl="0" animBg="1" autoUpdateAnimBg="0"/>
      <p:bldP spid="48" grpId="0" bldLvl="0" animBg="1" autoUpdateAnimBg="0"/>
      <p:bldP spid="49" grpId="0" bldLvl="0" autoUpdateAnimBg="0"/>
      <p:bldP spid="55" grpId="0" bldLvl="0" autoUpdateAnimBg="0"/>
      <p:bldP spid="56" grpId="0" bldLvl="0" autoUpdateAnimBg="0"/>
      <p:bldP spid="57" grpId="0" bldLvl="0" autoUpdateAnimBg="0"/>
      <p:bldP spid="58" grpId="0" bldLvl="0" autoUpdateAnimBg="0"/>
      <p:bldP spid="65" grpId="0" bldLvl="0" animBg="1" autoUpdateAnimBg="0"/>
      <p:bldP spid="67" grpId="0"/>
      <p:bldP spid="68" grpId="0" bldLvl="0" autoUpdateAnimBg="0"/>
      <p:bldP spid="69"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04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a:latin typeface="微软雅黑" pitchFamily="34" charset="-122"/>
                <a:ea typeface="微软雅黑" pitchFamily="34" charset="-122"/>
              </a:rPr>
              <a:t>三</a:t>
            </a:r>
            <a:r>
              <a:rPr lang="zh-CN"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容易读错的姓氏</a:t>
            </a:r>
            <a:endParaRPr lang="zh-CN" altLang="zh-CN" sz="1600" dirty="0">
              <a:latin typeface="微软雅黑" pitchFamily="34" charset="-122"/>
              <a:ea typeface="微软雅黑" pitchFamily="34" charset="-122"/>
            </a:endParaRP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3770121289"/>
              </p:ext>
            </p:extLst>
          </p:nvPr>
        </p:nvGraphicFramePr>
        <p:xfrm>
          <a:off x="3131840" y="1201316"/>
          <a:ext cx="2649310" cy="3840480"/>
        </p:xfrm>
        <a:graphic>
          <a:graphicData uri="http://schemas.openxmlformats.org/drawingml/2006/table">
            <a:tbl>
              <a:tblPr firstRow="1" firstCol="1" lastRow="1" lastCol="1" bandRow="1" bandCol="1">
                <a:tableStyleId>{5C22544A-7EE6-4342-B048-85BDC9FD1C3A}</a:tableStyleId>
              </a:tblPr>
              <a:tblGrid>
                <a:gridCol w="2649310"/>
              </a:tblGrid>
              <a:tr h="179614">
                <a:tc>
                  <a:txBody>
                    <a:bodyPr/>
                    <a:lstStyle/>
                    <a:p>
                      <a:pPr algn="just">
                        <a:spcAft>
                          <a:spcPts val="0"/>
                        </a:spcAft>
                      </a:pPr>
                      <a:r>
                        <a:rPr lang="zh-CN" sz="1200" kern="100">
                          <a:effectLst/>
                        </a:rPr>
                        <a:t>种</a:t>
                      </a:r>
                      <a:r>
                        <a:rPr lang="en-US" sz="1200" kern="100">
                          <a:effectLst/>
                        </a:rPr>
                        <a:t>(ch</a:t>
                      </a:r>
                      <a:r>
                        <a:rPr lang="zh-CN" sz="1200" kern="100">
                          <a:effectLst/>
                        </a:rPr>
                        <a:t>ó</a:t>
                      </a:r>
                      <a:r>
                        <a:rPr lang="en-US" sz="1200" kern="100">
                          <a:effectLst/>
                        </a:rPr>
                        <a:t>ng)</a:t>
                      </a:r>
                      <a:r>
                        <a:rPr lang="zh-CN" sz="1200" kern="100">
                          <a:effectLst/>
                        </a:rPr>
                        <a:t>不读</a:t>
                      </a:r>
                      <a:r>
                        <a:rPr lang="en-US" sz="1200" kern="100">
                          <a:effectLst/>
                        </a:rPr>
                        <a:t>(zh</a:t>
                      </a:r>
                      <a:r>
                        <a:rPr lang="zh-CN" sz="1200" kern="100">
                          <a:effectLst/>
                        </a:rPr>
                        <a:t>ǒ</a:t>
                      </a:r>
                      <a:r>
                        <a:rPr lang="en-US" sz="1200" kern="100">
                          <a:effectLst/>
                        </a:rPr>
                        <a:t>ng)</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干</a:t>
                      </a:r>
                      <a:r>
                        <a:rPr lang="en-US" sz="1200" kern="100">
                          <a:effectLst/>
                        </a:rPr>
                        <a:t>(g</a:t>
                      </a:r>
                      <a:r>
                        <a:rPr lang="zh-CN" sz="1200" kern="100">
                          <a:effectLst/>
                        </a:rPr>
                        <a:t>ā</a:t>
                      </a:r>
                      <a:r>
                        <a:rPr lang="en-US" sz="1200" kern="100">
                          <a:effectLst/>
                        </a:rPr>
                        <a:t>n)</a:t>
                      </a:r>
                      <a:r>
                        <a:rPr lang="zh-CN" sz="1200" kern="100">
                          <a:effectLst/>
                        </a:rPr>
                        <a:t>，不读</a:t>
                      </a:r>
                      <a:r>
                        <a:rPr lang="en-US" sz="1200" kern="100">
                          <a:effectLst/>
                        </a:rPr>
                        <a:t>(g</a:t>
                      </a:r>
                      <a:r>
                        <a:rPr lang="zh-CN" sz="1200" kern="100">
                          <a:effectLst/>
                        </a:rPr>
                        <a:t>à</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纪</a:t>
                      </a:r>
                      <a:r>
                        <a:rPr lang="en-US" sz="1200" kern="100">
                          <a:effectLst/>
                        </a:rPr>
                        <a:t>(j</a:t>
                      </a:r>
                      <a:r>
                        <a:rPr lang="zh-CN" sz="1200" kern="100">
                          <a:effectLst/>
                        </a:rPr>
                        <a:t>ǐ</a:t>
                      </a:r>
                      <a:r>
                        <a:rPr lang="en-US" sz="1200" kern="100">
                          <a:effectLst/>
                        </a:rPr>
                        <a:t>)</a:t>
                      </a:r>
                      <a:r>
                        <a:rPr lang="zh-CN" sz="1200" kern="100">
                          <a:effectLst/>
                        </a:rPr>
                        <a:t>，不读</a:t>
                      </a:r>
                      <a:r>
                        <a:rPr lang="en-US" sz="1200" kern="100">
                          <a:effectLst/>
                        </a:rPr>
                        <a:t>(j</a:t>
                      </a:r>
                      <a:r>
                        <a:rPr lang="zh-CN" sz="1200" kern="100">
                          <a:effectLst/>
                        </a:rPr>
                        <a:t>ì</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乐</a:t>
                      </a:r>
                      <a:r>
                        <a:rPr lang="en-US" sz="1200" kern="100">
                          <a:effectLst/>
                        </a:rPr>
                        <a:t>(yu</a:t>
                      </a:r>
                      <a:r>
                        <a:rPr lang="zh-CN" sz="1200" kern="100">
                          <a:effectLst/>
                        </a:rPr>
                        <a:t>è</a:t>
                      </a:r>
                      <a:r>
                        <a:rPr lang="en-US" sz="1200" kern="100">
                          <a:effectLst/>
                        </a:rPr>
                        <a:t>)</a:t>
                      </a:r>
                      <a:r>
                        <a:rPr lang="zh-CN" sz="1200" kern="100">
                          <a:effectLst/>
                        </a:rPr>
                        <a:t>，不读</a:t>
                      </a:r>
                      <a:r>
                        <a:rPr lang="en-US" sz="1200" kern="100">
                          <a:effectLst/>
                        </a:rPr>
                        <a:t>(l</a:t>
                      </a:r>
                      <a:r>
                        <a:rPr lang="zh-CN" sz="1200" kern="100">
                          <a:effectLst/>
                        </a:rPr>
                        <a:t>è</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苟</a:t>
                      </a:r>
                      <a:r>
                        <a:rPr lang="en-US" sz="1200" kern="100">
                          <a:effectLst/>
                        </a:rPr>
                        <a:t>(g</a:t>
                      </a:r>
                      <a:r>
                        <a:rPr lang="zh-CN" sz="1200" kern="100">
                          <a:effectLst/>
                        </a:rPr>
                        <a:t>ō</a:t>
                      </a:r>
                      <a:r>
                        <a:rPr lang="en-US" sz="1200" kern="100">
                          <a:effectLst/>
                        </a:rPr>
                        <a:t>u)</a:t>
                      </a:r>
                      <a:r>
                        <a:rPr lang="zh-CN" sz="1200" kern="100">
                          <a:effectLst/>
                        </a:rPr>
                        <a:t>，不读</a:t>
                      </a:r>
                      <a:r>
                        <a:rPr lang="en-US" sz="1200" kern="100">
                          <a:effectLst/>
                        </a:rPr>
                        <a:t>(g</a:t>
                      </a:r>
                      <a:r>
                        <a:rPr lang="zh-CN" sz="1200" kern="100">
                          <a:effectLst/>
                        </a:rPr>
                        <a:t>ǒ</a:t>
                      </a:r>
                      <a:r>
                        <a:rPr lang="en-US" sz="1200" kern="100">
                          <a:effectLst/>
                        </a:rPr>
                        <a:t>u)</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燕</a:t>
                      </a:r>
                      <a:r>
                        <a:rPr lang="en-US" sz="1200" kern="100">
                          <a:effectLst/>
                        </a:rPr>
                        <a:t>(y</a:t>
                      </a:r>
                      <a:r>
                        <a:rPr lang="zh-CN" sz="1200" kern="100">
                          <a:effectLst/>
                        </a:rPr>
                        <a:t>ā</a:t>
                      </a:r>
                      <a:r>
                        <a:rPr lang="en-US" sz="1200" kern="100">
                          <a:effectLst/>
                        </a:rPr>
                        <a:t>n)</a:t>
                      </a:r>
                      <a:r>
                        <a:rPr lang="zh-CN" sz="1200" kern="100">
                          <a:effectLst/>
                        </a:rPr>
                        <a:t>，不读</a:t>
                      </a:r>
                      <a:r>
                        <a:rPr lang="en-US" sz="1200" kern="100">
                          <a:effectLst/>
                        </a:rPr>
                        <a:t>(y</a:t>
                      </a:r>
                      <a:r>
                        <a:rPr lang="zh-CN" sz="1200" kern="100">
                          <a:effectLst/>
                        </a:rPr>
                        <a:t>à</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华</a:t>
                      </a:r>
                      <a:r>
                        <a:rPr lang="en-US" sz="1200" kern="100">
                          <a:effectLst/>
                        </a:rPr>
                        <a:t>(hu</a:t>
                      </a:r>
                      <a:r>
                        <a:rPr lang="zh-CN" sz="1200" kern="100">
                          <a:effectLst/>
                        </a:rPr>
                        <a:t>à</a:t>
                      </a:r>
                      <a:r>
                        <a:rPr lang="en-US" sz="1200" kern="100">
                          <a:effectLst/>
                        </a:rPr>
                        <a:t>)</a:t>
                      </a:r>
                      <a:r>
                        <a:rPr lang="zh-CN" sz="1200" kern="100">
                          <a:effectLst/>
                        </a:rPr>
                        <a:t>，不读</a:t>
                      </a:r>
                      <a:r>
                        <a:rPr lang="en-US" sz="1200" kern="100">
                          <a:effectLst/>
                        </a:rPr>
                        <a:t>(hu</a:t>
                      </a:r>
                      <a:r>
                        <a:rPr lang="zh-CN" sz="1200" kern="100">
                          <a:effectLst/>
                        </a:rPr>
                        <a:t>á</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黑</a:t>
                      </a:r>
                      <a:r>
                        <a:rPr lang="en-US" sz="1200" kern="100">
                          <a:effectLst/>
                        </a:rPr>
                        <a:t>(h</a:t>
                      </a:r>
                      <a:r>
                        <a:rPr lang="zh-CN" sz="1200" kern="100">
                          <a:effectLst/>
                        </a:rPr>
                        <a:t>è</a:t>
                      </a:r>
                      <a:r>
                        <a:rPr lang="en-US" sz="1200" kern="100">
                          <a:effectLst/>
                        </a:rPr>
                        <a:t>)</a:t>
                      </a:r>
                      <a:r>
                        <a:rPr lang="zh-CN" sz="1200" kern="100">
                          <a:effectLst/>
                        </a:rPr>
                        <a:t>，不读</a:t>
                      </a:r>
                      <a:r>
                        <a:rPr lang="en-US" sz="1200" kern="100">
                          <a:effectLst/>
                        </a:rPr>
                        <a:t>(h</a:t>
                      </a:r>
                      <a:r>
                        <a:rPr lang="zh-CN" sz="1200" kern="100">
                          <a:effectLst/>
                        </a:rPr>
                        <a:t>ē</a:t>
                      </a:r>
                      <a:r>
                        <a:rPr lang="en-US" sz="1200" kern="100">
                          <a:effectLst/>
                        </a:rPr>
                        <a:t>i)</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么</a:t>
                      </a:r>
                      <a:r>
                        <a:rPr lang="en-US" sz="1200" kern="100">
                          <a:effectLst/>
                        </a:rPr>
                        <a:t>(y</a:t>
                      </a:r>
                      <a:r>
                        <a:rPr lang="zh-CN" sz="1200" kern="100">
                          <a:effectLst/>
                        </a:rPr>
                        <a:t>ā</a:t>
                      </a:r>
                      <a:r>
                        <a:rPr lang="en-US" sz="1200" kern="100">
                          <a:effectLst/>
                        </a:rPr>
                        <a:t>o)</a:t>
                      </a:r>
                      <a:r>
                        <a:rPr lang="zh-CN" sz="1200" kern="100">
                          <a:effectLst/>
                        </a:rPr>
                        <a:t>，不读</a:t>
                      </a:r>
                      <a:r>
                        <a:rPr lang="en-US" sz="1200" kern="100">
                          <a:effectLst/>
                        </a:rPr>
                        <a:t>(m</a:t>
                      </a:r>
                      <a:r>
                        <a:rPr lang="zh-CN" sz="1200" kern="100">
                          <a:effectLst/>
                        </a:rPr>
                        <a:t>ò</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殷</a:t>
                      </a:r>
                      <a:r>
                        <a:rPr lang="en-US" sz="1200" kern="100">
                          <a:effectLst/>
                        </a:rPr>
                        <a:t>(y</a:t>
                      </a:r>
                      <a:r>
                        <a:rPr lang="zh-CN" sz="1200" kern="100">
                          <a:effectLst/>
                        </a:rPr>
                        <a:t>ī</a:t>
                      </a:r>
                      <a:r>
                        <a:rPr lang="en-US" sz="1200" kern="100">
                          <a:effectLst/>
                        </a:rPr>
                        <a:t>n)</a:t>
                      </a:r>
                      <a:r>
                        <a:rPr lang="zh-CN" sz="1200" kern="100">
                          <a:effectLst/>
                        </a:rPr>
                        <a:t>，不读</a:t>
                      </a:r>
                      <a:r>
                        <a:rPr lang="en-US" sz="1200" kern="100">
                          <a:effectLst/>
                        </a:rPr>
                        <a:t>(y</a:t>
                      </a:r>
                      <a:r>
                        <a:rPr lang="zh-CN" sz="1200" kern="100">
                          <a:effectLst/>
                        </a:rPr>
                        <a:t>ā</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应</a:t>
                      </a:r>
                      <a:r>
                        <a:rPr lang="en-US" sz="1200" kern="100">
                          <a:effectLst/>
                        </a:rPr>
                        <a:t>(y</a:t>
                      </a:r>
                      <a:r>
                        <a:rPr lang="zh-CN" sz="1200" kern="100">
                          <a:effectLst/>
                        </a:rPr>
                        <a:t>ī</a:t>
                      </a:r>
                      <a:r>
                        <a:rPr lang="en-US" sz="1200" kern="100">
                          <a:effectLst/>
                        </a:rPr>
                        <a:t>ng)</a:t>
                      </a:r>
                      <a:r>
                        <a:rPr lang="zh-CN" sz="1200" kern="100">
                          <a:effectLst/>
                        </a:rPr>
                        <a:t>不读</a:t>
                      </a:r>
                      <a:r>
                        <a:rPr lang="en-US" sz="1200" kern="100">
                          <a:effectLst/>
                        </a:rPr>
                        <a:t>(y</a:t>
                      </a:r>
                      <a:r>
                        <a:rPr lang="zh-CN" sz="1200" kern="100">
                          <a:effectLst/>
                        </a:rPr>
                        <a:t>ì</a:t>
                      </a:r>
                      <a:r>
                        <a:rPr lang="en-US" sz="1200" kern="100">
                          <a:effectLst/>
                        </a:rPr>
                        <a:t>ng)</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缪</a:t>
                      </a:r>
                      <a:r>
                        <a:rPr lang="en-US" sz="1200" kern="100">
                          <a:effectLst/>
                        </a:rPr>
                        <a:t>(mi</a:t>
                      </a:r>
                      <a:r>
                        <a:rPr lang="zh-CN" sz="1200" kern="100">
                          <a:effectLst/>
                        </a:rPr>
                        <a:t>à</a:t>
                      </a:r>
                      <a:r>
                        <a:rPr lang="en-US" sz="1200" kern="100">
                          <a:effectLst/>
                        </a:rPr>
                        <a:t>o)</a:t>
                      </a:r>
                      <a:r>
                        <a:rPr lang="zh-CN" sz="1200" kern="100">
                          <a:effectLst/>
                        </a:rPr>
                        <a:t>，不读</a:t>
                      </a:r>
                      <a:r>
                        <a:rPr lang="en-US" sz="1200" kern="100">
                          <a:effectLst/>
                        </a:rPr>
                        <a:t>(m</a:t>
                      </a:r>
                      <a:r>
                        <a:rPr lang="zh-CN" sz="1200" kern="100">
                          <a:effectLst/>
                        </a:rPr>
                        <a:t>ó</a:t>
                      </a:r>
                      <a:r>
                        <a:rPr lang="en-US" sz="1200" kern="100">
                          <a:effectLst/>
                        </a:rPr>
                        <a:t>u)</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区</a:t>
                      </a:r>
                      <a:r>
                        <a:rPr lang="en-US" sz="1200" kern="100">
                          <a:effectLst/>
                        </a:rPr>
                        <a:t>(</a:t>
                      </a:r>
                      <a:r>
                        <a:rPr lang="zh-CN" sz="1200" kern="100">
                          <a:effectLst/>
                        </a:rPr>
                        <a:t>ō</a:t>
                      </a:r>
                      <a:r>
                        <a:rPr lang="en-US" sz="1200" kern="100">
                          <a:effectLst/>
                        </a:rPr>
                        <a:t>u)</a:t>
                      </a:r>
                      <a:r>
                        <a:rPr lang="zh-CN" sz="1200" kern="100">
                          <a:effectLst/>
                        </a:rPr>
                        <a:t>，不读</a:t>
                      </a:r>
                      <a:r>
                        <a:rPr lang="en-US" sz="1200" kern="100">
                          <a:effectLst/>
                        </a:rPr>
                        <a:t>(q</a:t>
                      </a:r>
                      <a:r>
                        <a:rPr lang="zh-CN" sz="1200" kern="100">
                          <a:effectLst/>
                        </a:rPr>
                        <a:t>ū</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朴</a:t>
                      </a:r>
                      <a:r>
                        <a:rPr lang="en-US" sz="1200" kern="100">
                          <a:effectLst/>
                        </a:rPr>
                        <a:t>(pi</a:t>
                      </a:r>
                      <a:r>
                        <a:rPr lang="zh-CN" sz="1200" kern="100">
                          <a:effectLst/>
                        </a:rPr>
                        <a:t>á</a:t>
                      </a:r>
                      <a:r>
                        <a:rPr lang="en-US" sz="1200" kern="100">
                          <a:effectLst/>
                        </a:rPr>
                        <a:t>o)</a:t>
                      </a:r>
                      <a:r>
                        <a:rPr lang="zh-CN" sz="1200" kern="100">
                          <a:effectLst/>
                        </a:rPr>
                        <a:t>，不读</a:t>
                      </a:r>
                      <a:r>
                        <a:rPr lang="en-US" sz="1200" kern="100">
                          <a:effectLst/>
                        </a:rPr>
                        <a:t>(p</a:t>
                      </a:r>
                      <a:r>
                        <a:rPr lang="zh-CN" sz="1200" kern="100">
                          <a:effectLst/>
                        </a:rPr>
                        <a:t>ǔ</a:t>
                      </a:r>
                      <a:r>
                        <a:rPr lang="en-US" sz="1200" kern="100">
                          <a:effectLst/>
                        </a:rPr>
                        <a:t>)  </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於</a:t>
                      </a:r>
                      <a:r>
                        <a:rPr lang="en-US" sz="1200" kern="100">
                          <a:effectLst/>
                        </a:rPr>
                        <a:t>(y</a:t>
                      </a:r>
                      <a:r>
                        <a:rPr lang="zh-CN" sz="1200" kern="100">
                          <a:effectLst/>
                        </a:rPr>
                        <a:t>ū</a:t>
                      </a:r>
                      <a:r>
                        <a:rPr lang="en-US" sz="1200" kern="100">
                          <a:effectLst/>
                        </a:rPr>
                        <a:t>)</a:t>
                      </a:r>
                      <a:r>
                        <a:rPr lang="zh-CN" sz="1200" kern="100">
                          <a:effectLst/>
                        </a:rPr>
                        <a:t>，不读</a:t>
                      </a:r>
                      <a:r>
                        <a:rPr lang="en-US" sz="1200" kern="100">
                          <a:effectLst/>
                        </a:rPr>
                        <a:t>(y</a:t>
                      </a:r>
                      <a:r>
                        <a:rPr lang="zh-CN" sz="1200" kern="100">
                          <a:effectLst/>
                        </a:rPr>
                        <a:t>ú</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庾</a:t>
                      </a:r>
                      <a:r>
                        <a:rPr lang="en-US" sz="1200" kern="100">
                          <a:effectLst/>
                        </a:rPr>
                        <a:t>(y</a:t>
                      </a:r>
                      <a:r>
                        <a:rPr lang="zh-CN" sz="1200" kern="100">
                          <a:effectLst/>
                        </a:rPr>
                        <a:t>ǔ</a:t>
                      </a:r>
                      <a:r>
                        <a:rPr lang="en-US" sz="1200" kern="100">
                          <a:effectLst/>
                        </a:rPr>
                        <a:t>)</a:t>
                      </a:r>
                      <a:r>
                        <a:rPr lang="zh-CN" sz="1200" kern="100">
                          <a:effectLst/>
                        </a:rPr>
                        <a:t>，不读</a:t>
                      </a:r>
                      <a:r>
                        <a:rPr lang="en-US" sz="1200" kern="100">
                          <a:effectLst/>
                        </a:rPr>
                        <a:t>(y</a:t>
                      </a:r>
                      <a:r>
                        <a:rPr lang="zh-CN" sz="1200" kern="100">
                          <a:effectLst/>
                        </a:rPr>
                        <a:t>ù</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繁</a:t>
                      </a:r>
                      <a:r>
                        <a:rPr lang="en-US" sz="1200" kern="100">
                          <a:effectLst/>
                        </a:rPr>
                        <a:t>(p</a:t>
                      </a:r>
                      <a:r>
                        <a:rPr lang="zh-CN" sz="1200" kern="100">
                          <a:effectLst/>
                        </a:rPr>
                        <a:t>ó</a:t>
                      </a:r>
                      <a:r>
                        <a:rPr lang="en-US" sz="1200" kern="100">
                          <a:effectLst/>
                        </a:rPr>
                        <a:t>)</a:t>
                      </a:r>
                      <a:r>
                        <a:rPr lang="zh-CN" sz="1200" kern="100">
                          <a:effectLst/>
                        </a:rPr>
                        <a:t>，不读</a:t>
                      </a:r>
                      <a:r>
                        <a:rPr lang="en-US" sz="1200" kern="100">
                          <a:effectLst/>
                        </a:rPr>
                        <a:t>(f</a:t>
                      </a:r>
                      <a:r>
                        <a:rPr lang="zh-CN" sz="1200" kern="100">
                          <a:effectLst/>
                        </a:rPr>
                        <a:t>á</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仇</a:t>
                      </a:r>
                      <a:r>
                        <a:rPr lang="en-US" sz="1200" kern="100">
                          <a:effectLst/>
                        </a:rPr>
                        <a:t>(qi</a:t>
                      </a:r>
                      <a:r>
                        <a:rPr lang="zh-CN" sz="1200" kern="100">
                          <a:effectLst/>
                        </a:rPr>
                        <a:t>ú</a:t>
                      </a:r>
                      <a:r>
                        <a:rPr lang="en-US" sz="1200" kern="100">
                          <a:effectLst/>
                        </a:rPr>
                        <a:t>)</a:t>
                      </a:r>
                      <a:r>
                        <a:rPr lang="zh-CN" sz="1200" kern="100">
                          <a:effectLst/>
                        </a:rPr>
                        <a:t>，不读</a:t>
                      </a:r>
                      <a:r>
                        <a:rPr lang="en-US" sz="1200" kern="100">
                          <a:effectLst/>
                        </a:rPr>
                        <a:t>(ch</a:t>
                      </a:r>
                      <a:r>
                        <a:rPr lang="zh-CN" sz="1200" kern="100">
                          <a:effectLst/>
                        </a:rPr>
                        <a:t>ó</a:t>
                      </a:r>
                      <a:r>
                        <a:rPr lang="en-US" sz="1200" kern="100">
                          <a:effectLst/>
                        </a:rPr>
                        <a:t>u)</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任</a:t>
                      </a:r>
                      <a:r>
                        <a:rPr lang="en-US" sz="1200" kern="100">
                          <a:effectLst/>
                        </a:rPr>
                        <a:t>(r</a:t>
                      </a:r>
                      <a:r>
                        <a:rPr lang="zh-CN" sz="1200" kern="100">
                          <a:effectLst/>
                        </a:rPr>
                        <a:t>é</a:t>
                      </a:r>
                      <a:r>
                        <a:rPr lang="en-US" sz="1200" kern="100">
                          <a:effectLst/>
                        </a:rPr>
                        <a:t>n)</a:t>
                      </a:r>
                      <a:r>
                        <a:rPr lang="zh-CN" sz="1200" kern="100">
                          <a:effectLst/>
                        </a:rPr>
                        <a:t>，不读</a:t>
                      </a:r>
                      <a:r>
                        <a:rPr lang="en-US" sz="1200" kern="100">
                          <a:effectLst/>
                        </a:rPr>
                        <a:t>(r</a:t>
                      </a:r>
                      <a:r>
                        <a:rPr lang="zh-CN" sz="1200" kern="100">
                          <a:effectLst/>
                        </a:rPr>
                        <a:t>è</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召</a:t>
                      </a:r>
                      <a:r>
                        <a:rPr lang="en-US" sz="1200" kern="100">
                          <a:effectLst/>
                        </a:rPr>
                        <a:t>(sh</a:t>
                      </a:r>
                      <a:r>
                        <a:rPr lang="zh-CN" sz="1200" kern="100">
                          <a:effectLst/>
                        </a:rPr>
                        <a:t>à</a:t>
                      </a:r>
                      <a:r>
                        <a:rPr lang="en-US" sz="1200" kern="100">
                          <a:effectLst/>
                        </a:rPr>
                        <a:t>o)</a:t>
                      </a:r>
                      <a:r>
                        <a:rPr lang="zh-CN" sz="1200" kern="100">
                          <a:effectLst/>
                        </a:rPr>
                        <a:t>，不读</a:t>
                      </a:r>
                      <a:r>
                        <a:rPr lang="en-US" sz="1200" kern="100">
                          <a:effectLst/>
                        </a:rPr>
                        <a:t>(zh</a:t>
                      </a:r>
                      <a:r>
                        <a:rPr lang="zh-CN" sz="1200" kern="100">
                          <a:effectLst/>
                        </a:rPr>
                        <a:t>à</a:t>
                      </a:r>
                      <a:r>
                        <a:rPr lang="en-US" sz="1200" kern="100">
                          <a:effectLst/>
                        </a:rPr>
                        <a:t>o)</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dirty="0">
                          <a:effectLst/>
                        </a:rPr>
                        <a:t>折</a:t>
                      </a:r>
                      <a:r>
                        <a:rPr lang="en-US" sz="1200" kern="100" dirty="0">
                          <a:effectLst/>
                        </a:rPr>
                        <a:t>(</a:t>
                      </a:r>
                      <a:r>
                        <a:rPr lang="en-US" sz="1200" kern="100" dirty="0" err="1">
                          <a:effectLst/>
                        </a:rPr>
                        <a:t>sh</a:t>
                      </a:r>
                      <a:r>
                        <a:rPr lang="zh-CN" sz="1200" kern="100" dirty="0">
                          <a:effectLst/>
                        </a:rPr>
                        <a:t>é</a:t>
                      </a:r>
                      <a:r>
                        <a:rPr lang="en-US" sz="1200" kern="100" dirty="0">
                          <a:effectLst/>
                        </a:rPr>
                        <a:t>)</a:t>
                      </a:r>
                      <a:r>
                        <a:rPr lang="zh-CN" sz="1200" kern="100" dirty="0">
                          <a:effectLst/>
                        </a:rPr>
                        <a:t>，不读</a:t>
                      </a:r>
                      <a:r>
                        <a:rPr lang="en-US" sz="1200" kern="100" dirty="0">
                          <a:effectLst/>
                        </a:rPr>
                        <a:t>(</a:t>
                      </a:r>
                      <a:r>
                        <a:rPr lang="en-US" sz="1200" kern="100" dirty="0" err="1">
                          <a:effectLst/>
                        </a:rPr>
                        <a:t>zh</a:t>
                      </a:r>
                      <a:r>
                        <a:rPr lang="zh-CN" sz="1200" kern="100" dirty="0">
                          <a:effectLst/>
                        </a:rPr>
                        <a:t>é</a:t>
                      </a:r>
                      <a:r>
                        <a:rPr lang="en-US" sz="1200" kern="100" dirty="0">
                          <a:effectLst/>
                        </a:rPr>
                        <a:t>)  </a:t>
                      </a:r>
                      <a:endParaRPr lang="zh-CN" sz="1000" kern="100" dirty="0">
                        <a:effectLst/>
                        <a:latin typeface="Times New Roman"/>
                        <a:ea typeface="宋体"/>
                      </a:endParaRPr>
                    </a:p>
                  </a:txBody>
                  <a:tcPr marL="67355" marR="67355" marT="0" marB="0"/>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370329186"/>
              </p:ext>
            </p:extLst>
          </p:nvPr>
        </p:nvGraphicFramePr>
        <p:xfrm>
          <a:off x="6012160" y="1201316"/>
          <a:ext cx="2649310" cy="3840480"/>
        </p:xfrm>
        <a:graphic>
          <a:graphicData uri="http://schemas.openxmlformats.org/drawingml/2006/table">
            <a:tbl>
              <a:tblPr firstRow="1" firstCol="1" lastRow="1" lastCol="1" bandRow="1" bandCol="1">
                <a:tableStyleId>{5C22544A-7EE6-4342-B048-85BDC9FD1C3A}</a:tableStyleId>
              </a:tblPr>
              <a:tblGrid>
                <a:gridCol w="2649310"/>
              </a:tblGrid>
              <a:tr h="179614">
                <a:tc>
                  <a:txBody>
                    <a:bodyPr/>
                    <a:lstStyle/>
                    <a:p>
                      <a:pPr algn="just">
                        <a:spcAft>
                          <a:spcPts val="0"/>
                        </a:spcAft>
                      </a:pPr>
                      <a:r>
                        <a:rPr lang="zh-CN" sz="1200" kern="100">
                          <a:effectLst/>
                        </a:rPr>
                        <a:t>单</a:t>
                      </a:r>
                      <a:r>
                        <a:rPr lang="en-US" sz="1200" kern="100">
                          <a:effectLst/>
                        </a:rPr>
                        <a:t>(sh</a:t>
                      </a:r>
                      <a:r>
                        <a:rPr lang="zh-CN" sz="1200" kern="100">
                          <a:effectLst/>
                        </a:rPr>
                        <a:t>à</a:t>
                      </a:r>
                      <a:r>
                        <a:rPr lang="en-US" sz="1200" kern="100">
                          <a:effectLst/>
                        </a:rPr>
                        <a:t>n)</a:t>
                      </a:r>
                      <a:r>
                        <a:rPr lang="zh-CN" sz="1200" kern="100">
                          <a:effectLst/>
                        </a:rPr>
                        <a:t>，不读</a:t>
                      </a:r>
                      <a:r>
                        <a:rPr lang="en-US" sz="1200" kern="100">
                          <a:effectLst/>
                        </a:rPr>
                        <a:t>(d</a:t>
                      </a:r>
                      <a:r>
                        <a:rPr lang="zh-CN" sz="1200" kern="100">
                          <a:effectLst/>
                        </a:rPr>
                        <a:t>ā</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宛</a:t>
                      </a:r>
                      <a:r>
                        <a:rPr lang="en-US" sz="1200" kern="100">
                          <a:effectLst/>
                        </a:rPr>
                        <a:t>(w</a:t>
                      </a:r>
                      <a:r>
                        <a:rPr lang="zh-CN" sz="1200" kern="100">
                          <a:effectLst/>
                        </a:rPr>
                        <a:t>ǎ</a:t>
                      </a:r>
                      <a:r>
                        <a:rPr lang="en-US" sz="1200" kern="100">
                          <a:effectLst/>
                        </a:rPr>
                        <a:t>n)</a:t>
                      </a:r>
                      <a:r>
                        <a:rPr lang="zh-CN" sz="1200" kern="100">
                          <a:effectLst/>
                        </a:rPr>
                        <a:t>，不读</a:t>
                      </a:r>
                      <a:r>
                        <a:rPr lang="en-US" sz="1200" kern="100">
                          <a:effectLst/>
                        </a:rPr>
                        <a:t>(yu</a:t>
                      </a:r>
                      <a:r>
                        <a:rPr lang="zh-CN" sz="1200" kern="100">
                          <a:effectLst/>
                        </a:rPr>
                        <a:t>à</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危</a:t>
                      </a:r>
                      <a:r>
                        <a:rPr lang="en-US" sz="1200" kern="100">
                          <a:effectLst/>
                        </a:rPr>
                        <a:t>(w</a:t>
                      </a:r>
                      <a:r>
                        <a:rPr lang="zh-CN" sz="1200" kern="100">
                          <a:effectLst/>
                        </a:rPr>
                        <a:t>ē</a:t>
                      </a:r>
                      <a:r>
                        <a:rPr lang="en-US" sz="1200" kern="100">
                          <a:effectLst/>
                        </a:rPr>
                        <a:t>i)</a:t>
                      </a:r>
                      <a:r>
                        <a:rPr lang="zh-CN" sz="1200" kern="100">
                          <a:effectLst/>
                        </a:rPr>
                        <a:t>，不读</a:t>
                      </a:r>
                      <a:r>
                        <a:rPr lang="en-US" sz="1200" kern="100">
                          <a:effectLst/>
                        </a:rPr>
                        <a:t>(w</a:t>
                      </a:r>
                      <a:r>
                        <a:rPr lang="zh-CN" sz="1200" kern="100">
                          <a:effectLst/>
                        </a:rPr>
                        <a:t>é</a:t>
                      </a:r>
                      <a:r>
                        <a:rPr lang="en-US" sz="1200" kern="100">
                          <a:effectLst/>
                        </a:rPr>
                        <a:t>i)</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韦</a:t>
                      </a:r>
                      <a:r>
                        <a:rPr lang="en-US" sz="1200" kern="100">
                          <a:effectLst/>
                        </a:rPr>
                        <a:t>(w</a:t>
                      </a:r>
                      <a:r>
                        <a:rPr lang="zh-CN" sz="1200" kern="100">
                          <a:effectLst/>
                        </a:rPr>
                        <a:t>é</a:t>
                      </a:r>
                      <a:r>
                        <a:rPr lang="en-US" sz="1200" kern="100">
                          <a:effectLst/>
                        </a:rPr>
                        <a:t>i)</a:t>
                      </a:r>
                      <a:r>
                        <a:rPr lang="zh-CN" sz="1200" kern="100">
                          <a:effectLst/>
                        </a:rPr>
                        <a:t>，不读</a:t>
                      </a:r>
                      <a:r>
                        <a:rPr lang="en-US" sz="1200" kern="100">
                          <a:effectLst/>
                        </a:rPr>
                        <a:t>(w</a:t>
                      </a:r>
                      <a:r>
                        <a:rPr lang="zh-CN" sz="1200" kern="100">
                          <a:effectLst/>
                        </a:rPr>
                        <a:t>ě</a:t>
                      </a:r>
                      <a:r>
                        <a:rPr lang="en-US" sz="1200" kern="100">
                          <a:effectLst/>
                        </a:rPr>
                        <a:t>i)</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尉</a:t>
                      </a:r>
                      <a:r>
                        <a:rPr lang="en-US" sz="1200" kern="100">
                          <a:effectLst/>
                        </a:rPr>
                        <a:t>(w</a:t>
                      </a:r>
                      <a:r>
                        <a:rPr lang="zh-CN" sz="1200" kern="100">
                          <a:effectLst/>
                        </a:rPr>
                        <a:t>è</a:t>
                      </a:r>
                      <a:r>
                        <a:rPr lang="en-US" sz="1200" kern="100">
                          <a:effectLst/>
                        </a:rPr>
                        <a:t>i)</a:t>
                      </a:r>
                      <a:r>
                        <a:rPr lang="zh-CN" sz="1200" kern="100">
                          <a:effectLst/>
                        </a:rPr>
                        <a:t>，不读</a:t>
                      </a:r>
                      <a:r>
                        <a:rPr lang="en-US" sz="1200" kern="100">
                          <a:effectLst/>
                        </a:rPr>
                        <a:t>(y</a:t>
                      </a:r>
                      <a:r>
                        <a:rPr lang="zh-CN" sz="1200" kern="100">
                          <a:effectLst/>
                        </a:rPr>
                        <a:t>ù</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解</a:t>
                      </a:r>
                      <a:r>
                        <a:rPr lang="en-US" sz="1200" kern="100">
                          <a:effectLst/>
                        </a:rPr>
                        <a:t>(xi</a:t>
                      </a:r>
                      <a:r>
                        <a:rPr lang="zh-CN" sz="1200" kern="100">
                          <a:effectLst/>
                        </a:rPr>
                        <a:t>è</a:t>
                      </a:r>
                      <a:r>
                        <a:rPr lang="en-US" sz="1200" kern="100">
                          <a:effectLst/>
                        </a:rPr>
                        <a:t>)</a:t>
                      </a:r>
                      <a:r>
                        <a:rPr lang="zh-CN" sz="1200" kern="100">
                          <a:effectLst/>
                        </a:rPr>
                        <a:t>，不读</a:t>
                      </a:r>
                      <a:r>
                        <a:rPr lang="en-US" sz="1200" kern="100">
                          <a:effectLst/>
                        </a:rPr>
                        <a:t>(ji</a:t>
                      </a:r>
                      <a:r>
                        <a:rPr lang="zh-CN" sz="1200" kern="100">
                          <a:effectLst/>
                        </a:rPr>
                        <a:t>ě</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冼</a:t>
                      </a:r>
                      <a:r>
                        <a:rPr lang="en-US" sz="1200" kern="100">
                          <a:effectLst/>
                        </a:rPr>
                        <a:t>(xi</a:t>
                      </a:r>
                      <a:r>
                        <a:rPr lang="zh-CN" sz="1200" kern="100">
                          <a:effectLst/>
                        </a:rPr>
                        <a:t>ǎ</a:t>
                      </a:r>
                      <a:r>
                        <a:rPr lang="en-US" sz="1200" kern="100">
                          <a:effectLst/>
                        </a:rPr>
                        <a:t>n)</a:t>
                      </a:r>
                      <a:r>
                        <a:rPr lang="zh-CN" sz="1200" kern="100">
                          <a:effectLst/>
                        </a:rPr>
                        <a:t>，不读</a:t>
                      </a:r>
                      <a:r>
                        <a:rPr lang="en-US" sz="1200" kern="100">
                          <a:effectLst/>
                        </a:rPr>
                        <a:t>(x</a:t>
                      </a:r>
                      <a:r>
                        <a:rPr lang="zh-CN" sz="1200" kern="100">
                          <a:effectLst/>
                        </a:rPr>
                        <a:t>ǐ</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砦</a:t>
                      </a:r>
                      <a:r>
                        <a:rPr lang="en-US" sz="1200" kern="100">
                          <a:effectLst/>
                        </a:rPr>
                        <a:t>(zh</a:t>
                      </a:r>
                      <a:r>
                        <a:rPr lang="zh-CN" sz="1200" kern="100">
                          <a:effectLst/>
                        </a:rPr>
                        <a:t>à</a:t>
                      </a:r>
                      <a:r>
                        <a:rPr lang="en-US" sz="1200" kern="100">
                          <a:effectLst/>
                        </a:rPr>
                        <a:t>i)</a:t>
                      </a:r>
                      <a:r>
                        <a:rPr lang="zh-CN" sz="1200" kern="100">
                          <a:effectLst/>
                        </a:rPr>
                        <a:t>不读</a:t>
                      </a:r>
                      <a:r>
                        <a:rPr lang="en-US" sz="1200" kern="100">
                          <a:effectLst/>
                        </a:rPr>
                        <a:t>(ch</a:t>
                      </a:r>
                      <a:r>
                        <a:rPr lang="zh-CN" sz="1200" kern="100">
                          <a:effectLst/>
                        </a:rPr>
                        <a:t>á</a:t>
                      </a:r>
                      <a:r>
                        <a:rPr lang="en-US" sz="1200" kern="100">
                          <a:effectLst/>
                        </a:rPr>
                        <a:t>i)</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竺</a:t>
                      </a:r>
                      <a:r>
                        <a:rPr lang="en-US" sz="1200" kern="100">
                          <a:effectLst/>
                        </a:rPr>
                        <a:t>(zh</a:t>
                      </a:r>
                      <a:r>
                        <a:rPr lang="zh-CN" sz="1200" kern="100">
                          <a:effectLst/>
                        </a:rPr>
                        <a:t>ú</a:t>
                      </a:r>
                      <a:r>
                        <a:rPr lang="en-US" sz="1200" kern="100">
                          <a:effectLst/>
                        </a:rPr>
                        <a:t>)</a:t>
                      </a:r>
                      <a:r>
                        <a:rPr lang="zh-CN" sz="1200" kern="100">
                          <a:effectLst/>
                        </a:rPr>
                        <a:t>，不读</a:t>
                      </a:r>
                      <a:r>
                        <a:rPr lang="en-US" sz="1200" kern="100">
                          <a:effectLst/>
                        </a:rPr>
                        <a:t>(zh</a:t>
                      </a:r>
                      <a:r>
                        <a:rPr lang="zh-CN" sz="1200" kern="100">
                          <a:effectLst/>
                        </a:rPr>
                        <a:t>ù</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诸葛</a:t>
                      </a:r>
                      <a:r>
                        <a:rPr lang="en-US" sz="1200" kern="100">
                          <a:effectLst/>
                        </a:rPr>
                        <a:t> (zh</a:t>
                      </a:r>
                      <a:r>
                        <a:rPr lang="zh-CN" sz="1200" kern="100">
                          <a:effectLst/>
                        </a:rPr>
                        <a:t>ū</a:t>
                      </a:r>
                      <a:r>
                        <a:rPr lang="en-US" sz="1200" kern="100">
                          <a:effectLst/>
                        </a:rPr>
                        <a:t>/g</a:t>
                      </a:r>
                      <a:r>
                        <a:rPr lang="zh-CN" sz="1200" kern="100">
                          <a:effectLst/>
                        </a:rPr>
                        <a:t>ě</a:t>
                      </a:r>
                      <a:r>
                        <a:rPr lang="en-US" sz="1200" kern="100">
                          <a:effectLst/>
                        </a:rPr>
                        <a:t>)</a:t>
                      </a:r>
                      <a:r>
                        <a:rPr lang="zh-CN" sz="1200" kern="100">
                          <a:effectLst/>
                        </a:rPr>
                        <a:t>木读</a:t>
                      </a:r>
                      <a:r>
                        <a:rPr lang="en-US" sz="1200" kern="100">
                          <a:effectLst/>
                        </a:rPr>
                        <a:t>(zh</a:t>
                      </a:r>
                      <a:r>
                        <a:rPr lang="zh-CN" sz="1200" kern="100">
                          <a:effectLst/>
                        </a:rPr>
                        <a:t>ū</a:t>
                      </a:r>
                      <a:r>
                        <a:rPr lang="en-US" sz="1200" kern="100">
                          <a:effectLst/>
                        </a:rPr>
                        <a:t>/g</a:t>
                      </a:r>
                      <a:r>
                        <a:rPr lang="zh-CN" sz="1200" kern="100">
                          <a:effectLst/>
                        </a:rPr>
                        <a:t>é</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郧</a:t>
                      </a:r>
                      <a:r>
                        <a:rPr lang="en-US" sz="1200" kern="100">
                          <a:effectLst/>
                        </a:rPr>
                        <a:t>(y</a:t>
                      </a:r>
                      <a:r>
                        <a:rPr lang="zh-CN" sz="1200" kern="100">
                          <a:effectLst/>
                        </a:rPr>
                        <a:t>ú</a:t>
                      </a:r>
                      <a:r>
                        <a:rPr lang="en-US" sz="1200" kern="100">
                          <a:effectLst/>
                        </a:rPr>
                        <a:t>n)</a:t>
                      </a:r>
                      <a:r>
                        <a:rPr lang="zh-CN" sz="1200" kern="100">
                          <a:effectLst/>
                        </a:rPr>
                        <a:t>，不读</a:t>
                      </a:r>
                      <a:r>
                        <a:rPr lang="en-US" sz="1200" kern="100">
                          <a:effectLst/>
                        </a:rPr>
                        <a:t>(yu</a:t>
                      </a:r>
                      <a:r>
                        <a:rPr lang="zh-CN" sz="1200" kern="100">
                          <a:effectLst/>
                        </a:rPr>
                        <a:t>á</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员</a:t>
                      </a:r>
                      <a:r>
                        <a:rPr lang="en-US" sz="1200" kern="100">
                          <a:effectLst/>
                        </a:rPr>
                        <a:t>(y</a:t>
                      </a:r>
                      <a:r>
                        <a:rPr lang="zh-CN" sz="1200" kern="100">
                          <a:effectLst/>
                        </a:rPr>
                        <a:t>ú</a:t>
                      </a:r>
                      <a:r>
                        <a:rPr lang="en-US" sz="1200" kern="100">
                          <a:effectLst/>
                        </a:rPr>
                        <a:t>n)</a:t>
                      </a:r>
                      <a:r>
                        <a:rPr lang="zh-CN" sz="1200" kern="100">
                          <a:effectLst/>
                        </a:rPr>
                        <a:t>，不读</a:t>
                      </a:r>
                      <a:r>
                        <a:rPr lang="en-US" sz="1200" kern="100">
                          <a:effectLst/>
                        </a:rPr>
                        <a:t>(yu</a:t>
                      </a:r>
                      <a:r>
                        <a:rPr lang="zh-CN" sz="1200" kern="100">
                          <a:effectLst/>
                        </a:rPr>
                        <a:t>á</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恽</a:t>
                      </a:r>
                      <a:r>
                        <a:rPr lang="en-US" sz="1200" kern="100">
                          <a:effectLst/>
                        </a:rPr>
                        <a:t>(y</a:t>
                      </a:r>
                      <a:r>
                        <a:rPr lang="zh-CN" sz="1200" kern="100">
                          <a:effectLst/>
                        </a:rPr>
                        <a:t>ù</a:t>
                      </a:r>
                      <a:r>
                        <a:rPr lang="en-US" sz="1200" kern="100">
                          <a:effectLst/>
                        </a:rPr>
                        <a:t>n)</a:t>
                      </a:r>
                      <a:r>
                        <a:rPr lang="zh-CN" sz="1200" kern="100">
                          <a:effectLst/>
                        </a:rPr>
                        <a:t>，不读</a:t>
                      </a:r>
                      <a:r>
                        <a:rPr lang="en-US" sz="1200" kern="100">
                          <a:effectLst/>
                        </a:rPr>
                        <a:t>(h</a:t>
                      </a:r>
                      <a:r>
                        <a:rPr lang="zh-CN" sz="1200" kern="100">
                          <a:effectLst/>
                        </a:rPr>
                        <a:t>ù</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郓</a:t>
                      </a:r>
                      <a:r>
                        <a:rPr lang="en-US" sz="1200" kern="100">
                          <a:effectLst/>
                        </a:rPr>
                        <a:t>(y</a:t>
                      </a:r>
                      <a:r>
                        <a:rPr lang="zh-CN" sz="1200" kern="100">
                          <a:effectLst/>
                        </a:rPr>
                        <a:t>ù</a:t>
                      </a:r>
                      <a:r>
                        <a:rPr lang="en-US" sz="1200" kern="100">
                          <a:effectLst/>
                        </a:rPr>
                        <a:t>n)</a:t>
                      </a:r>
                      <a:r>
                        <a:rPr lang="zh-CN" sz="1200" kern="100">
                          <a:effectLst/>
                        </a:rPr>
                        <a:t>，不读</a:t>
                      </a:r>
                      <a:r>
                        <a:rPr lang="en-US" sz="1200" kern="100">
                          <a:effectLst/>
                        </a:rPr>
                        <a:t>(h</a:t>
                      </a:r>
                      <a:r>
                        <a:rPr lang="zh-CN" sz="1200" kern="100">
                          <a:effectLst/>
                        </a:rPr>
                        <a:t>ù</a:t>
                      </a:r>
                      <a:r>
                        <a:rPr lang="en-US" sz="1200" kern="100">
                          <a:effectLst/>
                        </a:rPr>
                        <a:t>n)  </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查</a:t>
                      </a:r>
                      <a:r>
                        <a:rPr lang="en-US" sz="1200" kern="100">
                          <a:effectLst/>
                        </a:rPr>
                        <a:t>(zh</a:t>
                      </a:r>
                      <a:r>
                        <a:rPr lang="zh-CN" sz="1200" kern="100">
                          <a:effectLst/>
                        </a:rPr>
                        <a:t>ā</a:t>
                      </a:r>
                      <a:r>
                        <a:rPr lang="en-US" sz="1200" kern="100">
                          <a:effectLst/>
                        </a:rPr>
                        <a:t>)</a:t>
                      </a:r>
                      <a:r>
                        <a:rPr lang="zh-CN" sz="1200" kern="100">
                          <a:effectLst/>
                        </a:rPr>
                        <a:t>，不读</a:t>
                      </a:r>
                      <a:r>
                        <a:rPr lang="en-US" sz="1200" kern="100">
                          <a:effectLst/>
                        </a:rPr>
                        <a:t>(ch</a:t>
                      </a:r>
                      <a:r>
                        <a:rPr lang="zh-CN" sz="1200" kern="100">
                          <a:effectLst/>
                        </a:rPr>
                        <a:t>á</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臧</a:t>
                      </a:r>
                      <a:r>
                        <a:rPr lang="en-US" sz="1200" kern="100">
                          <a:effectLst/>
                        </a:rPr>
                        <a:t>(z</a:t>
                      </a:r>
                      <a:r>
                        <a:rPr lang="zh-CN" sz="1200" kern="100">
                          <a:effectLst/>
                        </a:rPr>
                        <a:t>ā</a:t>
                      </a:r>
                      <a:r>
                        <a:rPr lang="en-US" sz="1200" kern="100">
                          <a:effectLst/>
                        </a:rPr>
                        <a:t>ng)</a:t>
                      </a:r>
                      <a:r>
                        <a:rPr lang="zh-CN" sz="1200" kern="100">
                          <a:effectLst/>
                        </a:rPr>
                        <a:t>，不读</a:t>
                      </a:r>
                      <a:r>
                        <a:rPr lang="en-US" sz="1200" kern="100">
                          <a:effectLst/>
                        </a:rPr>
                        <a:t>(z</a:t>
                      </a:r>
                      <a:r>
                        <a:rPr lang="zh-CN" sz="1200" kern="100">
                          <a:effectLst/>
                        </a:rPr>
                        <a:t>à</a:t>
                      </a:r>
                      <a:r>
                        <a:rPr lang="en-US" sz="1200" kern="100">
                          <a:effectLst/>
                        </a:rPr>
                        <a:t>ng)</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翟</a:t>
                      </a:r>
                      <a:r>
                        <a:rPr lang="en-US" sz="1200" kern="100">
                          <a:effectLst/>
                        </a:rPr>
                        <a:t>(zh</a:t>
                      </a:r>
                      <a:r>
                        <a:rPr lang="zh-CN" sz="1200" kern="100">
                          <a:effectLst/>
                        </a:rPr>
                        <a:t>á</a:t>
                      </a:r>
                      <a:r>
                        <a:rPr lang="en-US" sz="1200" kern="100">
                          <a:effectLst/>
                        </a:rPr>
                        <a:t>i)</a:t>
                      </a:r>
                      <a:r>
                        <a:rPr lang="zh-CN" sz="1200" kern="100">
                          <a:effectLst/>
                        </a:rPr>
                        <a:t>，不读</a:t>
                      </a:r>
                      <a:r>
                        <a:rPr lang="en-US" sz="1200" kern="100">
                          <a:effectLst/>
                        </a:rPr>
                        <a:t>(d</a:t>
                      </a:r>
                      <a:r>
                        <a:rPr lang="zh-CN" sz="1200" kern="100">
                          <a:effectLst/>
                        </a:rPr>
                        <a:t>í</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占</a:t>
                      </a:r>
                      <a:r>
                        <a:rPr lang="en-US" sz="1200" kern="100">
                          <a:effectLst/>
                        </a:rPr>
                        <a:t>(zh</a:t>
                      </a:r>
                      <a:r>
                        <a:rPr lang="zh-CN" sz="1200" kern="100">
                          <a:effectLst/>
                        </a:rPr>
                        <a:t>ā</a:t>
                      </a:r>
                      <a:r>
                        <a:rPr lang="en-US" sz="1200" kern="100">
                          <a:effectLst/>
                        </a:rPr>
                        <a:t>n)</a:t>
                      </a:r>
                      <a:r>
                        <a:rPr lang="zh-CN" sz="1200" kern="100">
                          <a:effectLst/>
                        </a:rPr>
                        <a:t>，不读</a:t>
                      </a:r>
                      <a:r>
                        <a:rPr lang="en-US" sz="1200" kern="100">
                          <a:effectLst/>
                        </a:rPr>
                        <a:t>(zh</a:t>
                      </a:r>
                      <a:r>
                        <a:rPr lang="zh-CN" sz="1200" kern="100">
                          <a:effectLst/>
                        </a:rPr>
                        <a:t>ǎ</a:t>
                      </a:r>
                      <a:r>
                        <a:rPr lang="en-US" sz="1200" kern="100">
                          <a:effectLst/>
                        </a:rPr>
                        <a:t>n)</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仉</a:t>
                      </a:r>
                      <a:r>
                        <a:rPr lang="en-US" sz="1200" kern="100">
                          <a:effectLst/>
                        </a:rPr>
                        <a:t>(zh</a:t>
                      </a:r>
                      <a:r>
                        <a:rPr lang="zh-CN" sz="1200" kern="100">
                          <a:effectLst/>
                        </a:rPr>
                        <a:t>ǎ</a:t>
                      </a:r>
                      <a:r>
                        <a:rPr lang="en-US" sz="1200" kern="100">
                          <a:effectLst/>
                        </a:rPr>
                        <a:t>ng)</a:t>
                      </a:r>
                      <a:r>
                        <a:rPr lang="zh-CN" sz="1200" kern="100">
                          <a:effectLst/>
                        </a:rPr>
                        <a:t>，不读</a:t>
                      </a:r>
                      <a:r>
                        <a:rPr lang="en-US" sz="1200" kern="100">
                          <a:effectLst/>
                        </a:rPr>
                        <a:t>(n</a:t>
                      </a:r>
                      <a:r>
                        <a:rPr lang="zh-CN" sz="1200" kern="100">
                          <a:effectLst/>
                        </a:rPr>
                        <a:t>ǐ</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a:effectLst/>
                        </a:rPr>
                        <a:t>訾</a:t>
                      </a:r>
                      <a:r>
                        <a:rPr lang="en-US" sz="1200" kern="100">
                          <a:effectLst/>
                        </a:rPr>
                        <a:t>(z</a:t>
                      </a:r>
                      <a:r>
                        <a:rPr lang="zh-CN" sz="1200" kern="100">
                          <a:effectLst/>
                        </a:rPr>
                        <a:t>ī</a:t>
                      </a:r>
                      <a:r>
                        <a:rPr lang="en-US" sz="1200" kern="100">
                          <a:effectLst/>
                        </a:rPr>
                        <a:t>)</a:t>
                      </a:r>
                      <a:r>
                        <a:rPr lang="zh-CN" sz="1200" kern="100">
                          <a:effectLst/>
                        </a:rPr>
                        <a:t>不读</a:t>
                      </a:r>
                      <a:r>
                        <a:rPr lang="en-US" sz="1200" kern="100">
                          <a:effectLst/>
                        </a:rPr>
                        <a:t>(z</a:t>
                      </a:r>
                      <a:r>
                        <a:rPr lang="zh-CN" sz="1200" kern="100">
                          <a:effectLst/>
                        </a:rPr>
                        <a:t>ǐ</a:t>
                      </a:r>
                      <a:r>
                        <a:rPr lang="en-US" sz="1200" kern="100">
                          <a:effectLst/>
                        </a:rPr>
                        <a:t>)</a:t>
                      </a:r>
                      <a:endParaRPr lang="zh-CN" sz="1000" kern="100">
                        <a:effectLst/>
                        <a:latin typeface="Times New Roman"/>
                        <a:ea typeface="宋体"/>
                      </a:endParaRPr>
                    </a:p>
                  </a:txBody>
                  <a:tcPr marL="67355" marR="67355" marT="0" marB="0"/>
                </a:tc>
              </a:tr>
              <a:tr h="179614">
                <a:tc>
                  <a:txBody>
                    <a:bodyPr/>
                    <a:lstStyle/>
                    <a:p>
                      <a:pPr algn="just">
                        <a:spcAft>
                          <a:spcPts val="0"/>
                        </a:spcAft>
                      </a:pPr>
                      <a:r>
                        <a:rPr lang="zh-CN" sz="1200" kern="100" dirty="0">
                          <a:effectLst/>
                        </a:rPr>
                        <a:t>尉迟</a:t>
                      </a:r>
                      <a:r>
                        <a:rPr lang="en-US" sz="1200" kern="100" dirty="0">
                          <a:effectLst/>
                        </a:rPr>
                        <a:t>(y</a:t>
                      </a:r>
                      <a:r>
                        <a:rPr lang="zh-CN" sz="1200" kern="100" dirty="0">
                          <a:effectLst/>
                        </a:rPr>
                        <a:t>ù</a:t>
                      </a:r>
                      <a:r>
                        <a:rPr lang="en-US" sz="1200" kern="100" dirty="0">
                          <a:effectLst/>
                        </a:rPr>
                        <a:t>/</a:t>
                      </a:r>
                      <a:r>
                        <a:rPr lang="en-US" sz="1200" kern="100" dirty="0" err="1">
                          <a:effectLst/>
                        </a:rPr>
                        <a:t>ch</a:t>
                      </a:r>
                      <a:r>
                        <a:rPr lang="zh-CN" sz="1200" kern="100" dirty="0">
                          <a:effectLst/>
                        </a:rPr>
                        <a:t>í</a:t>
                      </a:r>
                      <a:r>
                        <a:rPr lang="en-US" sz="1200" kern="100" dirty="0">
                          <a:effectLst/>
                        </a:rPr>
                        <a:t>)</a:t>
                      </a:r>
                      <a:r>
                        <a:rPr lang="zh-CN" sz="1200" kern="100" dirty="0">
                          <a:effectLst/>
                        </a:rPr>
                        <a:t>不读</a:t>
                      </a:r>
                      <a:r>
                        <a:rPr lang="en-US" sz="1200" kern="100" dirty="0">
                          <a:effectLst/>
                        </a:rPr>
                        <a:t>(w</a:t>
                      </a:r>
                      <a:r>
                        <a:rPr lang="zh-CN" sz="1200" kern="100" dirty="0">
                          <a:effectLst/>
                        </a:rPr>
                        <a:t>è</a:t>
                      </a:r>
                      <a:r>
                        <a:rPr lang="en-US" sz="1200" kern="100" dirty="0">
                          <a:effectLst/>
                        </a:rPr>
                        <a:t>i/</a:t>
                      </a:r>
                      <a:r>
                        <a:rPr lang="en-US" sz="1200" kern="100" dirty="0" err="1">
                          <a:effectLst/>
                        </a:rPr>
                        <a:t>ch</a:t>
                      </a:r>
                      <a:r>
                        <a:rPr lang="zh-CN" sz="1200" kern="100" dirty="0">
                          <a:effectLst/>
                        </a:rPr>
                        <a:t>í</a:t>
                      </a:r>
                      <a:r>
                        <a:rPr lang="en-US" sz="1200" kern="100" dirty="0">
                          <a:effectLst/>
                        </a:rPr>
                        <a:t>)</a:t>
                      </a:r>
                      <a:endParaRPr lang="zh-CN" sz="1000" kern="100" dirty="0">
                        <a:effectLst/>
                        <a:latin typeface="Times New Roman"/>
                        <a:ea typeface="宋体"/>
                      </a:endParaRPr>
                    </a:p>
                  </a:txBody>
                  <a:tcPr marL="67355" marR="67355" marT="0" marB="0"/>
                </a:tc>
              </a:tr>
            </a:tbl>
          </a:graphicData>
        </a:graphic>
      </p:graphicFrame>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220997752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150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150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150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151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151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常见手机号码段</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17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移动手机号段：</a:t>
            </a:r>
          </a:p>
          <a:p>
            <a:pPr defTabSz="912813"/>
            <a:r>
              <a:rPr lang="en-US" altLang="zh-CN"/>
              <a:t>139</a:t>
            </a:r>
            <a:r>
              <a:rPr lang="zh-CN" altLang="en-US"/>
              <a:t>、</a:t>
            </a:r>
            <a:r>
              <a:rPr lang="en-US" altLang="zh-CN"/>
              <a:t>138</a:t>
            </a:r>
            <a:r>
              <a:rPr lang="zh-CN" altLang="en-US"/>
              <a:t>、</a:t>
            </a:r>
            <a:r>
              <a:rPr lang="en-US" altLang="zh-CN"/>
              <a:t>136</a:t>
            </a:r>
            <a:r>
              <a:rPr lang="zh-CN" altLang="en-US"/>
              <a:t>、</a:t>
            </a:r>
            <a:r>
              <a:rPr lang="en-US" altLang="zh-CN"/>
              <a:t>135</a:t>
            </a:r>
            <a:r>
              <a:rPr lang="zh-CN" altLang="en-US"/>
              <a:t>、</a:t>
            </a:r>
            <a:r>
              <a:rPr lang="en-US" altLang="zh-CN"/>
              <a:t>137</a:t>
            </a:r>
            <a:r>
              <a:rPr lang="zh-CN" altLang="en-US"/>
              <a:t>、</a:t>
            </a:r>
            <a:r>
              <a:rPr lang="en-US" altLang="zh-CN"/>
              <a:t>134</a:t>
            </a:r>
            <a:r>
              <a:rPr lang="zh-CN" altLang="en-US"/>
              <a:t>、</a:t>
            </a:r>
            <a:r>
              <a:rPr lang="en-US" altLang="zh-CN"/>
              <a:t>150</a:t>
            </a:r>
            <a:r>
              <a:rPr lang="zh-CN" altLang="en-US"/>
              <a:t>、</a:t>
            </a:r>
            <a:r>
              <a:rPr lang="en-US" altLang="zh-CN"/>
              <a:t>151</a:t>
            </a:r>
            <a:r>
              <a:rPr lang="zh-CN" altLang="en-US"/>
              <a:t>、</a:t>
            </a:r>
            <a:r>
              <a:rPr lang="en-US" altLang="zh-CN"/>
              <a:t>188(3G)</a:t>
            </a:r>
            <a:r>
              <a:rPr lang="zh-CN" altLang="en-US"/>
              <a:t>、</a:t>
            </a:r>
            <a:r>
              <a:rPr lang="en-US" altLang="zh-CN"/>
              <a:t>157(3G)</a:t>
            </a:r>
          </a:p>
          <a:p>
            <a:pPr defTabSz="912813"/>
            <a:endParaRPr lang="en-US" altLang="zh-CN"/>
          </a:p>
          <a:p>
            <a:pPr defTabSz="912813"/>
            <a:r>
              <a:rPr lang="zh-CN" altLang="en-US"/>
              <a:t>联通手机号段：</a:t>
            </a:r>
          </a:p>
          <a:p>
            <a:pPr defTabSz="912813"/>
            <a:r>
              <a:rPr lang="en-US" altLang="zh-CN"/>
              <a:t>130</a:t>
            </a:r>
            <a:r>
              <a:rPr lang="zh-CN" altLang="en-US"/>
              <a:t>、</a:t>
            </a:r>
            <a:r>
              <a:rPr lang="en-US" altLang="zh-CN"/>
              <a:t>131</a:t>
            </a:r>
            <a:r>
              <a:rPr lang="zh-CN" altLang="en-US"/>
              <a:t>、</a:t>
            </a:r>
            <a:r>
              <a:rPr lang="en-US" altLang="zh-CN"/>
              <a:t>132</a:t>
            </a:r>
            <a:r>
              <a:rPr lang="zh-CN" altLang="en-US"/>
              <a:t>、</a:t>
            </a:r>
            <a:r>
              <a:rPr lang="en-US" altLang="zh-CN"/>
              <a:t>133</a:t>
            </a:r>
            <a:r>
              <a:rPr lang="zh-CN" altLang="en-US"/>
              <a:t>、</a:t>
            </a:r>
            <a:r>
              <a:rPr lang="en-US" altLang="zh-CN"/>
              <a:t>153</a:t>
            </a:r>
            <a:r>
              <a:rPr lang="zh-CN" altLang="en-US"/>
              <a:t>、</a:t>
            </a:r>
            <a:r>
              <a:rPr lang="en-US" altLang="zh-CN"/>
              <a:t>155</a:t>
            </a:r>
            <a:r>
              <a:rPr lang="zh-CN" altLang="en-US"/>
              <a:t>、</a:t>
            </a:r>
            <a:r>
              <a:rPr lang="en-US" altLang="zh-CN"/>
              <a:t>156</a:t>
            </a:r>
            <a:r>
              <a:rPr lang="zh-CN" altLang="en-US"/>
              <a:t>、</a:t>
            </a:r>
            <a:r>
              <a:rPr lang="en-US" altLang="zh-CN"/>
              <a:t>186 (3G)</a:t>
            </a:r>
          </a:p>
        </p:txBody>
      </p:sp>
      <p:pic>
        <p:nvPicPr>
          <p:cNvPr id="21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253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253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坐席代表需牢记的相关信息</a:t>
            </a:r>
            <a:endParaRPr lang="zh-CN" altLang="en-US">
              <a:latin typeface="Calibri" pitchFamily="34" charset="0"/>
            </a:endParaRPr>
          </a:p>
        </p:txBody>
      </p:sp>
      <p:sp>
        <p:nvSpPr>
          <p:cNvPr id="2253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常见电子邮箱后缀</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@gmail.com</a:t>
            </a:r>
            <a:r>
              <a:rPr lang="zh-CN" altLang="en-US"/>
              <a:t>（谷歌）、</a:t>
            </a:r>
            <a:r>
              <a:rPr lang="en-US" altLang="zh-CN"/>
              <a:t>@163.com</a:t>
            </a:r>
            <a:r>
              <a:rPr lang="zh-CN" altLang="en-US"/>
              <a:t>（网易）、</a:t>
            </a:r>
            <a:r>
              <a:rPr lang="en-US" altLang="zh-CN"/>
              <a:t>@126.com</a:t>
            </a:r>
            <a:r>
              <a:rPr lang="zh-CN" altLang="en-US"/>
              <a:t>（网易）、</a:t>
            </a:r>
            <a:r>
              <a:rPr lang="en-US" altLang="zh-CN"/>
              <a:t>@yeah</a:t>
            </a:r>
            <a:r>
              <a:rPr lang="zh-CN" altLang="en-US"/>
              <a:t>．</a:t>
            </a:r>
            <a:r>
              <a:rPr lang="en-US" altLang="zh-CN"/>
              <a:t>net</a:t>
            </a:r>
            <a:r>
              <a:rPr lang="zh-CN" altLang="en-US"/>
              <a:t>（网易）、</a:t>
            </a:r>
          </a:p>
          <a:p>
            <a:pPr defTabSz="912813"/>
            <a:r>
              <a:rPr lang="en-US" altLang="zh-CN"/>
              <a:t>@vip. 163.com</a:t>
            </a:r>
            <a:r>
              <a:rPr lang="zh-CN" altLang="en-US"/>
              <a:t>（网易）、</a:t>
            </a:r>
            <a:r>
              <a:rPr lang="en-US" altLang="zh-CN"/>
              <a:t>@sina.com</a:t>
            </a:r>
            <a:r>
              <a:rPr lang="zh-CN" altLang="en-US"/>
              <a:t>（新浪）、</a:t>
            </a:r>
            <a:r>
              <a:rPr lang="en-US" altLang="zh-CN"/>
              <a:t>@vip.sina .com</a:t>
            </a:r>
            <a:r>
              <a:rPr lang="zh-CN" altLang="en-US"/>
              <a:t>（新浪）、</a:t>
            </a:r>
            <a:r>
              <a:rPr lang="en-US" altLang="zh-CN"/>
              <a:t>@yahoo.com.cn</a:t>
            </a:r>
            <a:r>
              <a:rPr lang="zh-CN" altLang="en-US"/>
              <a:t>（雅虎）、</a:t>
            </a:r>
            <a:r>
              <a:rPr lang="en-US" altLang="zh-CN"/>
              <a:t>@yahoo.cn</a:t>
            </a:r>
            <a:r>
              <a:rPr lang="zh-CN" altLang="en-US"/>
              <a:t>（雅虎）、</a:t>
            </a:r>
            <a:r>
              <a:rPr lang="en-US" altLang="zh-CN"/>
              <a:t>@sohu</a:t>
            </a:r>
            <a:r>
              <a:rPr lang="zh-CN" altLang="en-US"/>
              <a:t>．</a:t>
            </a:r>
            <a:r>
              <a:rPr lang="en-US" altLang="zh-CN"/>
              <a:t>com</a:t>
            </a:r>
            <a:r>
              <a:rPr lang="zh-CN" altLang="en-US"/>
              <a:t>（搜狐）、</a:t>
            </a:r>
            <a:r>
              <a:rPr lang="en-US" altLang="zh-CN"/>
              <a:t>@sogou.com</a:t>
            </a:r>
            <a:r>
              <a:rPr lang="zh-CN" altLang="en-US"/>
              <a:t>（搜狗）、</a:t>
            </a:r>
            <a:r>
              <a:rPr lang="en-US" altLang="zh-CN"/>
              <a:t>@chinaren.com</a:t>
            </a:r>
            <a:r>
              <a:rPr lang="zh-CN" altLang="en-US"/>
              <a:t>（校友录）、</a:t>
            </a:r>
            <a:r>
              <a:rPr lang="en-US" altLang="zh-CN"/>
              <a:t>@hotmail.com</a:t>
            </a:r>
            <a:r>
              <a:rPr lang="zh-CN" altLang="en-US"/>
              <a:t>（微软）、</a:t>
            </a:r>
            <a:r>
              <a:rPr lang="en-US" altLang="zh-CN"/>
              <a:t>@msn</a:t>
            </a:r>
            <a:r>
              <a:rPr lang="zh-CN" altLang="en-US"/>
              <a:t>．</a:t>
            </a:r>
            <a:r>
              <a:rPr lang="en-US" altLang="zh-CN"/>
              <a:t>com</a:t>
            </a:r>
            <a:r>
              <a:rPr lang="zh-CN" altLang="en-US"/>
              <a:t>（微软）、</a:t>
            </a:r>
            <a:r>
              <a:rPr lang="en-US" altLang="zh-CN"/>
              <a:t>@tianya</a:t>
            </a:r>
            <a:r>
              <a:rPr lang="zh-CN" altLang="en-US"/>
              <a:t>．</a:t>
            </a:r>
            <a:r>
              <a:rPr lang="en-US" altLang="zh-CN"/>
              <a:t>com</a:t>
            </a:r>
            <a:r>
              <a:rPr lang="zh-CN" altLang="en-US"/>
              <a:t>（天涯社区）、</a:t>
            </a:r>
            <a:r>
              <a:rPr lang="en-US" altLang="zh-CN"/>
              <a:t>@renren.com</a:t>
            </a:r>
            <a:r>
              <a:rPr lang="zh-CN" altLang="en-US"/>
              <a:t>（人人网）、</a:t>
            </a:r>
            <a:r>
              <a:rPr lang="en-US" altLang="zh-CN"/>
              <a:t>@kaixin001 .com</a:t>
            </a:r>
            <a:r>
              <a:rPr lang="zh-CN" altLang="en-US"/>
              <a:t>（开心网）、</a:t>
            </a:r>
          </a:p>
          <a:p>
            <a:pPr defTabSz="912813"/>
            <a:r>
              <a:rPr lang="en-US" altLang="zh-CN"/>
              <a:t>@qq</a:t>
            </a:r>
            <a:r>
              <a:rPr lang="zh-CN" altLang="en-US"/>
              <a:t>．</a:t>
            </a:r>
            <a:r>
              <a:rPr lang="en-US" altLang="zh-CN"/>
              <a:t>com</a:t>
            </a:r>
            <a:r>
              <a:rPr lang="zh-CN" altLang="en-US"/>
              <a:t>（腾讯）、</a:t>
            </a:r>
            <a:r>
              <a:rPr lang="en-US" altLang="zh-CN"/>
              <a:t>@51.com</a:t>
            </a:r>
            <a:r>
              <a:rPr lang="zh-CN" altLang="en-US"/>
              <a:t>，</a:t>
            </a:r>
          </a:p>
          <a:p>
            <a:pPr defTabSz="912813"/>
            <a:r>
              <a:rPr lang="en-US" altLang="zh-CN"/>
              <a:t>@2lcn.com</a:t>
            </a:r>
            <a:r>
              <a:rPr lang="zh-CN" altLang="en-US"/>
              <a:t>、</a:t>
            </a:r>
            <a:r>
              <a:rPr lang="en-US" altLang="zh-CN"/>
              <a:t>@tom.com</a:t>
            </a:r>
            <a:r>
              <a:rPr lang="zh-CN" altLang="en-US"/>
              <a:t>、</a:t>
            </a:r>
            <a:r>
              <a:rPr lang="en-US" altLang="zh-CN"/>
              <a:t>@139.com</a:t>
            </a:r>
            <a:r>
              <a:rPr lang="zh-CN" altLang="en-US"/>
              <a:t>、</a:t>
            </a:r>
          </a:p>
          <a:p>
            <a:pPr defTabSz="912813"/>
            <a:r>
              <a:rPr lang="en-US" altLang="zh-CN"/>
              <a:t>@188.com</a:t>
            </a:r>
            <a:r>
              <a:rPr lang="zh-CN" altLang="en-US"/>
              <a:t>、</a:t>
            </a:r>
            <a:r>
              <a:rPr lang="en-US" altLang="zh-CN"/>
              <a:t>@263. net</a:t>
            </a:r>
            <a:r>
              <a:rPr lang="zh-CN" altLang="en-US"/>
              <a:t>、</a:t>
            </a:r>
            <a:r>
              <a:rPr lang="en-US" altLang="zh-CN"/>
              <a:t>@china.</a:t>
            </a:r>
          </a:p>
        </p:txBody>
      </p:sp>
      <p:pic>
        <p:nvPicPr>
          <p:cNvPr id="22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1.</a:t>
            </a:r>
            <a:r>
              <a:rPr lang="zh-CN" altLang="zh-CN" dirty="0"/>
              <a:t>“程”和“陈”读音相同。</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03379744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68517060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566230065"/>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2.</a:t>
            </a:r>
            <a:r>
              <a:rPr lang="zh-CN" altLang="zh-CN" dirty="0"/>
              <a:t>姓氏“尉迟“读音是“</a:t>
            </a:r>
            <a:r>
              <a:rPr lang="en-US" altLang="zh-CN" dirty="0"/>
              <a:t>y</a:t>
            </a:r>
            <a:r>
              <a:rPr lang="zh-CN" altLang="zh-CN" dirty="0"/>
              <a:t>ù</a:t>
            </a:r>
            <a:r>
              <a:rPr lang="en-US" altLang="zh-CN" dirty="0" err="1"/>
              <a:t>ch</a:t>
            </a:r>
            <a:r>
              <a:rPr lang="zh-CN" altLang="zh-CN" dirty="0"/>
              <a:t>í</a:t>
            </a:r>
            <a:r>
              <a:rPr lang="en-US" altLang="zh-CN" dirty="0"/>
              <a:t>”</a:t>
            </a:r>
            <a:r>
              <a:rPr lang="zh-CN" altLang="zh-CN" dirty="0"/>
              <a:t>。</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69387615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656951339"/>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14163754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dirty="0"/>
              <a:t>3. </a:t>
            </a:r>
            <a:r>
              <a:rPr lang="zh-CN" altLang="zh-CN" dirty="0"/>
              <a:t>“</a:t>
            </a:r>
            <a:r>
              <a:rPr lang="en-US" altLang="zh-CN" dirty="0"/>
              <a:t>163.com</a:t>
            </a:r>
            <a:r>
              <a:rPr lang="zh-CN" altLang="zh-CN" dirty="0"/>
              <a:t>”和“</a:t>
            </a:r>
            <a:r>
              <a:rPr lang="en-US" altLang="zh-CN" dirty="0"/>
              <a:t>@126.com</a:t>
            </a:r>
            <a:r>
              <a:rPr lang="zh-CN" altLang="zh-CN" dirty="0"/>
              <a:t>”都是网易邮箱的后缀。</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8390485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614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614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14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15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3"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6158" name="Text Box 44"/>
          <p:cNvSpPr>
            <a:spLocks noChangeArrowheads="1"/>
          </p:cNvSpPr>
          <p:nvPr/>
        </p:nvSpPr>
        <p:spPr bwMode="auto">
          <a:xfrm>
            <a:off x="3319463" y="1017323"/>
            <a:ext cx="5626100" cy="437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400"/>
              <a:t>在座席代表的日常工作中会接触各种各样的客户，为客户提供一流的服务体验的同时，也肩负了为其所效力的企业完善客户信息收集，其目的仍是为了给客户提供更加完美的服务。</a:t>
            </a:r>
            <a:endParaRPr lang="zh-CN" altLang="en-US" sz="1400"/>
          </a:p>
          <a:p>
            <a:pPr defTabSz="912813"/>
            <a:r>
              <a:rPr lang="zh-CN" altLang="en-US" sz="1400"/>
              <a:t>通常客户的常见信息有：姓名（中英文）、性别、所在省市、固话、手机、</a:t>
            </a:r>
            <a:r>
              <a:rPr lang="en-US" altLang="zh-CN" sz="1400"/>
              <a:t>email</a:t>
            </a:r>
            <a:r>
              <a:rPr lang="zh-CN" altLang="en-US" sz="1400"/>
              <a:t>、通信地址、邮政编码等基础信息。虽然在常人眼中这些信息也许认为并不重要，但是对于企业来说，这些信息是至关重要的。</a:t>
            </a:r>
          </a:p>
          <a:p>
            <a:pPr defTabSz="912813"/>
            <a:r>
              <a:rPr lang="zh-CN" altLang="en-US" sz="1400"/>
              <a:t>然而，完成这些基础信息收集的工作就由座席代表完成。于是，将这些信息进行精准无误的进行记录也是座席代表应具备的技能之一。</a:t>
            </a:r>
          </a:p>
          <a:p>
            <a:pPr defTabSz="912813"/>
            <a:r>
              <a:rPr lang="zh-CN" altLang="en-US" sz="1400"/>
              <a:t>上述任何一个信息导致错误都有可能产生很严重的后果。如在商旅服务行业的呼叫中心是为客户提供机票与酒店预订的平台。某座席代表为客户章连伟先生预定了一张机票，结果由于工作疏忽将客户姓名写成了张连伟，就会导致客户无法登机，因为机场要求登记人姓名要与身份证的姓名相同。一个做物流的呼叫中心座席员将客户邮寄物品的邮寄地址错写了一个字就会导致货物无法精准送达。</a:t>
            </a:r>
          </a:p>
          <a:p>
            <a:pPr defTabSz="912813"/>
            <a:r>
              <a:rPr lang="zh-CN" altLang="en-US" sz="1400"/>
              <a:t>可见平时认为不起眼的错误在客户服务中却能导致严重的后果，无论是客户投诉甚至客户流失都是有可能发生的。</a:t>
            </a:r>
          </a:p>
          <a:p>
            <a:pPr defTabSz="912813"/>
            <a:r>
              <a:rPr lang="zh-CN" altLang="en-US" sz="1400"/>
              <a:t>所以，座席代表在与客户沟通的过程中要学会将客户信息精准化，尤其是针对使用方言的客户，更要精准收集信息。精准收集客户信息的方法就在于针对有可能出现异议的字进行拆分核对或者组词等方法来进行区分，然后通过重复的方法进行确认。</a:t>
            </a:r>
            <a:endParaRPr lang="zh-CN" altLang="zh-CN" sz="1400"/>
          </a:p>
        </p:txBody>
      </p:sp>
      <p:pic>
        <p:nvPicPr>
          <p:cNvPr id="6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26224874"/>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06087723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dirty="0"/>
              <a:t>4.</a:t>
            </a:r>
            <a:r>
              <a:rPr lang="zh-CN" altLang="zh-CN" dirty="0"/>
              <a:t>“</a:t>
            </a:r>
            <a:r>
              <a:rPr lang="en-US" altLang="zh-CN" dirty="0"/>
              <a:t>130</a:t>
            </a:r>
            <a:r>
              <a:rPr lang="zh-CN" altLang="zh-CN" dirty="0"/>
              <a:t>、</a:t>
            </a:r>
            <a:r>
              <a:rPr lang="en-US" altLang="zh-CN" dirty="0"/>
              <a:t>131</a:t>
            </a:r>
            <a:r>
              <a:rPr lang="zh-CN" altLang="zh-CN" dirty="0"/>
              <a:t>、</a:t>
            </a:r>
            <a:r>
              <a:rPr lang="en-US" altLang="zh-CN" dirty="0"/>
              <a:t>132</a:t>
            </a:r>
            <a:r>
              <a:rPr lang="zh-CN" altLang="zh-CN" dirty="0"/>
              <a:t>”是移动手机号段。</a:t>
            </a: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14112251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780952680"/>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92628818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923330"/>
          </a:xfrm>
          <a:prstGeom prst="rect">
            <a:avLst/>
          </a:prstGeom>
          <a:noFill/>
        </p:spPr>
        <p:txBody>
          <a:bodyPr wrap="square" rtlCol="0">
            <a:spAutoFit/>
          </a:bodyPr>
          <a:lstStyle/>
          <a:p>
            <a:r>
              <a:rPr lang="zh-CN" altLang="zh-CN" dirty="0"/>
              <a:t>针对自己的特点和实际情况，思考如何才能综合运用四种精准收集客户信息的方法，提高收集客户信息的效率。</a:t>
            </a:r>
          </a:p>
        </p:txBody>
      </p:sp>
    </p:spTree>
    <p:extLst>
      <p:ext uri="{BB962C8B-B14F-4D97-AF65-F5344CB8AC3E}">
        <p14:creationId xmlns:p14="http://schemas.microsoft.com/office/powerpoint/2010/main" val="478976746"/>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716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71688"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5856" y="1633364"/>
            <a:ext cx="4176464"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本章内容学习结束！</a:t>
            </a:r>
            <a:endParaRPr lang="zh-CN" altLang="en-US" sz="3600" b="1" dirty="0">
              <a:latin typeface="黑体" pitchFamily="49" charset="-122"/>
              <a:ea typeface="黑体" pitchFamily="49" charset="-122"/>
            </a:endParaRPr>
          </a:p>
        </p:txBody>
      </p:sp>
      <p:sp>
        <p:nvSpPr>
          <p:cNvPr id="14" name="圆角矩形 13"/>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31207326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7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17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7"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717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拆分核对法</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17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拆分核对法通常用作单个字或者客户的姓氏进行核对。如上文所讲到的客户叫张连伟。在百家姓中，发音同“张”的字有两个，分别是“张”和“章”。这个时候为了避免出错就通过提问的方法同客户进行精准核对：</a:t>
            </a:r>
            <a:r>
              <a:rPr lang="zh-CN" altLang="en-US"/>
              <a:t>  “请问是弓长张还是立早章呢？”这个时候客户就会帮助座席代表完善相关信息，确保无误。</a:t>
            </a:r>
            <a:endParaRPr lang="zh-CN" altLang="zh-CN"/>
          </a:p>
        </p:txBody>
      </p:sp>
      <p:pic>
        <p:nvPicPr>
          <p:cNvPr id="7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19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19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19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1"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820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组词法</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17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组词法通常针对无法确定的单个字或者词进行精准核对。如一位旅客要买去江苏徐州的火车票，但发音不标准，说要买到江苏衢州的火车票。座席代表需要进行组词核对：“您说的是清风‘徐徐吹来’的‘徐’是吗？”即使座席代表核对的是错误信息，客户也会帮助座席代表纠正回来，同样能确保信息精准无误。</a:t>
            </a:r>
          </a:p>
        </p:txBody>
      </p:sp>
      <p:pic>
        <p:nvPicPr>
          <p:cNvPr id="8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1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2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2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2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5"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922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提问法</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17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提问法适用于座席代表在上述两种方法都有可能无法确认信息的前提条件下使用。常用服务用语是：“您说的是哪一个字呢？”“您说的这个字怎么写，方便组词吗？”这个时候座席代表应该用一种请教的语气向客户提问，但不可以在信息无法确认的情况下不敢向客户发问，担心客户怀疑自己的专业程度。 </a:t>
            </a:r>
            <a:endParaRPr lang="zh-CN" altLang="zh-CN"/>
          </a:p>
        </p:txBody>
      </p:sp>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9" name="TextBox 28"/>
          <p:cNvSpPr>
            <a:spLocks noChangeArrowheads="1"/>
          </p:cNvSpPr>
          <p:nvPr/>
        </p:nvSpPr>
        <p:spPr bwMode="auto">
          <a:xfrm>
            <a:off x="4140200" y="5328709"/>
            <a:ext cx="2952750"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精准收集客户信息的方法</a:t>
            </a:r>
            <a:endParaRPr lang="zh-CN" altLang="en-US">
              <a:latin typeface="Calibri" pitchFamily="34" charset="0"/>
            </a:endParaRPr>
          </a:p>
        </p:txBody>
      </p:sp>
      <p:sp>
        <p:nvSpPr>
          <p:cNvPr id="1025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单词核对法</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324"/>
            <a:ext cx="5626100" cy="311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单词核对法是针对客户的</a:t>
            </a:r>
            <a:r>
              <a:rPr lang="en-US" altLang="zh-CN"/>
              <a:t>email</a:t>
            </a:r>
            <a:r>
              <a:rPr lang="zh-CN" altLang="en-US"/>
              <a:t>地址或者客户的英文姓名进行精准核对的方法。日常工作中经常会遇到客户的名字是英文，而且所有的</a:t>
            </a:r>
            <a:r>
              <a:rPr lang="en-US" altLang="zh-CN"/>
              <a:t>email</a:t>
            </a:r>
            <a:r>
              <a:rPr lang="zh-CN" altLang="en-US"/>
              <a:t>前缀都是由英文组成，记录错误一个字母就会导致邮件发送错误。所以将英文字母逐一核对也是十分重要的。在二十六个英文字母中“</a:t>
            </a:r>
            <a:r>
              <a:rPr lang="en-US" altLang="zh-CN"/>
              <a:t>B”</a:t>
            </a:r>
            <a:r>
              <a:rPr lang="zh-CN" altLang="en-US"/>
              <a:t>和“</a:t>
            </a:r>
            <a:r>
              <a:rPr lang="en-US" altLang="zh-CN"/>
              <a:t>D”</a:t>
            </a:r>
            <a:r>
              <a:rPr lang="zh-CN" altLang="en-US"/>
              <a:t>、“</a:t>
            </a:r>
            <a:r>
              <a:rPr lang="en-US" altLang="zh-CN"/>
              <a:t>J”</a:t>
            </a:r>
            <a:r>
              <a:rPr lang="zh-CN" altLang="en-US"/>
              <a:t>和“</a:t>
            </a:r>
            <a:r>
              <a:rPr lang="en-US" altLang="zh-CN"/>
              <a:t>G”</a:t>
            </a:r>
            <a:r>
              <a:rPr lang="zh-CN" altLang="en-US"/>
              <a:t>以及“</a:t>
            </a:r>
            <a:r>
              <a:rPr lang="en-US" altLang="zh-CN"/>
              <a:t>Z”</a:t>
            </a:r>
            <a:r>
              <a:rPr lang="zh-CN" altLang="en-US"/>
              <a:t>的发音都是不容易分辨的，这就需要利用简单的英文单词去举例核对。如：</a:t>
            </a:r>
            <a:r>
              <a:rPr lang="en-US" altLang="zh-CN"/>
              <a:t>Dog  “D”</a:t>
            </a:r>
            <a:r>
              <a:rPr lang="zh-CN" altLang="en-US"/>
              <a:t>，</a:t>
            </a:r>
            <a:r>
              <a:rPr lang="en-US" altLang="zh-CN"/>
              <a:t>Boy“B”</a:t>
            </a:r>
            <a:r>
              <a:rPr lang="zh-CN" altLang="en-US"/>
              <a:t>。这样就会将字母区分开。</a:t>
            </a:r>
          </a:p>
          <a:p>
            <a:pPr defTabSz="912813"/>
            <a:r>
              <a:rPr lang="zh-CN" altLang="en-US"/>
              <a:t>以上四种方法，都十分适用于日常工作当中。但需要座席代表选择适当方法并且熟记诸如</a:t>
            </a:r>
            <a:r>
              <a:rPr lang="en-US" altLang="zh-CN"/>
              <a:t>《</a:t>
            </a:r>
            <a:r>
              <a:rPr lang="zh-CN" altLang="en-US"/>
              <a:t>百家姓</a:t>
            </a:r>
            <a:r>
              <a:rPr lang="en-US" altLang="zh-CN"/>
              <a:t>》</a:t>
            </a:r>
            <a:r>
              <a:rPr lang="zh-CN" altLang="en-US"/>
              <a:t>等相关常见知识。</a:t>
            </a:r>
            <a:endParaRPr lang="zh-CN" altLang="zh-CN"/>
          </a:p>
        </p:txBody>
      </p:sp>
      <p:pic>
        <p:nvPicPr>
          <p:cNvPr id="10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416844"/>
            <a:ext cx="2293937"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TotalTime>
  <Words>6992</Words>
  <Application>Microsoft Office PowerPoint</Application>
  <PresentationFormat>全屏显示(16:10)</PresentationFormat>
  <Paragraphs>1540</Paragraphs>
  <Slides>56</Slides>
  <Notes>0</Notes>
  <HiddenSlides>14</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24</cp:revision>
  <dcterms:created xsi:type="dcterms:W3CDTF">2013-03-09T14:37:18Z</dcterms:created>
  <dcterms:modified xsi:type="dcterms:W3CDTF">2013-03-21T07:34:16Z</dcterms:modified>
</cp:coreProperties>
</file>