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2" r:id="rId5"/>
    <p:sldId id="261" r:id="rId6"/>
    <p:sldId id="263" r:id="rId7"/>
    <p:sldId id="270" r:id="rId8"/>
    <p:sldId id="271" r:id="rId9"/>
    <p:sldId id="273" r:id="rId10"/>
    <p:sldId id="274" r:id="rId11"/>
    <p:sldId id="275" r:id="rId12"/>
    <p:sldId id="276" r:id="rId13"/>
    <p:sldId id="277" r:id="rId14"/>
    <p:sldId id="278" r:id="rId15"/>
    <p:sldId id="279" r:id="rId16"/>
    <p:sldId id="316" r:id="rId17"/>
    <p:sldId id="317" r:id="rId18"/>
    <p:sldId id="318" r:id="rId19"/>
    <p:sldId id="319" r:id="rId20"/>
    <p:sldId id="320" r:id="rId21"/>
    <p:sldId id="321" r:id="rId22"/>
    <p:sldId id="322" r:id="rId23"/>
    <p:sldId id="323" r:id="rId24"/>
    <p:sldId id="324" r:id="rId25"/>
    <p:sldId id="280" r:id="rId26"/>
    <p:sldId id="281" r:id="rId27"/>
    <p:sldId id="282" r:id="rId28"/>
    <p:sldId id="325" r:id="rId29"/>
    <p:sldId id="326" r:id="rId30"/>
    <p:sldId id="327" r:id="rId31"/>
    <p:sldId id="328" r:id="rId32"/>
    <p:sldId id="329" r:id="rId33"/>
    <p:sldId id="330" r:id="rId34"/>
    <p:sldId id="331" r:id="rId35"/>
    <p:sldId id="332" r:id="rId36"/>
    <p:sldId id="333" r:id="rId37"/>
    <p:sldId id="334" r:id="rId38"/>
    <p:sldId id="335" r:id="rId39"/>
    <p:sldId id="336" r:id="rId40"/>
    <p:sldId id="337" r:id="rId41"/>
    <p:sldId id="292" r:id="rId42"/>
    <p:sldId id="293" r:id="rId43"/>
    <p:sldId id="294" r:id="rId44"/>
    <p:sldId id="338" r:id="rId45"/>
    <p:sldId id="339" r:id="rId46"/>
    <p:sldId id="340" r:id="rId47"/>
    <p:sldId id="341" r:id="rId48"/>
    <p:sldId id="342" r:id="rId49"/>
    <p:sldId id="343" r:id="rId50"/>
    <p:sldId id="344" r:id="rId51"/>
    <p:sldId id="345" r:id="rId52"/>
    <p:sldId id="346" r:id="rId53"/>
    <p:sldId id="347" r:id="rId54"/>
    <p:sldId id="348" r:id="rId55"/>
    <p:sldId id="349" r:id="rId56"/>
    <p:sldId id="366" r:id="rId57"/>
    <p:sldId id="350" r:id="rId58"/>
    <p:sldId id="367" r:id="rId59"/>
    <p:sldId id="351" r:id="rId60"/>
    <p:sldId id="352" r:id="rId61"/>
    <p:sldId id="295" r:id="rId62"/>
    <p:sldId id="304" r:id="rId63"/>
    <p:sldId id="305" r:id="rId64"/>
    <p:sldId id="306" r:id="rId65"/>
    <p:sldId id="353" r:id="rId66"/>
    <p:sldId id="354" r:id="rId67"/>
    <p:sldId id="355" r:id="rId68"/>
    <p:sldId id="356" r:id="rId69"/>
    <p:sldId id="357" r:id="rId70"/>
    <p:sldId id="358" r:id="rId71"/>
    <p:sldId id="359" r:id="rId72"/>
    <p:sldId id="360" r:id="rId73"/>
    <p:sldId id="361" r:id="rId74"/>
    <p:sldId id="362" r:id="rId75"/>
    <p:sldId id="363" r:id="rId76"/>
    <p:sldId id="368" r:id="rId77"/>
    <p:sldId id="364" r:id="rId78"/>
    <p:sldId id="365" r:id="rId79"/>
    <p:sldId id="307" r:id="rId80"/>
    <p:sldId id="369" r:id="rId81"/>
  </p:sldIdLst>
  <p:sldSz cx="9144000" cy="5715000" type="screen16x1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0" autoAdjust="0"/>
    <p:restoredTop sz="94714" autoAdjust="0"/>
  </p:normalViewPr>
  <p:slideViewPr>
    <p:cSldViewPr>
      <p:cViewPr>
        <p:scale>
          <a:sx n="100" d="100"/>
          <a:sy n="100" d="100"/>
        </p:scale>
        <p:origin x="-696" y="-132"/>
      </p:cViewPr>
      <p:guideLst>
        <p:guide orient="horz" pos="180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775355"/>
            <a:ext cx="7772400" cy="1225021"/>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593575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4109897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90500"/>
            <a:ext cx="2057400" cy="40640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90500"/>
            <a:ext cx="6019800" cy="40640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099238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3954549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672417"/>
            <a:ext cx="7772400" cy="1135063"/>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502951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1100807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865"/>
            <a:ext cx="8229600" cy="9525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124483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054690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3326770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27542"/>
            <a:ext cx="3008313" cy="968375"/>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4231607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000500"/>
            <a:ext cx="5486400" cy="472282"/>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3226678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0B6C94DA-FE8B-4C62-8B45-39EF9299D5AA}" type="datetimeFigureOut">
              <a:rPr lang="zh-CN" altLang="en-US" smtClean="0"/>
              <a:t>2013-5-15</a:t>
            </a:fld>
            <a:endParaRPr lang="zh-CN" altLang="en-US"/>
          </a:p>
        </p:txBody>
      </p:sp>
      <p:sp>
        <p:nvSpPr>
          <p:cNvPr id="5" name="页脚占位符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9623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2.xml.rels><?xml version="1.0" encoding="UTF-8" standalone="yes"?>
<Relationships xmlns="http://schemas.openxmlformats.org/package/2006/relationships"><Relationship Id="rId8" Type="http://schemas.openxmlformats.org/officeDocument/2006/relationships/hyperlink" Target="&#24066;&#22330;&#33829;&#38144;&#23454;&#21153;&#39033;&#30446;&#22235;.pps" TargetMode="External"/><Relationship Id="rId3" Type="http://schemas.microsoft.com/office/2007/relationships/hdphoto" Target="../media/hdphoto1.wdp"/><Relationship Id="rId7" Type="http://schemas.openxmlformats.org/officeDocument/2006/relationships/hyperlink" Target="&#24066;&#22330;&#33829;&#38144;&#23454;&#21153;&#39033;&#30446;&#19977;.pps"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24066;&#22330;&#33829;&#38144;&#23454;&#21153;&#39033;&#30446;&#20108;.pps" TargetMode="External"/><Relationship Id="rId5" Type="http://schemas.openxmlformats.org/officeDocument/2006/relationships/hyperlink" Target="&#24066;&#22330;&#33829;&#38144;&#23454;&#21153;&#39033;&#30446;&#20845;.pps" TargetMode="External"/><Relationship Id="rId10" Type="http://schemas.openxmlformats.org/officeDocument/2006/relationships/hyperlink" Target="&#24066;&#22330;&#33829;&#38144;&#23454;&#21153;&#39033;&#30446;&#19968;.pps" TargetMode="External"/><Relationship Id="rId4" Type="http://schemas.openxmlformats.org/officeDocument/2006/relationships/image" Target="../media/image2.png"/><Relationship Id="rId9" Type="http://schemas.openxmlformats.org/officeDocument/2006/relationships/hyperlink" Target="&#24066;&#22330;&#33829;&#38144;&#23454;&#21153;&#39033;&#30446;&#20116;.pps"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26.xml.rels><?xml version="1.0" encoding="UTF-8" standalone="yes"?>
<Relationships xmlns="http://schemas.openxmlformats.org/package/2006/relationships"><Relationship Id="rId8" Type="http://schemas.openxmlformats.org/officeDocument/2006/relationships/slide" Target="slide32.xml"/><Relationship Id="rId3" Type="http://schemas.openxmlformats.org/officeDocument/2006/relationships/image" Target="../media/image4.jpeg"/><Relationship Id="rId7" Type="http://schemas.openxmlformats.org/officeDocument/2006/relationships/slide" Target="slide30.xml"/><Relationship Id="rId12" Type="http://schemas.openxmlformats.org/officeDocument/2006/relationships/slide" Target="slide25.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 Target="slide29.xml"/><Relationship Id="rId11" Type="http://schemas.openxmlformats.org/officeDocument/2006/relationships/slide" Target="slide35.xml"/><Relationship Id="rId5" Type="http://schemas.openxmlformats.org/officeDocument/2006/relationships/slide" Target="slide28.xml"/><Relationship Id="rId10" Type="http://schemas.openxmlformats.org/officeDocument/2006/relationships/slide" Target="slide39.xml"/><Relationship Id="rId4" Type="http://schemas.openxmlformats.org/officeDocument/2006/relationships/slide" Target="slide27.xml"/><Relationship Id="rId9" Type="http://schemas.openxmlformats.org/officeDocument/2006/relationships/slide" Target="slide33.xml"/></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5.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5.xml"/></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5.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 Target="slide25.xml"/><Relationship Id="rId7" Type="http://schemas.openxmlformats.org/officeDocument/2006/relationships/slide" Target="slide2.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slide" Target="slide5.xml"/><Relationship Id="rId5" Type="http://schemas.openxmlformats.org/officeDocument/2006/relationships/slide" Target="slide62.xml"/><Relationship Id="rId4" Type="http://schemas.openxmlformats.org/officeDocument/2006/relationships/slide" Target="slide41.xml"/></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5.xml"/></Relationships>
</file>

<file path=ppt/slides/_rels/slide3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5.xml"/></Relationships>
</file>

<file path=ppt/slides/_rels/slide3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5.xml"/></Relationships>
</file>

<file path=ppt/slides/_rels/slide3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5.xml"/></Relationships>
</file>

<file path=ppt/slides/_rels/slide3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5.xml"/></Relationships>
</file>

<file path=ppt/slides/_rels/slide3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5.xml"/></Relationships>
</file>

<file path=ppt/slides/_rels/slide3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5.xml"/></Relationships>
</file>

<file path=ppt/slides/_rels/slide3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5.xml"/></Relationships>
</file>

<file path=ppt/slides/_rels/slide3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5.xml"/></Relationships>
</file>

<file path=ppt/slides/_rels/slide3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5.xml"/></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4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5.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42.xml.rels><?xml version="1.0" encoding="UTF-8" standalone="yes"?>
<Relationships xmlns="http://schemas.openxmlformats.org/package/2006/relationships"><Relationship Id="rId8" Type="http://schemas.openxmlformats.org/officeDocument/2006/relationships/slide" Target="slide48.xml"/><Relationship Id="rId13" Type="http://schemas.openxmlformats.org/officeDocument/2006/relationships/slide" Target="slide41.xml"/><Relationship Id="rId3" Type="http://schemas.openxmlformats.org/officeDocument/2006/relationships/image" Target="../media/image4.jpeg"/><Relationship Id="rId7" Type="http://schemas.openxmlformats.org/officeDocument/2006/relationships/slide" Target="slide47.xml"/><Relationship Id="rId12" Type="http://schemas.openxmlformats.org/officeDocument/2006/relationships/slide" Target="slide52.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 Target="slide45.xml"/><Relationship Id="rId11" Type="http://schemas.openxmlformats.org/officeDocument/2006/relationships/slide" Target="slide59.xml"/><Relationship Id="rId5" Type="http://schemas.openxmlformats.org/officeDocument/2006/relationships/slide" Target="slide44.xml"/><Relationship Id="rId10" Type="http://schemas.openxmlformats.org/officeDocument/2006/relationships/slide" Target="slide50.xml"/><Relationship Id="rId4" Type="http://schemas.openxmlformats.org/officeDocument/2006/relationships/slide" Target="slide43.xml"/><Relationship Id="rId9" Type="http://schemas.openxmlformats.org/officeDocument/2006/relationships/slide" Target="slide49.xml"/></Relationships>
</file>

<file path=ppt/slides/_rels/slide4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1.xml"/></Relationships>
</file>

<file path=ppt/slides/_rels/slide4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1.xml"/></Relationships>
</file>

<file path=ppt/slides/_rels/slide4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1.xml"/></Relationships>
</file>

<file path=ppt/slides/_rels/slide4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1.xml"/></Relationships>
</file>

<file path=ppt/slides/_rels/slide4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1.xml"/></Relationships>
</file>

<file path=ppt/slides/_rels/slide4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1.xml"/></Relationships>
</file>

<file path=ppt/slides/_rels/slide4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5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1.xml"/></Relationships>
</file>

<file path=ppt/slides/_rels/slide5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1.xml"/></Relationships>
</file>

<file path=ppt/slides/_rels/slide5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1.xml"/></Relationships>
</file>

<file path=ppt/slides/_rels/slide5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1.xml"/></Relationships>
</file>

<file path=ppt/slides/_rels/slide5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1.xml"/></Relationships>
</file>

<file path=ppt/slides/_rels/slide5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1.xml"/></Relationships>
</file>

<file path=ppt/slides/_rels/slide5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1.xml"/></Relationships>
</file>

<file path=ppt/slides/_rels/slide5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1.xml"/></Relationships>
</file>

<file path=ppt/slides/_rels/slide5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1.xml"/></Relationships>
</file>

<file path=ppt/slides/_rels/slide5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1.xml"/></Relationships>
</file>

<file path=ppt/slides/_rels/slide6.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image" Target="../media/image4.jpeg"/><Relationship Id="rId7" Type="http://schemas.openxmlformats.org/officeDocument/2006/relationships/slide" Target="slide10.xml"/><Relationship Id="rId12" Type="http://schemas.openxmlformats.org/officeDocument/2006/relationships/slide" Target="slide5.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 Target="slide9.xml"/><Relationship Id="rId11" Type="http://schemas.openxmlformats.org/officeDocument/2006/relationships/slide" Target="slide15.xml"/><Relationship Id="rId5" Type="http://schemas.openxmlformats.org/officeDocument/2006/relationships/slide" Target="slide8.xml"/><Relationship Id="rId10" Type="http://schemas.openxmlformats.org/officeDocument/2006/relationships/slide" Target="slide23.xml"/><Relationship Id="rId4" Type="http://schemas.openxmlformats.org/officeDocument/2006/relationships/slide" Target="slide7.xml"/><Relationship Id="rId9" Type="http://schemas.openxmlformats.org/officeDocument/2006/relationships/slide" Target="slide13.xml"/></Relationships>
</file>

<file path=ppt/slides/_rels/slide6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1.xml"/></Relationships>
</file>

<file path=ppt/slides/_rels/slide6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1.xml"/></Relationships>
</file>

<file path=ppt/slides/_rels/slide6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63.xml.rels><?xml version="1.0" encoding="UTF-8" standalone="yes"?>
<Relationships xmlns="http://schemas.openxmlformats.org/package/2006/relationships"><Relationship Id="rId8" Type="http://schemas.openxmlformats.org/officeDocument/2006/relationships/slide" Target="slide69.xml"/><Relationship Id="rId3" Type="http://schemas.openxmlformats.org/officeDocument/2006/relationships/image" Target="../media/image4.jpeg"/><Relationship Id="rId7" Type="http://schemas.openxmlformats.org/officeDocument/2006/relationships/slide" Target="slide67.xml"/><Relationship Id="rId12" Type="http://schemas.openxmlformats.org/officeDocument/2006/relationships/slide" Target="slide62.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 Target="slide66.xml"/><Relationship Id="rId11" Type="http://schemas.openxmlformats.org/officeDocument/2006/relationships/slide" Target="slide72.xml"/><Relationship Id="rId5" Type="http://schemas.openxmlformats.org/officeDocument/2006/relationships/slide" Target="slide65.xml"/><Relationship Id="rId10" Type="http://schemas.openxmlformats.org/officeDocument/2006/relationships/slide" Target="slide78.xml"/><Relationship Id="rId4" Type="http://schemas.openxmlformats.org/officeDocument/2006/relationships/slide" Target="slide64.xml"/><Relationship Id="rId9" Type="http://schemas.openxmlformats.org/officeDocument/2006/relationships/slide" Target="slide70.xml"/></Relationships>
</file>

<file path=ppt/slides/_rels/slide6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2.xml"/></Relationships>
</file>

<file path=ppt/slides/_rels/slide6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2.xml"/></Relationships>
</file>

<file path=ppt/slides/_rels/slide6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2.xml"/></Relationships>
</file>

<file path=ppt/slides/_rels/slide6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2.xml"/></Relationships>
</file>

<file path=ppt/slides/_rels/slide6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2.xml"/></Relationships>
</file>

<file path=ppt/slides/_rels/slide6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7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2.xml"/></Relationships>
</file>

<file path=ppt/slides/_rels/slide7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2.xml"/></Relationships>
</file>

<file path=ppt/slides/_rels/slide7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2.xml"/></Relationships>
</file>

<file path=ppt/slides/_rels/slide7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2.xml"/></Relationships>
</file>

<file path=ppt/slides/_rels/slide7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2.xml"/></Relationships>
</file>

<file path=ppt/slides/_rels/slide7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2.xml"/></Relationships>
</file>

<file path=ppt/slides/_rels/slide7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2.xml"/></Relationships>
</file>

<file path=ppt/slides/_rels/slide7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2.xml"/></Relationships>
</file>

<file path=ppt/slides/_rels/slide7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2.xml"/></Relationships>
</file>

<file path=ppt/slides/_rels/slide7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8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image" Target="../media/image5.jpg"/><Relationship Id="rId4" Type="http://schemas.openxmlformats.org/officeDocument/2006/relationships/hyperlink" Target="http://wpa.qq.com/msgrd?V=1&amp;Uin=452850016&amp;Exe=QQ&amp;Site=im.qq.com&amp;Menu=No"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cstate="print">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0" y="0"/>
            <a:ext cx="9144000" cy="5715000"/>
          </a:xfrm>
          <a:prstGeom prst="rect">
            <a:avLst/>
          </a:prstGeom>
          <a:effectLst/>
          <a:scene3d>
            <a:camera prst="orthographicFront"/>
            <a:lightRig rig="threePt" dir="t"/>
          </a:scene3d>
          <a:sp3d>
            <a:bevelT w="254000" h="254000" prst="slope"/>
          </a:sp3d>
        </p:spPr>
      </p:pic>
      <p:sp>
        <p:nvSpPr>
          <p:cNvPr id="8" name="TextBox 7"/>
          <p:cNvSpPr txBox="1"/>
          <p:nvPr/>
        </p:nvSpPr>
        <p:spPr>
          <a:xfrm>
            <a:off x="1658382" y="769268"/>
            <a:ext cx="5827236" cy="2800767"/>
          </a:xfrm>
          <a:prstGeom prst="rect">
            <a:avLst/>
          </a:prstGeom>
          <a:noFill/>
          <a:effectLst>
            <a:glow>
              <a:schemeClr val="accent1"/>
            </a:glow>
            <a:outerShdw blurRad="50800" dist="38100" dir="5400000" algn="t" rotWithShape="0">
              <a:schemeClr val="accent5">
                <a:lumMod val="50000"/>
                <a:alpha val="58000"/>
              </a:schemeClr>
            </a:outerShdw>
            <a:reflection blurRad="6350" stA="50000" endPos="55500" dist="50800" dir="5400000" sy="-100000" algn="bl" rotWithShape="0"/>
            <a:softEdge rad="0"/>
          </a:effectLst>
        </p:spPr>
        <p:txBody>
          <a:bodyPr wrap="none" rtlCol="0">
            <a:spAutoFit/>
          </a:bodyPr>
          <a:lstStyle/>
          <a:p>
            <a:pPr algn="ctr"/>
            <a:r>
              <a:rPr lang="zh-CN" altLang="en-US" sz="8800" dirty="0" smtClean="0">
                <a:solidFill>
                  <a:schemeClr val="tx1">
                    <a:alpha val="60000"/>
                  </a:schemeClr>
                </a:solidFill>
                <a:effectLst>
                  <a:outerShdw blurRad="38100" dist="38100" dir="2700000" algn="tl">
                    <a:srgbClr val="0070C0">
                      <a:alpha val="92000"/>
                    </a:srgbClr>
                  </a:outerShdw>
                </a:effectLst>
                <a:latin typeface="黑体" pitchFamily="2" charset="-122"/>
                <a:ea typeface="黑体" pitchFamily="2" charset="-122"/>
              </a:rPr>
              <a:t>呼叫中心</a:t>
            </a:r>
            <a:endParaRPr lang="en-US" altLang="zh-CN" sz="8800" dirty="0" smtClean="0">
              <a:solidFill>
                <a:schemeClr val="tx1">
                  <a:alpha val="60000"/>
                </a:schemeClr>
              </a:solidFill>
              <a:effectLst>
                <a:outerShdw blurRad="38100" dist="38100" dir="2700000" algn="tl">
                  <a:srgbClr val="0070C0">
                    <a:alpha val="92000"/>
                  </a:srgbClr>
                </a:outerShdw>
              </a:effectLst>
              <a:latin typeface="黑体" pitchFamily="2" charset="-122"/>
              <a:ea typeface="黑体" pitchFamily="2" charset="-122"/>
            </a:endParaRPr>
          </a:p>
          <a:p>
            <a:pPr algn="ctr"/>
            <a:r>
              <a:rPr lang="zh-CN" altLang="en-US" sz="8800" dirty="0" smtClean="0">
                <a:solidFill>
                  <a:schemeClr val="tx1">
                    <a:alpha val="60000"/>
                  </a:schemeClr>
                </a:solidFill>
                <a:effectLst>
                  <a:outerShdw blurRad="38100" dist="38100" dir="2700000" algn="tl">
                    <a:srgbClr val="0070C0">
                      <a:alpha val="92000"/>
                    </a:srgbClr>
                  </a:outerShdw>
                </a:effectLst>
                <a:latin typeface="黑体" pitchFamily="2" charset="-122"/>
                <a:ea typeface="黑体" pitchFamily="2" charset="-122"/>
              </a:rPr>
              <a:t>班组长管理</a:t>
            </a:r>
            <a:endParaRPr lang="zh-CN" altLang="en-US" sz="8800" dirty="0">
              <a:solidFill>
                <a:schemeClr val="tx1">
                  <a:alpha val="60000"/>
                </a:schemeClr>
              </a:solidFill>
              <a:effectLst>
                <a:outerShdw blurRad="38100" dist="38100" dir="2700000" algn="tl">
                  <a:srgbClr val="0070C0">
                    <a:alpha val="92000"/>
                  </a:srgbClr>
                </a:outerShdw>
              </a:effectLst>
              <a:latin typeface="黑体" pitchFamily="2" charset="-122"/>
              <a:ea typeface="黑体" pitchFamily="2" charset="-122"/>
            </a:endParaRPr>
          </a:p>
        </p:txBody>
      </p:sp>
      <p:sp>
        <p:nvSpPr>
          <p:cNvPr id="10" name="矩形 9"/>
          <p:cNvSpPr/>
          <p:nvPr/>
        </p:nvSpPr>
        <p:spPr>
          <a:xfrm>
            <a:off x="4479635" y="2395835"/>
            <a:ext cx="184730" cy="923330"/>
          </a:xfrm>
          <a:prstGeom prst="rect">
            <a:avLst/>
          </a:prstGeom>
          <a:noFill/>
        </p:spPr>
        <p:txBody>
          <a:bodyPr wrap="none" lIns="91440" tIns="45720" rIns="91440" bIns="45720">
            <a:spAutoFit/>
          </a:bodyPr>
          <a:lstStyle/>
          <a:p>
            <a:pPr algn="ct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1" name="TextBox 10"/>
          <p:cNvSpPr txBox="1"/>
          <p:nvPr/>
        </p:nvSpPr>
        <p:spPr>
          <a:xfrm>
            <a:off x="1043608" y="4081636"/>
            <a:ext cx="7056784" cy="584775"/>
          </a:xfrm>
          <a:prstGeom prst="rect">
            <a:avLst/>
          </a:prstGeom>
          <a:noFill/>
        </p:spPr>
        <p:txBody>
          <a:bodyPr wrap="square" rtlCol="0">
            <a:spAutoFit/>
          </a:bodyPr>
          <a:lstStyle/>
          <a:p>
            <a:pPr algn="ctr"/>
            <a:r>
              <a:rPr lang="en-US" altLang="zh-CN" sz="3200" dirty="0" smtClean="0">
                <a:latin typeface="黑体" pitchFamily="2" charset="-122"/>
                <a:ea typeface="黑体" pitchFamily="2" charset="-122"/>
              </a:rPr>
              <a:t>HUJIAO ZHONGXIN BANZUZHANG GUANLI</a:t>
            </a:r>
            <a:endParaRPr lang="zh-CN" altLang="en-US" sz="3200" dirty="0">
              <a:latin typeface="黑体" pitchFamily="2" charset="-122"/>
              <a:ea typeface="黑体" pitchFamily="2" charset="-122"/>
            </a:endParaRPr>
          </a:p>
        </p:txBody>
      </p:sp>
      <p:pic>
        <p:nvPicPr>
          <p:cNvPr id="9" name="图片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848" y="259421"/>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743317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2862322"/>
          </a:xfrm>
          <a:prstGeom prst="rect">
            <a:avLst/>
          </a:prstGeom>
          <a:noFill/>
        </p:spPr>
        <p:txBody>
          <a:bodyPr wrap="square" rtlCol="0">
            <a:spAutoFit/>
          </a:bodyPr>
          <a:lstStyle/>
          <a:p>
            <a:pPr indent="457200"/>
            <a:r>
              <a:rPr lang="zh-CN" altLang="zh-CN" b="1" dirty="0"/>
              <a:t>角色</a:t>
            </a:r>
            <a:r>
              <a:rPr lang="zh-CN" altLang="zh-CN" b="1" dirty="0" smtClean="0"/>
              <a:t>背景</a:t>
            </a:r>
            <a:endParaRPr lang="en-US" altLang="zh-CN" b="1" dirty="0" smtClean="0"/>
          </a:p>
          <a:p>
            <a:pPr indent="457200"/>
            <a:endParaRPr lang="zh-CN" altLang="zh-CN" dirty="0"/>
          </a:p>
          <a:p>
            <a:pPr indent="457200"/>
            <a:r>
              <a:rPr lang="en-US" altLang="zh-CN" dirty="0"/>
              <a:t>1</a:t>
            </a:r>
            <a:r>
              <a:rPr lang="zh-CN" altLang="zh-CN" dirty="0"/>
              <a:t>．你的资料</a:t>
            </a:r>
          </a:p>
          <a:p>
            <a:pPr indent="457200"/>
            <a:r>
              <a:rPr lang="zh-CN" altLang="zh-CN" dirty="0"/>
              <a:t>你是联合集团呼叫中心的一名班组长，上任时间三个月左右，入职时间一年半。</a:t>
            </a:r>
          </a:p>
          <a:p>
            <a:pPr indent="457200"/>
            <a:r>
              <a:rPr lang="en-US" altLang="zh-CN" dirty="0"/>
              <a:t>2</a:t>
            </a:r>
            <a:r>
              <a:rPr lang="zh-CN" altLang="zh-CN" dirty="0"/>
              <a:t>．该小组资料</a:t>
            </a:r>
          </a:p>
          <a:p>
            <a:pPr indent="457200"/>
            <a:r>
              <a:rPr lang="zh-CN" altLang="zh-CN" dirty="0"/>
              <a:t>你的小组共</a:t>
            </a:r>
            <a:r>
              <a:rPr lang="en-US" altLang="zh-CN" dirty="0"/>
              <a:t>12</a:t>
            </a:r>
            <a:r>
              <a:rPr lang="zh-CN" altLang="zh-CN" dirty="0"/>
              <a:t>人，其中只有</a:t>
            </a:r>
            <a:r>
              <a:rPr lang="en-US" altLang="zh-CN" dirty="0"/>
              <a:t>5</a:t>
            </a:r>
            <a:r>
              <a:rPr lang="zh-CN" altLang="zh-CN" dirty="0"/>
              <a:t>名是老员工，入职时间都在两年左右，其他</a:t>
            </a:r>
            <a:r>
              <a:rPr lang="en-US" altLang="zh-CN" dirty="0"/>
              <a:t>7</a:t>
            </a:r>
            <a:r>
              <a:rPr lang="zh-CN" altLang="zh-CN" dirty="0"/>
              <a:t>名均是新来的员工。该小组自建立以来绩效指标一般，近期通过大家的努力，各项工作都有了很明显的进步，整个小组的业绩也有了提升。</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班前例会的执行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546217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841276"/>
            <a:ext cx="6836222" cy="4524315"/>
          </a:xfrm>
          <a:prstGeom prst="rect">
            <a:avLst/>
          </a:prstGeom>
          <a:noFill/>
        </p:spPr>
        <p:txBody>
          <a:bodyPr wrap="square" rtlCol="0">
            <a:spAutoFit/>
          </a:bodyPr>
          <a:lstStyle/>
          <a:p>
            <a:pPr indent="457200"/>
            <a:r>
              <a:rPr lang="en-US" altLang="zh-CN" dirty="0"/>
              <a:t>3</a:t>
            </a:r>
            <a:r>
              <a:rPr lang="zh-CN" altLang="zh-CN" dirty="0"/>
              <a:t>．本次实训背景</a:t>
            </a:r>
          </a:p>
          <a:p>
            <a:pPr indent="457200"/>
            <a:r>
              <a:rPr lang="zh-CN" altLang="zh-CN" dirty="0"/>
              <a:t>班前例会是每天固定的会议形式，今天的班前例会有以下内容需要在会议中进行解决：</a:t>
            </a:r>
          </a:p>
          <a:p>
            <a:pPr indent="457200"/>
            <a:r>
              <a:rPr lang="en-US" altLang="zh-CN" dirty="0"/>
              <a:t>(1)</a:t>
            </a:r>
            <a:r>
              <a:rPr lang="zh-CN" altLang="zh-CN" dirty="0"/>
              <a:t>昨晚商业台式电脑事业部召开了一个会议，由经理、主管和各班组长参加，会议的内容是与暑促相关的近期几个指标的调整。</a:t>
            </a:r>
          </a:p>
          <a:p>
            <a:pPr indent="457200"/>
            <a:r>
              <a:rPr lang="en-US" altLang="zh-CN" dirty="0"/>
              <a:t>(2)</a:t>
            </a:r>
            <a:r>
              <a:rPr lang="zh-CN" altLang="zh-CN" dirty="0"/>
              <a:t>昨天夜班有一名客户投诉，电脑刚刚出了保修期，但是客户称发票在保修期内，情绪比较激动，今天白天可能来电。</a:t>
            </a:r>
          </a:p>
          <a:p>
            <a:pPr indent="457200"/>
            <a:r>
              <a:rPr lang="en-US" altLang="zh-CN" dirty="0"/>
              <a:t>(3)</a:t>
            </a:r>
            <a:r>
              <a:rPr lang="zh-CN" altLang="zh-CN" dirty="0"/>
              <a:t>今天有一个其他部门的调用，需要一名员工协助其他部门做一些工作。</a:t>
            </a:r>
          </a:p>
          <a:p>
            <a:pPr indent="457200"/>
            <a:r>
              <a:rPr lang="en-US" altLang="zh-CN" dirty="0"/>
              <a:t>(4)</a:t>
            </a:r>
            <a:r>
              <a:rPr lang="zh-CN" altLang="zh-CN" dirty="0"/>
              <a:t>对老员工</a:t>
            </a:r>
            <a:r>
              <a:rPr lang="en-US" altLang="zh-CN" dirty="0"/>
              <a:t>B</a:t>
            </a:r>
            <a:r>
              <a:rPr lang="zh-CN" altLang="zh-CN" dirty="0"/>
              <a:t>最近的表现进行表扬，他最近工作积极主动，承担了很多义务为大家服务的工作。</a:t>
            </a:r>
          </a:p>
          <a:p>
            <a:pPr indent="457200"/>
            <a:r>
              <a:rPr lang="en-US" altLang="zh-CN" dirty="0"/>
              <a:t>(5)</a:t>
            </a:r>
            <a:r>
              <a:rPr lang="zh-CN" altLang="zh-CN" dirty="0"/>
              <a:t>最近天气炎热，下午的时候大家比较容易犯困，大家一起讨论怎么解决此问题。</a:t>
            </a:r>
          </a:p>
          <a:p>
            <a:pPr indent="457200"/>
            <a:r>
              <a:rPr lang="en-US" altLang="zh-CN" dirty="0"/>
              <a:t>(6)</a:t>
            </a:r>
            <a:r>
              <a:rPr lang="zh-CN" altLang="zh-CN" dirty="0"/>
              <a:t>带大家喊口号。</a:t>
            </a:r>
          </a:p>
          <a:p>
            <a:pPr indent="457200"/>
            <a:r>
              <a:rPr lang="en-US" altLang="zh-CN" dirty="0"/>
              <a:t>(7)</a:t>
            </a:r>
            <a:r>
              <a:rPr lang="zh-CN" altLang="zh-CN" dirty="0"/>
              <a:t>自由发挥内容。</a:t>
            </a:r>
          </a:p>
          <a:p>
            <a:pPr indent="457200"/>
            <a:r>
              <a:rPr lang="en-US" altLang="zh-CN" dirty="0"/>
              <a:t>(8)</a:t>
            </a:r>
            <a:r>
              <a:rPr lang="zh-CN" altLang="zh-CN" dirty="0"/>
              <a:t>部门经理参加到会议中。</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班前例会的执行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546217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1477328"/>
          </a:xfrm>
          <a:prstGeom prst="rect">
            <a:avLst/>
          </a:prstGeom>
          <a:noFill/>
        </p:spPr>
        <p:txBody>
          <a:bodyPr wrap="square" rtlCol="0">
            <a:spAutoFit/>
          </a:bodyPr>
          <a:lstStyle/>
          <a:p>
            <a:pPr indent="457200"/>
            <a:r>
              <a:rPr lang="zh-CN" altLang="zh-CN" b="1" dirty="0"/>
              <a:t>任务</a:t>
            </a:r>
            <a:r>
              <a:rPr lang="zh-CN" altLang="zh-CN" b="1" dirty="0" smtClean="0"/>
              <a:t>内容</a:t>
            </a:r>
            <a:endParaRPr lang="en-US" altLang="zh-CN" b="1" dirty="0" smtClean="0"/>
          </a:p>
          <a:p>
            <a:pPr indent="457200"/>
            <a:endParaRPr lang="zh-CN" altLang="zh-CN" dirty="0"/>
          </a:p>
          <a:p>
            <a:pPr indent="457200"/>
            <a:r>
              <a:rPr lang="en-US" altLang="zh-CN" dirty="0"/>
              <a:t>1</a:t>
            </a:r>
            <a:r>
              <a:rPr lang="zh-CN" altLang="zh-CN" dirty="0"/>
              <a:t>．按照背景内容进行角色划分。</a:t>
            </a:r>
          </a:p>
          <a:p>
            <a:pPr indent="457200"/>
            <a:r>
              <a:rPr lang="en-US" altLang="zh-CN" dirty="0"/>
              <a:t>2</a:t>
            </a:r>
            <a:r>
              <a:rPr lang="zh-CN" altLang="zh-CN" dirty="0"/>
              <a:t>．对每个环节进行设计和准备。</a:t>
            </a:r>
          </a:p>
          <a:p>
            <a:pPr indent="457200"/>
            <a:r>
              <a:rPr lang="en-US" altLang="zh-CN" dirty="0"/>
              <a:t>3</a:t>
            </a:r>
            <a:r>
              <a:rPr lang="zh-CN" altLang="zh-CN" dirty="0"/>
              <a:t>．模拟班组长组织进行班前例会。</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班前例会的执行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546217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4431983"/>
          </a:xfrm>
          <a:prstGeom prst="rect">
            <a:avLst/>
          </a:prstGeom>
          <a:noFill/>
        </p:spPr>
        <p:txBody>
          <a:bodyPr wrap="square" rtlCol="0">
            <a:spAutoFit/>
          </a:bodyPr>
          <a:lstStyle/>
          <a:p>
            <a:pPr indent="457200"/>
            <a:r>
              <a:rPr lang="zh-CN" altLang="zh-CN" sz="1600" b="1" dirty="0"/>
              <a:t>各角色任务安排</a:t>
            </a:r>
            <a:endParaRPr lang="zh-CN" altLang="zh-CN" sz="1600" dirty="0"/>
          </a:p>
          <a:p>
            <a:pPr indent="457200"/>
            <a:r>
              <a:rPr lang="en-US" altLang="zh-CN" sz="1600" dirty="0"/>
              <a:t>1</a:t>
            </a:r>
            <a:r>
              <a:rPr lang="zh-CN" altLang="zh-CN" sz="1600" dirty="0"/>
              <a:t>．观察员角色</a:t>
            </a:r>
          </a:p>
          <a:p>
            <a:pPr indent="457200"/>
            <a:r>
              <a:rPr lang="zh-CN" altLang="zh-CN" sz="1600" dirty="0"/>
              <a:t>对班组长的表现进行点评和打分。</a:t>
            </a:r>
          </a:p>
          <a:p>
            <a:pPr indent="457200"/>
            <a:r>
              <a:rPr lang="zh-CN" altLang="zh-CN" sz="1600" dirty="0"/>
              <a:t>实训前的准备：你需要做以下事情：</a:t>
            </a:r>
          </a:p>
          <a:p>
            <a:pPr indent="457200"/>
            <a:r>
              <a:rPr lang="en-US" altLang="zh-CN" sz="1600" dirty="0"/>
              <a:t>(1)</a:t>
            </a:r>
            <a:r>
              <a:rPr lang="zh-CN" altLang="zh-CN" sz="1600" dirty="0"/>
              <a:t>熟悉班前例会的相关知识；</a:t>
            </a:r>
          </a:p>
          <a:p>
            <a:pPr indent="457200"/>
            <a:r>
              <a:rPr lang="en-US" altLang="zh-CN" sz="1600" dirty="0"/>
              <a:t>(2)</a:t>
            </a:r>
            <a:r>
              <a:rPr lang="zh-CN" altLang="zh-CN" sz="1600" dirty="0"/>
              <a:t>认真阅读背景资料；</a:t>
            </a:r>
          </a:p>
          <a:p>
            <a:pPr indent="457200"/>
            <a:r>
              <a:rPr lang="en-US" altLang="zh-CN" sz="1600" dirty="0"/>
              <a:t>(3)</a:t>
            </a:r>
            <a:r>
              <a:rPr lang="zh-CN" altLang="zh-CN" sz="1600" dirty="0"/>
              <a:t>了解随后需要完成的班前例会组织情况评分表。</a:t>
            </a:r>
          </a:p>
          <a:p>
            <a:pPr indent="457200"/>
            <a:r>
              <a:rPr lang="en-US" altLang="zh-CN" sz="1600" dirty="0"/>
              <a:t>2</a:t>
            </a:r>
            <a:r>
              <a:rPr lang="zh-CN" altLang="zh-CN" sz="1600" dirty="0"/>
              <a:t>．模拟经理角色</a:t>
            </a:r>
          </a:p>
          <a:p>
            <a:pPr indent="457200"/>
            <a:r>
              <a:rPr lang="zh-CN" altLang="zh-CN" sz="1600" dirty="0"/>
              <a:t>要求以经理的角色参加到这次实训过程中。</a:t>
            </a:r>
          </a:p>
          <a:p>
            <a:pPr indent="457200"/>
            <a:r>
              <a:rPr lang="zh-CN" altLang="zh-CN" sz="1600" dirty="0"/>
              <a:t>实训前的准备：你需要做以下事情：</a:t>
            </a:r>
          </a:p>
          <a:p>
            <a:pPr indent="457200"/>
            <a:r>
              <a:rPr lang="en-US" altLang="zh-CN" sz="1600" dirty="0"/>
              <a:t>(1)</a:t>
            </a:r>
            <a:r>
              <a:rPr lang="zh-CN" altLang="zh-CN" sz="1600" dirty="0"/>
              <a:t>熟悉班前例会的相关知识；</a:t>
            </a:r>
          </a:p>
          <a:p>
            <a:pPr indent="457200"/>
            <a:r>
              <a:rPr lang="en-US" altLang="zh-CN" sz="1600" dirty="0"/>
              <a:t>(2)</a:t>
            </a:r>
            <a:r>
              <a:rPr lang="zh-CN" altLang="zh-CN" sz="1600" dirty="0"/>
              <a:t>认真阅读背景资料；</a:t>
            </a:r>
          </a:p>
          <a:p>
            <a:pPr indent="457200"/>
            <a:r>
              <a:rPr lang="en-US" altLang="zh-CN" sz="1600" dirty="0"/>
              <a:t>(3)</a:t>
            </a:r>
            <a:r>
              <a:rPr lang="zh-CN" altLang="zh-CN" sz="1600" dirty="0"/>
              <a:t>通过背景资料梳理自己的观点和看法。</a:t>
            </a:r>
          </a:p>
          <a:p>
            <a:pPr indent="457200"/>
            <a:r>
              <a:rPr lang="zh-CN" altLang="zh-CN" sz="1600" dirty="0"/>
              <a:t>实训过程中：你需要执行以下任务：</a:t>
            </a:r>
          </a:p>
          <a:p>
            <a:pPr indent="457200"/>
            <a:r>
              <a:rPr lang="en-US" altLang="zh-CN" sz="1600" dirty="0"/>
              <a:t>(1)</a:t>
            </a:r>
            <a:r>
              <a:rPr lang="zh-CN" altLang="zh-CN" sz="1600" dirty="0"/>
              <a:t>注意观察所有人员的表现；</a:t>
            </a:r>
          </a:p>
          <a:p>
            <a:pPr indent="457200"/>
            <a:r>
              <a:rPr lang="en-US" altLang="zh-CN" sz="1600" dirty="0"/>
              <a:t>(2)</a:t>
            </a:r>
            <a:r>
              <a:rPr lang="zh-CN" altLang="zh-CN" sz="1600" dirty="0"/>
              <a:t>分析班组长和员工表达与沟通的内容；</a:t>
            </a:r>
          </a:p>
          <a:p>
            <a:pPr indent="457200"/>
            <a:r>
              <a:rPr lang="en-US" altLang="zh-CN" sz="1600" dirty="0"/>
              <a:t>(3)</a:t>
            </a:r>
            <a:r>
              <a:rPr lang="zh-CN" altLang="zh-CN" sz="1600" dirty="0"/>
              <a:t>选择适当的时机，阐述自己的观点。</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班前例会的执行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546217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3970318"/>
          </a:xfrm>
          <a:prstGeom prst="rect">
            <a:avLst/>
          </a:prstGeom>
          <a:noFill/>
        </p:spPr>
        <p:txBody>
          <a:bodyPr wrap="square" rtlCol="0">
            <a:spAutoFit/>
          </a:bodyPr>
          <a:lstStyle/>
          <a:p>
            <a:pPr indent="457200"/>
            <a:r>
              <a:rPr lang="en-US" altLang="zh-CN" dirty="0"/>
              <a:t>3</a:t>
            </a:r>
            <a:r>
              <a:rPr lang="zh-CN" altLang="zh-CN" dirty="0"/>
              <a:t>．模拟班组长角色</a:t>
            </a:r>
          </a:p>
          <a:p>
            <a:pPr indent="457200"/>
            <a:r>
              <a:rPr lang="zh-CN" altLang="zh-CN" dirty="0"/>
              <a:t>模拟班组长是该情境训练的组织者，主持进行整个过程。</a:t>
            </a:r>
          </a:p>
          <a:p>
            <a:pPr indent="457200"/>
            <a:r>
              <a:rPr lang="zh-CN" altLang="zh-CN" dirty="0"/>
              <a:t>实训前的准备：你需要做以下事情：</a:t>
            </a:r>
          </a:p>
          <a:p>
            <a:pPr indent="457200"/>
            <a:r>
              <a:rPr lang="en-US" altLang="zh-CN" dirty="0"/>
              <a:t>(1)</a:t>
            </a:r>
            <a:r>
              <a:rPr lang="zh-CN" altLang="zh-CN" dirty="0"/>
              <a:t>熟悉各项知识点；</a:t>
            </a:r>
          </a:p>
          <a:p>
            <a:pPr indent="457200"/>
            <a:r>
              <a:rPr lang="en-US" altLang="zh-CN" dirty="0"/>
              <a:t>(2)</a:t>
            </a:r>
            <a:r>
              <a:rPr lang="zh-CN" altLang="zh-CN" dirty="0"/>
              <a:t>熟悉背景资料；</a:t>
            </a:r>
          </a:p>
          <a:p>
            <a:pPr indent="457200"/>
            <a:r>
              <a:rPr lang="en-US" altLang="zh-CN" dirty="0"/>
              <a:t>(3)</a:t>
            </a:r>
            <a:r>
              <a:rPr lang="zh-CN" altLang="zh-CN" dirty="0"/>
              <a:t>做好人物角色分配；</a:t>
            </a:r>
          </a:p>
          <a:p>
            <a:pPr indent="457200"/>
            <a:r>
              <a:rPr lang="en-US" altLang="zh-CN" dirty="0"/>
              <a:t>(4)</a:t>
            </a:r>
            <a:r>
              <a:rPr lang="zh-CN" altLang="zh-CN" dirty="0"/>
              <a:t>准备好班前例会中所需要的资料和内容。</a:t>
            </a:r>
          </a:p>
          <a:p>
            <a:pPr indent="457200"/>
            <a:r>
              <a:rPr lang="zh-CN" altLang="zh-CN" dirty="0"/>
              <a:t>实训过程中：你需要执行以下任务：</a:t>
            </a:r>
          </a:p>
          <a:p>
            <a:pPr indent="457200"/>
            <a:r>
              <a:rPr lang="en-US" altLang="zh-CN" dirty="0"/>
              <a:t>(1)</a:t>
            </a:r>
            <a:r>
              <a:rPr lang="zh-CN" altLang="zh-CN" dirty="0"/>
              <a:t>注意遵守班前例会的各项原则；</a:t>
            </a:r>
          </a:p>
          <a:p>
            <a:pPr indent="457200"/>
            <a:r>
              <a:rPr lang="en-US" altLang="zh-CN" dirty="0"/>
              <a:t>(2)</a:t>
            </a:r>
            <a:r>
              <a:rPr lang="zh-CN" altLang="zh-CN" dirty="0"/>
              <a:t>严格按照背景资料中的要求完成班前例会内容；</a:t>
            </a:r>
          </a:p>
          <a:p>
            <a:pPr indent="457200"/>
            <a:r>
              <a:rPr lang="en-US" altLang="zh-CN" dirty="0"/>
              <a:t>(3)</a:t>
            </a:r>
            <a:r>
              <a:rPr lang="zh-CN" altLang="zh-CN" dirty="0"/>
              <a:t>处理好特殊情况。</a:t>
            </a:r>
          </a:p>
          <a:p>
            <a:pPr indent="457200"/>
            <a:r>
              <a:rPr lang="zh-CN" altLang="zh-CN" dirty="0"/>
              <a:t>实训结束后：你需要执行以下任务：</a:t>
            </a:r>
          </a:p>
          <a:p>
            <a:pPr indent="457200"/>
            <a:r>
              <a:rPr lang="en-US" altLang="zh-CN" dirty="0"/>
              <a:t>(1)</a:t>
            </a:r>
            <a:r>
              <a:rPr lang="zh-CN" altLang="zh-CN" dirty="0"/>
              <a:t>共同讨论本次班前例会的组织情况；</a:t>
            </a:r>
          </a:p>
          <a:p>
            <a:pPr indent="457200"/>
            <a:r>
              <a:rPr lang="en-US" altLang="zh-CN" dirty="0"/>
              <a:t>(2)</a:t>
            </a:r>
            <a:r>
              <a:rPr lang="zh-CN" altLang="zh-CN" dirty="0"/>
              <a:t>总结自己的表现。</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班前例会的执行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546217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841276"/>
            <a:ext cx="6836222" cy="4524315"/>
          </a:xfrm>
          <a:prstGeom prst="rect">
            <a:avLst/>
          </a:prstGeom>
          <a:noFill/>
        </p:spPr>
        <p:txBody>
          <a:bodyPr wrap="square" rtlCol="0">
            <a:spAutoFit/>
          </a:bodyPr>
          <a:lstStyle/>
          <a:p>
            <a:pPr indent="457200"/>
            <a:r>
              <a:rPr lang="zh-CN" altLang="zh-CN" b="1" dirty="0"/>
              <a:t>必备</a:t>
            </a:r>
            <a:r>
              <a:rPr lang="zh-CN" altLang="zh-CN" b="1" dirty="0" smtClean="0"/>
              <a:t>知识</a:t>
            </a:r>
            <a:endParaRPr lang="en-US" altLang="zh-CN" b="1" dirty="0" smtClean="0"/>
          </a:p>
          <a:p>
            <a:pPr indent="457200"/>
            <a:endParaRPr lang="zh-CN" altLang="zh-CN" dirty="0"/>
          </a:p>
          <a:p>
            <a:pPr indent="457200"/>
            <a:r>
              <a:rPr lang="en-US" altLang="zh-CN" dirty="0"/>
              <a:t>1</a:t>
            </a:r>
            <a:r>
              <a:rPr lang="zh-CN" altLang="zh-CN" dirty="0"/>
              <a:t>．班前例会的目的</a:t>
            </a:r>
          </a:p>
          <a:p>
            <a:pPr indent="457200"/>
            <a:r>
              <a:rPr lang="zh-CN" altLang="zh-CN" dirty="0"/>
              <a:t>呼叫中心的班前例会是在员工正式工作之前进行的一次比较简短的交流，一般以班组为单位进行。通过班前例会的实施，可以对人员的考勤、当日的工作安排，以及一些问题进行确认，也可以鼓舞士气，营造良好的工作氛围，也能将公司的一些要求及时传达给员工。因此，班前例会对于呼叫中心而言非常重要，每天都要坚持召开。</a:t>
            </a:r>
          </a:p>
          <a:p>
            <a:pPr indent="457200"/>
            <a:r>
              <a:rPr lang="en-US" altLang="zh-CN" dirty="0"/>
              <a:t>2</a:t>
            </a:r>
            <a:r>
              <a:rPr lang="zh-CN" altLang="zh-CN" dirty="0"/>
              <a:t>．班前例会的意义</a:t>
            </a:r>
          </a:p>
          <a:p>
            <a:pPr indent="457200"/>
            <a:r>
              <a:rPr lang="en-US" altLang="zh-CN" dirty="0"/>
              <a:t>(1)</a:t>
            </a:r>
            <a:r>
              <a:rPr lang="zh-CN" altLang="zh-CN" dirty="0"/>
              <a:t>端正工作态度，提高工作积极性</a:t>
            </a:r>
          </a:p>
          <a:p>
            <a:pPr indent="457200"/>
            <a:r>
              <a:rPr lang="zh-CN" altLang="zh-CN" dirty="0"/>
              <a:t>通过班前例会这种形式，可以让大家对待工作更加认真仔细，更加努力地完成好自己的工作内容。</a:t>
            </a:r>
          </a:p>
          <a:p>
            <a:pPr indent="457200"/>
            <a:r>
              <a:rPr lang="en-US" altLang="zh-CN" dirty="0"/>
              <a:t>(2)</a:t>
            </a:r>
            <a:r>
              <a:rPr lang="zh-CN" altLang="zh-CN" dirty="0"/>
              <a:t>保证信息通畅</a:t>
            </a:r>
          </a:p>
          <a:p>
            <a:pPr indent="457200"/>
            <a:r>
              <a:rPr lang="zh-CN" altLang="zh-CN" dirty="0"/>
              <a:t>班前例会既可以将近期的一些要求传达给员工，也同时能将员工的一些反馈信息及时收集，并传达给上级。</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班前例会的执行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546217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841276"/>
            <a:ext cx="6836222" cy="4524315"/>
          </a:xfrm>
          <a:prstGeom prst="rect">
            <a:avLst/>
          </a:prstGeom>
          <a:noFill/>
        </p:spPr>
        <p:txBody>
          <a:bodyPr wrap="square" rtlCol="0">
            <a:spAutoFit/>
          </a:bodyPr>
          <a:lstStyle/>
          <a:p>
            <a:pPr indent="457200"/>
            <a:r>
              <a:rPr lang="en-US" altLang="zh-CN" dirty="0"/>
              <a:t>(3)</a:t>
            </a:r>
            <a:r>
              <a:rPr lang="zh-CN" altLang="zh-CN" dirty="0"/>
              <a:t>有序安排工作</a:t>
            </a:r>
          </a:p>
          <a:p>
            <a:pPr indent="457200"/>
            <a:r>
              <a:rPr lang="zh-CN" altLang="zh-CN" dirty="0"/>
              <a:t>班前例会是在开始一天工作之前的一次沟通，可以对当天的各项工作进行最后一次安排，可以灵活地根据当日具体情况进行调整，会对工作效率有较大提高。</a:t>
            </a:r>
          </a:p>
          <a:p>
            <a:pPr indent="457200"/>
            <a:r>
              <a:rPr lang="en-US" altLang="zh-CN" dirty="0"/>
              <a:t>(4)</a:t>
            </a:r>
            <a:r>
              <a:rPr lang="zh-CN" altLang="zh-CN" dirty="0"/>
              <a:t>培养良好的工作风气</a:t>
            </a:r>
          </a:p>
          <a:p>
            <a:pPr indent="457200"/>
            <a:r>
              <a:rPr lang="zh-CN" altLang="zh-CN" dirty="0"/>
              <a:t>通过班前例会，大家能感受到整个团队认真努力、积极进取的工作状态，在整个部门中形成一种良好的工作风气。</a:t>
            </a:r>
          </a:p>
          <a:p>
            <a:pPr indent="457200"/>
            <a:r>
              <a:rPr lang="en-US" altLang="zh-CN" dirty="0"/>
              <a:t>3</a:t>
            </a:r>
            <a:r>
              <a:rPr lang="zh-CN" altLang="zh-CN" dirty="0"/>
              <a:t>．班前例会的要素</a:t>
            </a:r>
          </a:p>
          <a:p>
            <a:pPr indent="457200"/>
            <a:r>
              <a:rPr lang="en-US" altLang="zh-CN" dirty="0"/>
              <a:t>(1)</a:t>
            </a:r>
            <a:r>
              <a:rPr lang="zh-CN" altLang="zh-CN" dirty="0"/>
              <a:t>时间</a:t>
            </a:r>
          </a:p>
          <a:p>
            <a:pPr indent="457200"/>
            <a:r>
              <a:rPr lang="zh-CN" altLang="zh-CN" dirty="0"/>
              <a:t>班前例会的召开时间一般选择在工作开始之前的十分钟左右，通常班前例会控制在</a:t>
            </a:r>
            <a:r>
              <a:rPr lang="en-US" altLang="zh-CN" dirty="0"/>
              <a:t>5-10</a:t>
            </a:r>
            <a:r>
              <a:rPr lang="zh-CN" altLang="zh-CN" dirty="0"/>
              <a:t>分钟，需要提前对流程进行细化，这样才能控制整个会议的时间。</a:t>
            </a:r>
          </a:p>
          <a:p>
            <a:pPr indent="457200"/>
            <a:r>
              <a:rPr lang="en-US" altLang="zh-CN" dirty="0"/>
              <a:t>(2)</a:t>
            </a:r>
            <a:r>
              <a:rPr lang="zh-CN" altLang="zh-CN" dirty="0"/>
              <a:t>地点</a:t>
            </a:r>
          </a:p>
          <a:p>
            <a:pPr indent="457200"/>
            <a:r>
              <a:rPr lang="zh-CN" altLang="zh-CN" dirty="0"/>
              <a:t>班前例会的地点大多数选在工作场所进行，如果工作场所有人工作，则需要在会议室进行，要是人数较多，也可以在室外进行。通常班前例会的地点比较固定，不要经常更换地点。</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班前例会的执行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0727034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4247317"/>
          </a:xfrm>
          <a:prstGeom prst="rect">
            <a:avLst/>
          </a:prstGeom>
          <a:noFill/>
        </p:spPr>
        <p:txBody>
          <a:bodyPr wrap="square" rtlCol="0">
            <a:spAutoFit/>
          </a:bodyPr>
          <a:lstStyle/>
          <a:p>
            <a:pPr indent="457200"/>
            <a:r>
              <a:rPr lang="en-US" altLang="zh-CN" dirty="0"/>
              <a:t>(3)</a:t>
            </a:r>
            <a:r>
              <a:rPr lang="zh-CN" altLang="zh-CN" dirty="0"/>
              <a:t>参加人员</a:t>
            </a:r>
          </a:p>
          <a:p>
            <a:pPr indent="457200"/>
            <a:r>
              <a:rPr lang="zh-CN" altLang="zh-CN" dirty="0"/>
              <a:t>班前例会的参加人员通常是本组人员，如果夜班人员早上下班，也需要参加，临时可能会有主管或者经理参加到班前例会中进行交流。</a:t>
            </a:r>
          </a:p>
          <a:p>
            <a:pPr indent="457200"/>
            <a:r>
              <a:rPr lang="en-US" altLang="zh-CN" dirty="0"/>
              <a:t>(4)</a:t>
            </a:r>
            <a:r>
              <a:rPr lang="zh-CN" altLang="zh-CN" dirty="0"/>
              <a:t>组织方式</a:t>
            </a:r>
          </a:p>
          <a:p>
            <a:pPr indent="457200"/>
            <a:r>
              <a:rPr lang="zh-CN" altLang="zh-CN" dirty="0"/>
              <a:t>班前例会的组织通常由班组长进行主持，站位方式可如图</a:t>
            </a:r>
            <a:r>
              <a:rPr lang="en-US" altLang="zh-CN" dirty="0"/>
              <a:t>2-1</a:t>
            </a:r>
            <a:r>
              <a:rPr lang="zh-CN" altLang="zh-CN" dirty="0"/>
              <a:t>至图</a:t>
            </a:r>
            <a:r>
              <a:rPr lang="en-US" altLang="zh-CN" dirty="0"/>
              <a:t>2-4</a:t>
            </a:r>
            <a:endParaRPr lang="zh-CN" altLang="zh-CN" dirty="0"/>
          </a:p>
          <a:p>
            <a:pPr indent="457200"/>
            <a:r>
              <a:rPr lang="zh-CN" altLang="zh-CN" dirty="0"/>
              <a:t>所示。</a:t>
            </a:r>
          </a:p>
          <a:p>
            <a:pPr indent="457200"/>
            <a:endParaRPr lang="en-US" altLang="zh-CN" dirty="0" smtClean="0"/>
          </a:p>
          <a:p>
            <a:pPr indent="457200"/>
            <a:endParaRPr lang="en-US" altLang="zh-CN" dirty="0"/>
          </a:p>
          <a:p>
            <a:pPr indent="457200"/>
            <a:endParaRPr lang="en-US" altLang="zh-CN" dirty="0" smtClean="0"/>
          </a:p>
          <a:p>
            <a:pPr indent="457200"/>
            <a:endParaRPr lang="en-US" altLang="zh-CN" dirty="0"/>
          </a:p>
          <a:p>
            <a:pPr indent="457200"/>
            <a:endParaRPr lang="en-US" altLang="zh-CN" dirty="0" smtClean="0"/>
          </a:p>
          <a:p>
            <a:pPr indent="457200"/>
            <a:endParaRPr lang="en-US" altLang="zh-CN" dirty="0" smtClean="0"/>
          </a:p>
          <a:p>
            <a:pPr indent="457200"/>
            <a:r>
              <a:rPr lang="en-US" altLang="zh-CN" dirty="0" smtClean="0"/>
              <a:t>        </a:t>
            </a:r>
            <a:r>
              <a:rPr lang="zh-CN" altLang="zh-CN" dirty="0" smtClean="0"/>
              <a:t>图</a:t>
            </a:r>
            <a:r>
              <a:rPr lang="en-US" altLang="zh-CN" dirty="0"/>
              <a:t>2-1</a:t>
            </a:r>
            <a:r>
              <a:rPr lang="zh-CN" altLang="zh-CN" dirty="0"/>
              <a:t>站位方式</a:t>
            </a:r>
            <a:r>
              <a:rPr lang="zh-CN" altLang="zh-CN" dirty="0" smtClean="0"/>
              <a:t>一</a:t>
            </a:r>
            <a:r>
              <a:rPr lang="en-US" altLang="zh-CN" dirty="0" smtClean="0"/>
              <a:t>                                        </a:t>
            </a:r>
            <a:r>
              <a:rPr lang="zh-CN" altLang="zh-CN" dirty="0" smtClean="0"/>
              <a:t>图</a:t>
            </a:r>
            <a:r>
              <a:rPr lang="en-US" altLang="zh-CN" dirty="0"/>
              <a:t>2-2</a:t>
            </a:r>
            <a:r>
              <a:rPr lang="zh-CN" altLang="zh-CN" dirty="0"/>
              <a:t>站位方式</a:t>
            </a:r>
            <a:r>
              <a:rPr lang="zh-CN" altLang="zh-CN" dirty="0" smtClean="0"/>
              <a:t>二</a:t>
            </a:r>
            <a:endParaRPr lang="zh-CN" altLang="zh-CN" dirty="0"/>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班前例会的执行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grpSp>
        <p:nvGrpSpPr>
          <p:cNvPr id="6" name="组合 5"/>
          <p:cNvGrpSpPr/>
          <p:nvPr/>
        </p:nvGrpSpPr>
        <p:grpSpPr>
          <a:xfrm>
            <a:off x="2411760" y="3091428"/>
            <a:ext cx="2808312" cy="1134224"/>
            <a:chOff x="2411760" y="2803396"/>
            <a:chExt cx="2808312" cy="1134224"/>
          </a:xfrm>
        </p:grpSpPr>
        <p:sp>
          <p:nvSpPr>
            <p:cNvPr id="2" name="笑脸 1"/>
            <p:cNvSpPr/>
            <p:nvPr/>
          </p:nvSpPr>
          <p:spPr>
            <a:xfrm>
              <a:off x="4211960" y="3577580"/>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笑脸 15"/>
            <p:cNvSpPr/>
            <p:nvPr/>
          </p:nvSpPr>
          <p:spPr>
            <a:xfrm>
              <a:off x="3707904" y="2803396"/>
              <a:ext cx="288032" cy="288032"/>
            </a:xfrm>
            <a:prstGeom prst="smileyFace">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笑脸 16"/>
            <p:cNvSpPr/>
            <p:nvPr/>
          </p:nvSpPr>
          <p:spPr>
            <a:xfrm>
              <a:off x="3851920" y="3649588"/>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笑脸 17"/>
            <p:cNvSpPr/>
            <p:nvPr/>
          </p:nvSpPr>
          <p:spPr>
            <a:xfrm>
              <a:off x="2771800" y="3433564"/>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笑脸 18"/>
            <p:cNvSpPr/>
            <p:nvPr/>
          </p:nvSpPr>
          <p:spPr>
            <a:xfrm>
              <a:off x="2411760" y="3217540"/>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笑脸 19"/>
            <p:cNvSpPr/>
            <p:nvPr/>
          </p:nvSpPr>
          <p:spPr>
            <a:xfrm>
              <a:off x="4932040" y="3217540"/>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笑脸 21"/>
            <p:cNvSpPr/>
            <p:nvPr/>
          </p:nvSpPr>
          <p:spPr>
            <a:xfrm>
              <a:off x="4572000" y="3433564"/>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笑脸 22"/>
            <p:cNvSpPr/>
            <p:nvPr/>
          </p:nvSpPr>
          <p:spPr>
            <a:xfrm>
              <a:off x="3491880" y="3649588"/>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笑脸 23"/>
            <p:cNvSpPr/>
            <p:nvPr/>
          </p:nvSpPr>
          <p:spPr>
            <a:xfrm>
              <a:off x="3131840" y="3577580"/>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5" name="组合 24"/>
          <p:cNvGrpSpPr/>
          <p:nvPr/>
        </p:nvGrpSpPr>
        <p:grpSpPr>
          <a:xfrm>
            <a:off x="5940152" y="2803396"/>
            <a:ext cx="2808312" cy="1134224"/>
            <a:chOff x="4427984" y="2803396"/>
            <a:chExt cx="2808312" cy="1134224"/>
          </a:xfrm>
        </p:grpSpPr>
        <p:sp>
          <p:nvSpPr>
            <p:cNvPr id="26" name="笑脸 25"/>
            <p:cNvSpPr/>
            <p:nvPr/>
          </p:nvSpPr>
          <p:spPr>
            <a:xfrm>
              <a:off x="6228184" y="3649588"/>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笑脸 26"/>
            <p:cNvSpPr/>
            <p:nvPr/>
          </p:nvSpPr>
          <p:spPr>
            <a:xfrm>
              <a:off x="5724128" y="2803396"/>
              <a:ext cx="288032" cy="288032"/>
            </a:xfrm>
            <a:prstGeom prst="smileyFace">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笑脸 27"/>
            <p:cNvSpPr/>
            <p:nvPr/>
          </p:nvSpPr>
          <p:spPr>
            <a:xfrm>
              <a:off x="5868144" y="3649588"/>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笑脸 28"/>
            <p:cNvSpPr/>
            <p:nvPr/>
          </p:nvSpPr>
          <p:spPr>
            <a:xfrm>
              <a:off x="4788024" y="3649588"/>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笑脸 29"/>
            <p:cNvSpPr/>
            <p:nvPr/>
          </p:nvSpPr>
          <p:spPr>
            <a:xfrm>
              <a:off x="4427984" y="3649588"/>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笑脸 30"/>
            <p:cNvSpPr/>
            <p:nvPr/>
          </p:nvSpPr>
          <p:spPr>
            <a:xfrm>
              <a:off x="6948264" y="3649588"/>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笑脸 31"/>
            <p:cNvSpPr/>
            <p:nvPr/>
          </p:nvSpPr>
          <p:spPr>
            <a:xfrm>
              <a:off x="6588224" y="3649588"/>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笑脸 32"/>
            <p:cNvSpPr/>
            <p:nvPr/>
          </p:nvSpPr>
          <p:spPr>
            <a:xfrm>
              <a:off x="5508104" y="3649588"/>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笑脸 33"/>
            <p:cNvSpPr/>
            <p:nvPr/>
          </p:nvSpPr>
          <p:spPr>
            <a:xfrm>
              <a:off x="5148064" y="3649588"/>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5"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0727034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2862322"/>
          </a:xfrm>
          <a:prstGeom prst="rect">
            <a:avLst/>
          </a:prstGeom>
          <a:noFill/>
        </p:spPr>
        <p:txBody>
          <a:bodyPr wrap="square" rtlCol="0">
            <a:spAutoFit/>
          </a:bodyPr>
          <a:lstStyle/>
          <a:p>
            <a:endParaRPr lang="en-US" altLang="zh-CN" dirty="0" smtClean="0"/>
          </a:p>
          <a:p>
            <a:endParaRPr lang="en-US" altLang="zh-CN" dirty="0"/>
          </a:p>
          <a:p>
            <a:endParaRPr lang="en-US" altLang="zh-CN" dirty="0" smtClean="0"/>
          </a:p>
          <a:p>
            <a:endParaRPr lang="en-US" altLang="zh-CN" dirty="0"/>
          </a:p>
          <a:p>
            <a:endParaRPr lang="en-US" altLang="zh-CN" dirty="0" smtClean="0"/>
          </a:p>
          <a:p>
            <a:endParaRPr lang="en-US" altLang="zh-CN" dirty="0"/>
          </a:p>
          <a:p>
            <a:endParaRPr lang="en-US" altLang="zh-CN" dirty="0" smtClean="0"/>
          </a:p>
          <a:p>
            <a:endParaRPr lang="en-US" altLang="zh-CN" dirty="0"/>
          </a:p>
          <a:p>
            <a:endParaRPr lang="en-US" altLang="zh-CN" dirty="0" smtClean="0"/>
          </a:p>
          <a:p>
            <a:r>
              <a:rPr lang="en-US" altLang="zh-CN" dirty="0" smtClean="0"/>
              <a:t>              </a:t>
            </a:r>
            <a:r>
              <a:rPr lang="zh-CN" altLang="zh-CN" dirty="0" smtClean="0"/>
              <a:t>图</a:t>
            </a:r>
            <a:r>
              <a:rPr lang="en-US" altLang="zh-CN" dirty="0"/>
              <a:t>2-3</a:t>
            </a:r>
            <a:r>
              <a:rPr lang="zh-CN" altLang="zh-CN" dirty="0"/>
              <a:t>站位方式</a:t>
            </a:r>
            <a:r>
              <a:rPr lang="zh-CN" altLang="zh-CN" dirty="0" smtClean="0"/>
              <a:t>三</a:t>
            </a:r>
            <a:r>
              <a:rPr lang="en-US" altLang="zh-CN" dirty="0"/>
              <a:t> </a:t>
            </a:r>
            <a:r>
              <a:rPr lang="en-US" altLang="zh-CN" dirty="0" smtClean="0"/>
              <a:t>                                   </a:t>
            </a:r>
            <a:r>
              <a:rPr lang="zh-CN" altLang="zh-CN" dirty="0" smtClean="0"/>
              <a:t>图</a:t>
            </a:r>
            <a:r>
              <a:rPr lang="en-US" altLang="zh-CN" dirty="0"/>
              <a:t>2-4</a:t>
            </a:r>
            <a:r>
              <a:rPr lang="zh-CN" altLang="zh-CN" dirty="0"/>
              <a:t>站位方式四</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班前例会的执行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grpSp>
        <p:nvGrpSpPr>
          <p:cNvPr id="2" name="组合 1"/>
          <p:cNvGrpSpPr/>
          <p:nvPr/>
        </p:nvGrpSpPr>
        <p:grpSpPr>
          <a:xfrm>
            <a:off x="2447764" y="1489348"/>
            <a:ext cx="2808312" cy="1438280"/>
            <a:chOff x="2627784" y="2355324"/>
            <a:chExt cx="2808312" cy="1438280"/>
          </a:xfrm>
        </p:grpSpPr>
        <p:sp>
          <p:nvSpPr>
            <p:cNvPr id="27" name="笑脸 26"/>
            <p:cNvSpPr/>
            <p:nvPr/>
          </p:nvSpPr>
          <p:spPr>
            <a:xfrm>
              <a:off x="4427984" y="3505572"/>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笑脸 27"/>
            <p:cNvSpPr/>
            <p:nvPr/>
          </p:nvSpPr>
          <p:spPr>
            <a:xfrm>
              <a:off x="3923928" y="2355324"/>
              <a:ext cx="288032" cy="288032"/>
            </a:xfrm>
            <a:prstGeom prst="smileyFace">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笑脸 28"/>
            <p:cNvSpPr/>
            <p:nvPr/>
          </p:nvSpPr>
          <p:spPr>
            <a:xfrm>
              <a:off x="4067944" y="3505572"/>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笑脸 29"/>
            <p:cNvSpPr/>
            <p:nvPr/>
          </p:nvSpPr>
          <p:spPr>
            <a:xfrm>
              <a:off x="2987824" y="3505572"/>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笑脸 30"/>
            <p:cNvSpPr/>
            <p:nvPr/>
          </p:nvSpPr>
          <p:spPr>
            <a:xfrm>
              <a:off x="2627784" y="3505572"/>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笑脸 31"/>
            <p:cNvSpPr/>
            <p:nvPr/>
          </p:nvSpPr>
          <p:spPr>
            <a:xfrm>
              <a:off x="5148064" y="3505572"/>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笑脸 32"/>
            <p:cNvSpPr/>
            <p:nvPr/>
          </p:nvSpPr>
          <p:spPr>
            <a:xfrm>
              <a:off x="4788024" y="3505572"/>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笑脸 33"/>
            <p:cNvSpPr/>
            <p:nvPr/>
          </p:nvSpPr>
          <p:spPr>
            <a:xfrm>
              <a:off x="3707904" y="3505572"/>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笑脸 34"/>
            <p:cNvSpPr/>
            <p:nvPr/>
          </p:nvSpPr>
          <p:spPr>
            <a:xfrm>
              <a:off x="3347864" y="3505572"/>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笑脸 35"/>
            <p:cNvSpPr/>
            <p:nvPr/>
          </p:nvSpPr>
          <p:spPr>
            <a:xfrm>
              <a:off x="4427984" y="3073524"/>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笑脸 36"/>
            <p:cNvSpPr/>
            <p:nvPr/>
          </p:nvSpPr>
          <p:spPr>
            <a:xfrm>
              <a:off x="4067944" y="3073524"/>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笑脸 37"/>
            <p:cNvSpPr/>
            <p:nvPr/>
          </p:nvSpPr>
          <p:spPr>
            <a:xfrm>
              <a:off x="2987824" y="3073524"/>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笑脸 38"/>
            <p:cNvSpPr/>
            <p:nvPr/>
          </p:nvSpPr>
          <p:spPr>
            <a:xfrm>
              <a:off x="2627784" y="3073524"/>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笑脸 39"/>
            <p:cNvSpPr/>
            <p:nvPr/>
          </p:nvSpPr>
          <p:spPr>
            <a:xfrm>
              <a:off x="5148064" y="3073524"/>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笑脸 40"/>
            <p:cNvSpPr/>
            <p:nvPr/>
          </p:nvSpPr>
          <p:spPr>
            <a:xfrm>
              <a:off x="4788024" y="3073524"/>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笑脸 41"/>
            <p:cNvSpPr/>
            <p:nvPr/>
          </p:nvSpPr>
          <p:spPr>
            <a:xfrm>
              <a:off x="3707904" y="3073524"/>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笑脸 42"/>
            <p:cNvSpPr/>
            <p:nvPr/>
          </p:nvSpPr>
          <p:spPr>
            <a:xfrm>
              <a:off x="3347864" y="3073524"/>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 name="组合 2"/>
          <p:cNvGrpSpPr/>
          <p:nvPr/>
        </p:nvGrpSpPr>
        <p:grpSpPr>
          <a:xfrm>
            <a:off x="5904148" y="1651620"/>
            <a:ext cx="2808312" cy="1475616"/>
            <a:chOff x="5724128" y="2245980"/>
            <a:chExt cx="2808312" cy="1475616"/>
          </a:xfrm>
        </p:grpSpPr>
        <p:sp>
          <p:nvSpPr>
            <p:cNvPr id="16" name="笑脸 15"/>
            <p:cNvSpPr/>
            <p:nvPr/>
          </p:nvSpPr>
          <p:spPr>
            <a:xfrm>
              <a:off x="7524328" y="3361556"/>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笑脸 16"/>
            <p:cNvSpPr/>
            <p:nvPr/>
          </p:nvSpPr>
          <p:spPr>
            <a:xfrm>
              <a:off x="7020272" y="2245980"/>
              <a:ext cx="288032" cy="288032"/>
            </a:xfrm>
            <a:prstGeom prst="smileyFace">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笑脸 17"/>
            <p:cNvSpPr/>
            <p:nvPr/>
          </p:nvSpPr>
          <p:spPr>
            <a:xfrm>
              <a:off x="7164288" y="3433564"/>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笑脸 18"/>
            <p:cNvSpPr/>
            <p:nvPr/>
          </p:nvSpPr>
          <p:spPr>
            <a:xfrm>
              <a:off x="6084168" y="3217540"/>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笑脸 19"/>
            <p:cNvSpPr/>
            <p:nvPr/>
          </p:nvSpPr>
          <p:spPr>
            <a:xfrm>
              <a:off x="5724128" y="3001516"/>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笑脸 21"/>
            <p:cNvSpPr/>
            <p:nvPr/>
          </p:nvSpPr>
          <p:spPr>
            <a:xfrm>
              <a:off x="8244408" y="3001516"/>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笑脸 22"/>
            <p:cNvSpPr/>
            <p:nvPr/>
          </p:nvSpPr>
          <p:spPr>
            <a:xfrm>
              <a:off x="7884368" y="3217540"/>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笑脸 23"/>
            <p:cNvSpPr/>
            <p:nvPr/>
          </p:nvSpPr>
          <p:spPr>
            <a:xfrm>
              <a:off x="6804248" y="3433564"/>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笑脸 24"/>
            <p:cNvSpPr/>
            <p:nvPr/>
          </p:nvSpPr>
          <p:spPr>
            <a:xfrm>
              <a:off x="6444208" y="3361556"/>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笑脸 43"/>
            <p:cNvSpPr/>
            <p:nvPr/>
          </p:nvSpPr>
          <p:spPr>
            <a:xfrm>
              <a:off x="7524328" y="3001516"/>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笑脸 44"/>
            <p:cNvSpPr/>
            <p:nvPr/>
          </p:nvSpPr>
          <p:spPr>
            <a:xfrm>
              <a:off x="7164288" y="3073524"/>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笑脸 45"/>
            <p:cNvSpPr/>
            <p:nvPr/>
          </p:nvSpPr>
          <p:spPr>
            <a:xfrm>
              <a:off x="6084168" y="2857500"/>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笑脸 46"/>
            <p:cNvSpPr/>
            <p:nvPr/>
          </p:nvSpPr>
          <p:spPr>
            <a:xfrm>
              <a:off x="5724128" y="2641476"/>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笑脸 47"/>
            <p:cNvSpPr/>
            <p:nvPr/>
          </p:nvSpPr>
          <p:spPr>
            <a:xfrm>
              <a:off x="8244408" y="2641476"/>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笑脸 48"/>
            <p:cNvSpPr/>
            <p:nvPr/>
          </p:nvSpPr>
          <p:spPr>
            <a:xfrm>
              <a:off x="7884368" y="2857500"/>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笑脸 49"/>
            <p:cNvSpPr/>
            <p:nvPr/>
          </p:nvSpPr>
          <p:spPr>
            <a:xfrm>
              <a:off x="6804248" y="3073524"/>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笑脸 50"/>
            <p:cNvSpPr/>
            <p:nvPr/>
          </p:nvSpPr>
          <p:spPr>
            <a:xfrm>
              <a:off x="6444208" y="3001516"/>
              <a:ext cx="288032"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0727034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3139321"/>
          </a:xfrm>
          <a:prstGeom prst="rect">
            <a:avLst/>
          </a:prstGeom>
          <a:noFill/>
        </p:spPr>
        <p:txBody>
          <a:bodyPr wrap="square" rtlCol="0">
            <a:spAutoFit/>
          </a:bodyPr>
          <a:lstStyle/>
          <a:p>
            <a:pPr indent="457200"/>
            <a:r>
              <a:rPr lang="en-US" altLang="zh-CN" dirty="0"/>
              <a:t>4</a:t>
            </a:r>
            <a:r>
              <a:rPr lang="zh-CN" altLang="zh-CN" dirty="0"/>
              <a:t>．班前例会的流程和要求</a:t>
            </a:r>
          </a:p>
          <a:p>
            <a:pPr indent="457200"/>
            <a:r>
              <a:rPr lang="en-US" altLang="zh-CN" dirty="0"/>
              <a:t>(1)</a:t>
            </a:r>
            <a:r>
              <a:rPr lang="zh-CN" altLang="zh-CN" dirty="0"/>
              <a:t>班前例会的准备工作</a:t>
            </a:r>
          </a:p>
          <a:p>
            <a:pPr indent="457200"/>
            <a:r>
              <a:rPr lang="zh-CN" altLang="zh-CN" dirty="0"/>
              <a:t>①确认当日的工作目标，通过近期的绩效情况和来电情况，对当日工作目标进行确定。</a:t>
            </a:r>
          </a:p>
          <a:p>
            <a:pPr indent="457200"/>
            <a:r>
              <a:rPr lang="zh-CN" altLang="zh-CN" dirty="0"/>
              <a:t>②了解前日晚班工作情况，进行简单的数据分析，查看晚班遗留问题，分析晚班工作过程中是否存在问题。</a:t>
            </a:r>
          </a:p>
          <a:p>
            <a:pPr indent="457200"/>
            <a:r>
              <a:rPr lang="zh-CN" altLang="zh-CN" dirty="0"/>
              <a:t>③和主管沟通当日需要宣布的一些工作内容，包括由于倒休，部分人员没有参加会议，需要在班前例会上简要阐述。</a:t>
            </a:r>
          </a:p>
          <a:p>
            <a:pPr indent="457200"/>
            <a:r>
              <a:rPr lang="zh-CN" altLang="zh-CN" dirty="0"/>
              <a:t>④查看当日排班表，了解当日的人力安排情况。</a:t>
            </a:r>
          </a:p>
          <a:p>
            <a:pPr indent="457200"/>
            <a:r>
              <a:rPr lang="zh-CN" altLang="zh-CN" dirty="0"/>
              <a:t>⑤为了鼓舞士气，如果需要大家唱歌，则需要提前准备伴奏带，如果需要进行游戏，则需要安排好道具等。</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班前例会的执行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0727034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cstate="print">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0" y="0"/>
            <a:ext cx="9144000" cy="5715000"/>
          </a:xfrm>
          <a:prstGeom prst="rect">
            <a:avLst/>
          </a:prstGeom>
          <a:effectLst/>
          <a:scene3d>
            <a:camera prst="orthographicFront"/>
            <a:lightRig rig="threePt" dir="t"/>
          </a:scene3d>
          <a:sp3d>
            <a:bevelT w="254000" h="254000" prst="slope"/>
          </a:sp3d>
        </p:spPr>
      </p:pic>
      <p:pic>
        <p:nvPicPr>
          <p:cNvPr id="9" name="图片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848" y="259421"/>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4283968" y="122937"/>
            <a:ext cx="4666483" cy="646331"/>
          </a:xfrm>
          <a:prstGeom prst="rect">
            <a:avLst/>
          </a:prstGeom>
          <a:noFill/>
          <a:effectLst>
            <a:glow>
              <a:schemeClr val="accent1"/>
            </a:glow>
            <a:outerShdw blurRad="50800" dist="38100" dir="5400000" algn="t" rotWithShape="0">
              <a:prstClr val="black">
                <a:alpha val="58000"/>
              </a:prstClr>
            </a:outerShdw>
            <a:reflection blurRad="6350" stA="50000" endPos="55500" dist="50800" dir="5400000" sy="-100000" algn="bl" rotWithShape="0"/>
            <a:softEdge rad="0"/>
          </a:effectLst>
        </p:spPr>
        <p:txBody>
          <a:bodyPr wrap="square" rtlCol="0">
            <a:spAutoFit/>
          </a:bodyPr>
          <a:lstStyle/>
          <a:p>
            <a:pPr algn="r"/>
            <a:r>
              <a:rPr lang="zh-CN" altLang="en-US" sz="3600" dirty="0" smtClean="0">
                <a:solidFill>
                  <a:schemeClr val="tx1">
                    <a:alpha val="60000"/>
                  </a:schemeClr>
                </a:solidFill>
                <a:effectLst>
                  <a:outerShdw blurRad="38100" dist="38100" dir="2700000" algn="tl">
                    <a:srgbClr val="0070C0">
                      <a:alpha val="92000"/>
                    </a:srgbClr>
                  </a:outerShdw>
                </a:effectLst>
                <a:latin typeface="黑体" pitchFamily="2" charset="-122"/>
                <a:ea typeface="黑体" pitchFamily="2" charset="-122"/>
              </a:rPr>
              <a:t>呼叫中心班组长管理</a:t>
            </a:r>
            <a:endParaRPr lang="zh-CN" altLang="en-US" sz="3600" dirty="0">
              <a:solidFill>
                <a:schemeClr val="tx1">
                  <a:alpha val="60000"/>
                </a:schemeClr>
              </a:solidFill>
              <a:effectLst>
                <a:outerShdw blurRad="38100" dist="38100" dir="2700000" algn="tl">
                  <a:srgbClr val="0070C0">
                    <a:alpha val="92000"/>
                  </a:srgbClr>
                </a:outerShdw>
              </a:effectLst>
              <a:latin typeface="黑体" pitchFamily="2" charset="-122"/>
              <a:ea typeface="黑体" pitchFamily="2" charset="-122"/>
            </a:endParaRPr>
          </a:p>
        </p:txBody>
      </p:sp>
      <p:sp>
        <p:nvSpPr>
          <p:cNvPr id="11" name="圆角矩形 10">
            <a:hlinkClick r:id="rId5" action="ppaction://hlinkpres?slideindex=1&amp;slidetitle="/>
          </p:cNvPr>
          <p:cNvSpPr/>
          <p:nvPr/>
        </p:nvSpPr>
        <p:spPr>
          <a:xfrm>
            <a:off x="4664365" y="4801716"/>
            <a:ext cx="4084099" cy="504056"/>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附  录  </a:t>
            </a:r>
            <a:endParaRPr lang="zh-CN" altLang="en-US" b="1" dirty="0">
              <a:solidFill>
                <a:srgbClr val="FFFFFF"/>
              </a:solidFill>
              <a:latin typeface="黑体" pitchFamily="2" charset="-122"/>
              <a:ea typeface="黑体" pitchFamily="2" charset="-122"/>
            </a:endParaRPr>
          </a:p>
        </p:txBody>
      </p:sp>
      <p:sp>
        <p:nvSpPr>
          <p:cNvPr id="18" name="圆角矩形 17">
            <a:hlinkClick r:id="rId6" action="ppaction://hlinkpres?slideindex=1&amp;slidetitle="/>
          </p:cNvPr>
          <p:cNvSpPr/>
          <p:nvPr/>
        </p:nvSpPr>
        <p:spPr>
          <a:xfrm>
            <a:off x="1281166" y="1829997"/>
            <a:ext cx="4084099" cy="504056"/>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a:solidFill>
                  <a:srgbClr val="FFFFFF"/>
                </a:solidFill>
                <a:latin typeface="黑体" pitchFamily="2" charset="-122"/>
                <a:ea typeface="黑体" pitchFamily="2" charset="-122"/>
              </a:rPr>
              <a:t>模块</a:t>
            </a:r>
            <a:r>
              <a:rPr lang="zh-CN" altLang="en-US" b="1" dirty="0" smtClean="0">
                <a:solidFill>
                  <a:srgbClr val="FFFFFF"/>
                </a:solidFill>
                <a:latin typeface="黑体" pitchFamily="2" charset="-122"/>
                <a:ea typeface="黑体" pitchFamily="2" charset="-122"/>
              </a:rPr>
              <a:t>二  执行会议</a:t>
            </a:r>
            <a:endParaRPr lang="zh-CN" altLang="en-US" b="1" dirty="0">
              <a:solidFill>
                <a:srgbClr val="FFFFFF"/>
              </a:solidFill>
              <a:latin typeface="黑体" pitchFamily="2" charset="-122"/>
              <a:ea typeface="黑体" pitchFamily="2" charset="-122"/>
            </a:endParaRPr>
          </a:p>
        </p:txBody>
      </p:sp>
      <p:sp>
        <p:nvSpPr>
          <p:cNvPr id="19" name="圆角矩形 18">
            <a:hlinkClick r:id="rId7" action="ppaction://hlinkpres?slideindex=1&amp;slidetitle="/>
          </p:cNvPr>
          <p:cNvSpPr/>
          <p:nvPr/>
        </p:nvSpPr>
        <p:spPr>
          <a:xfrm>
            <a:off x="2126966" y="2572927"/>
            <a:ext cx="4084099" cy="504056"/>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a:solidFill>
                  <a:srgbClr val="FFFFFF"/>
                </a:solidFill>
                <a:latin typeface="黑体" pitchFamily="2" charset="-122"/>
                <a:ea typeface="黑体" pitchFamily="2" charset="-122"/>
              </a:rPr>
              <a:t>模块</a:t>
            </a:r>
            <a:r>
              <a:rPr lang="zh-CN" altLang="en-US" b="1" dirty="0" smtClean="0">
                <a:solidFill>
                  <a:srgbClr val="FFFFFF"/>
                </a:solidFill>
                <a:latin typeface="黑体" pitchFamily="2" charset="-122"/>
                <a:ea typeface="黑体" pitchFamily="2" charset="-122"/>
              </a:rPr>
              <a:t>三  现场管理</a:t>
            </a:r>
            <a:endParaRPr lang="zh-CN" altLang="en-US" b="1" dirty="0">
              <a:solidFill>
                <a:srgbClr val="FFFFFF"/>
              </a:solidFill>
              <a:latin typeface="黑体" pitchFamily="2" charset="-122"/>
              <a:ea typeface="黑体" pitchFamily="2" charset="-122"/>
            </a:endParaRPr>
          </a:p>
        </p:txBody>
      </p:sp>
      <p:sp>
        <p:nvSpPr>
          <p:cNvPr id="20" name="圆角矩形 19">
            <a:hlinkClick r:id="rId8" action="ppaction://hlinkpres?slideindex=1&amp;slidetitle="/>
          </p:cNvPr>
          <p:cNvSpPr/>
          <p:nvPr/>
        </p:nvSpPr>
        <p:spPr>
          <a:xfrm>
            <a:off x="2972766" y="3315857"/>
            <a:ext cx="4084099" cy="504056"/>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a:solidFill>
                  <a:srgbClr val="FFFFFF"/>
                </a:solidFill>
                <a:latin typeface="黑体" pitchFamily="2" charset="-122"/>
                <a:ea typeface="黑体" pitchFamily="2" charset="-122"/>
              </a:rPr>
              <a:t>模块</a:t>
            </a:r>
            <a:r>
              <a:rPr lang="zh-CN" altLang="en-US" b="1" dirty="0" smtClean="0">
                <a:solidFill>
                  <a:srgbClr val="FFFFFF"/>
                </a:solidFill>
                <a:latin typeface="黑体" pitchFamily="2" charset="-122"/>
                <a:ea typeface="黑体" pitchFamily="2" charset="-122"/>
              </a:rPr>
              <a:t>四  </a:t>
            </a:r>
            <a:r>
              <a:rPr lang="en-US" altLang="zh-CN" b="1" dirty="0" smtClean="0">
                <a:solidFill>
                  <a:srgbClr val="FFFFFF"/>
                </a:solidFill>
                <a:latin typeface="黑体" pitchFamily="2" charset="-122"/>
                <a:ea typeface="黑体" pitchFamily="2" charset="-122"/>
              </a:rPr>
              <a:t>KPI</a:t>
            </a:r>
            <a:r>
              <a:rPr lang="zh-CN" altLang="en-US" b="1" dirty="0" smtClean="0">
                <a:solidFill>
                  <a:srgbClr val="FFFFFF"/>
                </a:solidFill>
                <a:latin typeface="黑体" pitchFamily="2" charset="-122"/>
                <a:ea typeface="黑体" pitchFamily="2" charset="-122"/>
              </a:rPr>
              <a:t>管理</a:t>
            </a:r>
            <a:endParaRPr lang="zh-CN" altLang="en-US" b="1" dirty="0">
              <a:solidFill>
                <a:srgbClr val="FFFFFF"/>
              </a:solidFill>
              <a:latin typeface="黑体" pitchFamily="2" charset="-122"/>
              <a:ea typeface="黑体" pitchFamily="2" charset="-122"/>
            </a:endParaRPr>
          </a:p>
        </p:txBody>
      </p:sp>
      <p:sp>
        <p:nvSpPr>
          <p:cNvPr id="21" name="圆角矩形 20">
            <a:hlinkClick r:id="rId9" action="ppaction://hlinkpres?slideindex=1&amp;slidetitle="/>
          </p:cNvPr>
          <p:cNvSpPr/>
          <p:nvPr/>
        </p:nvSpPr>
        <p:spPr>
          <a:xfrm>
            <a:off x="3818566" y="4058787"/>
            <a:ext cx="4084099" cy="504056"/>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a:solidFill>
                  <a:srgbClr val="FFFFFF"/>
                </a:solidFill>
                <a:latin typeface="黑体" pitchFamily="2" charset="-122"/>
                <a:ea typeface="黑体" pitchFamily="2" charset="-122"/>
              </a:rPr>
              <a:t>模块</a:t>
            </a:r>
            <a:r>
              <a:rPr lang="zh-CN" altLang="en-US" b="1" dirty="0" smtClean="0">
                <a:solidFill>
                  <a:srgbClr val="FFFFFF"/>
                </a:solidFill>
                <a:latin typeface="黑体" pitchFamily="2" charset="-122"/>
                <a:ea typeface="黑体" pitchFamily="2" charset="-122"/>
              </a:rPr>
              <a:t>五  新员工辅导</a:t>
            </a:r>
            <a:endParaRPr lang="zh-CN" altLang="en-US" b="1" dirty="0">
              <a:solidFill>
                <a:srgbClr val="FFFFFF"/>
              </a:solidFill>
              <a:latin typeface="黑体" pitchFamily="2" charset="-122"/>
              <a:ea typeface="黑体" pitchFamily="2" charset="-122"/>
            </a:endParaRPr>
          </a:p>
        </p:txBody>
      </p:sp>
      <p:sp>
        <p:nvSpPr>
          <p:cNvPr id="22" name="圆角矩形 21">
            <a:hlinkClick r:id="rId10" action="ppaction://hlinkpres?slideindex=1&amp;slidetitle="/>
          </p:cNvPr>
          <p:cNvSpPr/>
          <p:nvPr/>
        </p:nvSpPr>
        <p:spPr>
          <a:xfrm>
            <a:off x="435366" y="1087067"/>
            <a:ext cx="4084099" cy="504056"/>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a:latin typeface="黑体" pitchFamily="2" charset="-122"/>
                <a:ea typeface="黑体" pitchFamily="2" charset="-122"/>
              </a:rPr>
              <a:t>模块</a:t>
            </a:r>
            <a:r>
              <a:rPr lang="zh-CN" altLang="en-US" b="1" dirty="0" smtClean="0">
                <a:latin typeface="黑体" pitchFamily="2" charset="-122"/>
                <a:ea typeface="黑体" pitchFamily="2" charset="-122"/>
              </a:rPr>
              <a:t>一  塑造班组长基本素质及能力</a:t>
            </a:r>
            <a:endParaRPr lang="zh-CN" altLang="en-US" b="1" dirty="0">
              <a:latin typeface="黑体" pitchFamily="2" charset="-122"/>
              <a:ea typeface="黑体" pitchFamily="2" charset="-122"/>
            </a:endParaRPr>
          </a:p>
        </p:txBody>
      </p:sp>
    </p:spTree>
    <p:extLst>
      <p:ext uri="{BB962C8B-B14F-4D97-AF65-F5344CB8AC3E}">
        <p14:creationId xmlns:p14="http://schemas.microsoft.com/office/powerpoint/2010/main" val="272755926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4616648"/>
          </a:xfrm>
          <a:prstGeom prst="rect">
            <a:avLst/>
          </a:prstGeom>
          <a:noFill/>
        </p:spPr>
        <p:txBody>
          <a:bodyPr wrap="square" rtlCol="0">
            <a:spAutoFit/>
          </a:bodyPr>
          <a:lstStyle/>
          <a:p>
            <a:pPr indent="457200"/>
            <a:r>
              <a:rPr lang="en-US" altLang="zh-CN" sz="1400" dirty="0"/>
              <a:t>(2)</a:t>
            </a:r>
            <a:r>
              <a:rPr lang="zh-CN" altLang="zh-CN" sz="1400" dirty="0"/>
              <a:t>班前例会人员集合</a:t>
            </a:r>
          </a:p>
          <a:p>
            <a:pPr indent="457200"/>
            <a:r>
              <a:rPr lang="zh-CN" altLang="zh-CN" sz="1400" dirty="0"/>
              <a:t>①由班组长集合团队到指定地点。</a:t>
            </a:r>
          </a:p>
          <a:p>
            <a:pPr indent="457200"/>
            <a:r>
              <a:rPr lang="zh-CN" altLang="zh-CN" sz="1400" dirty="0"/>
              <a:t>②对当日出勤人力情况进行确认，检查是否有迟到或缺勤的情况，如果发现，需要及时联系。</a:t>
            </a:r>
          </a:p>
          <a:p>
            <a:pPr indent="457200"/>
            <a:r>
              <a:rPr lang="zh-CN" altLang="zh-CN" sz="1400" dirty="0"/>
              <a:t>③对着装情况进行检查，有统一工装的呼叫中心需要按照着装要求进行检查，对于无统一着装的公司也需要检查员工穿着是否太过随意，并且需要检查是否统一佩戴工牌、工卡等。</a:t>
            </a:r>
          </a:p>
          <a:p>
            <a:pPr indent="457200"/>
            <a:r>
              <a:rPr lang="zh-CN" altLang="zh-CN" sz="1400" dirty="0"/>
              <a:t>④观察人员精神面貌，如果有明显精神状态不好的员工，需要留意，避免影响当天的工作，导致小组绩效受到影响</a:t>
            </a:r>
            <a:r>
              <a:rPr lang="zh-CN" altLang="zh-CN" sz="1400" dirty="0" smtClean="0"/>
              <a:t>。</a:t>
            </a:r>
            <a:endParaRPr lang="en-US" altLang="zh-CN" sz="1400" dirty="0" smtClean="0"/>
          </a:p>
          <a:p>
            <a:pPr indent="457200"/>
            <a:r>
              <a:rPr lang="en-US" altLang="zh-CN" sz="1400" dirty="0"/>
              <a:t>(3)</a:t>
            </a:r>
            <a:r>
              <a:rPr lang="zh-CN" altLang="zh-CN" sz="1400" dirty="0"/>
              <a:t>班前例会的内容</a:t>
            </a:r>
          </a:p>
          <a:p>
            <a:pPr indent="457200"/>
            <a:r>
              <a:rPr lang="zh-CN" altLang="zh-CN" sz="1400" dirty="0"/>
              <a:t>①轻松话题。班前例会的开场不宜太过严肃，主持人的开场可以从当日新闻、天气等开始，创造一个轻松氛围。</a:t>
            </a:r>
          </a:p>
          <a:p>
            <a:pPr indent="457200"/>
            <a:r>
              <a:rPr lang="zh-CN" altLang="zh-CN" sz="1400" dirty="0"/>
              <a:t>②晚班交接情况。由于通常呼叫中心都有晚班或者夜班，这段时间的工作有时候是没有班组长和主管现场主持的，所以晚班的工作情况一定要总结和说明。如果晚班人员的工作是持续到第二天早上的，那么晚班人员也一定要参加次日的早班会，让班组长对其工作情况进行总结，对于一些晚班遗留问题，班组长要安排好交接。</a:t>
            </a:r>
          </a:p>
          <a:p>
            <a:pPr indent="457200"/>
            <a:r>
              <a:rPr lang="zh-CN" altLang="zh-CN" sz="1400" dirty="0"/>
              <a:t>③当日工作安排。对于当天的工作进行布置安排及分配，并且说明注意事项等。这种简单的工作安排会有效地提高工作效率。</a:t>
            </a:r>
          </a:p>
          <a:p>
            <a:pPr indent="457200"/>
            <a:r>
              <a:rPr lang="zh-CN" altLang="zh-CN" sz="1400" dirty="0"/>
              <a:t>④信息交流。将近期部门和小组的一些制度调整、工作要求等告知大家，包括班组长在其他会议中得到的一些信息可以在早会上进行共享。</a:t>
            </a:r>
          </a:p>
          <a:p>
            <a:pPr indent="457200"/>
            <a:endParaRPr lang="zh-CN" altLang="zh-CN" sz="1400" dirty="0"/>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班前例会的执行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0727034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166456" y="985292"/>
            <a:ext cx="6870039" cy="4185761"/>
          </a:xfrm>
          <a:prstGeom prst="rect">
            <a:avLst/>
          </a:prstGeom>
          <a:noFill/>
        </p:spPr>
        <p:txBody>
          <a:bodyPr wrap="square" rtlCol="0">
            <a:spAutoFit/>
          </a:bodyPr>
          <a:lstStyle/>
          <a:p>
            <a:pPr indent="457200"/>
            <a:r>
              <a:rPr lang="zh-CN" altLang="zh-CN" sz="1400" dirty="0" smtClean="0"/>
              <a:t>⑤</a:t>
            </a:r>
            <a:r>
              <a:rPr lang="zh-CN" altLang="zh-CN" sz="1400" dirty="0"/>
              <a:t>表扬和批评。班前例会中可以对表现优秀的员工进行表扬，以激励大家努力工作，对于成绩落后或者出现问题的员工进行点名或者不点名批评，在小组中创造出一种公平、公正、透明的良好竞争环境。</a:t>
            </a:r>
          </a:p>
          <a:p>
            <a:pPr indent="457200"/>
            <a:r>
              <a:rPr lang="zh-CN" altLang="zh-CN" sz="1400" dirty="0"/>
              <a:t>⑥当日工作目标确认。班前例会中可以对当日的工作目标进行阐述，可以细分到某个指标的达标值是多少，也可以对个别员工的当日工作指标进行确认，以督促某名员工工作成绩的提高。</a:t>
            </a:r>
          </a:p>
          <a:p>
            <a:pPr indent="457200"/>
            <a:r>
              <a:rPr lang="zh-CN" altLang="zh-CN" sz="1400" dirty="0"/>
              <a:t>⑦部分业绩通告。班前例会可以对部分业绩进行通告，让大家了解目前小组的各项指标情况，这样能促使大家的工作方内更加具有一致性，从而有利于小组个别指标的改善。</a:t>
            </a:r>
          </a:p>
          <a:p>
            <a:pPr indent="457200"/>
            <a:r>
              <a:rPr lang="zh-CN" altLang="zh-CN" sz="1400" dirty="0"/>
              <a:t>⑧员工发言。班前例会是一个集体会议，在会议中要和员工有所互动，让员工能够把自己的想法说出来，并且能够做一些经验交流方面的分享，这样才能让班前例会变得鲜活起来。</a:t>
            </a:r>
          </a:p>
          <a:p>
            <a:pPr indent="457200"/>
            <a:r>
              <a:rPr lang="zh-CN" altLang="zh-CN" sz="1400" dirty="0"/>
              <a:t>⑨鼓舞士气。在以销售为主的呼叫中心，班前例会的主要内容就是鼓舞士气。此环节中的内容多样，例如合唱歌曲、做早操、组织小游戏、讲笑话、喊口号、分享优秀案例等，都可以有效地提高员工的兴奋度，改善精神状态，让员工带着愉悦的心情投入一天的工作中去。</a:t>
            </a:r>
          </a:p>
          <a:p>
            <a:pPr indent="457200"/>
            <a:r>
              <a:rPr lang="zh-CN" altLang="zh-CN" sz="1400" dirty="0"/>
              <a:t>⑩其他内容。在班前例会上，也会有一些其他内容，例如语音语调的调整、新员工介绍、生日祝福等，也可以做一些创新内容，例如每天员工三分钟演讲、每天十个问答、向部门提建议等。只要能够有助于班组工作的开展，都可以在班前例会中进行。</a:t>
            </a:r>
          </a:p>
        </p:txBody>
      </p:sp>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班前例会的执行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pic>
        <p:nvPicPr>
          <p:cNvPr id="10"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0727034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4247317"/>
          </a:xfrm>
          <a:prstGeom prst="rect">
            <a:avLst/>
          </a:prstGeom>
          <a:noFill/>
        </p:spPr>
        <p:txBody>
          <a:bodyPr wrap="square" rtlCol="0">
            <a:spAutoFit/>
          </a:bodyPr>
          <a:lstStyle/>
          <a:p>
            <a:pPr indent="457200"/>
            <a:r>
              <a:rPr lang="en-US" altLang="zh-CN" dirty="0"/>
              <a:t>5</a:t>
            </a:r>
            <a:r>
              <a:rPr lang="zh-CN" altLang="zh-CN" dirty="0"/>
              <a:t>．班前例会需要注意的事项</a:t>
            </a:r>
          </a:p>
          <a:p>
            <a:pPr indent="457200"/>
            <a:r>
              <a:rPr lang="en-US" altLang="zh-CN" dirty="0" smtClean="0"/>
              <a:t>(1)</a:t>
            </a:r>
            <a:r>
              <a:rPr lang="zh-CN" altLang="zh-CN" dirty="0"/>
              <a:t>简单高效</a:t>
            </a:r>
          </a:p>
          <a:p>
            <a:pPr indent="457200"/>
            <a:r>
              <a:rPr lang="zh-CN" altLang="zh-CN" dirty="0"/>
              <a:t>由于班前例会只有不到十分钟的时间，所以一定要非常高效，提前做好各项准备，整个会议流程要非常清楚，说话简洁扼要，重点突出。</a:t>
            </a:r>
          </a:p>
          <a:p>
            <a:pPr indent="457200"/>
            <a:r>
              <a:rPr lang="en-US" altLang="zh-CN" dirty="0"/>
              <a:t>(2)</a:t>
            </a:r>
            <a:r>
              <a:rPr lang="zh-CN" altLang="zh-CN" dirty="0"/>
              <a:t>镇定大方</a:t>
            </a:r>
          </a:p>
          <a:p>
            <a:pPr indent="457200"/>
            <a:r>
              <a:rPr lang="zh-CN" altLang="zh-CN" dirty="0"/>
              <a:t>主持人可以是班组长，也可以由大家轮换来担任，在整个主持过程中要镇定大方，即使出现意外情况，也能够沉着应对。</a:t>
            </a:r>
          </a:p>
          <a:p>
            <a:pPr indent="457200"/>
            <a:r>
              <a:rPr lang="en-US" altLang="zh-CN" dirty="0"/>
              <a:t>(3)</a:t>
            </a:r>
            <a:r>
              <a:rPr lang="zh-CN" altLang="zh-CN" dirty="0"/>
              <a:t>。秩序井然</a:t>
            </a:r>
          </a:p>
          <a:p>
            <a:pPr indent="457200"/>
            <a:r>
              <a:rPr lang="zh-CN" altLang="zh-CN" dirty="0"/>
              <a:t>由于班前例会时间有限，所以一定要注意维持好现场秩序，否则时间拖延就会影响工作时间。整个流程要严格遵守，尽量不要临时进行调整和变化。</a:t>
            </a:r>
          </a:p>
          <a:p>
            <a:pPr indent="457200"/>
            <a:r>
              <a:rPr lang="en-US" altLang="zh-CN" dirty="0"/>
              <a:t>(4)</a:t>
            </a:r>
            <a:r>
              <a:rPr lang="zh-CN" altLang="zh-CN" dirty="0"/>
              <a:t>做好记录</a:t>
            </a:r>
          </a:p>
          <a:p>
            <a:pPr indent="457200"/>
            <a:r>
              <a:rPr lang="zh-CN" altLang="zh-CN" dirty="0"/>
              <a:t>班前例会的内容均需要进行记录和留存，并且要发送给未能参加班前例会的员工，让所有员工及时了解到相关的信息。</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班前例会的执行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0727034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1477328"/>
          </a:xfrm>
          <a:prstGeom prst="rect">
            <a:avLst/>
          </a:prstGeom>
          <a:noFill/>
        </p:spPr>
        <p:txBody>
          <a:bodyPr wrap="square" rtlCol="0">
            <a:spAutoFit/>
          </a:bodyPr>
          <a:lstStyle/>
          <a:p>
            <a:pPr indent="457200"/>
            <a:r>
              <a:rPr lang="zh-CN" altLang="zh-CN" b="1" dirty="0"/>
              <a:t>讨论</a:t>
            </a:r>
            <a:r>
              <a:rPr lang="zh-CN" altLang="zh-CN" b="1" dirty="0" smtClean="0"/>
              <a:t>内容</a:t>
            </a:r>
            <a:endParaRPr lang="en-US" altLang="zh-CN" b="1" dirty="0" smtClean="0"/>
          </a:p>
          <a:p>
            <a:pPr indent="457200"/>
            <a:endParaRPr lang="zh-CN" altLang="zh-CN" dirty="0"/>
          </a:p>
          <a:p>
            <a:pPr indent="457200"/>
            <a:r>
              <a:rPr lang="en-US" altLang="zh-CN" dirty="0"/>
              <a:t>1</a:t>
            </a:r>
            <a:r>
              <a:rPr lang="zh-CN" altLang="zh-CN" dirty="0"/>
              <a:t>．本次班前例会组织的优缺点是什么？</a:t>
            </a:r>
          </a:p>
          <a:p>
            <a:pPr indent="457200"/>
            <a:r>
              <a:rPr lang="en-US" altLang="zh-CN" dirty="0"/>
              <a:t>2</a:t>
            </a:r>
            <a:r>
              <a:rPr lang="zh-CN" altLang="zh-CN" dirty="0"/>
              <a:t>．此次实训中，班组长角色表现如何？</a:t>
            </a:r>
          </a:p>
          <a:p>
            <a:pPr indent="457200"/>
            <a:r>
              <a:rPr lang="en-US" altLang="zh-CN" dirty="0"/>
              <a:t>3</a:t>
            </a:r>
            <a:r>
              <a:rPr lang="zh-CN" altLang="zh-CN" dirty="0"/>
              <a:t>．班前例会还可以增加哪些内容？</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班前例会的执行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0727034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369332"/>
          </a:xfrm>
          <a:prstGeom prst="rect">
            <a:avLst/>
          </a:prstGeom>
          <a:noFill/>
        </p:spPr>
        <p:txBody>
          <a:bodyPr wrap="square" rtlCol="0">
            <a:spAutoFit/>
          </a:bodyPr>
          <a:lstStyle/>
          <a:p>
            <a:pPr algn="ctr"/>
            <a:r>
              <a:rPr lang="zh-CN" altLang="zh-CN" dirty="0"/>
              <a:t>表</a:t>
            </a:r>
            <a:r>
              <a:rPr lang="en-US" altLang="zh-CN" dirty="0"/>
              <a:t>2-1</a:t>
            </a:r>
            <a:r>
              <a:rPr lang="zh-CN" altLang="zh-CN" dirty="0"/>
              <a:t>班前例会组织情况评分表</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班前例会的执行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1261966091"/>
              </p:ext>
            </p:extLst>
          </p:nvPr>
        </p:nvGraphicFramePr>
        <p:xfrm>
          <a:off x="3018695" y="1365473"/>
          <a:ext cx="5199381" cy="3724275"/>
        </p:xfrm>
        <a:graphic>
          <a:graphicData uri="http://schemas.openxmlformats.org/drawingml/2006/table">
            <a:tbl>
              <a:tblPr firstRow="1" firstCol="1" lastRow="1" lastCol="1" bandRow="1" bandCol="1">
                <a:tableStyleId>{5C22544A-7EE6-4342-B048-85BDC9FD1C3A}</a:tableStyleId>
              </a:tblPr>
              <a:tblGrid>
                <a:gridCol w="693881"/>
                <a:gridCol w="1335453"/>
                <a:gridCol w="1014667"/>
                <a:gridCol w="718460"/>
                <a:gridCol w="718460"/>
                <a:gridCol w="718460"/>
              </a:tblGrid>
              <a:tr h="129540">
                <a:tc>
                  <a:txBody>
                    <a:bodyPr/>
                    <a:lstStyle/>
                    <a:p>
                      <a:pPr algn="just">
                        <a:spcAft>
                          <a:spcPts val="0"/>
                        </a:spcAft>
                      </a:pPr>
                      <a:r>
                        <a:rPr lang="zh-CN" sz="1000" kern="0">
                          <a:effectLst/>
                        </a:rPr>
                        <a:t>班组长</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en-US" sz="1000" kern="0">
                          <a:effectLst/>
                        </a:rPr>
                        <a:t> </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zh-CN" sz="1000" kern="0">
                          <a:effectLst/>
                        </a:rPr>
                        <a:t>部门</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en-US" sz="1000" kern="0">
                          <a:effectLst/>
                        </a:rPr>
                        <a:t> </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zh-CN" sz="1000" kern="0">
                          <a:effectLst/>
                        </a:rPr>
                        <a:t>观察员</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en-US" sz="1000" kern="0">
                          <a:effectLst/>
                        </a:rPr>
                        <a:t> </a:t>
                      </a:r>
                      <a:endParaRPr lang="zh-CN" sz="1050" kern="100">
                        <a:effectLst/>
                        <a:latin typeface="Calibri"/>
                        <a:ea typeface="宋体"/>
                        <a:cs typeface="Times New Roman"/>
                      </a:endParaRPr>
                    </a:p>
                  </a:txBody>
                  <a:tcPr marL="68580" marR="68580" marT="0" marB="0"/>
                </a:tc>
              </a:tr>
              <a:tr h="194945">
                <a:tc>
                  <a:txBody>
                    <a:bodyPr/>
                    <a:lstStyle/>
                    <a:p>
                      <a:pPr algn="just">
                        <a:spcAft>
                          <a:spcPts val="0"/>
                        </a:spcAft>
                      </a:pPr>
                      <a:r>
                        <a:rPr lang="zh-CN" sz="1000" kern="0">
                          <a:effectLst/>
                        </a:rPr>
                        <a:t>项目</a:t>
                      </a:r>
                      <a:endParaRPr lang="zh-CN" sz="1050" kern="100">
                        <a:effectLst/>
                        <a:latin typeface="Calibri"/>
                        <a:ea typeface="宋体"/>
                        <a:cs typeface="Times New Roman"/>
                      </a:endParaRPr>
                    </a:p>
                  </a:txBody>
                  <a:tcPr marL="68580" marR="68580" marT="0" marB="0"/>
                </a:tc>
                <a:tc gridSpan="2">
                  <a:txBody>
                    <a:bodyPr/>
                    <a:lstStyle/>
                    <a:p>
                      <a:pPr algn="just">
                        <a:spcAft>
                          <a:spcPts val="0"/>
                        </a:spcAft>
                      </a:pPr>
                      <a:r>
                        <a:rPr lang="zh-CN" sz="1000" kern="0">
                          <a:effectLst/>
                        </a:rPr>
                        <a:t>评分标准</a:t>
                      </a:r>
                      <a:endParaRPr lang="zh-CN" sz="1050" kern="100">
                        <a:effectLst/>
                        <a:latin typeface="Calibri"/>
                        <a:ea typeface="宋体"/>
                        <a:cs typeface="Times New Roman"/>
                      </a:endParaRPr>
                    </a:p>
                  </a:txBody>
                  <a:tcPr marL="68580" marR="68580" marT="0" marB="0"/>
                </a:tc>
                <a:tc hMerge="1">
                  <a:txBody>
                    <a:bodyPr/>
                    <a:lstStyle/>
                    <a:p>
                      <a:endParaRPr lang="zh-CN" altLang="en-US"/>
                    </a:p>
                  </a:txBody>
                  <a:tcPr/>
                </a:tc>
                <a:tc>
                  <a:txBody>
                    <a:bodyPr/>
                    <a:lstStyle/>
                    <a:p>
                      <a:pPr algn="just">
                        <a:spcAft>
                          <a:spcPts val="0"/>
                        </a:spcAft>
                      </a:pPr>
                      <a:r>
                        <a:rPr lang="zh-CN" sz="1000" kern="0">
                          <a:effectLst/>
                        </a:rPr>
                        <a:t>分值</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zh-CN" sz="1000" kern="0">
                          <a:effectLst/>
                        </a:rPr>
                        <a:t>得分</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zh-CN" sz="1000" kern="0">
                          <a:effectLst/>
                        </a:rPr>
                        <a:t>备注</a:t>
                      </a:r>
                      <a:endParaRPr lang="zh-CN" sz="1050" kern="100">
                        <a:effectLst/>
                        <a:latin typeface="Calibri"/>
                        <a:ea typeface="宋体"/>
                        <a:cs typeface="Times New Roman"/>
                      </a:endParaRPr>
                    </a:p>
                  </a:txBody>
                  <a:tcPr marL="68580" marR="68580" marT="0" marB="0"/>
                </a:tc>
              </a:tr>
              <a:tr h="171450">
                <a:tc rowSpan="3">
                  <a:txBody>
                    <a:bodyPr/>
                    <a:lstStyle/>
                    <a:p>
                      <a:pPr algn="just">
                        <a:spcAft>
                          <a:spcPts val="0"/>
                        </a:spcAft>
                      </a:pPr>
                      <a:r>
                        <a:rPr lang="zh-CN" sz="1000" kern="0">
                          <a:effectLst/>
                        </a:rPr>
                        <a:t>会议准备</a:t>
                      </a:r>
                      <a:endParaRPr lang="zh-CN" sz="1050" kern="100">
                        <a:effectLst/>
                        <a:latin typeface="Calibri"/>
                        <a:ea typeface="宋体"/>
                        <a:cs typeface="Times New Roman"/>
                      </a:endParaRPr>
                    </a:p>
                  </a:txBody>
                  <a:tcPr marL="68580" marR="68580" marT="0" marB="0"/>
                </a:tc>
                <a:tc gridSpan="2">
                  <a:txBody>
                    <a:bodyPr/>
                    <a:lstStyle/>
                    <a:p>
                      <a:pPr algn="just">
                        <a:spcAft>
                          <a:spcPts val="0"/>
                        </a:spcAft>
                      </a:pPr>
                      <a:r>
                        <a:rPr lang="en-US" sz="1000" kern="0">
                          <a:effectLst/>
                        </a:rPr>
                        <a:t>1.</a:t>
                      </a:r>
                      <a:r>
                        <a:rPr lang="zh-CN" sz="1000" kern="0">
                          <a:effectLst/>
                        </a:rPr>
                        <a:t>角色分配是否明确</a:t>
                      </a:r>
                      <a:endParaRPr lang="zh-CN" sz="1050" kern="100">
                        <a:effectLst/>
                        <a:latin typeface="Calibri"/>
                        <a:ea typeface="宋体"/>
                        <a:cs typeface="Times New Roman"/>
                      </a:endParaRPr>
                    </a:p>
                  </a:txBody>
                  <a:tcPr marL="68580" marR="68580" marT="0" marB="0"/>
                </a:tc>
                <a:tc hMerge="1">
                  <a:txBody>
                    <a:bodyPr/>
                    <a:lstStyle/>
                    <a:p>
                      <a:endParaRPr lang="zh-CN" altLang="en-US"/>
                    </a:p>
                  </a:txBody>
                  <a:tcPr/>
                </a:tc>
                <a:tc>
                  <a:txBody>
                    <a:bodyPr/>
                    <a:lstStyle/>
                    <a:p>
                      <a:pPr algn="just">
                        <a:spcAft>
                          <a:spcPts val="0"/>
                        </a:spcAft>
                      </a:pPr>
                      <a:r>
                        <a:rPr lang="en-US" sz="1000" kern="0">
                          <a:effectLst/>
                        </a:rPr>
                        <a:t>5</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en-US" sz="1000" kern="0">
                          <a:effectLst/>
                        </a:rPr>
                        <a:t> </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en-US" sz="1000" kern="0">
                          <a:effectLst/>
                        </a:rPr>
                        <a:t> </a:t>
                      </a:r>
                      <a:endParaRPr lang="zh-CN" sz="1050" kern="100">
                        <a:effectLst/>
                        <a:latin typeface="Calibri"/>
                        <a:ea typeface="宋体"/>
                        <a:cs typeface="Times New Roman"/>
                      </a:endParaRPr>
                    </a:p>
                  </a:txBody>
                  <a:tcPr marL="68580" marR="68580" marT="0" marB="0"/>
                </a:tc>
              </a:tr>
              <a:tr h="146685">
                <a:tc vMerge="1">
                  <a:txBody>
                    <a:bodyPr/>
                    <a:lstStyle/>
                    <a:p>
                      <a:endParaRPr lang="zh-CN" altLang="en-US"/>
                    </a:p>
                  </a:txBody>
                  <a:tcPr/>
                </a:tc>
                <a:tc gridSpan="2">
                  <a:txBody>
                    <a:bodyPr/>
                    <a:lstStyle/>
                    <a:p>
                      <a:pPr algn="just">
                        <a:spcAft>
                          <a:spcPts val="0"/>
                        </a:spcAft>
                      </a:pPr>
                      <a:r>
                        <a:rPr lang="en-US" sz="1000" kern="0">
                          <a:effectLst/>
                        </a:rPr>
                        <a:t>2.</a:t>
                      </a:r>
                      <a:r>
                        <a:rPr lang="zh-CN" sz="1000" kern="0">
                          <a:effectLst/>
                        </a:rPr>
                        <a:t>资料准备是否充分</a:t>
                      </a:r>
                      <a:endParaRPr lang="zh-CN" sz="1050" kern="100">
                        <a:effectLst/>
                        <a:latin typeface="Calibri"/>
                        <a:ea typeface="宋体"/>
                        <a:cs typeface="Times New Roman"/>
                      </a:endParaRPr>
                    </a:p>
                  </a:txBody>
                  <a:tcPr marL="68580" marR="68580" marT="0" marB="0"/>
                </a:tc>
                <a:tc hMerge="1">
                  <a:txBody>
                    <a:bodyPr/>
                    <a:lstStyle/>
                    <a:p>
                      <a:endParaRPr lang="zh-CN" altLang="en-US"/>
                    </a:p>
                  </a:txBody>
                  <a:tcPr/>
                </a:tc>
                <a:tc>
                  <a:txBody>
                    <a:bodyPr/>
                    <a:lstStyle/>
                    <a:p>
                      <a:pPr algn="just">
                        <a:spcAft>
                          <a:spcPts val="0"/>
                        </a:spcAft>
                      </a:pPr>
                      <a:r>
                        <a:rPr lang="en-US" sz="1000" kern="0">
                          <a:effectLst/>
                        </a:rPr>
                        <a:t>5</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en-US" sz="1000" kern="0">
                          <a:effectLst/>
                        </a:rPr>
                        <a:t> </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en-US" sz="1000" kern="0">
                          <a:effectLst/>
                        </a:rPr>
                        <a:t> </a:t>
                      </a:r>
                      <a:endParaRPr lang="zh-CN" sz="1050" kern="100">
                        <a:effectLst/>
                        <a:latin typeface="Calibri"/>
                        <a:ea typeface="宋体"/>
                        <a:cs typeface="Times New Roman"/>
                      </a:endParaRPr>
                    </a:p>
                  </a:txBody>
                  <a:tcPr marL="68580" marR="68580" marT="0" marB="0"/>
                </a:tc>
              </a:tr>
              <a:tr h="213360">
                <a:tc vMerge="1">
                  <a:txBody>
                    <a:bodyPr/>
                    <a:lstStyle/>
                    <a:p>
                      <a:endParaRPr lang="zh-CN" altLang="en-US"/>
                    </a:p>
                  </a:txBody>
                  <a:tcPr/>
                </a:tc>
                <a:tc gridSpan="2">
                  <a:txBody>
                    <a:bodyPr/>
                    <a:lstStyle/>
                    <a:p>
                      <a:pPr algn="just">
                        <a:spcAft>
                          <a:spcPts val="0"/>
                        </a:spcAft>
                      </a:pPr>
                      <a:r>
                        <a:rPr lang="en-US" sz="1000" kern="0">
                          <a:effectLst/>
                        </a:rPr>
                        <a:t>3.</a:t>
                      </a:r>
                      <a:r>
                        <a:rPr lang="zh-CN" sz="1000" kern="0">
                          <a:effectLst/>
                        </a:rPr>
                        <a:t>是否提前进行了会议通知</a:t>
                      </a:r>
                      <a:endParaRPr lang="zh-CN" sz="1050" kern="100">
                        <a:effectLst/>
                        <a:latin typeface="Calibri"/>
                        <a:ea typeface="宋体"/>
                        <a:cs typeface="Times New Roman"/>
                      </a:endParaRPr>
                    </a:p>
                  </a:txBody>
                  <a:tcPr marL="68580" marR="68580" marT="0" marB="0"/>
                </a:tc>
                <a:tc hMerge="1">
                  <a:txBody>
                    <a:bodyPr/>
                    <a:lstStyle/>
                    <a:p>
                      <a:endParaRPr lang="zh-CN" altLang="en-US"/>
                    </a:p>
                  </a:txBody>
                  <a:tcPr/>
                </a:tc>
                <a:tc>
                  <a:txBody>
                    <a:bodyPr/>
                    <a:lstStyle/>
                    <a:p>
                      <a:pPr algn="just">
                        <a:spcAft>
                          <a:spcPts val="0"/>
                        </a:spcAft>
                      </a:pPr>
                      <a:r>
                        <a:rPr lang="en-US" sz="1000" kern="0">
                          <a:effectLst/>
                        </a:rPr>
                        <a:t>5</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en-US" sz="1000" kern="0">
                          <a:effectLst/>
                        </a:rPr>
                        <a:t> </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en-US" sz="1000" kern="0">
                          <a:effectLst/>
                        </a:rPr>
                        <a:t> </a:t>
                      </a:r>
                      <a:endParaRPr lang="zh-CN" sz="1050" kern="100">
                        <a:effectLst/>
                        <a:latin typeface="Calibri"/>
                        <a:ea typeface="宋体"/>
                        <a:cs typeface="Times New Roman"/>
                      </a:endParaRPr>
                    </a:p>
                  </a:txBody>
                  <a:tcPr marL="68580" marR="68580" marT="0" marB="0"/>
                </a:tc>
              </a:tr>
              <a:tr h="171450">
                <a:tc rowSpan="3">
                  <a:txBody>
                    <a:bodyPr/>
                    <a:lstStyle/>
                    <a:p>
                      <a:pPr algn="just">
                        <a:spcAft>
                          <a:spcPts val="0"/>
                        </a:spcAft>
                      </a:pPr>
                      <a:r>
                        <a:rPr lang="zh-CN" sz="1000" kern="0">
                          <a:effectLst/>
                        </a:rPr>
                        <a:t>会议组织</a:t>
                      </a:r>
                      <a:endParaRPr lang="zh-CN" sz="1050" kern="100">
                        <a:effectLst/>
                        <a:latin typeface="Calibri"/>
                        <a:ea typeface="宋体"/>
                        <a:cs typeface="Times New Roman"/>
                      </a:endParaRPr>
                    </a:p>
                  </a:txBody>
                  <a:tcPr marL="68580" marR="68580" marT="0" marB="0"/>
                </a:tc>
                <a:tc gridSpan="2">
                  <a:txBody>
                    <a:bodyPr/>
                    <a:lstStyle/>
                    <a:p>
                      <a:pPr algn="just">
                        <a:spcAft>
                          <a:spcPts val="0"/>
                        </a:spcAft>
                      </a:pPr>
                      <a:r>
                        <a:rPr lang="en-US" sz="1000" kern="0">
                          <a:effectLst/>
                        </a:rPr>
                        <a:t>1.</a:t>
                      </a:r>
                      <a:r>
                        <a:rPr lang="zh-CN" sz="1000" kern="0">
                          <a:effectLst/>
                        </a:rPr>
                        <a:t>时间地点参与人员是否确认</a:t>
                      </a:r>
                      <a:endParaRPr lang="zh-CN" sz="1050" kern="100">
                        <a:effectLst/>
                        <a:latin typeface="Calibri"/>
                        <a:ea typeface="宋体"/>
                        <a:cs typeface="Times New Roman"/>
                      </a:endParaRPr>
                    </a:p>
                  </a:txBody>
                  <a:tcPr marL="68580" marR="68580" marT="0" marB="0"/>
                </a:tc>
                <a:tc hMerge="1">
                  <a:txBody>
                    <a:bodyPr/>
                    <a:lstStyle/>
                    <a:p>
                      <a:endParaRPr lang="zh-CN" altLang="en-US"/>
                    </a:p>
                  </a:txBody>
                  <a:tcPr/>
                </a:tc>
                <a:tc>
                  <a:txBody>
                    <a:bodyPr/>
                    <a:lstStyle/>
                    <a:p>
                      <a:pPr algn="just">
                        <a:spcAft>
                          <a:spcPts val="0"/>
                        </a:spcAft>
                      </a:pPr>
                      <a:r>
                        <a:rPr lang="en-US" sz="1000" kern="0">
                          <a:effectLst/>
                        </a:rPr>
                        <a:t>5</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en-US" sz="1000" kern="0">
                          <a:effectLst/>
                        </a:rPr>
                        <a:t> </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en-US" sz="1000" kern="0">
                          <a:effectLst/>
                        </a:rPr>
                        <a:t> </a:t>
                      </a:r>
                      <a:endParaRPr lang="zh-CN" sz="1050" kern="100">
                        <a:effectLst/>
                        <a:latin typeface="Calibri"/>
                        <a:ea typeface="宋体"/>
                        <a:cs typeface="Times New Roman"/>
                      </a:endParaRPr>
                    </a:p>
                  </a:txBody>
                  <a:tcPr marL="68580" marR="68580" marT="0" marB="0"/>
                </a:tc>
              </a:tr>
              <a:tr h="146685">
                <a:tc vMerge="1">
                  <a:txBody>
                    <a:bodyPr/>
                    <a:lstStyle/>
                    <a:p>
                      <a:endParaRPr lang="zh-CN" altLang="en-US"/>
                    </a:p>
                  </a:txBody>
                  <a:tcPr/>
                </a:tc>
                <a:tc gridSpan="2">
                  <a:txBody>
                    <a:bodyPr/>
                    <a:lstStyle/>
                    <a:p>
                      <a:pPr algn="just">
                        <a:spcAft>
                          <a:spcPts val="0"/>
                        </a:spcAft>
                      </a:pPr>
                      <a:r>
                        <a:rPr lang="en-US" sz="1000" kern="0">
                          <a:effectLst/>
                        </a:rPr>
                        <a:t>2.</a:t>
                      </a:r>
                      <a:r>
                        <a:rPr lang="zh-CN" sz="1000" kern="0">
                          <a:effectLst/>
                        </a:rPr>
                        <a:t>人员召集过程是否有序</a:t>
                      </a:r>
                      <a:endParaRPr lang="zh-CN" sz="1050" kern="100">
                        <a:effectLst/>
                        <a:latin typeface="Calibri"/>
                        <a:ea typeface="宋体"/>
                        <a:cs typeface="Times New Roman"/>
                      </a:endParaRPr>
                    </a:p>
                  </a:txBody>
                  <a:tcPr marL="68580" marR="68580" marT="0" marB="0"/>
                </a:tc>
                <a:tc hMerge="1">
                  <a:txBody>
                    <a:bodyPr/>
                    <a:lstStyle/>
                    <a:p>
                      <a:endParaRPr lang="zh-CN" altLang="en-US"/>
                    </a:p>
                  </a:txBody>
                  <a:tcPr/>
                </a:tc>
                <a:tc>
                  <a:txBody>
                    <a:bodyPr/>
                    <a:lstStyle/>
                    <a:p>
                      <a:pPr algn="just">
                        <a:spcAft>
                          <a:spcPts val="0"/>
                        </a:spcAft>
                      </a:pPr>
                      <a:r>
                        <a:rPr lang="en-US" sz="1000" kern="0">
                          <a:effectLst/>
                        </a:rPr>
                        <a:t>5</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en-US" sz="1000" kern="0">
                          <a:effectLst/>
                        </a:rPr>
                        <a:t> </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en-US" sz="1000" kern="0">
                          <a:effectLst/>
                        </a:rPr>
                        <a:t> </a:t>
                      </a:r>
                      <a:endParaRPr lang="zh-CN" sz="1050" kern="100">
                        <a:effectLst/>
                        <a:latin typeface="Calibri"/>
                        <a:ea typeface="宋体"/>
                        <a:cs typeface="Times New Roman"/>
                      </a:endParaRPr>
                    </a:p>
                  </a:txBody>
                  <a:tcPr marL="68580" marR="68580" marT="0" marB="0"/>
                </a:tc>
              </a:tr>
              <a:tr h="363220">
                <a:tc vMerge="1">
                  <a:txBody>
                    <a:bodyPr/>
                    <a:lstStyle/>
                    <a:p>
                      <a:endParaRPr lang="zh-CN" altLang="en-US"/>
                    </a:p>
                  </a:txBody>
                  <a:tcPr/>
                </a:tc>
                <a:tc gridSpan="2">
                  <a:txBody>
                    <a:bodyPr/>
                    <a:lstStyle/>
                    <a:p>
                      <a:pPr algn="just">
                        <a:spcAft>
                          <a:spcPts val="0"/>
                        </a:spcAft>
                      </a:pPr>
                      <a:r>
                        <a:rPr lang="en-US" sz="1000" kern="0">
                          <a:effectLst/>
                        </a:rPr>
                        <a:t>3.</a:t>
                      </a:r>
                      <a:r>
                        <a:rPr lang="zh-CN" sz="1000" kern="0">
                          <a:effectLst/>
                        </a:rPr>
                        <a:t>对员工的着装，精神面貌是否进行了检查</a:t>
                      </a:r>
                      <a:endParaRPr lang="zh-CN" sz="1050" kern="100">
                        <a:effectLst/>
                        <a:latin typeface="Calibri"/>
                        <a:ea typeface="宋体"/>
                        <a:cs typeface="Times New Roman"/>
                      </a:endParaRPr>
                    </a:p>
                  </a:txBody>
                  <a:tcPr marL="68580" marR="68580" marT="0" marB="0"/>
                </a:tc>
                <a:tc hMerge="1">
                  <a:txBody>
                    <a:bodyPr/>
                    <a:lstStyle/>
                    <a:p>
                      <a:endParaRPr lang="zh-CN" altLang="en-US"/>
                    </a:p>
                  </a:txBody>
                  <a:tcPr/>
                </a:tc>
                <a:tc>
                  <a:txBody>
                    <a:bodyPr/>
                    <a:lstStyle/>
                    <a:p>
                      <a:pPr algn="just">
                        <a:spcAft>
                          <a:spcPts val="0"/>
                        </a:spcAft>
                      </a:pPr>
                      <a:r>
                        <a:rPr lang="en-US" sz="1000" kern="0">
                          <a:effectLst/>
                        </a:rPr>
                        <a:t>5</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en-US" sz="1000" kern="0">
                          <a:effectLst/>
                        </a:rPr>
                        <a:t> </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en-US" sz="1000" kern="0">
                          <a:effectLst/>
                        </a:rPr>
                        <a:t> </a:t>
                      </a:r>
                      <a:endParaRPr lang="zh-CN" sz="1050" kern="100">
                        <a:effectLst/>
                        <a:latin typeface="Calibri"/>
                        <a:ea typeface="宋体"/>
                        <a:cs typeface="Times New Roman"/>
                      </a:endParaRPr>
                    </a:p>
                  </a:txBody>
                  <a:tcPr marL="68580" marR="68580" marT="0" marB="0"/>
                </a:tc>
              </a:tr>
              <a:tr h="165100">
                <a:tc>
                  <a:txBody>
                    <a:bodyPr/>
                    <a:lstStyle/>
                    <a:p>
                      <a:pPr algn="just">
                        <a:spcAft>
                          <a:spcPts val="0"/>
                        </a:spcAft>
                      </a:pPr>
                      <a:r>
                        <a:rPr lang="zh-CN" sz="1000" kern="0">
                          <a:effectLst/>
                        </a:rPr>
                        <a:t>项目</a:t>
                      </a:r>
                      <a:endParaRPr lang="zh-CN" sz="1050" kern="100">
                        <a:effectLst/>
                        <a:latin typeface="Calibri"/>
                        <a:ea typeface="宋体"/>
                        <a:cs typeface="Times New Roman"/>
                      </a:endParaRPr>
                    </a:p>
                  </a:txBody>
                  <a:tcPr marL="68580" marR="68580" marT="0" marB="0"/>
                </a:tc>
                <a:tc gridSpan="2">
                  <a:txBody>
                    <a:bodyPr/>
                    <a:lstStyle/>
                    <a:p>
                      <a:pPr algn="just">
                        <a:spcAft>
                          <a:spcPts val="0"/>
                        </a:spcAft>
                      </a:pPr>
                      <a:r>
                        <a:rPr lang="zh-CN" sz="1000" kern="0">
                          <a:effectLst/>
                        </a:rPr>
                        <a:t>评分标准</a:t>
                      </a:r>
                      <a:endParaRPr lang="zh-CN" sz="1050" kern="100">
                        <a:effectLst/>
                        <a:latin typeface="Calibri"/>
                        <a:ea typeface="宋体"/>
                        <a:cs typeface="Times New Roman"/>
                      </a:endParaRPr>
                    </a:p>
                  </a:txBody>
                  <a:tcPr marL="68580" marR="68580" marT="0" marB="0"/>
                </a:tc>
                <a:tc hMerge="1">
                  <a:txBody>
                    <a:bodyPr/>
                    <a:lstStyle/>
                    <a:p>
                      <a:endParaRPr lang="zh-CN" altLang="en-US"/>
                    </a:p>
                  </a:txBody>
                  <a:tcPr/>
                </a:tc>
                <a:tc>
                  <a:txBody>
                    <a:bodyPr/>
                    <a:lstStyle/>
                    <a:p>
                      <a:pPr algn="just">
                        <a:spcAft>
                          <a:spcPts val="0"/>
                        </a:spcAft>
                      </a:pPr>
                      <a:r>
                        <a:rPr lang="zh-CN" sz="1000" kern="0">
                          <a:effectLst/>
                        </a:rPr>
                        <a:t>分值</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zh-CN" sz="1000" kern="0">
                          <a:effectLst/>
                        </a:rPr>
                        <a:t>得分</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zh-CN" sz="1000" kern="0">
                          <a:effectLst/>
                        </a:rPr>
                        <a:t>备注</a:t>
                      </a:r>
                      <a:endParaRPr lang="zh-CN" sz="1050" kern="100">
                        <a:effectLst/>
                        <a:latin typeface="Calibri"/>
                        <a:ea typeface="宋体"/>
                        <a:cs typeface="Times New Roman"/>
                      </a:endParaRPr>
                    </a:p>
                  </a:txBody>
                  <a:tcPr marL="68580" marR="68580" marT="0" marB="0"/>
                </a:tc>
              </a:tr>
              <a:tr h="329565">
                <a:tc rowSpan="5">
                  <a:txBody>
                    <a:bodyPr/>
                    <a:lstStyle/>
                    <a:p>
                      <a:pPr algn="just">
                        <a:spcAft>
                          <a:spcPts val="0"/>
                        </a:spcAft>
                      </a:pPr>
                      <a:r>
                        <a:rPr lang="zh-CN" sz="1000" kern="0">
                          <a:effectLst/>
                        </a:rPr>
                        <a:t>会议内容</a:t>
                      </a:r>
                      <a:endParaRPr lang="zh-CN" sz="1050" kern="100">
                        <a:effectLst/>
                        <a:latin typeface="Calibri"/>
                        <a:ea typeface="宋体"/>
                        <a:cs typeface="Times New Roman"/>
                      </a:endParaRPr>
                    </a:p>
                  </a:txBody>
                  <a:tcPr marL="68580" marR="68580" marT="0" marB="0"/>
                </a:tc>
                <a:tc gridSpan="2">
                  <a:txBody>
                    <a:bodyPr/>
                    <a:lstStyle/>
                    <a:p>
                      <a:pPr algn="just">
                        <a:spcAft>
                          <a:spcPts val="0"/>
                        </a:spcAft>
                      </a:pPr>
                      <a:r>
                        <a:rPr lang="en-US" sz="1000" kern="0">
                          <a:effectLst/>
                        </a:rPr>
                        <a:t>1.</a:t>
                      </a:r>
                      <a:r>
                        <a:rPr lang="zh-CN" sz="1000" kern="0">
                          <a:effectLst/>
                        </a:rPr>
                        <a:t>是否严格奥找北京资料的要求执行</a:t>
                      </a:r>
                      <a:endParaRPr lang="zh-CN" sz="1050" kern="100">
                        <a:effectLst/>
                        <a:latin typeface="Calibri"/>
                        <a:ea typeface="宋体"/>
                        <a:cs typeface="Times New Roman"/>
                      </a:endParaRPr>
                    </a:p>
                  </a:txBody>
                  <a:tcPr marL="68580" marR="68580" marT="0" marB="0"/>
                </a:tc>
                <a:tc hMerge="1">
                  <a:txBody>
                    <a:bodyPr/>
                    <a:lstStyle/>
                    <a:p>
                      <a:endParaRPr lang="zh-CN" altLang="en-US"/>
                    </a:p>
                  </a:txBody>
                  <a:tcPr/>
                </a:tc>
                <a:tc>
                  <a:txBody>
                    <a:bodyPr/>
                    <a:lstStyle/>
                    <a:p>
                      <a:pPr algn="just">
                        <a:spcAft>
                          <a:spcPts val="0"/>
                        </a:spcAft>
                      </a:pPr>
                      <a:r>
                        <a:rPr lang="en-US" sz="1000" kern="0">
                          <a:effectLst/>
                        </a:rPr>
                        <a:t>10</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en-US" sz="1000" kern="0">
                          <a:effectLst/>
                        </a:rPr>
                        <a:t> </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en-US" sz="1000" kern="0">
                          <a:effectLst/>
                        </a:rPr>
                        <a:t> </a:t>
                      </a:r>
                      <a:endParaRPr lang="zh-CN" sz="1050" kern="100">
                        <a:effectLst/>
                        <a:latin typeface="Calibri"/>
                        <a:ea typeface="宋体"/>
                        <a:cs typeface="Times New Roman"/>
                      </a:endParaRPr>
                    </a:p>
                  </a:txBody>
                  <a:tcPr marL="68580" marR="68580" marT="0" marB="0"/>
                </a:tc>
              </a:tr>
              <a:tr h="191135">
                <a:tc vMerge="1">
                  <a:txBody>
                    <a:bodyPr/>
                    <a:lstStyle/>
                    <a:p>
                      <a:endParaRPr lang="zh-CN" altLang="en-US"/>
                    </a:p>
                  </a:txBody>
                  <a:tcPr/>
                </a:tc>
                <a:tc gridSpan="2">
                  <a:txBody>
                    <a:bodyPr/>
                    <a:lstStyle/>
                    <a:p>
                      <a:pPr algn="just">
                        <a:spcAft>
                          <a:spcPts val="0"/>
                        </a:spcAft>
                      </a:pPr>
                      <a:r>
                        <a:rPr lang="en-US" sz="1000" kern="0">
                          <a:effectLst/>
                        </a:rPr>
                        <a:t>2.</a:t>
                      </a:r>
                      <a:r>
                        <a:rPr lang="zh-CN" sz="1000" kern="0">
                          <a:effectLst/>
                        </a:rPr>
                        <a:t>各项问题处理是否得当</a:t>
                      </a:r>
                      <a:endParaRPr lang="zh-CN" sz="1050" kern="100">
                        <a:effectLst/>
                        <a:latin typeface="Calibri"/>
                        <a:ea typeface="宋体"/>
                        <a:cs typeface="Times New Roman"/>
                      </a:endParaRPr>
                    </a:p>
                  </a:txBody>
                  <a:tcPr marL="68580" marR="68580" marT="0" marB="0"/>
                </a:tc>
                <a:tc hMerge="1">
                  <a:txBody>
                    <a:bodyPr/>
                    <a:lstStyle/>
                    <a:p>
                      <a:endParaRPr lang="zh-CN" altLang="en-US"/>
                    </a:p>
                  </a:txBody>
                  <a:tcPr/>
                </a:tc>
                <a:tc>
                  <a:txBody>
                    <a:bodyPr/>
                    <a:lstStyle/>
                    <a:p>
                      <a:pPr algn="just">
                        <a:spcAft>
                          <a:spcPts val="0"/>
                        </a:spcAft>
                      </a:pPr>
                      <a:r>
                        <a:rPr lang="en-US" sz="1000" kern="0">
                          <a:effectLst/>
                        </a:rPr>
                        <a:t>10</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en-US" sz="1000" kern="0">
                          <a:effectLst/>
                        </a:rPr>
                        <a:t> </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en-US" sz="1000" kern="0">
                          <a:effectLst/>
                        </a:rPr>
                        <a:t> </a:t>
                      </a:r>
                      <a:endParaRPr lang="zh-CN" sz="1050" kern="100">
                        <a:effectLst/>
                        <a:latin typeface="Calibri"/>
                        <a:ea typeface="宋体"/>
                        <a:cs typeface="Times New Roman"/>
                      </a:endParaRPr>
                    </a:p>
                  </a:txBody>
                  <a:tcPr marL="68580" marR="68580" marT="0" marB="0"/>
                </a:tc>
              </a:tr>
              <a:tr h="176530">
                <a:tc vMerge="1">
                  <a:txBody>
                    <a:bodyPr/>
                    <a:lstStyle/>
                    <a:p>
                      <a:endParaRPr lang="zh-CN" altLang="en-US"/>
                    </a:p>
                  </a:txBody>
                  <a:tcPr/>
                </a:tc>
                <a:tc gridSpan="2">
                  <a:txBody>
                    <a:bodyPr/>
                    <a:lstStyle/>
                    <a:p>
                      <a:pPr algn="just">
                        <a:spcAft>
                          <a:spcPts val="0"/>
                        </a:spcAft>
                      </a:pPr>
                      <a:r>
                        <a:rPr lang="en-US" sz="1000" kern="0">
                          <a:effectLst/>
                        </a:rPr>
                        <a:t>3.</a:t>
                      </a:r>
                      <a:r>
                        <a:rPr lang="zh-CN" sz="1000" kern="0">
                          <a:effectLst/>
                        </a:rPr>
                        <a:t>对工作的安排是否合理</a:t>
                      </a:r>
                      <a:endParaRPr lang="zh-CN" sz="1050" kern="100">
                        <a:effectLst/>
                        <a:latin typeface="Calibri"/>
                        <a:ea typeface="宋体"/>
                        <a:cs typeface="Times New Roman"/>
                      </a:endParaRPr>
                    </a:p>
                  </a:txBody>
                  <a:tcPr marL="68580" marR="68580" marT="0" marB="0"/>
                </a:tc>
                <a:tc hMerge="1">
                  <a:txBody>
                    <a:bodyPr/>
                    <a:lstStyle/>
                    <a:p>
                      <a:endParaRPr lang="zh-CN" altLang="en-US"/>
                    </a:p>
                  </a:txBody>
                  <a:tcPr/>
                </a:tc>
                <a:tc>
                  <a:txBody>
                    <a:bodyPr/>
                    <a:lstStyle/>
                    <a:p>
                      <a:pPr algn="just">
                        <a:spcAft>
                          <a:spcPts val="0"/>
                        </a:spcAft>
                      </a:pPr>
                      <a:r>
                        <a:rPr lang="en-US" sz="1000" kern="0">
                          <a:effectLst/>
                        </a:rPr>
                        <a:t>10</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en-US" sz="1000" kern="0">
                          <a:effectLst/>
                        </a:rPr>
                        <a:t> </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en-US" sz="1000" kern="0">
                          <a:effectLst/>
                        </a:rPr>
                        <a:t> </a:t>
                      </a:r>
                      <a:endParaRPr lang="zh-CN" sz="1050" kern="100">
                        <a:effectLst/>
                        <a:latin typeface="Calibri"/>
                        <a:ea typeface="宋体"/>
                        <a:cs typeface="Times New Roman"/>
                      </a:endParaRPr>
                    </a:p>
                  </a:txBody>
                  <a:tcPr marL="68580" marR="68580" marT="0" marB="0"/>
                </a:tc>
              </a:tr>
              <a:tr h="143510">
                <a:tc vMerge="1">
                  <a:txBody>
                    <a:bodyPr/>
                    <a:lstStyle/>
                    <a:p>
                      <a:endParaRPr lang="zh-CN" altLang="en-US"/>
                    </a:p>
                  </a:txBody>
                  <a:tcPr/>
                </a:tc>
                <a:tc gridSpan="2">
                  <a:txBody>
                    <a:bodyPr/>
                    <a:lstStyle/>
                    <a:p>
                      <a:pPr algn="just">
                        <a:spcAft>
                          <a:spcPts val="0"/>
                        </a:spcAft>
                      </a:pPr>
                      <a:r>
                        <a:rPr lang="en-US" sz="1000" kern="0">
                          <a:effectLst/>
                        </a:rPr>
                        <a:t>4.</a:t>
                      </a:r>
                      <a:r>
                        <a:rPr lang="zh-CN" sz="1000" kern="0">
                          <a:effectLst/>
                        </a:rPr>
                        <a:t>是否按照班钱前列会的原则进行</a:t>
                      </a:r>
                      <a:endParaRPr lang="zh-CN" sz="1050" kern="100">
                        <a:effectLst/>
                        <a:latin typeface="Calibri"/>
                        <a:ea typeface="宋体"/>
                        <a:cs typeface="Times New Roman"/>
                      </a:endParaRPr>
                    </a:p>
                  </a:txBody>
                  <a:tcPr marL="68580" marR="68580" marT="0" marB="0"/>
                </a:tc>
                <a:tc hMerge="1">
                  <a:txBody>
                    <a:bodyPr/>
                    <a:lstStyle/>
                    <a:p>
                      <a:endParaRPr lang="zh-CN" altLang="en-US"/>
                    </a:p>
                  </a:txBody>
                  <a:tcPr/>
                </a:tc>
                <a:tc>
                  <a:txBody>
                    <a:bodyPr/>
                    <a:lstStyle/>
                    <a:p>
                      <a:pPr algn="just">
                        <a:spcAft>
                          <a:spcPts val="0"/>
                        </a:spcAft>
                      </a:pPr>
                      <a:r>
                        <a:rPr lang="en-US" sz="1000" kern="0">
                          <a:effectLst/>
                        </a:rPr>
                        <a:t>10</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en-US" sz="1000" kern="0">
                          <a:effectLst/>
                        </a:rPr>
                        <a:t> </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en-US" sz="1000" kern="0">
                          <a:effectLst/>
                        </a:rPr>
                        <a:t> </a:t>
                      </a:r>
                      <a:endParaRPr lang="zh-CN" sz="1050" kern="100">
                        <a:effectLst/>
                        <a:latin typeface="Calibri"/>
                        <a:ea typeface="宋体"/>
                        <a:cs typeface="Times New Roman"/>
                      </a:endParaRPr>
                    </a:p>
                  </a:txBody>
                  <a:tcPr marL="68580" marR="68580" marT="0" marB="0"/>
                </a:tc>
              </a:tr>
              <a:tr h="118745">
                <a:tc vMerge="1">
                  <a:txBody>
                    <a:bodyPr/>
                    <a:lstStyle/>
                    <a:p>
                      <a:endParaRPr lang="zh-CN" altLang="en-US"/>
                    </a:p>
                  </a:txBody>
                  <a:tcPr/>
                </a:tc>
                <a:tc gridSpan="2">
                  <a:txBody>
                    <a:bodyPr/>
                    <a:lstStyle/>
                    <a:p>
                      <a:pPr algn="just">
                        <a:spcAft>
                          <a:spcPts val="0"/>
                        </a:spcAft>
                      </a:pPr>
                      <a:r>
                        <a:rPr lang="en-US" sz="1000" kern="0">
                          <a:effectLst/>
                        </a:rPr>
                        <a:t>5.</a:t>
                      </a:r>
                      <a:r>
                        <a:rPr lang="zh-CN" sz="1000" kern="0">
                          <a:effectLst/>
                        </a:rPr>
                        <a:t>是否动员大家参与发言</a:t>
                      </a:r>
                      <a:endParaRPr lang="zh-CN" sz="1050" kern="100">
                        <a:effectLst/>
                        <a:latin typeface="Calibri"/>
                        <a:ea typeface="宋体"/>
                        <a:cs typeface="Times New Roman"/>
                      </a:endParaRPr>
                    </a:p>
                  </a:txBody>
                  <a:tcPr marL="68580" marR="68580" marT="0" marB="0"/>
                </a:tc>
                <a:tc hMerge="1">
                  <a:txBody>
                    <a:bodyPr/>
                    <a:lstStyle/>
                    <a:p>
                      <a:endParaRPr lang="zh-CN" altLang="en-US"/>
                    </a:p>
                  </a:txBody>
                  <a:tcPr/>
                </a:tc>
                <a:tc>
                  <a:txBody>
                    <a:bodyPr/>
                    <a:lstStyle/>
                    <a:p>
                      <a:pPr algn="just">
                        <a:spcAft>
                          <a:spcPts val="0"/>
                        </a:spcAft>
                      </a:pPr>
                      <a:r>
                        <a:rPr lang="en-US" sz="1000" kern="0">
                          <a:effectLst/>
                        </a:rPr>
                        <a:t>10</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en-US" sz="1000" kern="0">
                          <a:effectLst/>
                        </a:rPr>
                        <a:t> </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en-US" sz="1000" kern="0">
                          <a:effectLst/>
                        </a:rPr>
                        <a:t> </a:t>
                      </a:r>
                      <a:endParaRPr lang="zh-CN" sz="1050" kern="100">
                        <a:effectLst/>
                        <a:latin typeface="Calibri"/>
                        <a:ea typeface="宋体"/>
                        <a:cs typeface="Times New Roman"/>
                      </a:endParaRPr>
                    </a:p>
                  </a:txBody>
                  <a:tcPr marL="68580" marR="68580" marT="0" marB="0"/>
                </a:tc>
              </a:tr>
              <a:tr h="185420">
                <a:tc rowSpan="2">
                  <a:txBody>
                    <a:bodyPr/>
                    <a:lstStyle/>
                    <a:p>
                      <a:pPr algn="just">
                        <a:spcAft>
                          <a:spcPts val="0"/>
                        </a:spcAft>
                      </a:pPr>
                      <a:r>
                        <a:rPr lang="zh-CN" sz="1000" kern="0">
                          <a:effectLst/>
                        </a:rPr>
                        <a:t>会议总结</a:t>
                      </a:r>
                      <a:endParaRPr lang="zh-CN" sz="1050" kern="100">
                        <a:effectLst/>
                        <a:latin typeface="Calibri"/>
                        <a:ea typeface="宋体"/>
                        <a:cs typeface="Times New Roman"/>
                      </a:endParaRPr>
                    </a:p>
                  </a:txBody>
                  <a:tcPr marL="68580" marR="68580" marT="0" marB="0"/>
                </a:tc>
                <a:tc gridSpan="2">
                  <a:txBody>
                    <a:bodyPr/>
                    <a:lstStyle/>
                    <a:p>
                      <a:pPr algn="just">
                        <a:spcAft>
                          <a:spcPts val="0"/>
                        </a:spcAft>
                      </a:pPr>
                      <a:r>
                        <a:rPr lang="en-US" sz="1000" kern="0">
                          <a:effectLst/>
                        </a:rPr>
                        <a:t>1.</a:t>
                      </a:r>
                      <a:r>
                        <a:rPr lang="zh-CN" sz="1000" kern="0">
                          <a:effectLst/>
                        </a:rPr>
                        <a:t>会议总结是否全面</a:t>
                      </a:r>
                      <a:endParaRPr lang="zh-CN" sz="1050" kern="100">
                        <a:effectLst/>
                        <a:latin typeface="Calibri"/>
                        <a:ea typeface="宋体"/>
                        <a:cs typeface="Times New Roman"/>
                      </a:endParaRPr>
                    </a:p>
                  </a:txBody>
                  <a:tcPr marL="68580" marR="68580" marT="0" marB="0"/>
                </a:tc>
                <a:tc hMerge="1">
                  <a:txBody>
                    <a:bodyPr/>
                    <a:lstStyle/>
                    <a:p>
                      <a:endParaRPr lang="zh-CN" altLang="en-US"/>
                    </a:p>
                  </a:txBody>
                  <a:tcPr/>
                </a:tc>
                <a:tc>
                  <a:txBody>
                    <a:bodyPr/>
                    <a:lstStyle/>
                    <a:p>
                      <a:pPr algn="just">
                        <a:spcAft>
                          <a:spcPts val="0"/>
                        </a:spcAft>
                      </a:pPr>
                      <a:r>
                        <a:rPr lang="en-US" sz="1000" kern="0">
                          <a:effectLst/>
                        </a:rPr>
                        <a:t>10</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en-US" sz="1000" kern="0">
                          <a:effectLst/>
                        </a:rPr>
                        <a:t> </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en-US" sz="1000" kern="0">
                          <a:effectLst/>
                        </a:rPr>
                        <a:t> </a:t>
                      </a:r>
                      <a:endParaRPr lang="zh-CN" sz="1050" kern="100">
                        <a:effectLst/>
                        <a:latin typeface="Calibri"/>
                        <a:ea typeface="宋体"/>
                        <a:cs typeface="Times New Roman"/>
                      </a:endParaRPr>
                    </a:p>
                  </a:txBody>
                  <a:tcPr marL="68580" marR="68580" marT="0" marB="0"/>
                </a:tc>
              </a:tr>
              <a:tr h="250825">
                <a:tc vMerge="1">
                  <a:txBody>
                    <a:bodyPr/>
                    <a:lstStyle/>
                    <a:p>
                      <a:endParaRPr lang="zh-CN" altLang="en-US"/>
                    </a:p>
                  </a:txBody>
                  <a:tcPr/>
                </a:tc>
                <a:tc gridSpan="2">
                  <a:txBody>
                    <a:bodyPr/>
                    <a:lstStyle/>
                    <a:p>
                      <a:pPr algn="just">
                        <a:spcAft>
                          <a:spcPts val="0"/>
                        </a:spcAft>
                      </a:pPr>
                      <a:r>
                        <a:rPr lang="en-US" sz="1000" kern="0">
                          <a:effectLst/>
                        </a:rPr>
                        <a:t>2</a:t>
                      </a:r>
                      <a:r>
                        <a:rPr lang="zh-CN" sz="1000" kern="0">
                          <a:effectLst/>
                        </a:rPr>
                        <a:t>，是否会议中无法解决的问题给出可行性方案</a:t>
                      </a:r>
                      <a:endParaRPr lang="zh-CN" sz="1050" kern="100">
                        <a:effectLst/>
                        <a:latin typeface="Calibri"/>
                        <a:ea typeface="宋体"/>
                        <a:cs typeface="Times New Roman"/>
                      </a:endParaRPr>
                    </a:p>
                  </a:txBody>
                  <a:tcPr marL="68580" marR="68580" marT="0" marB="0"/>
                </a:tc>
                <a:tc hMerge="1">
                  <a:txBody>
                    <a:bodyPr/>
                    <a:lstStyle/>
                    <a:p>
                      <a:endParaRPr lang="zh-CN" altLang="en-US"/>
                    </a:p>
                  </a:txBody>
                  <a:tcPr/>
                </a:tc>
                <a:tc>
                  <a:txBody>
                    <a:bodyPr/>
                    <a:lstStyle/>
                    <a:p>
                      <a:pPr algn="just">
                        <a:spcAft>
                          <a:spcPts val="0"/>
                        </a:spcAft>
                      </a:pPr>
                      <a:r>
                        <a:rPr lang="en-US" sz="1000" kern="0">
                          <a:effectLst/>
                        </a:rPr>
                        <a:t>10</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en-US" sz="1000" kern="0">
                          <a:effectLst/>
                        </a:rPr>
                        <a:t> </a:t>
                      </a:r>
                      <a:endParaRPr lang="zh-CN" sz="1050" kern="100">
                        <a:effectLst/>
                        <a:latin typeface="Calibri"/>
                        <a:ea typeface="宋体"/>
                        <a:cs typeface="Times New Roman"/>
                      </a:endParaRPr>
                    </a:p>
                  </a:txBody>
                  <a:tcPr marL="68580" marR="68580" marT="0" marB="0"/>
                </a:tc>
                <a:tc>
                  <a:txBody>
                    <a:bodyPr/>
                    <a:lstStyle/>
                    <a:p>
                      <a:pPr algn="just">
                        <a:spcAft>
                          <a:spcPts val="0"/>
                        </a:spcAft>
                      </a:pPr>
                      <a:r>
                        <a:rPr lang="en-US" sz="1000" kern="0">
                          <a:effectLst/>
                        </a:rPr>
                        <a:t> </a:t>
                      </a:r>
                      <a:endParaRPr lang="zh-CN" sz="1050" kern="100">
                        <a:effectLst/>
                        <a:latin typeface="Calibri"/>
                        <a:ea typeface="宋体"/>
                        <a:cs typeface="Times New Roman"/>
                      </a:endParaRPr>
                    </a:p>
                  </a:txBody>
                  <a:tcPr marL="68580" marR="68580" marT="0" marB="0"/>
                </a:tc>
              </a:tr>
              <a:tr h="121285">
                <a:tc gridSpan="3">
                  <a:txBody>
                    <a:bodyPr/>
                    <a:lstStyle/>
                    <a:p>
                      <a:pPr algn="just">
                        <a:spcAft>
                          <a:spcPts val="0"/>
                        </a:spcAft>
                      </a:pPr>
                      <a:r>
                        <a:rPr lang="zh-CN" sz="1000" kern="0">
                          <a:effectLst/>
                        </a:rPr>
                        <a:t>合计</a:t>
                      </a:r>
                      <a:endParaRPr lang="zh-CN" sz="1050" kern="100">
                        <a:effectLst/>
                        <a:latin typeface="Calibri"/>
                        <a:ea typeface="宋体"/>
                        <a:cs typeface="Times New Roman"/>
                      </a:endParaRPr>
                    </a:p>
                  </a:txBody>
                  <a:tcPr marL="68580" marR="68580" marT="0" marB="0"/>
                </a:tc>
                <a:tc hMerge="1">
                  <a:txBody>
                    <a:bodyPr/>
                    <a:lstStyle/>
                    <a:p>
                      <a:endParaRPr lang="zh-CN" altLang="en-US"/>
                    </a:p>
                  </a:txBody>
                  <a:tcPr/>
                </a:tc>
                <a:tc hMerge="1">
                  <a:txBody>
                    <a:bodyPr/>
                    <a:lstStyle/>
                    <a:p>
                      <a:endParaRPr lang="zh-CN" altLang="en-US"/>
                    </a:p>
                  </a:txBody>
                  <a:tcPr/>
                </a:tc>
                <a:tc gridSpan="3">
                  <a:txBody>
                    <a:bodyPr/>
                    <a:lstStyle/>
                    <a:p>
                      <a:pPr algn="just">
                        <a:spcAft>
                          <a:spcPts val="0"/>
                        </a:spcAft>
                      </a:pPr>
                      <a:r>
                        <a:rPr lang="en-US" sz="1000" kern="0">
                          <a:effectLst/>
                        </a:rPr>
                        <a:t> </a:t>
                      </a:r>
                      <a:endParaRPr lang="zh-CN" sz="1050" kern="100">
                        <a:effectLst/>
                        <a:latin typeface="Calibri"/>
                        <a:ea typeface="宋体"/>
                        <a:cs typeface="Times New Roman"/>
                      </a:endParaRPr>
                    </a:p>
                  </a:txBody>
                  <a:tcPr marL="68580" marR="68580" marT="0" marB="0"/>
                </a:tc>
                <a:tc hMerge="1">
                  <a:txBody>
                    <a:bodyPr/>
                    <a:lstStyle/>
                    <a:p>
                      <a:endParaRPr lang="zh-CN" altLang="en-US"/>
                    </a:p>
                  </a:txBody>
                  <a:tcPr/>
                </a:tc>
                <a:tc hMerge="1">
                  <a:txBody>
                    <a:bodyPr/>
                    <a:lstStyle/>
                    <a:p>
                      <a:endParaRPr lang="zh-CN" altLang="en-US"/>
                    </a:p>
                  </a:txBody>
                  <a:tcPr/>
                </a:tc>
              </a:tr>
              <a:tr h="187325">
                <a:tc gridSpan="6">
                  <a:txBody>
                    <a:bodyPr/>
                    <a:lstStyle/>
                    <a:p>
                      <a:pPr algn="just">
                        <a:spcAft>
                          <a:spcPts val="0"/>
                        </a:spcAft>
                      </a:pPr>
                      <a:r>
                        <a:rPr lang="zh-CN" sz="1000" kern="0">
                          <a:effectLst/>
                        </a:rPr>
                        <a:t>整体评价</a:t>
                      </a:r>
                      <a:endParaRPr lang="zh-CN" sz="1050" kern="100">
                        <a:effectLst/>
                        <a:latin typeface="Calibri"/>
                        <a:ea typeface="宋体"/>
                        <a:cs typeface="Times New Roman"/>
                      </a:endParaRP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55575">
                <a:tc gridSpan="6">
                  <a:txBody>
                    <a:bodyPr/>
                    <a:lstStyle/>
                    <a:p>
                      <a:pPr algn="just">
                        <a:spcAft>
                          <a:spcPts val="0"/>
                        </a:spcAft>
                      </a:pPr>
                      <a:r>
                        <a:rPr lang="en-US" sz="1000" kern="0" dirty="0">
                          <a:effectLst/>
                        </a:rPr>
                        <a:t> </a:t>
                      </a:r>
                      <a:endParaRPr lang="zh-CN" sz="1050" kern="100" dirty="0">
                        <a:effectLst/>
                        <a:latin typeface="Calibri"/>
                        <a:ea typeface="宋体"/>
                        <a:cs typeface="Times New Roman"/>
                      </a:endParaRP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16"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0727034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sp>
        <p:nvSpPr>
          <p:cNvPr id="5" name="矩形 23"/>
          <p:cNvSpPr>
            <a:spLocks noChangeArrowheads="1"/>
          </p:cNvSpPr>
          <p:nvPr/>
        </p:nvSpPr>
        <p:spPr bwMode="auto">
          <a:xfrm>
            <a:off x="625475" y="1531897"/>
            <a:ext cx="671338" cy="2651206"/>
          </a:xfrm>
          <a:prstGeom prst="rect">
            <a:avLst/>
          </a:prstGeom>
          <a:solidFill>
            <a:srgbClr val="92D05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6" name="直角三角形 20"/>
          <p:cNvSpPr>
            <a:spLocks noChangeArrowheads="1"/>
          </p:cNvSpPr>
          <p:nvPr/>
        </p:nvSpPr>
        <p:spPr bwMode="auto">
          <a:xfrm>
            <a:off x="1296813" y="1531897"/>
            <a:ext cx="195212" cy="173413"/>
          </a:xfrm>
          <a:prstGeom prst="rtTriangle">
            <a:avLst/>
          </a:prstGeom>
          <a:solidFill>
            <a:srgbClr val="92D050">
              <a:alpha val="62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7" name="直角三角形 26"/>
          <p:cNvSpPr>
            <a:spLocks noChangeArrowheads="1"/>
          </p:cNvSpPr>
          <p:nvPr/>
        </p:nvSpPr>
        <p:spPr bwMode="auto">
          <a:xfrm flipV="1">
            <a:off x="1296813" y="4009689"/>
            <a:ext cx="195212" cy="173413"/>
          </a:xfrm>
          <a:prstGeom prst="rtTriangle">
            <a:avLst/>
          </a:prstGeom>
          <a:solidFill>
            <a:srgbClr val="92D050">
              <a:alpha val="62999"/>
            </a:srgbClr>
          </a:solidFill>
          <a:ln>
            <a:noFill/>
          </a:ln>
        </p:spPr>
        <p:txBody>
          <a:bodyPr anchor="ctr"/>
          <a:lstStyle/>
          <a:p>
            <a:endParaRPr lang="zh-CN" altLang="en-US">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691680" y="1849388"/>
            <a:ext cx="2232248" cy="584775"/>
          </a:xfrm>
          <a:prstGeom prst="rect">
            <a:avLst/>
          </a:prstGeom>
          <a:noFill/>
        </p:spPr>
        <p:txBody>
          <a:bodyPr wrap="square" rtlCol="0">
            <a:spAutoFit/>
          </a:bodyPr>
          <a:lstStyle/>
          <a:p>
            <a:pPr algn="ctr"/>
            <a:r>
              <a:rPr lang="zh-CN" altLang="en-US" sz="3200" b="1" i="1" dirty="0" smtClean="0">
                <a:solidFill>
                  <a:schemeClr val="bg1"/>
                </a:solidFill>
                <a:latin typeface="华文新魏" pitchFamily="2" charset="-122"/>
                <a:ea typeface="华文新魏" pitchFamily="2" charset="-122"/>
              </a:rPr>
              <a:t>情境任务</a:t>
            </a:r>
            <a:r>
              <a:rPr lang="en-US" altLang="zh-CN" sz="3200" b="1" i="1" dirty="0" smtClean="0">
                <a:solidFill>
                  <a:schemeClr val="bg1"/>
                </a:solidFill>
                <a:latin typeface="华文新魏" pitchFamily="2" charset="-122"/>
                <a:ea typeface="华文新魏" pitchFamily="2" charset="-122"/>
              </a:rPr>
              <a:t>2</a:t>
            </a:r>
            <a:endParaRPr lang="zh-CN" altLang="en-US" sz="3200" b="1" i="1" dirty="0">
              <a:solidFill>
                <a:schemeClr val="bg1"/>
              </a:solidFill>
              <a:latin typeface="华文新魏" pitchFamily="2" charset="-122"/>
              <a:ea typeface="华文新魏" pitchFamily="2" charset="-122"/>
            </a:endParaRPr>
          </a:p>
        </p:txBody>
      </p:sp>
      <p:sp>
        <p:nvSpPr>
          <p:cNvPr id="12" name="TextBox 11"/>
          <p:cNvSpPr txBox="1"/>
          <p:nvPr/>
        </p:nvSpPr>
        <p:spPr>
          <a:xfrm>
            <a:off x="1691680" y="2565110"/>
            <a:ext cx="4104456" cy="584775"/>
          </a:xfrm>
          <a:prstGeom prst="rect">
            <a:avLst/>
          </a:prstGeom>
          <a:noFill/>
        </p:spPr>
        <p:txBody>
          <a:bodyPr wrap="square" rtlCol="0">
            <a:spAutoFit/>
          </a:bodyPr>
          <a:lstStyle/>
          <a:p>
            <a:pPr algn="r"/>
            <a:r>
              <a:rPr lang="zh-CN" altLang="en-US" sz="3200" dirty="0" smtClean="0">
                <a:solidFill>
                  <a:schemeClr val="bg1">
                    <a:lumMod val="95000"/>
                  </a:schemeClr>
                </a:solidFill>
                <a:latin typeface="华文新魏" pitchFamily="2" charset="-122"/>
                <a:ea typeface="华文新魏" pitchFamily="2" charset="-122"/>
              </a:rPr>
              <a:t>班后例会的执行</a:t>
            </a:r>
            <a:endParaRPr lang="zh-CN" altLang="en-US" sz="3200" dirty="0">
              <a:solidFill>
                <a:schemeClr val="bg1">
                  <a:lumMod val="95000"/>
                </a:schemeClr>
              </a:solidFill>
              <a:latin typeface="华文新魏" pitchFamily="2" charset="-122"/>
              <a:ea typeface="华文新魏" pitchFamily="2" charset="-122"/>
            </a:endParaRPr>
          </a:p>
        </p:txBody>
      </p:sp>
      <p:pic>
        <p:nvPicPr>
          <p:cNvPr id="13"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模块二</a:t>
            </a:r>
            <a:r>
              <a:rPr lang="zh-CN" altLang="en-US" sz="3600" b="1" dirty="0" smtClean="0">
                <a:latin typeface="黑体" pitchFamily="2" charset="-122"/>
                <a:ea typeface="黑体" pitchFamily="2" charset="-122"/>
              </a:rPr>
              <a:t>  执行会议</a:t>
            </a:r>
            <a:endParaRPr lang="zh-CN" altLang="en-US" sz="3600" b="1" dirty="0">
              <a:solidFill>
                <a:schemeClr val="accent1">
                  <a:lumMod val="75000"/>
                </a:schemeClr>
              </a:solidFill>
              <a:latin typeface="黑体" pitchFamily="2" charset="-122"/>
              <a:ea typeface="黑体" pitchFamily="2" charset="-122"/>
            </a:endParaRPr>
          </a:p>
        </p:txBody>
      </p:sp>
      <p:sp>
        <p:nvSpPr>
          <p:cNvPr id="15"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542190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250"/>
                                  </p:stCondLst>
                                  <p:iterate type="lt">
                                    <p:tmPct val="10000"/>
                                  </p:iterate>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ppt_x</p:attrName>
                                        </p:attrNameLst>
                                      </p:cBhvr>
                                      <p:tavLst>
                                        <p:tav tm="0">
                                          <p:val>
                                            <p:strVal val="1+#ppt_w/2"/>
                                          </p:val>
                                        </p:tav>
                                        <p:tav tm="100000">
                                          <p:val>
                                            <p:strVal val="#ppt_x"/>
                                          </p:val>
                                        </p:tav>
                                      </p:tavLst>
                                    </p:anim>
                                    <p:anim calcmode="lin" valueType="num">
                                      <p:cBhvr>
                                        <p:cTn id="8"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sp>
        <p:nvSpPr>
          <p:cNvPr id="8" name="矩形 7"/>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班后例会的执行</a:t>
            </a:r>
            <a:endParaRPr lang="zh-CN" altLang="en-US" sz="1600" b="1" dirty="0">
              <a:solidFill>
                <a:schemeClr val="accent3">
                  <a:lumMod val="50000"/>
                </a:schemeClr>
              </a:solidFill>
              <a:latin typeface="黑体" pitchFamily="2" charset="-122"/>
              <a:ea typeface="黑体" pitchFamily="2" charset="-122"/>
            </a:endParaRPr>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TextBox 7177"/>
          <p:cNvSpPr>
            <a:spLocks noChangeArrowheads="1"/>
          </p:cNvSpPr>
          <p:nvPr/>
        </p:nvSpPr>
        <p:spPr bwMode="auto">
          <a:xfrm>
            <a:off x="3609874" y="2173219"/>
            <a:ext cx="885766"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200" b="1" dirty="0" smtClean="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4</a:t>
            </a:r>
            <a:endParaRPr lang="zh-CN" altLang="en-US" dirty="0"/>
          </a:p>
        </p:txBody>
      </p:sp>
      <p:sp>
        <p:nvSpPr>
          <p:cNvPr id="39" name="TextBox 7177"/>
          <p:cNvSpPr>
            <a:spLocks noChangeArrowheads="1"/>
          </p:cNvSpPr>
          <p:nvPr/>
        </p:nvSpPr>
        <p:spPr bwMode="auto">
          <a:xfrm>
            <a:off x="3800702" y="2607985"/>
            <a:ext cx="90500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5</a:t>
            </a:r>
            <a:endParaRPr lang="zh-CN" altLang="en-US" dirty="0"/>
          </a:p>
        </p:txBody>
      </p:sp>
      <p:sp>
        <p:nvSpPr>
          <p:cNvPr id="40" name="TextBox 7177"/>
          <p:cNvSpPr>
            <a:spLocks noChangeArrowheads="1"/>
          </p:cNvSpPr>
          <p:nvPr/>
        </p:nvSpPr>
        <p:spPr bwMode="auto">
          <a:xfrm>
            <a:off x="4010766" y="3042751"/>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6</a:t>
            </a:r>
            <a:endParaRPr lang="zh-CN" altLang="en-US" dirty="0"/>
          </a:p>
        </p:txBody>
      </p:sp>
      <p:sp>
        <p:nvSpPr>
          <p:cNvPr id="41" name="TextBox 7177"/>
          <p:cNvSpPr>
            <a:spLocks noChangeArrowheads="1"/>
          </p:cNvSpPr>
          <p:nvPr/>
        </p:nvSpPr>
        <p:spPr bwMode="auto">
          <a:xfrm>
            <a:off x="3059832" y="868921"/>
            <a:ext cx="879354"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1</a:t>
            </a:r>
            <a:endParaRPr lang="zh-CN" altLang="en-US" dirty="0"/>
          </a:p>
        </p:txBody>
      </p:sp>
      <p:sp>
        <p:nvSpPr>
          <p:cNvPr id="42" name="TextBox 7177"/>
          <p:cNvSpPr>
            <a:spLocks noChangeArrowheads="1"/>
          </p:cNvSpPr>
          <p:nvPr/>
        </p:nvSpPr>
        <p:spPr bwMode="auto">
          <a:xfrm>
            <a:off x="3244248" y="1303687"/>
            <a:ext cx="87294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2</a:t>
            </a:r>
            <a:endParaRPr lang="zh-CN" altLang="en-US" dirty="0"/>
          </a:p>
        </p:txBody>
      </p:sp>
      <p:sp>
        <p:nvSpPr>
          <p:cNvPr id="43" name="TextBox 7177"/>
          <p:cNvSpPr>
            <a:spLocks noChangeArrowheads="1"/>
          </p:cNvSpPr>
          <p:nvPr/>
        </p:nvSpPr>
        <p:spPr bwMode="auto">
          <a:xfrm>
            <a:off x="3422252" y="1738453"/>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3</a:t>
            </a:r>
            <a:endParaRPr lang="zh-CN" altLang="en-US" dirty="0"/>
          </a:p>
        </p:txBody>
      </p:sp>
      <p:sp>
        <p:nvSpPr>
          <p:cNvPr id="44" name="TextBox 7177"/>
          <p:cNvSpPr>
            <a:spLocks noChangeArrowheads="1"/>
          </p:cNvSpPr>
          <p:nvPr/>
        </p:nvSpPr>
        <p:spPr bwMode="auto">
          <a:xfrm>
            <a:off x="4198388" y="3477517"/>
            <a:ext cx="885766"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200" b="1" dirty="0" smtClean="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7</a:t>
            </a:r>
            <a:endParaRPr lang="zh-CN" altLang="en-US" dirty="0"/>
          </a:p>
        </p:txBody>
      </p:sp>
      <p:sp>
        <p:nvSpPr>
          <p:cNvPr id="45" name="TextBox 7177"/>
          <p:cNvSpPr>
            <a:spLocks noChangeArrowheads="1"/>
          </p:cNvSpPr>
          <p:nvPr/>
        </p:nvSpPr>
        <p:spPr bwMode="auto">
          <a:xfrm>
            <a:off x="4389216" y="3912283"/>
            <a:ext cx="90500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8</a:t>
            </a:r>
            <a:endParaRPr lang="zh-CN" altLang="en-US" dirty="0"/>
          </a:p>
        </p:txBody>
      </p:sp>
      <p:sp>
        <p:nvSpPr>
          <p:cNvPr id="46" name="TextBox 7177"/>
          <p:cNvSpPr>
            <a:spLocks noChangeArrowheads="1"/>
          </p:cNvSpPr>
          <p:nvPr/>
        </p:nvSpPr>
        <p:spPr bwMode="auto">
          <a:xfrm>
            <a:off x="4786905" y="4781811"/>
            <a:ext cx="98650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2700" b="1" dirty="0" smtClean="0">
                <a:solidFill>
                  <a:srgbClr val="7F7F7F"/>
                </a:solidFill>
                <a:latin typeface="Broadway" pitchFamily="82" charset="0"/>
                <a:ea typeface="黑体" pitchFamily="2" charset="-122"/>
                <a:sym typeface="Arial" pitchFamily="34" charset="0"/>
              </a:rPr>
              <a:t>10</a:t>
            </a:r>
            <a:endParaRPr lang="zh-CN" altLang="en-US" sz="2700" dirty="0"/>
          </a:p>
        </p:txBody>
      </p:sp>
      <p:sp>
        <p:nvSpPr>
          <p:cNvPr id="47" name="圆角矩形 46">
            <a:hlinkClick r:id="rId4" action="ppaction://hlinksldjump"/>
          </p:cNvPr>
          <p:cNvSpPr/>
          <p:nvPr/>
        </p:nvSpPr>
        <p:spPr>
          <a:xfrm>
            <a:off x="4211960" y="926600"/>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任务背景</a:t>
            </a:r>
            <a:endParaRPr lang="zh-CN" altLang="en-US" b="1" dirty="0">
              <a:latin typeface="黑体" pitchFamily="49" charset="-122"/>
              <a:ea typeface="黑体" pitchFamily="49" charset="-122"/>
            </a:endParaRPr>
          </a:p>
        </p:txBody>
      </p:sp>
      <p:sp>
        <p:nvSpPr>
          <p:cNvPr id="48" name="圆角矩形 47">
            <a:hlinkClick r:id="rId5" action="ppaction://hlinksldjump"/>
          </p:cNvPr>
          <p:cNvSpPr/>
          <p:nvPr/>
        </p:nvSpPr>
        <p:spPr>
          <a:xfrm>
            <a:off x="4415677" y="1361366"/>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实训目的</a:t>
            </a:r>
            <a:endParaRPr lang="zh-CN" altLang="en-US" b="1" dirty="0">
              <a:latin typeface="黑体" pitchFamily="49" charset="-122"/>
              <a:ea typeface="黑体" pitchFamily="49" charset="-122"/>
            </a:endParaRPr>
          </a:p>
        </p:txBody>
      </p:sp>
      <p:sp>
        <p:nvSpPr>
          <p:cNvPr id="49" name="圆角矩形 48">
            <a:hlinkClick r:id="rId5" action="ppaction://hlinksldjump"/>
          </p:cNvPr>
          <p:cNvSpPr/>
          <p:nvPr/>
        </p:nvSpPr>
        <p:spPr>
          <a:xfrm>
            <a:off x="4619394" y="1796132"/>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必备能力点</a:t>
            </a:r>
            <a:endParaRPr lang="zh-CN" altLang="en-US" b="1" dirty="0">
              <a:latin typeface="黑体" pitchFamily="49" charset="-122"/>
              <a:ea typeface="黑体" pitchFamily="49" charset="-122"/>
            </a:endParaRPr>
          </a:p>
        </p:txBody>
      </p:sp>
      <p:sp>
        <p:nvSpPr>
          <p:cNvPr id="50" name="圆角矩形 49">
            <a:hlinkClick r:id="rId6" action="ppaction://hlinksldjump"/>
          </p:cNvPr>
          <p:cNvSpPr/>
          <p:nvPr/>
        </p:nvSpPr>
        <p:spPr>
          <a:xfrm>
            <a:off x="4823111" y="2230898"/>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时间安排</a:t>
            </a:r>
            <a:endParaRPr lang="zh-CN" altLang="en-US" b="1" dirty="0">
              <a:latin typeface="黑体" pitchFamily="49" charset="-122"/>
              <a:ea typeface="黑体" pitchFamily="49" charset="-122"/>
            </a:endParaRPr>
          </a:p>
        </p:txBody>
      </p:sp>
      <p:sp>
        <p:nvSpPr>
          <p:cNvPr id="51" name="圆角矩形 50">
            <a:hlinkClick r:id="rId6" action="ppaction://hlinksldjump"/>
          </p:cNvPr>
          <p:cNvSpPr/>
          <p:nvPr/>
        </p:nvSpPr>
        <p:spPr>
          <a:xfrm>
            <a:off x="5026828" y="2665664"/>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分组方式</a:t>
            </a:r>
            <a:endParaRPr lang="zh-CN" altLang="en-US" b="1" dirty="0">
              <a:latin typeface="黑体" pitchFamily="49" charset="-122"/>
              <a:ea typeface="黑体" pitchFamily="49" charset="-122"/>
            </a:endParaRPr>
          </a:p>
        </p:txBody>
      </p:sp>
      <p:sp>
        <p:nvSpPr>
          <p:cNvPr id="52" name="圆角矩形 51">
            <a:hlinkClick r:id="rId7" action="ppaction://hlinksldjump"/>
          </p:cNvPr>
          <p:cNvSpPr/>
          <p:nvPr/>
        </p:nvSpPr>
        <p:spPr>
          <a:xfrm>
            <a:off x="5230545" y="3100430"/>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角色背景</a:t>
            </a:r>
            <a:endParaRPr lang="zh-CN" altLang="en-US" b="1" dirty="0">
              <a:latin typeface="黑体" pitchFamily="49" charset="-122"/>
              <a:ea typeface="黑体" pitchFamily="49" charset="-122"/>
            </a:endParaRPr>
          </a:p>
        </p:txBody>
      </p:sp>
      <p:sp>
        <p:nvSpPr>
          <p:cNvPr id="53" name="圆角矩形 52">
            <a:hlinkClick r:id="rId8" action="ppaction://hlinksldjump"/>
          </p:cNvPr>
          <p:cNvSpPr/>
          <p:nvPr/>
        </p:nvSpPr>
        <p:spPr>
          <a:xfrm>
            <a:off x="5434262" y="3535196"/>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任务内容</a:t>
            </a:r>
            <a:endParaRPr lang="zh-CN" altLang="en-US" b="1" dirty="0">
              <a:latin typeface="黑体" pitchFamily="49" charset="-122"/>
              <a:ea typeface="黑体" pitchFamily="49" charset="-122"/>
            </a:endParaRPr>
          </a:p>
        </p:txBody>
      </p:sp>
      <p:sp>
        <p:nvSpPr>
          <p:cNvPr id="54" name="圆角矩形 53">
            <a:hlinkClick r:id="rId9" action="ppaction://hlinksldjump"/>
          </p:cNvPr>
          <p:cNvSpPr/>
          <p:nvPr/>
        </p:nvSpPr>
        <p:spPr>
          <a:xfrm>
            <a:off x="5637979" y="3969962"/>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各角色任务安排</a:t>
            </a:r>
            <a:endParaRPr lang="zh-CN" altLang="en-US" b="1" dirty="0">
              <a:latin typeface="黑体" pitchFamily="49" charset="-122"/>
              <a:ea typeface="黑体" pitchFamily="49" charset="-122"/>
            </a:endParaRPr>
          </a:p>
        </p:txBody>
      </p:sp>
      <p:sp>
        <p:nvSpPr>
          <p:cNvPr id="55" name="圆角矩形 54">
            <a:hlinkClick r:id="rId10" action="ppaction://hlinksldjump"/>
          </p:cNvPr>
          <p:cNvSpPr/>
          <p:nvPr/>
        </p:nvSpPr>
        <p:spPr>
          <a:xfrm>
            <a:off x="6046179" y="4839490"/>
            <a:ext cx="2774293"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讨论内容</a:t>
            </a:r>
            <a:endParaRPr lang="zh-CN" altLang="en-US" b="1" dirty="0">
              <a:latin typeface="黑体" pitchFamily="49" charset="-122"/>
              <a:ea typeface="黑体" pitchFamily="49" charset="-122"/>
            </a:endParaRPr>
          </a:p>
        </p:txBody>
      </p:sp>
      <p:sp>
        <p:nvSpPr>
          <p:cNvPr id="56" name="TextBox 7177"/>
          <p:cNvSpPr>
            <a:spLocks noChangeArrowheads="1"/>
          </p:cNvSpPr>
          <p:nvPr/>
        </p:nvSpPr>
        <p:spPr bwMode="auto">
          <a:xfrm>
            <a:off x="4599280" y="4347049"/>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9</a:t>
            </a:r>
            <a:endParaRPr lang="zh-CN" altLang="en-US" dirty="0"/>
          </a:p>
        </p:txBody>
      </p:sp>
      <p:sp>
        <p:nvSpPr>
          <p:cNvPr id="57" name="圆角矩形 56">
            <a:hlinkClick r:id="rId11" action="ppaction://hlinksldjump"/>
          </p:cNvPr>
          <p:cNvSpPr/>
          <p:nvPr/>
        </p:nvSpPr>
        <p:spPr>
          <a:xfrm>
            <a:off x="5841696" y="4404728"/>
            <a:ext cx="2774293"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必备知识</a:t>
            </a:r>
            <a:endParaRPr lang="zh-CN" altLang="en-US" b="1" dirty="0">
              <a:latin typeface="黑体" pitchFamily="49" charset="-122"/>
              <a:ea typeface="黑体" pitchFamily="49" charset="-122"/>
            </a:endParaRPr>
          </a:p>
        </p:txBody>
      </p:sp>
      <p:sp>
        <p:nvSpPr>
          <p:cNvPr id="58"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29" name="圆角矩形 18">
            <a:hlinkClick r:id="rId12"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26160771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p:cBhvr>
                                        <p:cTn id="7" dur="1000"/>
                                        <p:tgtEl>
                                          <p:spTgt spid="37"/>
                                        </p:tgtEl>
                                      </p:cBhvr>
                                    </p:animEffect>
                                    <p:anim calcmode="lin" valueType="num">
                                      <p:cBhvr>
                                        <p:cTn id="8" dur="1000" fill="hold"/>
                                        <p:tgtEl>
                                          <p:spTgt spid="37"/>
                                        </p:tgtEl>
                                        <p:attrNameLst>
                                          <p:attrName>ppt_x</p:attrName>
                                        </p:attrNameLst>
                                      </p:cBhvr>
                                      <p:tavLst>
                                        <p:tav tm="0">
                                          <p:val>
                                            <p:strVal val="#ppt_x"/>
                                          </p:val>
                                        </p:tav>
                                        <p:tav tm="100000">
                                          <p:val>
                                            <p:strVal val="#ppt_x"/>
                                          </p:val>
                                        </p:tav>
                                      </p:tavLst>
                                    </p:anim>
                                    <p:anim calcmode="lin" valueType="num">
                                      <p:cBhvr>
                                        <p:cTn id="9" dur="1000" fill="hold"/>
                                        <p:tgtEl>
                                          <p:spTgt spid="3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2" fill="hold" grpId="0" nodeType="afterEffect">
                                  <p:stCondLst>
                                    <p:cond delay="200"/>
                                  </p:stCondLst>
                                  <p:childTnLst>
                                    <p:set>
                                      <p:cBhvr>
                                        <p:cTn id="12" dur="1" fill="hold">
                                          <p:stCondLst>
                                            <p:cond delay="0"/>
                                          </p:stCondLst>
                                        </p:cTn>
                                        <p:tgtEl>
                                          <p:spTgt spid="41"/>
                                        </p:tgtEl>
                                        <p:attrNameLst>
                                          <p:attrName>style.visibility</p:attrName>
                                        </p:attrNameLst>
                                      </p:cBhvr>
                                      <p:to>
                                        <p:strVal val="visible"/>
                                      </p:to>
                                    </p:set>
                                    <p:anim calcmode="lin" valueType="num">
                                      <p:cBhvr>
                                        <p:cTn id="13" dur="500" fill="hold"/>
                                        <p:tgtEl>
                                          <p:spTgt spid="41"/>
                                        </p:tgtEl>
                                        <p:attrNameLst>
                                          <p:attrName>ppt_x</p:attrName>
                                        </p:attrNameLst>
                                      </p:cBhvr>
                                      <p:tavLst>
                                        <p:tav tm="0">
                                          <p:val>
                                            <p:strVal val="1+#ppt_w/2"/>
                                          </p:val>
                                        </p:tav>
                                        <p:tav tm="100000">
                                          <p:val>
                                            <p:strVal val="#ppt_x"/>
                                          </p:val>
                                        </p:tav>
                                      </p:tavLst>
                                    </p:anim>
                                    <p:anim calcmode="lin" valueType="num">
                                      <p:cBhvr>
                                        <p:cTn id="14" dur="500" fill="hold"/>
                                        <p:tgtEl>
                                          <p:spTgt spid="41"/>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400"/>
                                  </p:stCondLst>
                                  <p:childTnLst>
                                    <p:set>
                                      <p:cBhvr>
                                        <p:cTn id="16" dur="1" fill="hold">
                                          <p:stCondLst>
                                            <p:cond delay="0"/>
                                          </p:stCondLst>
                                        </p:cTn>
                                        <p:tgtEl>
                                          <p:spTgt spid="42"/>
                                        </p:tgtEl>
                                        <p:attrNameLst>
                                          <p:attrName>style.visibility</p:attrName>
                                        </p:attrNameLst>
                                      </p:cBhvr>
                                      <p:to>
                                        <p:strVal val="visible"/>
                                      </p:to>
                                    </p:set>
                                    <p:anim calcmode="lin" valueType="num">
                                      <p:cBhvr>
                                        <p:cTn id="17" dur="500" fill="hold"/>
                                        <p:tgtEl>
                                          <p:spTgt spid="42"/>
                                        </p:tgtEl>
                                        <p:attrNameLst>
                                          <p:attrName>ppt_x</p:attrName>
                                        </p:attrNameLst>
                                      </p:cBhvr>
                                      <p:tavLst>
                                        <p:tav tm="0">
                                          <p:val>
                                            <p:strVal val="1+#ppt_w/2"/>
                                          </p:val>
                                        </p:tav>
                                        <p:tav tm="100000">
                                          <p:val>
                                            <p:strVal val="#ppt_x"/>
                                          </p:val>
                                        </p:tav>
                                      </p:tavLst>
                                    </p:anim>
                                    <p:anim calcmode="lin" valueType="num">
                                      <p:cBhvr>
                                        <p:cTn id="18" dur="500" fill="hold"/>
                                        <p:tgtEl>
                                          <p:spTgt spid="42"/>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600"/>
                                  </p:stCondLst>
                                  <p:childTnLst>
                                    <p:set>
                                      <p:cBhvr>
                                        <p:cTn id="20" dur="1" fill="hold">
                                          <p:stCondLst>
                                            <p:cond delay="0"/>
                                          </p:stCondLst>
                                        </p:cTn>
                                        <p:tgtEl>
                                          <p:spTgt spid="43"/>
                                        </p:tgtEl>
                                        <p:attrNameLst>
                                          <p:attrName>style.visibility</p:attrName>
                                        </p:attrNameLst>
                                      </p:cBhvr>
                                      <p:to>
                                        <p:strVal val="visible"/>
                                      </p:to>
                                    </p:set>
                                    <p:anim calcmode="lin" valueType="num">
                                      <p:cBhvr>
                                        <p:cTn id="21" dur="500" fill="hold"/>
                                        <p:tgtEl>
                                          <p:spTgt spid="43"/>
                                        </p:tgtEl>
                                        <p:attrNameLst>
                                          <p:attrName>ppt_x</p:attrName>
                                        </p:attrNameLst>
                                      </p:cBhvr>
                                      <p:tavLst>
                                        <p:tav tm="0">
                                          <p:val>
                                            <p:strVal val="1+#ppt_w/2"/>
                                          </p:val>
                                        </p:tav>
                                        <p:tav tm="100000">
                                          <p:val>
                                            <p:strVal val="#ppt_x"/>
                                          </p:val>
                                        </p:tav>
                                      </p:tavLst>
                                    </p:anim>
                                    <p:anim calcmode="lin" valueType="num">
                                      <p:cBhvr>
                                        <p:cTn id="22" dur="500" fill="hold"/>
                                        <p:tgtEl>
                                          <p:spTgt spid="43"/>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800"/>
                                  </p:stCondLst>
                                  <p:childTnLst>
                                    <p:set>
                                      <p:cBhvr>
                                        <p:cTn id="24" dur="1" fill="hold">
                                          <p:stCondLst>
                                            <p:cond delay="0"/>
                                          </p:stCondLst>
                                        </p:cTn>
                                        <p:tgtEl>
                                          <p:spTgt spid="38"/>
                                        </p:tgtEl>
                                        <p:attrNameLst>
                                          <p:attrName>style.visibility</p:attrName>
                                        </p:attrNameLst>
                                      </p:cBhvr>
                                      <p:to>
                                        <p:strVal val="visible"/>
                                      </p:to>
                                    </p:set>
                                    <p:anim calcmode="lin" valueType="num">
                                      <p:cBhvr>
                                        <p:cTn id="25" dur="500" fill="hold"/>
                                        <p:tgtEl>
                                          <p:spTgt spid="38"/>
                                        </p:tgtEl>
                                        <p:attrNameLst>
                                          <p:attrName>ppt_x</p:attrName>
                                        </p:attrNameLst>
                                      </p:cBhvr>
                                      <p:tavLst>
                                        <p:tav tm="0">
                                          <p:val>
                                            <p:strVal val="1+#ppt_w/2"/>
                                          </p:val>
                                        </p:tav>
                                        <p:tav tm="100000">
                                          <p:val>
                                            <p:strVal val="#ppt_x"/>
                                          </p:val>
                                        </p:tav>
                                      </p:tavLst>
                                    </p:anim>
                                    <p:anim calcmode="lin" valueType="num">
                                      <p:cBhvr>
                                        <p:cTn id="26" dur="500" fill="hold"/>
                                        <p:tgtEl>
                                          <p:spTgt spid="38"/>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1000"/>
                                  </p:stCondLst>
                                  <p:childTnLst>
                                    <p:set>
                                      <p:cBhvr>
                                        <p:cTn id="28" dur="1" fill="hold">
                                          <p:stCondLst>
                                            <p:cond delay="0"/>
                                          </p:stCondLst>
                                        </p:cTn>
                                        <p:tgtEl>
                                          <p:spTgt spid="39"/>
                                        </p:tgtEl>
                                        <p:attrNameLst>
                                          <p:attrName>style.visibility</p:attrName>
                                        </p:attrNameLst>
                                      </p:cBhvr>
                                      <p:to>
                                        <p:strVal val="visible"/>
                                      </p:to>
                                    </p:set>
                                    <p:anim calcmode="lin" valueType="num">
                                      <p:cBhvr>
                                        <p:cTn id="29" dur="500" fill="hold"/>
                                        <p:tgtEl>
                                          <p:spTgt spid="39"/>
                                        </p:tgtEl>
                                        <p:attrNameLst>
                                          <p:attrName>ppt_x</p:attrName>
                                        </p:attrNameLst>
                                      </p:cBhvr>
                                      <p:tavLst>
                                        <p:tav tm="0">
                                          <p:val>
                                            <p:strVal val="1+#ppt_w/2"/>
                                          </p:val>
                                        </p:tav>
                                        <p:tav tm="100000">
                                          <p:val>
                                            <p:strVal val="#ppt_x"/>
                                          </p:val>
                                        </p:tav>
                                      </p:tavLst>
                                    </p:anim>
                                    <p:anim calcmode="lin" valueType="num">
                                      <p:cBhvr>
                                        <p:cTn id="30" dur="500" fill="hold"/>
                                        <p:tgtEl>
                                          <p:spTgt spid="39"/>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1200"/>
                                  </p:stCondLst>
                                  <p:childTnLst>
                                    <p:set>
                                      <p:cBhvr>
                                        <p:cTn id="32" dur="1" fill="hold">
                                          <p:stCondLst>
                                            <p:cond delay="0"/>
                                          </p:stCondLst>
                                        </p:cTn>
                                        <p:tgtEl>
                                          <p:spTgt spid="40"/>
                                        </p:tgtEl>
                                        <p:attrNameLst>
                                          <p:attrName>style.visibility</p:attrName>
                                        </p:attrNameLst>
                                      </p:cBhvr>
                                      <p:to>
                                        <p:strVal val="visible"/>
                                      </p:to>
                                    </p:set>
                                    <p:anim calcmode="lin" valueType="num">
                                      <p:cBhvr>
                                        <p:cTn id="33" dur="500" fill="hold"/>
                                        <p:tgtEl>
                                          <p:spTgt spid="40"/>
                                        </p:tgtEl>
                                        <p:attrNameLst>
                                          <p:attrName>ppt_x</p:attrName>
                                        </p:attrNameLst>
                                      </p:cBhvr>
                                      <p:tavLst>
                                        <p:tav tm="0">
                                          <p:val>
                                            <p:strVal val="1+#ppt_w/2"/>
                                          </p:val>
                                        </p:tav>
                                        <p:tav tm="100000">
                                          <p:val>
                                            <p:strVal val="#ppt_x"/>
                                          </p:val>
                                        </p:tav>
                                      </p:tavLst>
                                    </p:anim>
                                    <p:anim calcmode="lin" valueType="num">
                                      <p:cBhvr>
                                        <p:cTn id="34" dur="500" fill="hold"/>
                                        <p:tgtEl>
                                          <p:spTgt spid="40"/>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1400"/>
                                  </p:stCondLst>
                                  <p:childTnLst>
                                    <p:set>
                                      <p:cBhvr>
                                        <p:cTn id="36" dur="1" fill="hold">
                                          <p:stCondLst>
                                            <p:cond delay="0"/>
                                          </p:stCondLst>
                                        </p:cTn>
                                        <p:tgtEl>
                                          <p:spTgt spid="44"/>
                                        </p:tgtEl>
                                        <p:attrNameLst>
                                          <p:attrName>style.visibility</p:attrName>
                                        </p:attrNameLst>
                                      </p:cBhvr>
                                      <p:to>
                                        <p:strVal val="visible"/>
                                      </p:to>
                                    </p:set>
                                    <p:anim calcmode="lin" valueType="num">
                                      <p:cBhvr>
                                        <p:cTn id="37" dur="500" fill="hold"/>
                                        <p:tgtEl>
                                          <p:spTgt spid="44"/>
                                        </p:tgtEl>
                                        <p:attrNameLst>
                                          <p:attrName>ppt_x</p:attrName>
                                        </p:attrNameLst>
                                      </p:cBhvr>
                                      <p:tavLst>
                                        <p:tav tm="0">
                                          <p:val>
                                            <p:strVal val="1+#ppt_w/2"/>
                                          </p:val>
                                        </p:tav>
                                        <p:tav tm="100000">
                                          <p:val>
                                            <p:strVal val="#ppt_x"/>
                                          </p:val>
                                        </p:tav>
                                      </p:tavLst>
                                    </p:anim>
                                    <p:anim calcmode="lin" valueType="num">
                                      <p:cBhvr>
                                        <p:cTn id="38" dur="500" fill="hold"/>
                                        <p:tgtEl>
                                          <p:spTgt spid="44"/>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1600"/>
                                  </p:stCondLst>
                                  <p:childTnLst>
                                    <p:set>
                                      <p:cBhvr>
                                        <p:cTn id="40" dur="1" fill="hold">
                                          <p:stCondLst>
                                            <p:cond delay="0"/>
                                          </p:stCondLst>
                                        </p:cTn>
                                        <p:tgtEl>
                                          <p:spTgt spid="45"/>
                                        </p:tgtEl>
                                        <p:attrNameLst>
                                          <p:attrName>style.visibility</p:attrName>
                                        </p:attrNameLst>
                                      </p:cBhvr>
                                      <p:to>
                                        <p:strVal val="visible"/>
                                      </p:to>
                                    </p:set>
                                    <p:anim calcmode="lin" valueType="num">
                                      <p:cBhvr>
                                        <p:cTn id="41" dur="500" fill="hold"/>
                                        <p:tgtEl>
                                          <p:spTgt spid="45"/>
                                        </p:tgtEl>
                                        <p:attrNameLst>
                                          <p:attrName>ppt_x</p:attrName>
                                        </p:attrNameLst>
                                      </p:cBhvr>
                                      <p:tavLst>
                                        <p:tav tm="0">
                                          <p:val>
                                            <p:strVal val="1+#ppt_w/2"/>
                                          </p:val>
                                        </p:tav>
                                        <p:tav tm="100000">
                                          <p:val>
                                            <p:strVal val="#ppt_x"/>
                                          </p:val>
                                        </p:tav>
                                      </p:tavLst>
                                    </p:anim>
                                    <p:anim calcmode="lin" valueType="num">
                                      <p:cBhvr>
                                        <p:cTn id="42" dur="500" fill="hold"/>
                                        <p:tgtEl>
                                          <p:spTgt spid="45"/>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1800"/>
                                  </p:stCondLst>
                                  <p:childTnLst>
                                    <p:set>
                                      <p:cBhvr>
                                        <p:cTn id="44" dur="1" fill="hold">
                                          <p:stCondLst>
                                            <p:cond delay="0"/>
                                          </p:stCondLst>
                                        </p:cTn>
                                        <p:tgtEl>
                                          <p:spTgt spid="46"/>
                                        </p:tgtEl>
                                        <p:attrNameLst>
                                          <p:attrName>style.visibility</p:attrName>
                                        </p:attrNameLst>
                                      </p:cBhvr>
                                      <p:to>
                                        <p:strVal val="visible"/>
                                      </p:to>
                                    </p:set>
                                    <p:anim calcmode="lin" valueType="num">
                                      <p:cBhvr>
                                        <p:cTn id="45" dur="500" fill="hold"/>
                                        <p:tgtEl>
                                          <p:spTgt spid="46"/>
                                        </p:tgtEl>
                                        <p:attrNameLst>
                                          <p:attrName>ppt_x</p:attrName>
                                        </p:attrNameLst>
                                      </p:cBhvr>
                                      <p:tavLst>
                                        <p:tav tm="0">
                                          <p:val>
                                            <p:strVal val="1+#ppt_w/2"/>
                                          </p:val>
                                        </p:tav>
                                        <p:tav tm="100000">
                                          <p:val>
                                            <p:strVal val="#ppt_x"/>
                                          </p:val>
                                        </p:tav>
                                      </p:tavLst>
                                    </p:anim>
                                    <p:anim calcmode="lin" valueType="num">
                                      <p:cBhvr>
                                        <p:cTn id="46" dur="500" fill="hold"/>
                                        <p:tgtEl>
                                          <p:spTgt spid="46"/>
                                        </p:tgtEl>
                                        <p:attrNameLst>
                                          <p:attrName>ppt_y</p:attrName>
                                        </p:attrNameLst>
                                      </p:cBhvr>
                                      <p:tavLst>
                                        <p:tav tm="0">
                                          <p:val>
                                            <p:strVal val="#ppt_y"/>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47"/>
                                        </p:tgtEl>
                                        <p:attrNameLst>
                                          <p:attrName>style.visibility</p:attrName>
                                        </p:attrNameLst>
                                      </p:cBhvr>
                                      <p:to>
                                        <p:strVal val="visible"/>
                                      </p:to>
                                    </p:set>
                                    <p:animEffect transition="in" filter="fade">
                                      <p:cBhvr>
                                        <p:cTn id="49" dur="1000"/>
                                        <p:tgtEl>
                                          <p:spTgt spid="47"/>
                                        </p:tgtEl>
                                      </p:cBhvr>
                                    </p:animEffect>
                                    <p:anim calcmode="lin" valueType="num">
                                      <p:cBhvr>
                                        <p:cTn id="50" dur="1000" fill="hold"/>
                                        <p:tgtEl>
                                          <p:spTgt spid="47"/>
                                        </p:tgtEl>
                                        <p:attrNameLst>
                                          <p:attrName>ppt_x</p:attrName>
                                        </p:attrNameLst>
                                      </p:cBhvr>
                                      <p:tavLst>
                                        <p:tav tm="0">
                                          <p:val>
                                            <p:strVal val="#ppt_x"/>
                                          </p:val>
                                        </p:tav>
                                        <p:tav tm="100000">
                                          <p:val>
                                            <p:strVal val="#ppt_x"/>
                                          </p:val>
                                        </p:tav>
                                      </p:tavLst>
                                    </p:anim>
                                    <p:anim calcmode="lin" valueType="num">
                                      <p:cBhvr>
                                        <p:cTn id="51" dur="1000" fill="hold"/>
                                        <p:tgtEl>
                                          <p:spTgt spid="47"/>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200"/>
                                  </p:stCondLst>
                                  <p:childTnLst>
                                    <p:set>
                                      <p:cBhvr>
                                        <p:cTn id="53" dur="1" fill="hold">
                                          <p:stCondLst>
                                            <p:cond delay="0"/>
                                          </p:stCondLst>
                                        </p:cTn>
                                        <p:tgtEl>
                                          <p:spTgt spid="48"/>
                                        </p:tgtEl>
                                        <p:attrNameLst>
                                          <p:attrName>style.visibility</p:attrName>
                                        </p:attrNameLst>
                                      </p:cBhvr>
                                      <p:to>
                                        <p:strVal val="visible"/>
                                      </p:to>
                                    </p:set>
                                    <p:animEffect transition="in" filter="fade">
                                      <p:cBhvr>
                                        <p:cTn id="54" dur="1000"/>
                                        <p:tgtEl>
                                          <p:spTgt spid="48"/>
                                        </p:tgtEl>
                                      </p:cBhvr>
                                    </p:animEffect>
                                    <p:anim calcmode="lin" valueType="num">
                                      <p:cBhvr>
                                        <p:cTn id="55" dur="1000" fill="hold"/>
                                        <p:tgtEl>
                                          <p:spTgt spid="48"/>
                                        </p:tgtEl>
                                        <p:attrNameLst>
                                          <p:attrName>ppt_x</p:attrName>
                                        </p:attrNameLst>
                                      </p:cBhvr>
                                      <p:tavLst>
                                        <p:tav tm="0">
                                          <p:val>
                                            <p:strVal val="#ppt_x"/>
                                          </p:val>
                                        </p:tav>
                                        <p:tav tm="100000">
                                          <p:val>
                                            <p:strVal val="#ppt_x"/>
                                          </p:val>
                                        </p:tav>
                                      </p:tavLst>
                                    </p:anim>
                                    <p:anim calcmode="lin" valueType="num">
                                      <p:cBhvr>
                                        <p:cTn id="56" dur="1000" fill="hold"/>
                                        <p:tgtEl>
                                          <p:spTgt spid="48"/>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400"/>
                                  </p:stCondLst>
                                  <p:childTnLst>
                                    <p:set>
                                      <p:cBhvr>
                                        <p:cTn id="58" dur="1" fill="hold">
                                          <p:stCondLst>
                                            <p:cond delay="0"/>
                                          </p:stCondLst>
                                        </p:cTn>
                                        <p:tgtEl>
                                          <p:spTgt spid="49"/>
                                        </p:tgtEl>
                                        <p:attrNameLst>
                                          <p:attrName>style.visibility</p:attrName>
                                        </p:attrNameLst>
                                      </p:cBhvr>
                                      <p:to>
                                        <p:strVal val="visible"/>
                                      </p:to>
                                    </p:set>
                                    <p:animEffect transition="in" filter="fade">
                                      <p:cBhvr>
                                        <p:cTn id="59" dur="1000"/>
                                        <p:tgtEl>
                                          <p:spTgt spid="49"/>
                                        </p:tgtEl>
                                      </p:cBhvr>
                                    </p:animEffect>
                                    <p:anim calcmode="lin" valueType="num">
                                      <p:cBhvr>
                                        <p:cTn id="60" dur="1000" fill="hold"/>
                                        <p:tgtEl>
                                          <p:spTgt spid="49"/>
                                        </p:tgtEl>
                                        <p:attrNameLst>
                                          <p:attrName>ppt_x</p:attrName>
                                        </p:attrNameLst>
                                      </p:cBhvr>
                                      <p:tavLst>
                                        <p:tav tm="0">
                                          <p:val>
                                            <p:strVal val="#ppt_x"/>
                                          </p:val>
                                        </p:tav>
                                        <p:tav tm="100000">
                                          <p:val>
                                            <p:strVal val="#ppt_x"/>
                                          </p:val>
                                        </p:tav>
                                      </p:tavLst>
                                    </p:anim>
                                    <p:anim calcmode="lin" valueType="num">
                                      <p:cBhvr>
                                        <p:cTn id="61" dur="1000" fill="hold"/>
                                        <p:tgtEl>
                                          <p:spTgt spid="49"/>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600"/>
                                  </p:stCondLst>
                                  <p:childTnLst>
                                    <p:set>
                                      <p:cBhvr>
                                        <p:cTn id="63" dur="1" fill="hold">
                                          <p:stCondLst>
                                            <p:cond delay="0"/>
                                          </p:stCondLst>
                                        </p:cTn>
                                        <p:tgtEl>
                                          <p:spTgt spid="50"/>
                                        </p:tgtEl>
                                        <p:attrNameLst>
                                          <p:attrName>style.visibility</p:attrName>
                                        </p:attrNameLst>
                                      </p:cBhvr>
                                      <p:to>
                                        <p:strVal val="visible"/>
                                      </p:to>
                                    </p:set>
                                    <p:animEffect transition="in" filter="fade">
                                      <p:cBhvr>
                                        <p:cTn id="64" dur="1000"/>
                                        <p:tgtEl>
                                          <p:spTgt spid="50"/>
                                        </p:tgtEl>
                                      </p:cBhvr>
                                    </p:animEffect>
                                    <p:anim calcmode="lin" valueType="num">
                                      <p:cBhvr>
                                        <p:cTn id="65" dur="1000" fill="hold"/>
                                        <p:tgtEl>
                                          <p:spTgt spid="50"/>
                                        </p:tgtEl>
                                        <p:attrNameLst>
                                          <p:attrName>ppt_x</p:attrName>
                                        </p:attrNameLst>
                                      </p:cBhvr>
                                      <p:tavLst>
                                        <p:tav tm="0">
                                          <p:val>
                                            <p:strVal val="#ppt_x"/>
                                          </p:val>
                                        </p:tav>
                                        <p:tav tm="100000">
                                          <p:val>
                                            <p:strVal val="#ppt_x"/>
                                          </p:val>
                                        </p:tav>
                                      </p:tavLst>
                                    </p:anim>
                                    <p:anim calcmode="lin" valueType="num">
                                      <p:cBhvr>
                                        <p:cTn id="66" dur="1000" fill="hold"/>
                                        <p:tgtEl>
                                          <p:spTgt spid="50"/>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800"/>
                                  </p:stCondLst>
                                  <p:childTnLst>
                                    <p:set>
                                      <p:cBhvr>
                                        <p:cTn id="68" dur="1" fill="hold">
                                          <p:stCondLst>
                                            <p:cond delay="0"/>
                                          </p:stCondLst>
                                        </p:cTn>
                                        <p:tgtEl>
                                          <p:spTgt spid="51"/>
                                        </p:tgtEl>
                                        <p:attrNameLst>
                                          <p:attrName>style.visibility</p:attrName>
                                        </p:attrNameLst>
                                      </p:cBhvr>
                                      <p:to>
                                        <p:strVal val="visible"/>
                                      </p:to>
                                    </p:set>
                                    <p:animEffect transition="in" filter="fade">
                                      <p:cBhvr>
                                        <p:cTn id="69" dur="1000"/>
                                        <p:tgtEl>
                                          <p:spTgt spid="51"/>
                                        </p:tgtEl>
                                      </p:cBhvr>
                                    </p:animEffect>
                                    <p:anim calcmode="lin" valueType="num">
                                      <p:cBhvr>
                                        <p:cTn id="70" dur="1000" fill="hold"/>
                                        <p:tgtEl>
                                          <p:spTgt spid="51"/>
                                        </p:tgtEl>
                                        <p:attrNameLst>
                                          <p:attrName>ppt_x</p:attrName>
                                        </p:attrNameLst>
                                      </p:cBhvr>
                                      <p:tavLst>
                                        <p:tav tm="0">
                                          <p:val>
                                            <p:strVal val="#ppt_x"/>
                                          </p:val>
                                        </p:tav>
                                        <p:tav tm="100000">
                                          <p:val>
                                            <p:strVal val="#ppt_x"/>
                                          </p:val>
                                        </p:tav>
                                      </p:tavLst>
                                    </p:anim>
                                    <p:anim calcmode="lin" valueType="num">
                                      <p:cBhvr>
                                        <p:cTn id="71" dur="1000" fill="hold"/>
                                        <p:tgtEl>
                                          <p:spTgt spid="51"/>
                                        </p:tgtEl>
                                        <p:attrNameLst>
                                          <p:attrName>ppt_y</p:attrName>
                                        </p:attrNameLst>
                                      </p:cBhvr>
                                      <p:tavLst>
                                        <p:tav tm="0">
                                          <p:val>
                                            <p:strVal val="#ppt_y+.1"/>
                                          </p:val>
                                        </p:tav>
                                        <p:tav tm="100000">
                                          <p:val>
                                            <p:strVal val="#ppt_y"/>
                                          </p:val>
                                        </p:tav>
                                      </p:tavLst>
                                    </p:anim>
                                  </p:childTnLst>
                                </p:cTn>
                              </p:par>
                              <p:par>
                                <p:cTn id="72" presetID="42" presetClass="entr" presetSubtype="0" fill="hold" grpId="0" nodeType="withEffect">
                                  <p:stCondLst>
                                    <p:cond delay="1000"/>
                                  </p:stCondLst>
                                  <p:childTnLst>
                                    <p:set>
                                      <p:cBhvr>
                                        <p:cTn id="73" dur="1" fill="hold">
                                          <p:stCondLst>
                                            <p:cond delay="0"/>
                                          </p:stCondLst>
                                        </p:cTn>
                                        <p:tgtEl>
                                          <p:spTgt spid="52"/>
                                        </p:tgtEl>
                                        <p:attrNameLst>
                                          <p:attrName>style.visibility</p:attrName>
                                        </p:attrNameLst>
                                      </p:cBhvr>
                                      <p:to>
                                        <p:strVal val="visible"/>
                                      </p:to>
                                    </p:set>
                                    <p:animEffect transition="in" filter="fade">
                                      <p:cBhvr>
                                        <p:cTn id="74" dur="1000"/>
                                        <p:tgtEl>
                                          <p:spTgt spid="52"/>
                                        </p:tgtEl>
                                      </p:cBhvr>
                                    </p:animEffect>
                                    <p:anim calcmode="lin" valueType="num">
                                      <p:cBhvr>
                                        <p:cTn id="75" dur="1000" fill="hold"/>
                                        <p:tgtEl>
                                          <p:spTgt spid="52"/>
                                        </p:tgtEl>
                                        <p:attrNameLst>
                                          <p:attrName>ppt_x</p:attrName>
                                        </p:attrNameLst>
                                      </p:cBhvr>
                                      <p:tavLst>
                                        <p:tav tm="0">
                                          <p:val>
                                            <p:strVal val="#ppt_x"/>
                                          </p:val>
                                        </p:tav>
                                        <p:tav tm="100000">
                                          <p:val>
                                            <p:strVal val="#ppt_x"/>
                                          </p:val>
                                        </p:tav>
                                      </p:tavLst>
                                    </p:anim>
                                    <p:anim calcmode="lin" valueType="num">
                                      <p:cBhvr>
                                        <p:cTn id="76" dur="1000" fill="hold"/>
                                        <p:tgtEl>
                                          <p:spTgt spid="52"/>
                                        </p:tgtEl>
                                        <p:attrNameLst>
                                          <p:attrName>ppt_y</p:attrName>
                                        </p:attrNameLst>
                                      </p:cBhvr>
                                      <p:tavLst>
                                        <p:tav tm="0">
                                          <p:val>
                                            <p:strVal val="#ppt_y+.1"/>
                                          </p:val>
                                        </p:tav>
                                        <p:tav tm="100000">
                                          <p:val>
                                            <p:strVal val="#ppt_y"/>
                                          </p:val>
                                        </p:tav>
                                      </p:tavLst>
                                    </p:anim>
                                  </p:childTnLst>
                                </p:cTn>
                              </p:par>
                              <p:par>
                                <p:cTn id="77" presetID="42" presetClass="entr" presetSubtype="0" fill="hold" grpId="0" nodeType="withEffect">
                                  <p:stCondLst>
                                    <p:cond delay="1200"/>
                                  </p:stCondLst>
                                  <p:childTnLst>
                                    <p:set>
                                      <p:cBhvr>
                                        <p:cTn id="78" dur="1" fill="hold">
                                          <p:stCondLst>
                                            <p:cond delay="0"/>
                                          </p:stCondLst>
                                        </p:cTn>
                                        <p:tgtEl>
                                          <p:spTgt spid="53"/>
                                        </p:tgtEl>
                                        <p:attrNameLst>
                                          <p:attrName>style.visibility</p:attrName>
                                        </p:attrNameLst>
                                      </p:cBhvr>
                                      <p:to>
                                        <p:strVal val="visible"/>
                                      </p:to>
                                    </p:set>
                                    <p:animEffect transition="in" filter="fade">
                                      <p:cBhvr>
                                        <p:cTn id="79" dur="1000"/>
                                        <p:tgtEl>
                                          <p:spTgt spid="53"/>
                                        </p:tgtEl>
                                      </p:cBhvr>
                                    </p:animEffect>
                                    <p:anim calcmode="lin" valueType="num">
                                      <p:cBhvr>
                                        <p:cTn id="80" dur="1000" fill="hold"/>
                                        <p:tgtEl>
                                          <p:spTgt spid="53"/>
                                        </p:tgtEl>
                                        <p:attrNameLst>
                                          <p:attrName>ppt_x</p:attrName>
                                        </p:attrNameLst>
                                      </p:cBhvr>
                                      <p:tavLst>
                                        <p:tav tm="0">
                                          <p:val>
                                            <p:strVal val="#ppt_x"/>
                                          </p:val>
                                        </p:tav>
                                        <p:tav tm="100000">
                                          <p:val>
                                            <p:strVal val="#ppt_x"/>
                                          </p:val>
                                        </p:tav>
                                      </p:tavLst>
                                    </p:anim>
                                    <p:anim calcmode="lin" valueType="num">
                                      <p:cBhvr>
                                        <p:cTn id="81" dur="1000" fill="hold"/>
                                        <p:tgtEl>
                                          <p:spTgt spid="53"/>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1400"/>
                                  </p:stCondLst>
                                  <p:childTnLst>
                                    <p:set>
                                      <p:cBhvr>
                                        <p:cTn id="83" dur="1" fill="hold">
                                          <p:stCondLst>
                                            <p:cond delay="0"/>
                                          </p:stCondLst>
                                        </p:cTn>
                                        <p:tgtEl>
                                          <p:spTgt spid="54"/>
                                        </p:tgtEl>
                                        <p:attrNameLst>
                                          <p:attrName>style.visibility</p:attrName>
                                        </p:attrNameLst>
                                      </p:cBhvr>
                                      <p:to>
                                        <p:strVal val="visible"/>
                                      </p:to>
                                    </p:set>
                                    <p:animEffect transition="in" filter="fade">
                                      <p:cBhvr>
                                        <p:cTn id="84" dur="1000"/>
                                        <p:tgtEl>
                                          <p:spTgt spid="54"/>
                                        </p:tgtEl>
                                      </p:cBhvr>
                                    </p:animEffect>
                                    <p:anim calcmode="lin" valueType="num">
                                      <p:cBhvr>
                                        <p:cTn id="85" dur="1000" fill="hold"/>
                                        <p:tgtEl>
                                          <p:spTgt spid="54"/>
                                        </p:tgtEl>
                                        <p:attrNameLst>
                                          <p:attrName>ppt_x</p:attrName>
                                        </p:attrNameLst>
                                      </p:cBhvr>
                                      <p:tavLst>
                                        <p:tav tm="0">
                                          <p:val>
                                            <p:strVal val="#ppt_x"/>
                                          </p:val>
                                        </p:tav>
                                        <p:tav tm="100000">
                                          <p:val>
                                            <p:strVal val="#ppt_x"/>
                                          </p:val>
                                        </p:tav>
                                      </p:tavLst>
                                    </p:anim>
                                    <p:anim calcmode="lin" valueType="num">
                                      <p:cBhvr>
                                        <p:cTn id="86" dur="1000" fill="hold"/>
                                        <p:tgtEl>
                                          <p:spTgt spid="54"/>
                                        </p:tgtEl>
                                        <p:attrNameLst>
                                          <p:attrName>ppt_y</p:attrName>
                                        </p:attrNameLst>
                                      </p:cBhvr>
                                      <p:tavLst>
                                        <p:tav tm="0">
                                          <p:val>
                                            <p:strVal val="#ppt_y+.1"/>
                                          </p:val>
                                        </p:tav>
                                        <p:tav tm="100000">
                                          <p:val>
                                            <p:strVal val="#ppt_y"/>
                                          </p:val>
                                        </p:tav>
                                      </p:tavLst>
                                    </p:anim>
                                  </p:childTnLst>
                                </p:cTn>
                              </p:par>
                              <p:par>
                                <p:cTn id="87" presetID="42" presetClass="entr" presetSubtype="0" fill="hold" grpId="0" nodeType="withEffect">
                                  <p:stCondLst>
                                    <p:cond delay="1600"/>
                                  </p:stCondLst>
                                  <p:childTnLst>
                                    <p:set>
                                      <p:cBhvr>
                                        <p:cTn id="88" dur="1" fill="hold">
                                          <p:stCondLst>
                                            <p:cond delay="0"/>
                                          </p:stCondLst>
                                        </p:cTn>
                                        <p:tgtEl>
                                          <p:spTgt spid="55"/>
                                        </p:tgtEl>
                                        <p:attrNameLst>
                                          <p:attrName>style.visibility</p:attrName>
                                        </p:attrNameLst>
                                      </p:cBhvr>
                                      <p:to>
                                        <p:strVal val="visible"/>
                                      </p:to>
                                    </p:set>
                                    <p:animEffect transition="in" filter="fade">
                                      <p:cBhvr>
                                        <p:cTn id="89" dur="1000"/>
                                        <p:tgtEl>
                                          <p:spTgt spid="55"/>
                                        </p:tgtEl>
                                      </p:cBhvr>
                                    </p:animEffect>
                                    <p:anim calcmode="lin" valueType="num">
                                      <p:cBhvr>
                                        <p:cTn id="90" dur="1000" fill="hold"/>
                                        <p:tgtEl>
                                          <p:spTgt spid="55"/>
                                        </p:tgtEl>
                                        <p:attrNameLst>
                                          <p:attrName>ppt_x</p:attrName>
                                        </p:attrNameLst>
                                      </p:cBhvr>
                                      <p:tavLst>
                                        <p:tav tm="0">
                                          <p:val>
                                            <p:strVal val="#ppt_x"/>
                                          </p:val>
                                        </p:tav>
                                        <p:tav tm="100000">
                                          <p:val>
                                            <p:strVal val="#ppt_x"/>
                                          </p:val>
                                        </p:tav>
                                      </p:tavLst>
                                    </p:anim>
                                    <p:anim calcmode="lin" valueType="num">
                                      <p:cBhvr>
                                        <p:cTn id="91" dur="1000" fill="hold"/>
                                        <p:tgtEl>
                                          <p:spTgt spid="55"/>
                                        </p:tgtEl>
                                        <p:attrNameLst>
                                          <p:attrName>ppt_y</p:attrName>
                                        </p:attrNameLst>
                                      </p:cBhvr>
                                      <p:tavLst>
                                        <p:tav tm="0">
                                          <p:val>
                                            <p:strVal val="#ppt_y+.1"/>
                                          </p:val>
                                        </p:tav>
                                        <p:tav tm="100000">
                                          <p:val>
                                            <p:strVal val="#ppt_y"/>
                                          </p:val>
                                        </p:tav>
                                      </p:tavLst>
                                    </p:anim>
                                  </p:childTnLst>
                                </p:cTn>
                              </p:par>
                              <p:par>
                                <p:cTn id="92" presetID="2" presetClass="entr" presetSubtype="2" fill="hold" grpId="0" nodeType="withEffect">
                                  <p:stCondLst>
                                    <p:cond delay="1800"/>
                                  </p:stCondLst>
                                  <p:childTnLst>
                                    <p:set>
                                      <p:cBhvr>
                                        <p:cTn id="93" dur="1" fill="hold">
                                          <p:stCondLst>
                                            <p:cond delay="0"/>
                                          </p:stCondLst>
                                        </p:cTn>
                                        <p:tgtEl>
                                          <p:spTgt spid="56"/>
                                        </p:tgtEl>
                                        <p:attrNameLst>
                                          <p:attrName>style.visibility</p:attrName>
                                        </p:attrNameLst>
                                      </p:cBhvr>
                                      <p:to>
                                        <p:strVal val="visible"/>
                                      </p:to>
                                    </p:set>
                                    <p:anim calcmode="lin" valueType="num">
                                      <p:cBhvr>
                                        <p:cTn id="94" dur="500" fill="hold"/>
                                        <p:tgtEl>
                                          <p:spTgt spid="56"/>
                                        </p:tgtEl>
                                        <p:attrNameLst>
                                          <p:attrName>ppt_x</p:attrName>
                                        </p:attrNameLst>
                                      </p:cBhvr>
                                      <p:tavLst>
                                        <p:tav tm="0">
                                          <p:val>
                                            <p:strVal val="1+#ppt_w/2"/>
                                          </p:val>
                                        </p:tav>
                                        <p:tav tm="100000">
                                          <p:val>
                                            <p:strVal val="#ppt_x"/>
                                          </p:val>
                                        </p:tav>
                                      </p:tavLst>
                                    </p:anim>
                                    <p:anim calcmode="lin" valueType="num">
                                      <p:cBhvr>
                                        <p:cTn id="95" dur="500" fill="hold"/>
                                        <p:tgtEl>
                                          <p:spTgt spid="56"/>
                                        </p:tgtEl>
                                        <p:attrNameLst>
                                          <p:attrName>ppt_y</p:attrName>
                                        </p:attrNameLst>
                                      </p:cBhvr>
                                      <p:tavLst>
                                        <p:tav tm="0">
                                          <p:val>
                                            <p:strVal val="#ppt_y"/>
                                          </p:val>
                                        </p:tav>
                                        <p:tav tm="100000">
                                          <p:val>
                                            <p:strVal val="#ppt_y"/>
                                          </p:val>
                                        </p:tav>
                                      </p:tavLst>
                                    </p:anim>
                                  </p:childTnLst>
                                </p:cTn>
                              </p:par>
                              <p:par>
                                <p:cTn id="96" presetID="42" presetClass="entr" presetSubtype="0" fill="hold" grpId="0" nodeType="withEffect">
                                  <p:stCondLst>
                                    <p:cond delay="1600"/>
                                  </p:stCondLst>
                                  <p:childTnLst>
                                    <p:set>
                                      <p:cBhvr>
                                        <p:cTn id="97" dur="1" fill="hold">
                                          <p:stCondLst>
                                            <p:cond delay="0"/>
                                          </p:stCondLst>
                                        </p:cTn>
                                        <p:tgtEl>
                                          <p:spTgt spid="57"/>
                                        </p:tgtEl>
                                        <p:attrNameLst>
                                          <p:attrName>style.visibility</p:attrName>
                                        </p:attrNameLst>
                                      </p:cBhvr>
                                      <p:to>
                                        <p:strVal val="visible"/>
                                      </p:to>
                                    </p:set>
                                    <p:animEffect transition="in" filter="fade">
                                      <p:cBhvr>
                                        <p:cTn id="98" dur="1000"/>
                                        <p:tgtEl>
                                          <p:spTgt spid="57"/>
                                        </p:tgtEl>
                                      </p:cBhvr>
                                    </p:animEffect>
                                    <p:anim calcmode="lin" valueType="num">
                                      <p:cBhvr>
                                        <p:cTn id="99" dur="1000" fill="hold"/>
                                        <p:tgtEl>
                                          <p:spTgt spid="57"/>
                                        </p:tgtEl>
                                        <p:attrNameLst>
                                          <p:attrName>ppt_x</p:attrName>
                                        </p:attrNameLst>
                                      </p:cBhvr>
                                      <p:tavLst>
                                        <p:tav tm="0">
                                          <p:val>
                                            <p:strVal val="#ppt_x"/>
                                          </p:val>
                                        </p:tav>
                                        <p:tav tm="100000">
                                          <p:val>
                                            <p:strVal val="#ppt_x"/>
                                          </p:val>
                                        </p:tav>
                                      </p:tavLst>
                                    </p:anim>
                                    <p:anim calcmode="lin" valueType="num">
                                      <p:cBhvr>
                                        <p:cTn id="100"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ldLvl="0" autoUpdateAnimBg="0"/>
      <p:bldP spid="39" grpId="0" bldLvl="0" autoUpdateAnimBg="0"/>
      <p:bldP spid="40" grpId="0" bldLvl="0" autoUpdateAnimBg="0"/>
      <p:bldP spid="41" grpId="0" bldLvl="0" autoUpdateAnimBg="0"/>
      <p:bldP spid="42" grpId="0" bldLvl="0" autoUpdateAnimBg="0"/>
      <p:bldP spid="43" grpId="0" bldLvl="0" autoUpdateAnimBg="0"/>
      <p:bldP spid="44" grpId="0" bldLvl="0" autoUpdateAnimBg="0"/>
      <p:bldP spid="45" grpId="0" bldLvl="0" autoUpdateAnimBg="0"/>
      <p:bldP spid="46" grpId="0" bldLvl="0" autoUpdateAnimBg="0"/>
      <p:bldP spid="47" grpId="0" animBg="1"/>
      <p:bldP spid="48" grpId="0" animBg="1"/>
      <p:bldP spid="49" grpId="0" animBg="1"/>
      <p:bldP spid="50" grpId="0" animBg="1"/>
      <p:bldP spid="51" grpId="0" animBg="1"/>
      <p:bldP spid="52" grpId="0" animBg="1"/>
      <p:bldP spid="53" grpId="0" animBg="1"/>
      <p:bldP spid="54" grpId="0" animBg="1"/>
      <p:bldP spid="55" grpId="0" animBg="1"/>
      <p:bldP spid="56" grpId="0" bldLvl="0" autoUpdateAnimBg="0"/>
      <p:bldP spid="5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3139321"/>
          </a:xfrm>
          <a:prstGeom prst="rect">
            <a:avLst/>
          </a:prstGeom>
          <a:noFill/>
        </p:spPr>
        <p:txBody>
          <a:bodyPr wrap="square" rtlCol="0">
            <a:spAutoFit/>
          </a:bodyPr>
          <a:lstStyle/>
          <a:p>
            <a:pPr indent="457200"/>
            <a:r>
              <a:rPr lang="zh-CN" altLang="zh-CN" b="1" dirty="0"/>
              <a:t>任务</a:t>
            </a:r>
            <a:r>
              <a:rPr lang="zh-CN" altLang="zh-CN" b="1" dirty="0" smtClean="0"/>
              <a:t>背景</a:t>
            </a:r>
            <a:endParaRPr lang="en-US" altLang="zh-CN" b="1" dirty="0" smtClean="0"/>
          </a:p>
          <a:p>
            <a:pPr indent="457200"/>
            <a:endParaRPr lang="zh-CN" altLang="zh-CN" dirty="0"/>
          </a:p>
          <a:p>
            <a:pPr indent="457200"/>
            <a:r>
              <a:rPr lang="zh-CN" altLang="zh-CN" dirty="0"/>
              <a:t>班后例会是一天工作的结束，是对当天工作的一个总结。这个会议主要是对当天工作的工作情况进行分析，员工也可以对当天碰到的一些问题和大家进行交流，对当天的工作指标进行回顾，分析当天各项任务的完成情况。</a:t>
            </a:r>
          </a:p>
          <a:p>
            <a:pPr indent="457200"/>
            <a:r>
              <a:rPr lang="zh-CN" altLang="zh-CN" dirty="0"/>
              <a:t>班后例会是对大家一天辛苦工作的肯定，也是一个能让大家进行思想交流的机会；</a:t>
            </a:r>
          </a:p>
          <a:p>
            <a:pPr indent="457200"/>
            <a:r>
              <a:rPr lang="zh-CN" altLang="zh-CN" dirty="0"/>
              <a:t>班后例会和班前例会都同样重要，只有坚持不懈地抓好班前、班后例会，</a:t>
            </a:r>
          </a:p>
          <a:p>
            <a:pPr indent="457200"/>
            <a:r>
              <a:rPr lang="zh-CN" altLang="zh-CN" dirty="0"/>
              <a:t>才能有效地发挥出例会的作用。</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班后例会的执行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94497779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3970318"/>
          </a:xfrm>
          <a:prstGeom prst="rect">
            <a:avLst/>
          </a:prstGeom>
          <a:noFill/>
        </p:spPr>
        <p:txBody>
          <a:bodyPr wrap="square" rtlCol="0">
            <a:spAutoFit/>
          </a:bodyPr>
          <a:lstStyle/>
          <a:p>
            <a:pPr indent="457200"/>
            <a:r>
              <a:rPr lang="zh-CN" altLang="zh-CN" b="1" dirty="0"/>
              <a:t>实训</a:t>
            </a:r>
            <a:r>
              <a:rPr lang="zh-CN" altLang="zh-CN" b="1" dirty="0" smtClean="0"/>
              <a:t>目的</a:t>
            </a:r>
            <a:endParaRPr lang="zh-CN" altLang="zh-CN" dirty="0"/>
          </a:p>
          <a:p>
            <a:pPr indent="457200"/>
            <a:r>
              <a:rPr lang="zh-CN" altLang="zh-CN" dirty="0"/>
              <a:t>本节主要针对如何执行好班后例会进行实训。</a:t>
            </a:r>
          </a:p>
          <a:p>
            <a:pPr indent="457200"/>
            <a:r>
              <a:rPr lang="en-US" altLang="zh-CN" b="1" dirty="0"/>
              <a:t> </a:t>
            </a:r>
            <a:endParaRPr lang="zh-CN" altLang="zh-CN" dirty="0"/>
          </a:p>
          <a:p>
            <a:pPr indent="457200"/>
            <a:r>
              <a:rPr lang="zh-CN" altLang="zh-CN" b="1" dirty="0"/>
              <a:t>必备能</a:t>
            </a:r>
            <a:r>
              <a:rPr lang="zh-CN" altLang="zh-CN" b="1" dirty="0" smtClean="0"/>
              <a:t>力点</a:t>
            </a:r>
            <a:endParaRPr lang="zh-CN" altLang="zh-CN" dirty="0"/>
          </a:p>
          <a:p>
            <a:pPr indent="457200"/>
            <a:r>
              <a:rPr lang="en-US" altLang="zh-CN" dirty="0"/>
              <a:t>1</a:t>
            </a:r>
            <a:r>
              <a:rPr lang="zh-CN" altLang="zh-CN" dirty="0"/>
              <a:t>．数据分析能力</a:t>
            </a:r>
          </a:p>
          <a:p>
            <a:pPr indent="457200"/>
            <a:r>
              <a:rPr lang="zh-CN" altLang="zh-CN" dirty="0"/>
              <a:t>班组长要及时对当天的数据情况进行分析，并且与平时数据进行对比，发现人员所存在的问题，与大家共同找到解决方法。</a:t>
            </a:r>
          </a:p>
          <a:p>
            <a:pPr indent="457200"/>
            <a:r>
              <a:rPr lang="en-US" altLang="zh-CN" dirty="0"/>
              <a:t>2</a:t>
            </a:r>
            <a:r>
              <a:rPr lang="zh-CN" altLang="zh-CN" dirty="0"/>
              <a:t>．发现问题能力</a:t>
            </a:r>
          </a:p>
          <a:p>
            <a:pPr indent="457200"/>
            <a:r>
              <a:rPr lang="zh-CN" altLang="zh-CN" dirty="0"/>
              <a:t>班组长要对十几名组员的工作情况进行观察和分析，发现其中存在的优点和不足，找到每位员工在当天工作中可以改进的地方，与大家在班后例会上共同讨论。</a:t>
            </a:r>
          </a:p>
          <a:p>
            <a:pPr indent="457200"/>
            <a:r>
              <a:rPr lang="en-US" altLang="zh-CN" dirty="0"/>
              <a:t>3</a:t>
            </a:r>
            <a:r>
              <a:rPr lang="zh-CN" altLang="zh-CN" dirty="0"/>
              <a:t>．总结提炼能力</a:t>
            </a:r>
          </a:p>
          <a:p>
            <a:pPr indent="457200"/>
            <a:r>
              <a:rPr lang="zh-CN" altLang="zh-CN" dirty="0"/>
              <a:t>根据一天的工作情况准确地总结出重点问题，能够用简要的语句有条理地进行描述和汇总。</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班后例会的执行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760450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2585323"/>
          </a:xfrm>
          <a:prstGeom prst="rect">
            <a:avLst/>
          </a:prstGeom>
          <a:noFill/>
        </p:spPr>
        <p:txBody>
          <a:bodyPr wrap="square" rtlCol="0">
            <a:spAutoFit/>
          </a:bodyPr>
          <a:lstStyle/>
          <a:p>
            <a:pPr indent="457200"/>
            <a:r>
              <a:rPr lang="zh-CN" altLang="zh-CN" b="1" dirty="0"/>
              <a:t>时间</a:t>
            </a:r>
            <a:r>
              <a:rPr lang="zh-CN" altLang="zh-CN" b="1" dirty="0" smtClean="0"/>
              <a:t>安排</a:t>
            </a:r>
            <a:endParaRPr lang="en-US" altLang="zh-CN" b="1" dirty="0" smtClean="0"/>
          </a:p>
          <a:p>
            <a:pPr indent="457200"/>
            <a:endParaRPr lang="zh-CN" altLang="zh-CN" dirty="0"/>
          </a:p>
          <a:p>
            <a:pPr indent="457200"/>
            <a:r>
              <a:rPr lang="zh-CN" altLang="zh-CN" dirty="0"/>
              <a:t>建议课时：</a:t>
            </a:r>
            <a:r>
              <a:rPr lang="en-US" altLang="zh-CN" dirty="0"/>
              <a:t>2</a:t>
            </a:r>
            <a:r>
              <a:rPr lang="zh-CN" altLang="zh-CN" dirty="0"/>
              <a:t>课时，第</a:t>
            </a:r>
            <a:r>
              <a:rPr lang="en-US" altLang="zh-CN" dirty="0"/>
              <a:t>1</a:t>
            </a:r>
            <a:r>
              <a:rPr lang="zh-CN" altLang="zh-CN" dirty="0"/>
              <a:t>课时由教师讲解相关知识后，各角色进行准备；</a:t>
            </a:r>
          </a:p>
          <a:p>
            <a:pPr indent="457200"/>
            <a:r>
              <a:rPr lang="zh-CN" altLang="zh-CN" dirty="0"/>
              <a:t>第</a:t>
            </a:r>
            <a:r>
              <a:rPr lang="en-US" altLang="zh-CN" dirty="0"/>
              <a:t>2</a:t>
            </a:r>
            <a:r>
              <a:rPr lang="zh-CN" altLang="zh-CN" dirty="0"/>
              <a:t>课时执行任务和点评总结。</a:t>
            </a:r>
          </a:p>
          <a:p>
            <a:pPr indent="457200"/>
            <a:r>
              <a:rPr lang="en-US" altLang="zh-CN" b="1" dirty="0"/>
              <a:t> </a:t>
            </a:r>
            <a:endParaRPr lang="zh-CN" altLang="zh-CN" dirty="0"/>
          </a:p>
          <a:p>
            <a:pPr indent="457200"/>
            <a:r>
              <a:rPr lang="zh-CN" altLang="zh-CN" b="1" dirty="0"/>
              <a:t>分组</a:t>
            </a:r>
            <a:r>
              <a:rPr lang="zh-CN" altLang="zh-CN" b="1" dirty="0" smtClean="0"/>
              <a:t>方式</a:t>
            </a:r>
            <a:endParaRPr lang="en-US" altLang="zh-CN" b="1" dirty="0" smtClean="0"/>
          </a:p>
          <a:p>
            <a:pPr indent="457200"/>
            <a:endParaRPr lang="zh-CN" altLang="zh-CN" dirty="0"/>
          </a:p>
          <a:p>
            <a:pPr indent="457200"/>
            <a:r>
              <a:rPr lang="zh-CN" altLang="zh-CN" dirty="0"/>
              <a:t>按默认小组人数执行。</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班后例会的执行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760450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sp>
        <p:nvSpPr>
          <p:cNvPr id="5" name="矩形 23"/>
          <p:cNvSpPr>
            <a:spLocks noChangeArrowheads="1"/>
          </p:cNvSpPr>
          <p:nvPr/>
        </p:nvSpPr>
        <p:spPr bwMode="auto">
          <a:xfrm>
            <a:off x="625475" y="1531897"/>
            <a:ext cx="671338" cy="2651206"/>
          </a:xfrm>
          <a:prstGeom prst="rect">
            <a:avLst/>
          </a:prstGeom>
          <a:solidFill>
            <a:srgbClr val="92D05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6" name="直角三角形 20"/>
          <p:cNvSpPr>
            <a:spLocks noChangeArrowheads="1"/>
          </p:cNvSpPr>
          <p:nvPr/>
        </p:nvSpPr>
        <p:spPr bwMode="auto">
          <a:xfrm>
            <a:off x="1296813" y="1531897"/>
            <a:ext cx="195212" cy="173413"/>
          </a:xfrm>
          <a:prstGeom prst="rtTriangle">
            <a:avLst/>
          </a:prstGeom>
          <a:solidFill>
            <a:srgbClr val="92D050">
              <a:alpha val="62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7" name="直角三角形 26"/>
          <p:cNvSpPr>
            <a:spLocks noChangeArrowheads="1"/>
          </p:cNvSpPr>
          <p:nvPr/>
        </p:nvSpPr>
        <p:spPr bwMode="auto">
          <a:xfrm flipV="1">
            <a:off x="1296813" y="4009689"/>
            <a:ext cx="195212" cy="173413"/>
          </a:xfrm>
          <a:prstGeom prst="rtTriangle">
            <a:avLst/>
          </a:prstGeom>
          <a:solidFill>
            <a:srgbClr val="92D050">
              <a:alpha val="62999"/>
            </a:srgbClr>
          </a:solidFill>
          <a:ln>
            <a:noFill/>
          </a:ln>
        </p:spPr>
        <p:txBody>
          <a:bodyPr anchor="ctr"/>
          <a:lstStyle/>
          <a:p>
            <a:endParaRPr lang="zh-CN" altLang="en-US">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模块二</a:t>
            </a:r>
            <a:r>
              <a:rPr lang="zh-CN" altLang="en-US" sz="3600" b="1" dirty="0" smtClean="0">
                <a:latin typeface="黑体" pitchFamily="2" charset="-122"/>
                <a:ea typeface="黑体" pitchFamily="2" charset="-122"/>
              </a:rPr>
              <a:t>  执行会议</a:t>
            </a:r>
            <a:endParaRPr lang="zh-CN" altLang="en-US" sz="3600" b="1" dirty="0">
              <a:solidFill>
                <a:schemeClr val="accent1">
                  <a:lumMod val="75000"/>
                </a:schemeClr>
              </a:solidFill>
              <a:latin typeface="黑体" pitchFamily="2" charset="-122"/>
              <a:ea typeface="黑体" pitchFamily="2" charset="-122"/>
            </a:endParaRPr>
          </a:p>
        </p:txBody>
      </p:sp>
      <p:sp>
        <p:nvSpPr>
          <p:cNvPr id="2" name="圆角矩形 1">
            <a:hlinkClick r:id="rId3" action="ppaction://hlinksldjump"/>
          </p:cNvPr>
          <p:cNvSpPr/>
          <p:nvPr/>
        </p:nvSpPr>
        <p:spPr>
          <a:xfrm>
            <a:off x="1079612" y="2185425"/>
            <a:ext cx="4500500" cy="360040"/>
          </a:xfrm>
          <a:prstGeom prst="roundRect">
            <a:avLst/>
          </a:prstGeom>
          <a:solidFill>
            <a:schemeClr val="accent5">
              <a:lumMod val="75000"/>
            </a:schemeClr>
          </a:solidFill>
        </p:spPr>
        <p:style>
          <a:lnRef idx="0">
            <a:schemeClr val="accent6"/>
          </a:lnRef>
          <a:fillRef idx="3">
            <a:schemeClr val="accent6"/>
          </a:fillRef>
          <a:effectRef idx="3">
            <a:schemeClr val="accent6"/>
          </a:effectRef>
          <a:fontRef idx="minor">
            <a:schemeClr val="lt1"/>
          </a:fontRef>
        </p:style>
        <p:txBody>
          <a:bodyPr rtlCol="0" anchor="ctr"/>
          <a:lstStyle/>
          <a:p>
            <a:r>
              <a:rPr lang="zh-CN" altLang="en-US" dirty="0" smtClean="0">
                <a:latin typeface="华文新魏" pitchFamily="2" charset="-122"/>
                <a:ea typeface="华文新魏" pitchFamily="2" charset="-122"/>
              </a:rPr>
              <a:t>情境任务</a:t>
            </a:r>
            <a:r>
              <a:rPr lang="en-US" altLang="zh-CN" dirty="0" smtClean="0">
                <a:latin typeface="华文新魏" pitchFamily="2" charset="-122"/>
                <a:ea typeface="华文新魏" pitchFamily="2" charset="-122"/>
              </a:rPr>
              <a:t>2  </a:t>
            </a:r>
            <a:r>
              <a:rPr lang="zh-CN" altLang="en-US" dirty="0" smtClean="0">
                <a:latin typeface="华文新魏" pitchFamily="2" charset="-122"/>
                <a:ea typeface="华文新魏" pitchFamily="2" charset="-122"/>
              </a:rPr>
              <a:t>班后例会的执行</a:t>
            </a:r>
            <a:endParaRPr lang="zh-CN" altLang="en-US" dirty="0">
              <a:latin typeface="华文新魏" pitchFamily="2" charset="-122"/>
              <a:ea typeface="华文新魏" pitchFamily="2" charset="-122"/>
            </a:endParaRPr>
          </a:p>
        </p:txBody>
      </p:sp>
      <p:sp>
        <p:nvSpPr>
          <p:cNvPr id="13" name="圆角矩形 12">
            <a:hlinkClick r:id="rId4" action="ppaction://hlinksldjump"/>
          </p:cNvPr>
          <p:cNvSpPr/>
          <p:nvPr/>
        </p:nvSpPr>
        <p:spPr>
          <a:xfrm>
            <a:off x="1547664" y="3169534"/>
            <a:ext cx="4500500" cy="360040"/>
          </a:xfrm>
          <a:prstGeom prst="roundRect">
            <a:avLst/>
          </a:prstGeom>
          <a:solidFill>
            <a:schemeClr val="accent5">
              <a:lumMod val="75000"/>
            </a:schemeClr>
          </a:solidFill>
        </p:spPr>
        <p:style>
          <a:lnRef idx="0">
            <a:schemeClr val="accent6"/>
          </a:lnRef>
          <a:fillRef idx="3">
            <a:schemeClr val="accent6"/>
          </a:fillRef>
          <a:effectRef idx="3">
            <a:schemeClr val="accent6"/>
          </a:effectRef>
          <a:fontRef idx="minor">
            <a:schemeClr val="lt1"/>
          </a:fontRef>
        </p:style>
        <p:txBody>
          <a:bodyPr rtlCol="0" anchor="ctr"/>
          <a:lstStyle/>
          <a:p>
            <a:r>
              <a:rPr lang="zh-CN" altLang="en-US" dirty="0" smtClean="0">
                <a:latin typeface="华文新魏" pitchFamily="2" charset="-122"/>
                <a:ea typeface="华文新魏" pitchFamily="2" charset="-122"/>
              </a:rPr>
              <a:t>情境任务</a:t>
            </a:r>
            <a:r>
              <a:rPr lang="en-US" altLang="zh-CN" dirty="0" smtClean="0">
                <a:latin typeface="华文新魏" pitchFamily="2" charset="-122"/>
                <a:ea typeface="华文新魏" pitchFamily="2" charset="-122"/>
              </a:rPr>
              <a:t>3  </a:t>
            </a:r>
            <a:r>
              <a:rPr lang="zh-CN" altLang="en-US" dirty="0" smtClean="0">
                <a:latin typeface="华文新魏" pitchFamily="2" charset="-122"/>
                <a:ea typeface="华文新魏" pitchFamily="2" charset="-122"/>
              </a:rPr>
              <a:t>案例分析会的执行</a:t>
            </a:r>
            <a:endParaRPr lang="zh-CN" altLang="en-US" dirty="0">
              <a:latin typeface="华文新魏" pitchFamily="2" charset="-122"/>
              <a:ea typeface="华文新魏" pitchFamily="2" charset="-122"/>
            </a:endParaRPr>
          </a:p>
        </p:txBody>
      </p:sp>
      <p:sp>
        <p:nvSpPr>
          <p:cNvPr id="15" name="圆角矩形 14">
            <a:hlinkClick r:id="rId5" action="ppaction://hlinksldjump"/>
          </p:cNvPr>
          <p:cNvSpPr/>
          <p:nvPr/>
        </p:nvSpPr>
        <p:spPr>
          <a:xfrm>
            <a:off x="2015716" y="4153644"/>
            <a:ext cx="4500500" cy="360040"/>
          </a:xfrm>
          <a:prstGeom prst="roundRect">
            <a:avLst/>
          </a:prstGeom>
          <a:solidFill>
            <a:schemeClr val="accent5">
              <a:lumMod val="75000"/>
            </a:schemeClr>
          </a:solidFill>
        </p:spPr>
        <p:style>
          <a:lnRef idx="0">
            <a:schemeClr val="accent6"/>
          </a:lnRef>
          <a:fillRef idx="3">
            <a:schemeClr val="accent6"/>
          </a:fillRef>
          <a:effectRef idx="3">
            <a:schemeClr val="accent6"/>
          </a:effectRef>
          <a:fontRef idx="minor">
            <a:schemeClr val="lt1"/>
          </a:fontRef>
        </p:style>
        <p:txBody>
          <a:bodyPr rtlCol="0" anchor="ctr"/>
          <a:lstStyle/>
          <a:p>
            <a:r>
              <a:rPr lang="zh-CN" altLang="en-US" dirty="0" smtClean="0">
                <a:latin typeface="华文新魏" pitchFamily="2" charset="-122"/>
                <a:ea typeface="华文新魏" pitchFamily="2" charset="-122"/>
              </a:rPr>
              <a:t>情境任务</a:t>
            </a:r>
            <a:r>
              <a:rPr lang="en-US" altLang="zh-CN" dirty="0" smtClean="0">
                <a:latin typeface="华文新魏" pitchFamily="2" charset="-122"/>
                <a:ea typeface="华文新魏" pitchFamily="2" charset="-122"/>
              </a:rPr>
              <a:t>4  </a:t>
            </a:r>
            <a:r>
              <a:rPr lang="zh-CN" altLang="en-US" dirty="0" smtClean="0">
                <a:latin typeface="华文新魏" pitchFamily="2" charset="-122"/>
                <a:ea typeface="华文新魏" pitchFamily="2" charset="-122"/>
              </a:rPr>
              <a:t>小组周例会的执行</a:t>
            </a:r>
            <a:endParaRPr lang="zh-CN" altLang="en-US" dirty="0">
              <a:latin typeface="华文新魏" pitchFamily="2" charset="-122"/>
              <a:ea typeface="华文新魏" pitchFamily="2" charset="-122"/>
            </a:endParaRPr>
          </a:p>
        </p:txBody>
      </p:sp>
      <p:sp>
        <p:nvSpPr>
          <p:cNvPr id="16" name="圆角矩形 15">
            <a:hlinkClick r:id="rId6" action="ppaction://hlinksldjump"/>
          </p:cNvPr>
          <p:cNvSpPr/>
          <p:nvPr/>
        </p:nvSpPr>
        <p:spPr>
          <a:xfrm>
            <a:off x="611560" y="1201316"/>
            <a:ext cx="4500500" cy="360040"/>
          </a:xfrm>
          <a:prstGeom prst="roundRect">
            <a:avLst/>
          </a:prstGeom>
          <a:solidFill>
            <a:schemeClr val="accent5">
              <a:lumMod val="75000"/>
            </a:schemeClr>
          </a:solidFill>
        </p:spPr>
        <p:style>
          <a:lnRef idx="0">
            <a:schemeClr val="accent6"/>
          </a:lnRef>
          <a:fillRef idx="3">
            <a:schemeClr val="accent6"/>
          </a:fillRef>
          <a:effectRef idx="3">
            <a:schemeClr val="accent6"/>
          </a:effectRef>
          <a:fontRef idx="minor">
            <a:schemeClr val="lt1"/>
          </a:fontRef>
        </p:style>
        <p:txBody>
          <a:bodyPr rtlCol="0" anchor="ctr"/>
          <a:lstStyle/>
          <a:p>
            <a:r>
              <a:rPr lang="zh-CN" altLang="en-US" dirty="0">
                <a:latin typeface="华文新魏" pitchFamily="2" charset="-122"/>
                <a:ea typeface="华文新魏" pitchFamily="2" charset="-122"/>
              </a:rPr>
              <a:t>情境</a:t>
            </a:r>
            <a:r>
              <a:rPr lang="zh-CN" altLang="en-US" dirty="0" smtClean="0">
                <a:latin typeface="华文新魏" pitchFamily="2" charset="-122"/>
                <a:ea typeface="华文新魏" pitchFamily="2" charset="-122"/>
              </a:rPr>
              <a:t>任务</a:t>
            </a:r>
            <a:r>
              <a:rPr lang="en-US" altLang="zh-CN" dirty="0" smtClean="0">
                <a:latin typeface="华文新魏" pitchFamily="2" charset="-122"/>
                <a:ea typeface="华文新魏" pitchFamily="2" charset="-122"/>
              </a:rPr>
              <a:t>1</a:t>
            </a:r>
            <a:r>
              <a:rPr lang="zh-CN" altLang="en-US" dirty="0" smtClean="0">
                <a:latin typeface="华文新魏" pitchFamily="2" charset="-122"/>
                <a:ea typeface="华文新魏" pitchFamily="2" charset="-122"/>
              </a:rPr>
              <a:t>  班前例会的执行</a:t>
            </a:r>
            <a:endParaRPr lang="zh-CN" altLang="en-US" dirty="0">
              <a:latin typeface="华文新魏" pitchFamily="2" charset="-122"/>
              <a:ea typeface="华文新魏" pitchFamily="2" charset="-122"/>
            </a:endParaRPr>
          </a:p>
        </p:txBody>
      </p:sp>
      <p:sp>
        <p:nvSpPr>
          <p:cNvPr id="17" name="圆角矩形 18">
            <a:hlinkClick r:id="rId7"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返回目录</a:t>
            </a:r>
            <a:endParaRPr lang="zh-CN" altLang="en-US" sz="1200" dirty="0">
              <a:solidFill>
                <a:srgbClr val="FFFFFF"/>
              </a:solidFill>
              <a:latin typeface="黑体" pitchFamily="2" charset="-122"/>
              <a:ea typeface="黑体" pitchFamily="2" charset="-122"/>
            </a:endParaRPr>
          </a:p>
        </p:txBody>
      </p:sp>
      <p:pic>
        <p:nvPicPr>
          <p:cNvPr id="19" name="图片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92405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25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1+#ppt_w/2"/>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1050"/>
                            </p:stCondLst>
                            <p:childTnLst>
                              <p:par>
                                <p:cTn id="10" presetID="26" presetClass="emph" presetSubtype="0" fill="hold" grpId="0" nodeType="afterEffect">
                                  <p:stCondLst>
                                    <p:cond delay="0"/>
                                  </p:stCondLst>
                                  <p:childTnLst>
                                    <p:animEffect transition="out" filter="fade">
                                      <p:cBhvr>
                                        <p:cTn id="11" dur="500" tmFilter="0, 0; .2, .5; .8, .5; 1, 0"/>
                                        <p:tgtEl>
                                          <p:spTgt spid="16"/>
                                        </p:tgtEl>
                                      </p:cBhvr>
                                    </p:animEffect>
                                    <p:animScale>
                                      <p:cBhvr>
                                        <p:cTn id="12" dur="250" autoRev="1" fill="hold"/>
                                        <p:tgtEl>
                                          <p:spTgt spid="16"/>
                                        </p:tgtEl>
                                      </p:cBhvr>
                                      <p:by x="105000" y="105000"/>
                                    </p:animScale>
                                  </p:childTnLst>
                                </p:cTn>
                              </p:par>
                              <p:par>
                                <p:cTn id="13" presetID="26" presetClass="emph" presetSubtype="0" fill="hold" grpId="0" nodeType="withEffect">
                                  <p:stCondLst>
                                    <p:cond delay="250"/>
                                  </p:stCondLst>
                                  <p:childTnLst>
                                    <p:animEffect transition="out" filter="fade">
                                      <p:cBhvr>
                                        <p:cTn id="14" dur="500" tmFilter="0, 0; .2, .5; .8, .5; 1, 0"/>
                                        <p:tgtEl>
                                          <p:spTgt spid="2"/>
                                        </p:tgtEl>
                                      </p:cBhvr>
                                    </p:animEffect>
                                    <p:animScale>
                                      <p:cBhvr>
                                        <p:cTn id="15" dur="250" autoRev="1" fill="hold"/>
                                        <p:tgtEl>
                                          <p:spTgt spid="2"/>
                                        </p:tgtEl>
                                      </p:cBhvr>
                                      <p:by x="105000" y="105000"/>
                                    </p:animScale>
                                  </p:childTnLst>
                                </p:cTn>
                              </p:par>
                              <p:par>
                                <p:cTn id="16" presetID="26" presetClass="emph" presetSubtype="0" fill="hold" grpId="0" nodeType="withEffect">
                                  <p:stCondLst>
                                    <p:cond delay="500"/>
                                  </p:stCondLst>
                                  <p:childTnLst>
                                    <p:animEffect transition="out" filter="fade">
                                      <p:cBhvr>
                                        <p:cTn id="17" dur="500" tmFilter="0, 0; .2, .5; .8, .5; 1, 0"/>
                                        <p:tgtEl>
                                          <p:spTgt spid="13"/>
                                        </p:tgtEl>
                                      </p:cBhvr>
                                    </p:animEffect>
                                    <p:animScale>
                                      <p:cBhvr>
                                        <p:cTn id="18" dur="250" autoRev="1" fill="hold"/>
                                        <p:tgtEl>
                                          <p:spTgt spid="13"/>
                                        </p:tgtEl>
                                      </p:cBhvr>
                                      <p:by x="105000" y="105000"/>
                                    </p:animScale>
                                  </p:childTnLst>
                                </p:cTn>
                              </p:par>
                              <p:par>
                                <p:cTn id="19" presetID="26" presetClass="emph" presetSubtype="0" fill="hold" grpId="0" nodeType="withEffect">
                                  <p:stCondLst>
                                    <p:cond delay="1000"/>
                                  </p:stCondLst>
                                  <p:childTnLst>
                                    <p:animEffect transition="out" filter="fade">
                                      <p:cBhvr>
                                        <p:cTn id="20" dur="500" tmFilter="0, 0; .2, .5; .8, .5; 1, 0"/>
                                        <p:tgtEl>
                                          <p:spTgt spid="15"/>
                                        </p:tgtEl>
                                      </p:cBhvr>
                                    </p:animEffect>
                                    <p:animScale>
                                      <p:cBhvr>
                                        <p:cTn id="21" dur="250" autoRev="1" fill="hold"/>
                                        <p:tgtEl>
                                          <p:spTgt spid="1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utoUpdateAnimBg="0"/>
      <p:bldP spid="2" grpId="0" animBg="1"/>
      <p:bldP spid="13" grpId="0" animBg="1"/>
      <p:bldP spid="15" grpId="0" animBg="1"/>
      <p:bldP spid="1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2862322"/>
          </a:xfrm>
          <a:prstGeom prst="rect">
            <a:avLst/>
          </a:prstGeom>
          <a:noFill/>
        </p:spPr>
        <p:txBody>
          <a:bodyPr wrap="square" rtlCol="0">
            <a:spAutoFit/>
          </a:bodyPr>
          <a:lstStyle/>
          <a:p>
            <a:pPr indent="457200"/>
            <a:r>
              <a:rPr lang="zh-CN" altLang="zh-CN" b="1" dirty="0"/>
              <a:t>角色</a:t>
            </a:r>
            <a:r>
              <a:rPr lang="zh-CN" altLang="zh-CN" b="1" dirty="0" smtClean="0"/>
              <a:t>背景</a:t>
            </a:r>
            <a:endParaRPr lang="en-US" altLang="zh-CN" b="1" dirty="0" smtClean="0"/>
          </a:p>
          <a:p>
            <a:pPr indent="457200"/>
            <a:endParaRPr lang="zh-CN" altLang="zh-CN" dirty="0"/>
          </a:p>
          <a:p>
            <a:pPr indent="457200"/>
            <a:r>
              <a:rPr lang="en-US" altLang="zh-CN" dirty="0"/>
              <a:t>1</a:t>
            </a:r>
            <a:r>
              <a:rPr lang="zh-CN" altLang="zh-CN" dirty="0"/>
              <a:t>．你的资料</a:t>
            </a:r>
          </a:p>
          <a:p>
            <a:pPr indent="457200"/>
            <a:r>
              <a:rPr lang="zh-CN" altLang="zh-CN" dirty="0"/>
              <a:t>你是联合集团呼叫中心的一名班组长，上任时间三个月左右，人职时间一年半。</a:t>
            </a:r>
          </a:p>
          <a:p>
            <a:pPr indent="457200"/>
            <a:r>
              <a:rPr lang="en-US" altLang="zh-CN" dirty="0"/>
              <a:t>2</a:t>
            </a:r>
            <a:r>
              <a:rPr lang="zh-CN" altLang="zh-CN" dirty="0"/>
              <a:t>．该小组资料</a:t>
            </a:r>
          </a:p>
          <a:p>
            <a:pPr indent="457200"/>
            <a:r>
              <a:rPr lang="zh-CN" altLang="zh-CN" dirty="0"/>
              <a:t>你的小组共</a:t>
            </a:r>
            <a:r>
              <a:rPr lang="en-US" altLang="zh-CN" dirty="0"/>
              <a:t>12</a:t>
            </a:r>
            <a:r>
              <a:rPr lang="zh-CN" altLang="zh-CN" dirty="0"/>
              <a:t>人，其中只有</a:t>
            </a:r>
            <a:r>
              <a:rPr lang="en-US" altLang="zh-CN" dirty="0"/>
              <a:t>5</a:t>
            </a:r>
            <a:r>
              <a:rPr lang="zh-CN" altLang="zh-CN" dirty="0"/>
              <a:t>名是老员工，人职时间都在两年左右，其他</a:t>
            </a:r>
            <a:r>
              <a:rPr lang="en-US" altLang="zh-CN" dirty="0"/>
              <a:t>7</a:t>
            </a:r>
            <a:r>
              <a:rPr lang="zh-CN" altLang="zh-CN" dirty="0"/>
              <a:t>名均是新来的员工。该小组自建立以来绩效指标一般，近期通过大家的努力，各项工作都有了很明显的进步，整个小组的业绩也有了提升</a:t>
            </a:r>
            <a:r>
              <a:rPr lang="zh-CN" altLang="zh-CN" dirty="0" smtClean="0"/>
              <a:t>。</a:t>
            </a:r>
            <a:endParaRPr lang="zh-CN" altLang="zh-CN" dirty="0"/>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班后例会的执行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760450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841276"/>
            <a:ext cx="6836222" cy="4524315"/>
          </a:xfrm>
          <a:prstGeom prst="rect">
            <a:avLst/>
          </a:prstGeom>
          <a:noFill/>
        </p:spPr>
        <p:txBody>
          <a:bodyPr wrap="square" rtlCol="0">
            <a:spAutoFit/>
          </a:bodyPr>
          <a:lstStyle/>
          <a:p>
            <a:pPr indent="457200"/>
            <a:r>
              <a:rPr lang="en-US" altLang="zh-CN" dirty="0"/>
              <a:t>3</a:t>
            </a:r>
            <a:r>
              <a:rPr lang="zh-CN" altLang="zh-CN" dirty="0"/>
              <a:t>．本次实训背景</a:t>
            </a:r>
          </a:p>
          <a:p>
            <a:pPr indent="457200"/>
            <a:r>
              <a:rPr lang="zh-CN" altLang="zh-CN" dirty="0"/>
              <a:t>班后例会是每天固定的会议形式，今天的班后例会有以下问题需要在会议中解决：</a:t>
            </a:r>
          </a:p>
          <a:p>
            <a:pPr indent="457200"/>
            <a:r>
              <a:rPr lang="en-US" altLang="zh-CN" dirty="0"/>
              <a:t>(1)</a:t>
            </a:r>
            <a:r>
              <a:rPr lang="zh-CN" altLang="zh-CN" dirty="0"/>
              <a:t>今天知识库有一个重要更新，即对于石油企业咨询网卡灯不亮的问题，答案进行了更新，以后遇到此类问题，需要统一成最新的话术。</a:t>
            </a:r>
          </a:p>
          <a:p>
            <a:pPr indent="457200"/>
            <a:r>
              <a:rPr lang="en-US" altLang="zh-CN" dirty="0"/>
              <a:t>(2)</a:t>
            </a:r>
            <a:r>
              <a:rPr lang="zh-CN" altLang="zh-CN" dirty="0"/>
              <a:t>有一名用户的电脑出现故障，但是由于用户白天在公司上班，晚上回家后才能进行测试，所以晚班人员需要跟踪。</a:t>
            </a:r>
          </a:p>
          <a:p>
            <a:pPr indent="457200"/>
            <a:r>
              <a:rPr lang="en-US" altLang="zh-CN" dirty="0"/>
              <a:t>(3)</a:t>
            </a:r>
            <a:r>
              <a:rPr lang="zh-CN" altLang="zh-CN" dirty="0"/>
              <a:t>今天一名新员工的电话被用户投诉，问题比较严重，需要在班后例会上和大家一起分析。</a:t>
            </a:r>
          </a:p>
          <a:p>
            <a:pPr indent="457200"/>
            <a:r>
              <a:rPr lang="en-US" altLang="zh-CN" dirty="0"/>
              <a:t>(4)</a:t>
            </a:r>
            <a:r>
              <a:rPr lang="zh-CN" altLang="zh-CN" dirty="0"/>
              <a:t>有一名新员工今天第一次接线，可以让新员工谈一下自己的感想。</a:t>
            </a:r>
          </a:p>
          <a:p>
            <a:pPr indent="457200"/>
            <a:r>
              <a:rPr lang="en-US" altLang="zh-CN" dirty="0"/>
              <a:t>(5)</a:t>
            </a:r>
            <a:r>
              <a:rPr lang="zh-CN" altLang="zh-CN" dirty="0"/>
              <a:t>通告当天的绩效指标情况，对于指标比较差的几项，听取大家的想法。</a:t>
            </a:r>
          </a:p>
          <a:p>
            <a:pPr indent="457200"/>
            <a:r>
              <a:rPr lang="en-US" altLang="zh-CN" dirty="0"/>
              <a:t>(6)</a:t>
            </a:r>
            <a:r>
              <a:rPr lang="zh-CN" altLang="zh-CN" dirty="0"/>
              <a:t>听取员工对小组管理的一些建议。</a:t>
            </a:r>
          </a:p>
          <a:p>
            <a:pPr indent="457200"/>
            <a:r>
              <a:rPr lang="en-US" altLang="zh-CN" dirty="0"/>
              <a:t>(7)</a:t>
            </a:r>
            <a:r>
              <a:rPr lang="zh-CN" altLang="zh-CN" dirty="0"/>
              <a:t>运营主管和质检主管参加本次班后例会并发言。</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班后例会的执行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7"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760450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1477328"/>
          </a:xfrm>
          <a:prstGeom prst="rect">
            <a:avLst/>
          </a:prstGeom>
          <a:noFill/>
        </p:spPr>
        <p:txBody>
          <a:bodyPr wrap="square" rtlCol="0">
            <a:spAutoFit/>
          </a:bodyPr>
          <a:lstStyle/>
          <a:p>
            <a:pPr indent="457200"/>
            <a:r>
              <a:rPr lang="zh-CN" altLang="zh-CN" b="1" dirty="0"/>
              <a:t>任务</a:t>
            </a:r>
            <a:r>
              <a:rPr lang="zh-CN" altLang="zh-CN" b="1" dirty="0" smtClean="0"/>
              <a:t>内容</a:t>
            </a:r>
            <a:endParaRPr lang="en-US" altLang="zh-CN" b="1" dirty="0" smtClean="0"/>
          </a:p>
          <a:p>
            <a:pPr indent="457200"/>
            <a:endParaRPr lang="zh-CN" altLang="zh-CN" dirty="0"/>
          </a:p>
          <a:p>
            <a:pPr indent="457200"/>
            <a:r>
              <a:rPr lang="en-US" altLang="zh-CN" dirty="0"/>
              <a:t>1</a:t>
            </a:r>
            <a:r>
              <a:rPr lang="zh-CN" altLang="zh-CN" dirty="0"/>
              <a:t>．按照背景内容进行角色划分。</a:t>
            </a:r>
          </a:p>
          <a:p>
            <a:pPr indent="457200"/>
            <a:r>
              <a:rPr lang="en-US" altLang="zh-CN" dirty="0"/>
              <a:t>2</a:t>
            </a:r>
            <a:r>
              <a:rPr lang="zh-CN" altLang="zh-CN" dirty="0"/>
              <a:t>．对每个环节进行设计和准备。</a:t>
            </a:r>
          </a:p>
          <a:p>
            <a:pPr indent="457200"/>
            <a:r>
              <a:rPr lang="en-US" altLang="zh-CN" dirty="0"/>
              <a:t>3</a:t>
            </a:r>
            <a:r>
              <a:rPr lang="zh-CN" altLang="zh-CN" dirty="0"/>
              <a:t>．模拟班组长组织进行班后例会。</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班后例会的执行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760450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4278094"/>
          </a:xfrm>
          <a:prstGeom prst="rect">
            <a:avLst/>
          </a:prstGeom>
          <a:noFill/>
        </p:spPr>
        <p:txBody>
          <a:bodyPr wrap="square" rtlCol="0">
            <a:spAutoFit/>
          </a:bodyPr>
          <a:lstStyle/>
          <a:p>
            <a:pPr indent="457200"/>
            <a:r>
              <a:rPr lang="zh-CN" altLang="zh-CN" sz="1600" b="1" dirty="0"/>
              <a:t>各角色任务安排</a:t>
            </a:r>
            <a:endParaRPr lang="zh-CN" altLang="zh-CN" sz="1600" dirty="0"/>
          </a:p>
          <a:p>
            <a:pPr indent="457200"/>
            <a:r>
              <a:rPr lang="en-US" altLang="zh-CN" sz="1600" dirty="0"/>
              <a:t>1</a:t>
            </a:r>
            <a:r>
              <a:rPr lang="zh-CN" altLang="zh-CN" sz="1600" dirty="0"/>
              <a:t>．观察员角色</a:t>
            </a:r>
          </a:p>
          <a:p>
            <a:pPr indent="457200"/>
            <a:r>
              <a:rPr lang="zh-CN" altLang="zh-CN" sz="1600" dirty="0"/>
              <a:t>主要对班组长的表现进行点评和打分。</a:t>
            </a:r>
          </a:p>
          <a:p>
            <a:pPr indent="457200"/>
            <a:r>
              <a:rPr lang="zh-CN" altLang="zh-CN" sz="1600" dirty="0"/>
              <a:t>实训前的准备：你需要做以下事情：</a:t>
            </a:r>
          </a:p>
          <a:p>
            <a:pPr indent="457200"/>
            <a:r>
              <a:rPr lang="en-US" altLang="zh-CN" sz="1600" dirty="0"/>
              <a:t>(1)</a:t>
            </a:r>
            <a:r>
              <a:rPr lang="zh-CN" altLang="zh-CN" sz="1600" dirty="0"/>
              <a:t>熟悉班后例会的相关知识；</a:t>
            </a:r>
          </a:p>
          <a:p>
            <a:pPr indent="457200"/>
            <a:r>
              <a:rPr lang="en-US" altLang="zh-CN" sz="1600" dirty="0"/>
              <a:t>(2)</a:t>
            </a:r>
            <a:r>
              <a:rPr lang="zh-CN" altLang="zh-CN" sz="1600" dirty="0"/>
              <a:t>认真阅读背景资料；</a:t>
            </a:r>
          </a:p>
          <a:p>
            <a:pPr indent="457200"/>
            <a:r>
              <a:rPr lang="en-US" altLang="zh-CN" sz="1600" dirty="0"/>
              <a:t>(3)</a:t>
            </a:r>
            <a:r>
              <a:rPr lang="zh-CN" altLang="zh-CN" sz="1600" dirty="0"/>
              <a:t>了解随后需要完成的班后例会组织情况评分表。</a:t>
            </a:r>
          </a:p>
          <a:p>
            <a:pPr indent="457200"/>
            <a:r>
              <a:rPr lang="en-US" altLang="zh-CN" sz="1600" dirty="0"/>
              <a:t>2</a:t>
            </a:r>
            <a:r>
              <a:rPr lang="zh-CN" altLang="zh-CN" sz="1600" dirty="0"/>
              <a:t>．模拟主管角色</a:t>
            </a:r>
          </a:p>
          <a:p>
            <a:pPr indent="457200"/>
            <a:r>
              <a:rPr lang="zh-CN" altLang="zh-CN" sz="1600" dirty="0"/>
              <a:t>要求以主管的角色参加到这次实训过程中。</a:t>
            </a:r>
          </a:p>
          <a:p>
            <a:pPr indent="457200"/>
            <a:r>
              <a:rPr lang="zh-CN" altLang="zh-CN" sz="1600" dirty="0"/>
              <a:t>实训前的准备：你需要做以下事情：</a:t>
            </a:r>
          </a:p>
          <a:p>
            <a:pPr indent="457200"/>
            <a:r>
              <a:rPr lang="en-US" altLang="zh-CN" sz="1600" dirty="0"/>
              <a:t>(1)</a:t>
            </a:r>
            <a:r>
              <a:rPr lang="zh-CN" altLang="zh-CN" sz="1600" dirty="0"/>
              <a:t>熟悉班后例会的相关知识；</a:t>
            </a:r>
          </a:p>
          <a:p>
            <a:pPr indent="457200"/>
            <a:r>
              <a:rPr lang="en-US" altLang="zh-CN" sz="1600" dirty="0"/>
              <a:t>(2)</a:t>
            </a:r>
            <a:r>
              <a:rPr lang="zh-CN" altLang="zh-CN" sz="1600" dirty="0"/>
              <a:t>认真阅读背景资料；</a:t>
            </a:r>
          </a:p>
          <a:p>
            <a:pPr indent="457200"/>
            <a:r>
              <a:rPr lang="en-US" altLang="zh-CN" sz="1600" dirty="0"/>
              <a:t>(3)</a:t>
            </a:r>
            <a:r>
              <a:rPr lang="zh-CN" altLang="zh-CN" sz="1600" dirty="0"/>
              <a:t>从自己职位的角度对内容进行分析。</a:t>
            </a:r>
          </a:p>
          <a:p>
            <a:pPr indent="457200"/>
            <a:r>
              <a:rPr lang="zh-CN" altLang="zh-CN" sz="1600" dirty="0"/>
              <a:t>实训过程中：你需要执行以下任务：</a:t>
            </a:r>
          </a:p>
          <a:p>
            <a:pPr indent="457200"/>
            <a:r>
              <a:rPr lang="en-US" altLang="zh-CN" sz="1600" dirty="0"/>
              <a:t>(1)</a:t>
            </a:r>
            <a:r>
              <a:rPr lang="zh-CN" altLang="zh-CN" sz="1600" dirty="0"/>
              <a:t>注意观察所有人员的表现；</a:t>
            </a:r>
          </a:p>
          <a:p>
            <a:pPr indent="457200"/>
            <a:r>
              <a:rPr lang="en-US" altLang="zh-CN" sz="1600" dirty="0"/>
              <a:t>(2)</a:t>
            </a:r>
            <a:r>
              <a:rPr lang="zh-CN" altLang="zh-CN" sz="1600" dirty="0"/>
              <a:t>与大家互动并解答一些问题；</a:t>
            </a:r>
          </a:p>
          <a:p>
            <a:pPr indent="457200"/>
            <a:r>
              <a:rPr lang="en-US" altLang="zh-CN" sz="1600" dirty="0"/>
              <a:t>(3)</a:t>
            </a:r>
            <a:r>
              <a:rPr lang="zh-CN" altLang="zh-CN" sz="1600" dirty="0"/>
              <a:t>选择适当的时机，从自己职位的角度对当天的问题发表看法。</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班后例会的执行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760450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3970318"/>
          </a:xfrm>
          <a:prstGeom prst="rect">
            <a:avLst/>
          </a:prstGeom>
          <a:noFill/>
        </p:spPr>
        <p:txBody>
          <a:bodyPr wrap="square" rtlCol="0">
            <a:spAutoFit/>
          </a:bodyPr>
          <a:lstStyle/>
          <a:p>
            <a:pPr indent="457200"/>
            <a:r>
              <a:rPr lang="en-US" altLang="zh-CN" dirty="0"/>
              <a:t>3</a:t>
            </a:r>
            <a:r>
              <a:rPr lang="zh-CN" altLang="zh-CN" dirty="0"/>
              <a:t>．模拟班组长角色</a:t>
            </a:r>
          </a:p>
          <a:p>
            <a:pPr indent="457200"/>
            <a:r>
              <a:rPr lang="zh-CN" altLang="zh-CN" dirty="0"/>
              <a:t>模拟班组长是该情境训练的组织者，主持进行整个过程。</a:t>
            </a:r>
          </a:p>
          <a:p>
            <a:pPr indent="457200"/>
            <a:r>
              <a:rPr lang="zh-CN" altLang="zh-CN" dirty="0"/>
              <a:t>实训前的准备：你需要做以下事情：</a:t>
            </a:r>
          </a:p>
          <a:p>
            <a:pPr indent="457200"/>
            <a:r>
              <a:rPr lang="en-US" altLang="zh-CN" dirty="0" smtClean="0"/>
              <a:t>(1)</a:t>
            </a:r>
            <a:r>
              <a:rPr lang="zh-CN" altLang="zh-CN" dirty="0"/>
              <a:t>熟悉各项知识点；</a:t>
            </a:r>
          </a:p>
          <a:p>
            <a:pPr indent="457200"/>
            <a:r>
              <a:rPr lang="en-US" altLang="zh-CN" dirty="0"/>
              <a:t>(2)</a:t>
            </a:r>
            <a:r>
              <a:rPr lang="zh-CN" altLang="zh-CN" dirty="0"/>
              <a:t>熟悉背景资料；</a:t>
            </a:r>
          </a:p>
          <a:p>
            <a:pPr indent="457200"/>
            <a:r>
              <a:rPr lang="en-US" altLang="zh-CN" dirty="0"/>
              <a:t>(3)</a:t>
            </a:r>
            <a:r>
              <a:rPr lang="zh-CN" altLang="zh-CN" dirty="0"/>
              <a:t>做好人物角色分配；</a:t>
            </a:r>
          </a:p>
          <a:p>
            <a:pPr indent="457200"/>
            <a:r>
              <a:rPr lang="en-US" altLang="zh-CN" dirty="0"/>
              <a:t>(4)</a:t>
            </a:r>
            <a:r>
              <a:rPr lang="zh-CN" altLang="zh-CN" dirty="0"/>
              <a:t>准备好班后例会中所需要的资料和内容。</a:t>
            </a:r>
          </a:p>
          <a:p>
            <a:pPr indent="457200"/>
            <a:r>
              <a:rPr lang="zh-CN" altLang="zh-CN" dirty="0"/>
              <a:t>实训过程中：你需要执行以下任务：</a:t>
            </a:r>
          </a:p>
          <a:p>
            <a:pPr indent="457200"/>
            <a:r>
              <a:rPr lang="en-US" altLang="zh-CN" dirty="0"/>
              <a:t>(1)</a:t>
            </a:r>
            <a:r>
              <a:rPr lang="zh-CN" altLang="zh-CN" dirty="0"/>
              <a:t>控制整个班后例会的流程；</a:t>
            </a:r>
          </a:p>
          <a:p>
            <a:pPr indent="457200"/>
            <a:r>
              <a:rPr lang="en-US" altLang="zh-CN" dirty="0"/>
              <a:t>(2)</a:t>
            </a:r>
            <a:r>
              <a:rPr lang="zh-CN" altLang="zh-CN" dirty="0"/>
              <a:t>完成背景资料中所列出来的各项内容；</a:t>
            </a:r>
          </a:p>
          <a:p>
            <a:pPr indent="457200"/>
            <a:r>
              <a:rPr lang="en-US" altLang="zh-CN" dirty="0"/>
              <a:t>(3)</a:t>
            </a:r>
            <a:r>
              <a:rPr lang="zh-CN" altLang="zh-CN" dirty="0"/>
              <a:t>安排主管发言。</a:t>
            </a:r>
          </a:p>
          <a:p>
            <a:pPr indent="457200"/>
            <a:r>
              <a:rPr lang="zh-CN" altLang="zh-CN" dirty="0"/>
              <a:t>实训结束后：你需要执行以下任务：</a:t>
            </a:r>
          </a:p>
          <a:p>
            <a:pPr indent="457200"/>
            <a:r>
              <a:rPr lang="en-US" altLang="zh-CN" dirty="0"/>
              <a:t>(1)</a:t>
            </a:r>
            <a:r>
              <a:rPr lang="zh-CN" altLang="zh-CN" dirty="0"/>
              <a:t>共同讨论本次班后例会的组织情况；</a:t>
            </a:r>
          </a:p>
          <a:p>
            <a:pPr indent="457200"/>
            <a:r>
              <a:rPr lang="en-US" altLang="zh-CN" dirty="0"/>
              <a:t>(2)</a:t>
            </a:r>
            <a:r>
              <a:rPr lang="zh-CN" altLang="zh-CN" dirty="0"/>
              <a:t>总结自己在会议中的表现。</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班后例会的执行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760450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4401205"/>
          </a:xfrm>
          <a:prstGeom prst="rect">
            <a:avLst/>
          </a:prstGeom>
          <a:noFill/>
        </p:spPr>
        <p:txBody>
          <a:bodyPr wrap="square" rtlCol="0">
            <a:spAutoFit/>
          </a:bodyPr>
          <a:lstStyle/>
          <a:p>
            <a:pPr indent="457200"/>
            <a:r>
              <a:rPr lang="zh-CN" altLang="zh-CN" sz="1400" b="1" dirty="0"/>
              <a:t>必备知识</a:t>
            </a:r>
            <a:endParaRPr lang="zh-CN" altLang="zh-CN" sz="1400" dirty="0"/>
          </a:p>
          <a:p>
            <a:pPr indent="457200"/>
            <a:r>
              <a:rPr lang="en-US" altLang="zh-CN" sz="1400" dirty="0"/>
              <a:t>1</a:t>
            </a:r>
            <a:r>
              <a:rPr lang="zh-CN" altLang="zh-CN" sz="1400" dirty="0"/>
              <a:t>．班后例会的目的</a:t>
            </a:r>
          </a:p>
          <a:p>
            <a:pPr indent="457200"/>
            <a:r>
              <a:rPr lang="zh-CN" altLang="zh-CN" sz="1400" dirty="0"/>
              <a:t>呼叫中心的班后例会是当天工作完成后进行的一次比较简短的沟通交流，相对于班前例会来说，班后例会的时间稍微宽裕一些。沟通的主要目的就是总结当天工作，检查当日各项指标任务的完成情况，对一些问题进行分析，员工也可以对当天自己的工作作一个简单的汇报，这些内容都对提高小组整体的工作能力有着至关重要的作用。</a:t>
            </a:r>
          </a:p>
          <a:p>
            <a:pPr indent="457200"/>
            <a:r>
              <a:rPr lang="en-US" altLang="zh-CN" sz="1400" dirty="0"/>
              <a:t>2</a:t>
            </a:r>
            <a:r>
              <a:rPr lang="zh-CN" altLang="zh-CN" sz="1400" dirty="0"/>
              <a:t>．班后例会的意义</a:t>
            </a:r>
          </a:p>
          <a:p>
            <a:pPr indent="457200"/>
            <a:r>
              <a:rPr lang="en-US" altLang="zh-CN" sz="1400" dirty="0"/>
              <a:t>(1)</a:t>
            </a:r>
            <a:r>
              <a:rPr lang="zh-CN" altLang="zh-CN" sz="1400" dirty="0"/>
              <a:t>发现问题，分析问题</a:t>
            </a:r>
          </a:p>
          <a:p>
            <a:pPr indent="457200"/>
            <a:r>
              <a:rPr lang="zh-CN" altLang="zh-CN" sz="1400" dirty="0"/>
              <a:t>通过班后例会，班组长针对当日的工作进行总结，将当日发现的一些问题指出来，分析出现问题的原因，和大家一起沟通，避免今后再次发生类似问题。</a:t>
            </a:r>
          </a:p>
          <a:p>
            <a:pPr indent="457200"/>
            <a:r>
              <a:rPr lang="en-US" altLang="zh-CN" sz="1400" dirty="0"/>
              <a:t>(2)</a:t>
            </a:r>
            <a:r>
              <a:rPr lang="zh-CN" altLang="zh-CN" sz="1400" dirty="0"/>
              <a:t>检查工作完成情况</a:t>
            </a:r>
          </a:p>
          <a:p>
            <a:pPr indent="457200"/>
            <a:r>
              <a:rPr lang="zh-CN" altLang="zh-CN" sz="1400" dirty="0"/>
              <a:t>班后例会中对于当天安排的各项工作的完成情况进行一次检查，对于还未完成的任务了解其进度，并且做好下一步的安排。</a:t>
            </a:r>
          </a:p>
          <a:p>
            <a:pPr indent="457200"/>
            <a:r>
              <a:rPr lang="en-US" altLang="zh-CN" sz="1400" dirty="0"/>
              <a:t>(3)</a:t>
            </a:r>
            <a:r>
              <a:rPr lang="zh-CN" altLang="zh-CN" sz="1400" dirty="0"/>
              <a:t>激励员工</a:t>
            </a:r>
          </a:p>
          <a:p>
            <a:pPr indent="457200"/>
            <a:r>
              <a:rPr lang="zh-CN" altLang="zh-CN" sz="1400" dirty="0"/>
              <a:t>对当天个别员工的表现进行分析和表扬，在以表扬为主的同时，也要指出当天员工所存在的问题，督促大家进一步工作。</a:t>
            </a:r>
          </a:p>
          <a:p>
            <a:pPr indent="457200"/>
            <a:r>
              <a:rPr lang="en-US" altLang="zh-CN" sz="1400" dirty="0"/>
              <a:t>(4)</a:t>
            </a:r>
            <a:r>
              <a:rPr lang="zh-CN" altLang="zh-CN" sz="1400" dirty="0"/>
              <a:t>培养良好的工作风气</a:t>
            </a:r>
          </a:p>
          <a:p>
            <a:pPr indent="457200"/>
            <a:r>
              <a:rPr lang="zh-CN" altLang="zh-CN" sz="1400" dirty="0"/>
              <a:t>通过班后例会，员工会感受到自己的点滴工作都受到了关注，一天的辛苦也得到了班组长的肯定，而对于表现不好的员工也被指出，这样就能形成一个良好的工作风气。</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班后例会的执行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760450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769268"/>
            <a:ext cx="6836222" cy="4832092"/>
          </a:xfrm>
          <a:prstGeom prst="rect">
            <a:avLst/>
          </a:prstGeom>
          <a:noFill/>
        </p:spPr>
        <p:txBody>
          <a:bodyPr wrap="square" rtlCol="0">
            <a:spAutoFit/>
          </a:bodyPr>
          <a:lstStyle/>
          <a:p>
            <a:pPr indent="457200"/>
            <a:r>
              <a:rPr lang="en-US" altLang="zh-CN" sz="1400" dirty="0"/>
              <a:t>3</a:t>
            </a:r>
            <a:r>
              <a:rPr lang="zh-CN" altLang="zh-CN" sz="1400" dirty="0"/>
              <a:t>．班后例会的要素</a:t>
            </a:r>
          </a:p>
          <a:p>
            <a:pPr indent="457200"/>
            <a:r>
              <a:rPr lang="en-US" altLang="zh-CN" sz="1400" dirty="0"/>
              <a:t>(1)</a:t>
            </a:r>
            <a:r>
              <a:rPr lang="zh-CN" altLang="zh-CN" sz="1400" dirty="0"/>
              <a:t>时间</a:t>
            </a:r>
          </a:p>
          <a:p>
            <a:pPr indent="457200"/>
            <a:r>
              <a:rPr lang="zh-CN" altLang="zh-CN" sz="1400" dirty="0"/>
              <a:t>班后例会相对于班前例会来说，时间并不是非常紧张，但是由于员工全天的工作非常辛苦，都希望能早点休息，所以班后例会的时间也应尽量缩短，建议能维持在</a:t>
            </a:r>
            <a:r>
              <a:rPr lang="en-US" altLang="zh-CN" sz="1400" dirty="0"/>
              <a:t>10-15</a:t>
            </a:r>
            <a:r>
              <a:rPr lang="zh-CN" altLang="zh-CN" sz="1400" dirty="0"/>
              <a:t>分钟。如果确实当天问题较多，或者出现了比较严重的事情，时间可适当延长。</a:t>
            </a:r>
          </a:p>
          <a:p>
            <a:pPr indent="457200"/>
            <a:r>
              <a:rPr lang="en-US" altLang="zh-CN" sz="1400" dirty="0"/>
              <a:t>(2)</a:t>
            </a:r>
            <a:r>
              <a:rPr lang="zh-CN" altLang="zh-CN" sz="1400" dirty="0"/>
              <a:t>地点</a:t>
            </a:r>
          </a:p>
          <a:p>
            <a:pPr indent="457200"/>
            <a:r>
              <a:rPr lang="zh-CN" altLang="zh-CN" sz="1400" dirty="0"/>
              <a:t>班后例会和班前例会的地点应尽量统一，可以在工作场地进行，特殊情况需安排至会议室进行。</a:t>
            </a:r>
          </a:p>
          <a:p>
            <a:pPr indent="457200"/>
            <a:r>
              <a:rPr lang="en-US" altLang="zh-CN" sz="1400" dirty="0"/>
              <a:t>(3)</a:t>
            </a:r>
            <a:r>
              <a:rPr lang="zh-CN" altLang="zh-CN" sz="1400" dirty="0"/>
              <a:t>参加人员</a:t>
            </a:r>
          </a:p>
          <a:p>
            <a:pPr indent="457200"/>
            <a:r>
              <a:rPr lang="zh-CN" altLang="zh-CN" sz="1400" dirty="0"/>
              <a:t>班后例会的参加人员包括所有的当日工作人员、当日晚班人员，主管和经理偶尔也会参加。</a:t>
            </a:r>
          </a:p>
          <a:p>
            <a:pPr indent="457200"/>
            <a:r>
              <a:rPr lang="en-US" altLang="zh-CN" sz="1400" dirty="0"/>
              <a:t>(4)</a:t>
            </a:r>
            <a:r>
              <a:rPr lang="zh-CN" altLang="zh-CN" sz="1400" dirty="0"/>
              <a:t>组织方式</a:t>
            </a:r>
          </a:p>
          <a:p>
            <a:pPr indent="457200"/>
            <a:r>
              <a:rPr lang="zh-CN" altLang="zh-CN" sz="1400" dirty="0"/>
              <a:t>班后例会的组织通常由班组长进行主持，站位方式与班前例会一致即可。如果有特殊情况需要较长时间，则安排至会议室进行</a:t>
            </a:r>
            <a:r>
              <a:rPr lang="zh-CN" altLang="zh-CN" sz="1400" dirty="0" smtClean="0"/>
              <a:t>。</a:t>
            </a:r>
            <a:endParaRPr lang="en-US" altLang="zh-CN" sz="1400" dirty="0" smtClean="0"/>
          </a:p>
          <a:p>
            <a:pPr indent="457200"/>
            <a:r>
              <a:rPr lang="en-US" altLang="zh-CN" sz="1400" dirty="0"/>
              <a:t>4</a:t>
            </a:r>
            <a:r>
              <a:rPr lang="zh-CN" altLang="zh-CN" sz="1400" dirty="0"/>
              <a:t>．班后例会的流程和要求</a:t>
            </a:r>
          </a:p>
          <a:p>
            <a:pPr indent="457200"/>
            <a:r>
              <a:rPr lang="en-US" altLang="zh-CN" sz="1400" dirty="0"/>
              <a:t>(1)</a:t>
            </a:r>
            <a:r>
              <a:rPr lang="zh-CN" altLang="zh-CN" sz="1400" dirty="0"/>
              <a:t>班后例会的准备工作</a:t>
            </a:r>
          </a:p>
          <a:p>
            <a:pPr indent="457200"/>
            <a:r>
              <a:rPr lang="zh-CN" altLang="zh-CN" sz="1400" dirty="0"/>
              <a:t>①查看当日日报，分析当天的工作目标完成情况，对每个人的当天工作情况进行了解。</a:t>
            </a:r>
          </a:p>
          <a:p>
            <a:pPr indent="457200"/>
            <a:r>
              <a:rPr lang="zh-CN" altLang="zh-CN" sz="1400" dirty="0"/>
              <a:t>②汇总当天白天未完成工作，分析哪些需要晚班持续进行，哪些需要明天进行。</a:t>
            </a:r>
          </a:p>
          <a:p>
            <a:pPr indent="457200"/>
            <a:r>
              <a:rPr lang="zh-CN" altLang="zh-CN" sz="1400" dirty="0"/>
              <a:t>③和主管及经理沟通，了解他们对当日工作情况的意见和建议，并确认他们是否需要参加本组的班后例会。</a:t>
            </a:r>
          </a:p>
          <a:p>
            <a:pPr indent="457200"/>
            <a:endParaRPr lang="zh-CN" altLang="zh-CN" sz="1400" dirty="0"/>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班后例会的执行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760450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841276"/>
            <a:ext cx="6836222" cy="4832092"/>
          </a:xfrm>
          <a:prstGeom prst="rect">
            <a:avLst/>
          </a:prstGeom>
          <a:noFill/>
        </p:spPr>
        <p:txBody>
          <a:bodyPr wrap="square" rtlCol="0">
            <a:spAutoFit/>
          </a:bodyPr>
          <a:lstStyle/>
          <a:p>
            <a:pPr indent="457200"/>
            <a:r>
              <a:rPr lang="zh-CN" altLang="zh-CN" sz="1400" dirty="0" smtClean="0"/>
              <a:t>④</a:t>
            </a:r>
            <a:r>
              <a:rPr lang="zh-CN" altLang="zh-CN" sz="1400" dirty="0"/>
              <a:t>查看当日排班表，了解当日的人力安排情况。</a:t>
            </a:r>
          </a:p>
          <a:p>
            <a:pPr indent="457200"/>
            <a:r>
              <a:rPr lang="zh-CN" altLang="zh-CN" sz="1400" dirty="0"/>
              <a:t>⑤如果有特殊内容需要进行，则需做好准备，通知相关人员。</a:t>
            </a:r>
          </a:p>
          <a:p>
            <a:pPr indent="457200"/>
            <a:r>
              <a:rPr lang="en-US" altLang="zh-CN" sz="1400" dirty="0"/>
              <a:t>(2)</a:t>
            </a:r>
            <a:r>
              <a:rPr lang="zh-CN" altLang="zh-CN" sz="1400" dirty="0"/>
              <a:t>班后例会人员集合</a:t>
            </a:r>
          </a:p>
          <a:p>
            <a:pPr indent="457200"/>
            <a:r>
              <a:rPr lang="zh-CN" altLang="zh-CN" sz="1400" dirty="0"/>
              <a:t>①由班组长集合团队到指定地点，如果还有员工正在接听电话，则需要了解通话的阶段，如果判断通话会持续较久，则可先和其他员工召开，班后例会的内容后续进行单独通知。</a:t>
            </a:r>
          </a:p>
          <a:p>
            <a:pPr indent="457200"/>
            <a:r>
              <a:rPr lang="zh-CN" altLang="zh-CN" sz="1400" dirty="0"/>
              <a:t>②对参加会议人员进行确认，如果发现无故不参加会议的人员，应及时与其联系。</a:t>
            </a:r>
          </a:p>
          <a:p>
            <a:pPr indent="457200"/>
            <a:r>
              <a:rPr lang="zh-CN" altLang="zh-CN" sz="1400" dirty="0"/>
              <a:t>③对坐席办公环境简单检查，查看是否将办公桌收拾好，办公椅是否归位。</a:t>
            </a:r>
          </a:p>
          <a:p>
            <a:pPr indent="457200"/>
            <a:r>
              <a:rPr lang="en-US" altLang="zh-CN" sz="1400" dirty="0"/>
              <a:t>(3)</a:t>
            </a:r>
            <a:r>
              <a:rPr lang="zh-CN" altLang="zh-CN" sz="1400" dirty="0"/>
              <a:t>班后例会的内容</a:t>
            </a:r>
          </a:p>
          <a:p>
            <a:pPr indent="457200"/>
            <a:r>
              <a:rPr lang="zh-CN" altLang="zh-CN" sz="1400" dirty="0"/>
              <a:t>①员工关怀。经过一天的辛苦工作，大家都很疲惫，这个时候尽量不要让气氛太过严肃沉重，要对员工进行问候，对当天的工作成绩表示肯定。</a:t>
            </a:r>
          </a:p>
          <a:p>
            <a:pPr indent="457200"/>
            <a:r>
              <a:rPr lang="zh-CN" altLang="zh-CN" sz="1400" dirty="0"/>
              <a:t>②遗留问题处理。对于当天未处理完成的内容需要进行说明，哪些需要交给晚班人员处理，哪些需要明天处理，要让大家清楚，避免重复工作或者问题被遗漏。</a:t>
            </a:r>
          </a:p>
          <a:p>
            <a:pPr indent="457200"/>
            <a:r>
              <a:rPr lang="zh-CN" altLang="zh-CN" sz="1400" dirty="0"/>
              <a:t>③当日工作总结。根据当天的工作安排，对各项工作内容进行总结，查看各项指标是否达到，各项任务是否完成。</a:t>
            </a:r>
          </a:p>
          <a:p>
            <a:pPr indent="457200"/>
            <a:r>
              <a:rPr lang="zh-CN" altLang="zh-CN" sz="1400" dirty="0"/>
              <a:t>④员工点评。对于当天表现突出的员工要进行表扬，对于当天比较明显的工作失误也要指出，并且和大家探讨解决方法，避免再次出现同样问题。</a:t>
            </a:r>
          </a:p>
          <a:p>
            <a:pPr indent="457200"/>
            <a:r>
              <a:rPr lang="zh-CN" altLang="zh-CN" sz="1400" dirty="0"/>
              <a:t>⑤业绩通告。下班的时候，当日的日报已经可以查看，对于当日的各项指标情况需要向大家进行简要的阐述，让大家能够了解本组当天的指标情况，了解哪些方面还存在问题，哪些方面成绩优异。</a:t>
            </a:r>
          </a:p>
          <a:p>
            <a:pPr indent="457200"/>
            <a:endParaRPr lang="zh-CN" altLang="zh-CN" sz="1400" dirty="0"/>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班后例会的执行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760450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841276"/>
            <a:ext cx="6836222" cy="4616648"/>
          </a:xfrm>
          <a:prstGeom prst="rect">
            <a:avLst/>
          </a:prstGeom>
          <a:noFill/>
        </p:spPr>
        <p:txBody>
          <a:bodyPr wrap="square" rtlCol="0">
            <a:spAutoFit/>
          </a:bodyPr>
          <a:lstStyle/>
          <a:p>
            <a:pPr indent="457200"/>
            <a:r>
              <a:rPr lang="zh-CN" altLang="zh-CN" sz="1400" dirty="0"/>
              <a:t>⑥员工讨论。经过一天的工作，员工有很多的工作体会，也发现了很多问题，也有一些想法希望和大家分享，所以一定要安排这个环节，让员工自由发言，既可以发表对一些问题的看法，也可以发表一些意见和建议。</a:t>
            </a:r>
          </a:p>
          <a:p>
            <a:pPr indent="457200"/>
            <a:r>
              <a:rPr lang="zh-CN" altLang="zh-CN" sz="1400" dirty="0"/>
              <a:t>⑦案例共享。如果当日工作中有比较严重的问题发生，则班后例会需要对问题进行分析，通常需要听取录音；如果属于典型案例，则需加入今后的培训内容中。</a:t>
            </a:r>
          </a:p>
          <a:p>
            <a:pPr indent="457200"/>
            <a:r>
              <a:rPr lang="zh-CN" altLang="zh-CN" sz="1400" dirty="0"/>
              <a:t>⑧其他内容。班后例会也可以增加一些其他内容，例如生日祝福、新员工人职感想等，但是需要注意时间问题，尽量简短。</a:t>
            </a:r>
            <a:endParaRPr lang="en-US" altLang="zh-CN" sz="1400" dirty="0" smtClean="0"/>
          </a:p>
          <a:p>
            <a:pPr indent="457200"/>
            <a:r>
              <a:rPr lang="en-US" altLang="zh-CN" sz="1400" dirty="0" smtClean="0"/>
              <a:t>5</a:t>
            </a:r>
            <a:r>
              <a:rPr lang="zh-CN" altLang="zh-CN" sz="1400" dirty="0"/>
              <a:t>．班后例会需要注意的事项</a:t>
            </a:r>
          </a:p>
          <a:p>
            <a:pPr indent="457200"/>
            <a:r>
              <a:rPr lang="en-US" altLang="zh-CN" sz="1400" dirty="0"/>
              <a:t>(1)</a:t>
            </a:r>
            <a:r>
              <a:rPr lang="zh-CN" altLang="zh-CN" sz="1400" dirty="0"/>
              <a:t>简单高效</a:t>
            </a:r>
          </a:p>
          <a:p>
            <a:pPr indent="457200"/>
            <a:r>
              <a:rPr lang="zh-CN" altLang="zh-CN" sz="1400" dirty="0"/>
              <a:t>虽然班后例会相对时间比较宽裕，但是经过一天的工作，大家都比较疲惫，所以还是需要控制好进度，尽量不要占用太多时间。</a:t>
            </a:r>
          </a:p>
          <a:p>
            <a:pPr indent="457200"/>
            <a:r>
              <a:rPr lang="en-US" altLang="zh-CN" sz="1400" dirty="0"/>
              <a:t>(2)</a:t>
            </a:r>
            <a:r>
              <a:rPr lang="zh-CN" altLang="zh-CN" sz="1400" dirty="0"/>
              <a:t>增强互动</a:t>
            </a:r>
          </a:p>
          <a:p>
            <a:pPr indent="457200"/>
            <a:r>
              <a:rPr lang="zh-CN" altLang="zh-CN" sz="1400" dirty="0"/>
              <a:t>班后例会上尽量让员工能够参与进来，让员工能够聊聊自己的感受；通过班后例会，管理者要多发现问题，多了解员工状况。</a:t>
            </a:r>
          </a:p>
          <a:p>
            <a:pPr indent="457200"/>
            <a:r>
              <a:rPr lang="en-US" altLang="zh-CN" sz="1400" dirty="0"/>
              <a:t>(3)</a:t>
            </a:r>
            <a:r>
              <a:rPr lang="zh-CN" altLang="zh-CN" sz="1400" dirty="0"/>
              <a:t>提前准备</a:t>
            </a:r>
          </a:p>
          <a:p>
            <a:pPr indent="457200"/>
            <a:r>
              <a:rPr lang="zh-CN" altLang="zh-CN" sz="1400" dirty="0"/>
              <a:t>由于白天工作都非常繁忙，所以班组长一定要在工作过程中留意为班后例会准备一些素材，在下班前抽一点时间进行一下梳理，这样才能够不让班后例会流于形式。</a:t>
            </a:r>
          </a:p>
          <a:p>
            <a:pPr indent="457200"/>
            <a:r>
              <a:rPr lang="en-US" altLang="zh-CN" sz="1400" dirty="0"/>
              <a:t>(4)</a:t>
            </a:r>
            <a:r>
              <a:rPr lang="zh-CN" altLang="zh-CN" sz="1400" dirty="0"/>
              <a:t>做好记录</a:t>
            </a:r>
          </a:p>
          <a:p>
            <a:pPr indent="457200"/>
            <a:r>
              <a:rPr lang="zh-CN" altLang="zh-CN" sz="1400" dirty="0"/>
              <a:t>和班前例会一样，对班后例会详细的记录是必须要做的，因为呼叫中心的工作特点导致每次会议都很难让全体人员全部参加，所以一定要做好记录，并将内容通过邮件形式通告给未能参加班后例会的员工。</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班后例会的执行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760450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1477328"/>
          </a:xfrm>
          <a:prstGeom prst="rect">
            <a:avLst/>
          </a:prstGeom>
          <a:noFill/>
        </p:spPr>
        <p:txBody>
          <a:bodyPr wrap="square" rtlCol="0">
            <a:spAutoFit/>
          </a:bodyPr>
          <a:lstStyle/>
          <a:p>
            <a:pPr indent="457200"/>
            <a:r>
              <a:rPr lang="zh-CN" altLang="zh-CN" b="1" dirty="0"/>
              <a:t>讨论</a:t>
            </a:r>
            <a:r>
              <a:rPr lang="zh-CN" altLang="zh-CN" b="1" dirty="0" smtClean="0"/>
              <a:t>内容</a:t>
            </a:r>
            <a:endParaRPr lang="en-US" altLang="zh-CN" b="1" dirty="0" smtClean="0"/>
          </a:p>
          <a:p>
            <a:pPr indent="457200"/>
            <a:endParaRPr lang="zh-CN" altLang="zh-CN" dirty="0"/>
          </a:p>
          <a:p>
            <a:pPr indent="457200"/>
            <a:r>
              <a:rPr lang="en-US" altLang="zh-CN" dirty="0"/>
              <a:t>1</a:t>
            </a:r>
            <a:r>
              <a:rPr lang="zh-CN" altLang="zh-CN" dirty="0"/>
              <a:t>．本次班后例会组织的优缺点是什么？</a:t>
            </a:r>
          </a:p>
          <a:p>
            <a:pPr indent="457200"/>
            <a:r>
              <a:rPr lang="en-US" altLang="zh-CN" dirty="0"/>
              <a:t>2</a:t>
            </a:r>
            <a:r>
              <a:rPr lang="zh-CN" altLang="zh-CN" dirty="0"/>
              <a:t>．此次实训中，班组长角色表现如何？</a:t>
            </a:r>
          </a:p>
          <a:p>
            <a:pPr indent="457200"/>
            <a:r>
              <a:rPr lang="en-US" altLang="zh-CN" dirty="0"/>
              <a:t>3</a:t>
            </a:r>
            <a:r>
              <a:rPr lang="zh-CN" altLang="zh-CN" dirty="0"/>
              <a:t>．班后例会中，主管的角色表现如何？</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班后例会的执行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760450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23" name="圆角矩形 18">
            <a:hlinkClick r:id="rId3"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pic>
        <p:nvPicPr>
          <p:cNvPr id="11" name="图片 6"/>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p:cNvSpPr txBox="1"/>
          <p:nvPr/>
        </p:nvSpPr>
        <p:spPr>
          <a:xfrm>
            <a:off x="2200275" y="985292"/>
            <a:ext cx="6836222" cy="4247317"/>
          </a:xfrm>
          <a:prstGeom prst="rect">
            <a:avLst/>
          </a:prstGeom>
          <a:noFill/>
        </p:spPr>
        <p:txBody>
          <a:bodyPr wrap="square" rtlCol="0">
            <a:spAutoFit/>
          </a:bodyPr>
          <a:lstStyle/>
          <a:p>
            <a:pPr algn="ctr"/>
            <a:r>
              <a:rPr lang="zh-CN" altLang="zh-CN" b="1" dirty="0"/>
              <a:t>执行会议能力</a:t>
            </a:r>
            <a:r>
              <a:rPr lang="zh-CN" altLang="zh-CN" b="1" dirty="0" smtClean="0"/>
              <a:t>描述</a:t>
            </a:r>
            <a:endParaRPr lang="en-US" altLang="zh-CN" b="1" dirty="0" smtClean="0"/>
          </a:p>
          <a:p>
            <a:pPr indent="457200"/>
            <a:endParaRPr lang="en-US" altLang="zh-CN" b="1" dirty="0" smtClean="0"/>
          </a:p>
          <a:p>
            <a:pPr indent="457200"/>
            <a:endParaRPr lang="en-US" altLang="zh-CN" b="1" dirty="0"/>
          </a:p>
          <a:p>
            <a:pPr indent="457200"/>
            <a:endParaRPr lang="en-US" altLang="zh-CN" b="1" dirty="0" smtClean="0"/>
          </a:p>
          <a:p>
            <a:pPr indent="457200"/>
            <a:endParaRPr lang="en-US" altLang="zh-CN" b="1" dirty="0"/>
          </a:p>
          <a:p>
            <a:pPr indent="457200"/>
            <a:endParaRPr lang="en-US" altLang="zh-CN" b="1" dirty="0" smtClean="0"/>
          </a:p>
          <a:p>
            <a:pPr indent="457200"/>
            <a:endParaRPr lang="en-US" altLang="zh-CN" b="1" dirty="0"/>
          </a:p>
          <a:p>
            <a:pPr indent="457200"/>
            <a:endParaRPr lang="en-US" altLang="zh-CN" b="1" dirty="0" smtClean="0"/>
          </a:p>
          <a:p>
            <a:pPr indent="457200"/>
            <a:endParaRPr lang="en-US" altLang="zh-CN" b="1" dirty="0"/>
          </a:p>
          <a:p>
            <a:pPr indent="457200"/>
            <a:endParaRPr lang="en-US" altLang="zh-CN" b="1" dirty="0" smtClean="0"/>
          </a:p>
          <a:p>
            <a:pPr indent="457200"/>
            <a:endParaRPr lang="en-US" altLang="zh-CN" b="1" dirty="0"/>
          </a:p>
          <a:p>
            <a:pPr indent="457200"/>
            <a:endParaRPr lang="en-US" altLang="zh-CN" b="1" dirty="0"/>
          </a:p>
          <a:p>
            <a:pPr indent="457200"/>
            <a:r>
              <a:rPr lang="zh-CN" altLang="zh-CN" b="1" dirty="0"/>
              <a:t>实训目标：</a:t>
            </a:r>
            <a:r>
              <a:rPr lang="zh-CN" altLang="zh-CN" dirty="0"/>
              <a:t>通过多项练习，掌握召开一个高质量会议的基本要点，锻炼所需的基础能力。</a:t>
            </a:r>
          </a:p>
          <a:p>
            <a:pPr indent="457200"/>
            <a:endParaRPr lang="zh-CN" altLang="zh-CN" dirty="0"/>
          </a:p>
        </p:txBody>
      </p:sp>
      <p:graphicFrame>
        <p:nvGraphicFramePr>
          <p:cNvPr id="3" name="表格 2"/>
          <p:cNvGraphicFramePr>
            <a:graphicFrameLocks noGrp="1"/>
          </p:cNvGraphicFramePr>
          <p:nvPr>
            <p:extLst>
              <p:ext uri="{D42A27DB-BD31-4B8C-83A1-F6EECF244321}">
                <p14:modId xmlns:p14="http://schemas.microsoft.com/office/powerpoint/2010/main" val="2312702023"/>
              </p:ext>
            </p:extLst>
          </p:nvPr>
        </p:nvGraphicFramePr>
        <p:xfrm>
          <a:off x="2987824" y="1777380"/>
          <a:ext cx="4870450" cy="2300590"/>
        </p:xfrm>
        <a:graphic>
          <a:graphicData uri="http://schemas.openxmlformats.org/drawingml/2006/table">
            <a:tbl>
              <a:tblPr>
                <a:tableStyleId>{5C22544A-7EE6-4342-B048-85BDC9FD1C3A}</a:tableStyleId>
              </a:tblPr>
              <a:tblGrid>
                <a:gridCol w="1270000"/>
                <a:gridCol w="1259840"/>
                <a:gridCol w="1170305"/>
                <a:gridCol w="1170305"/>
              </a:tblGrid>
              <a:tr h="764664">
                <a:tc gridSpan="4">
                  <a:txBody>
                    <a:bodyPr/>
                    <a:lstStyle/>
                    <a:p>
                      <a:pPr algn="l">
                        <a:spcAft>
                          <a:spcPts val="0"/>
                        </a:spcAft>
                      </a:pPr>
                      <a:r>
                        <a:rPr lang="zh-CN" sz="1200" kern="0" dirty="0">
                          <a:effectLst/>
                        </a:rPr>
                        <a:t>执行会议能力：主要是指能够完成会议的准备、召集、主持和总结的个阶段内容，通过召开会议的这种形式达到预想的工作目的，解决各类问题的能力</a:t>
                      </a:r>
                      <a:endParaRPr lang="zh-CN" sz="1200" kern="100" dirty="0">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15456">
                <a:tc>
                  <a:txBody>
                    <a:bodyPr/>
                    <a:lstStyle/>
                    <a:p>
                      <a:pPr algn="l">
                        <a:spcAft>
                          <a:spcPts val="0"/>
                        </a:spcAft>
                      </a:pPr>
                      <a:r>
                        <a:rPr lang="zh-CN" sz="1200" kern="0">
                          <a:effectLst/>
                        </a:rPr>
                        <a:t>班前例会</a:t>
                      </a:r>
                      <a:endParaRPr lang="zh-CN" sz="1200" kern="100">
                        <a:effectLst/>
                        <a:latin typeface="Calibri"/>
                        <a:ea typeface="宋体"/>
                        <a:cs typeface="Times New Roman"/>
                      </a:endParaRPr>
                    </a:p>
                  </a:txBody>
                  <a:tcPr marL="68580" marR="68580" marT="0" marB="0" anchor="ctr"/>
                </a:tc>
                <a:tc>
                  <a:txBody>
                    <a:bodyPr/>
                    <a:lstStyle/>
                    <a:p>
                      <a:pPr algn="l">
                        <a:spcAft>
                          <a:spcPts val="0"/>
                        </a:spcAft>
                      </a:pPr>
                      <a:r>
                        <a:rPr lang="zh-CN" sz="1200" kern="0">
                          <a:effectLst/>
                        </a:rPr>
                        <a:t>班后例会</a:t>
                      </a:r>
                      <a:endParaRPr lang="zh-CN" sz="1200" kern="100">
                        <a:effectLst/>
                        <a:latin typeface="Calibri"/>
                        <a:ea typeface="宋体"/>
                        <a:cs typeface="Times New Roman"/>
                      </a:endParaRPr>
                    </a:p>
                  </a:txBody>
                  <a:tcPr marL="68580" marR="68580" marT="0" marB="0" anchor="ctr"/>
                </a:tc>
                <a:tc>
                  <a:txBody>
                    <a:bodyPr/>
                    <a:lstStyle/>
                    <a:p>
                      <a:pPr algn="l">
                        <a:spcAft>
                          <a:spcPts val="0"/>
                        </a:spcAft>
                      </a:pPr>
                      <a:r>
                        <a:rPr lang="zh-CN" sz="1200" kern="0">
                          <a:effectLst/>
                        </a:rPr>
                        <a:t>案例分析会</a:t>
                      </a:r>
                      <a:endParaRPr lang="zh-CN" sz="1200" kern="100">
                        <a:effectLst/>
                        <a:latin typeface="Calibri"/>
                        <a:ea typeface="宋体"/>
                        <a:cs typeface="Times New Roman"/>
                      </a:endParaRPr>
                    </a:p>
                  </a:txBody>
                  <a:tcPr marL="68580" marR="68580" marT="0" marB="0" anchor="ctr"/>
                </a:tc>
                <a:tc>
                  <a:txBody>
                    <a:bodyPr/>
                    <a:lstStyle/>
                    <a:p>
                      <a:pPr algn="l">
                        <a:spcAft>
                          <a:spcPts val="0"/>
                        </a:spcAft>
                      </a:pPr>
                      <a:r>
                        <a:rPr lang="zh-CN" sz="1200" kern="0">
                          <a:effectLst/>
                        </a:rPr>
                        <a:t>周例会</a:t>
                      </a:r>
                      <a:endParaRPr lang="zh-CN" sz="1200" kern="100">
                        <a:effectLst/>
                        <a:latin typeface="Calibri"/>
                        <a:ea typeface="宋体"/>
                        <a:cs typeface="Times New Roman"/>
                      </a:endParaRPr>
                    </a:p>
                  </a:txBody>
                  <a:tcPr marL="68580" marR="68580" marT="0" marB="0" anchor="ctr"/>
                </a:tc>
              </a:tr>
              <a:tr h="1220470">
                <a:tc>
                  <a:txBody>
                    <a:bodyPr/>
                    <a:lstStyle/>
                    <a:p>
                      <a:pPr algn="l">
                        <a:spcAft>
                          <a:spcPts val="0"/>
                        </a:spcAft>
                      </a:pPr>
                      <a:r>
                        <a:rPr lang="zh-CN" sz="1200" kern="0" dirty="0">
                          <a:effectLst/>
                        </a:rPr>
                        <a:t>√数据分析</a:t>
                      </a:r>
                      <a:endParaRPr lang="zh-CN" sz="1200" kern="100" dirty="0">
                        <a:effectLst/>
                      </a:endParaRPr>
                    </a:p>
                    <a:p>
                      <a:pPr algn="l">
                        <a:spcAft>
                          <a:spcPts val="0"/>
                        </a:spcAft>
                      </a:pPr>
                      <a:r>
                        <a:rPr lang="zh-CN" sz="1200" kern="0" dirty="0">
                          <a:effectLst/>
                        </a:rPr>
                        <a:t>√问题处理和沟通</a:t>
                      </a:r>
                      <a:endParaRPr lang="zh-CN" sz="1200" kern="100" dirty="0">
                        <a:effectLst/>
                      </a:endParaRPr>
                    </a:p>
                    <a:p>
                      <a:pPr algn="l">
                        <a:spcAft>
                          <a:spcPts val="0"/>
                        </a:spcAft>
                      </a:pPr>
                      <a:r>
                        <a:rPr lang="zh-CN" sz="1200" kern="0" dirty="0">
                          <a:effectLst/>
                        </a:rPr>
                        <a:t>√鼓舞员工</a:t>
                      </a:r>
                      <a:endParaRPr lang="zh-CN" sz="1200" kern="100" dirty="0">
                        <a:effectLst/>
                        <a:latin typeface="Calibri"/>
                        <a:ea typeface="宋体"/>
                        <a:cs typeface="Times New Roman"/>
                      </a:endParaRPr>
                    </a:p>
                  </a:txBody>
                  <a:tcPr marL="68580" marR="68580" marT="0" marB="0" anchor="ctr"/>
                </a:tc>
                <a:tc>
                  <a:txBody>
                    <a:bodyPr/>
                    <a:lstStyle/>
                    <a:p>
                      <a:pPr algn="l">
                        <a:spcAft>
                          <a:spcPts val="0"/>
                        </a:spcAft>
                      </a:pPr>
                      <a:r>
                        <a:rPr lang="zh-CN" sz="1200" kern="0">
                          <a:effectLst/>
                        </a:rPr>
                        <a:t>√数据收集和管理</a:t>
                      </a:r>
                      <a:endParaRPr lang="zh-CN" sz="1200" kern="100">
                        <a:effectLst/>
                      </a:endParaRPr>
                    </a:p>
                    <a:p>
                      <a:pPr algn="l">
                        <a:spcAft>
                          <a:spcPts val="0"/>
                        </a:spcAft>
                      </a:pPr>
                      <a:r>
                        <a:rPr lang="zh-CN" sz="1200" kern="0">
                          <a:effectLst/>
                        </a:rPr>
                        <a:t>√发现问题</a:t>
                      </a:r>
                      <a:endParaRPr lang="zh-CN" sz="1200" kern="100">
                        <a:effectLst/>
                      </a:endParaRPr>
                    </a:p>
                    <a:p>
                      <a:pPr algn="l">
                        <a:spcAft>
                          <a:spcPts val="0"/>
                        </a:spcAft>
                      </a:pPr>
                      <a:r>
                        <a:rPr lang="zh-CN" sz="1200" kern="0">
                          <a:effectLst/>
                        </a:rPr>
                        <a:t>√总结和锻炼</a:t>
                      </a:r>
                      <a:endParaRPr lang="zh-CN" sz="1200" kern="100">
                        <a:effectLst/>
                        <a:latin typeface="Calibri"/>
                        <a:ea typeface="宋体"/>
                        <a:cs typeface="Times New Roman"/>
                      </a:endParaRPr>
                    </a:p>
                  </a:txBody>
                  <a:tcPr marL="68580" marR="68580" marT="0" marB="0" anchor="ctr"/>
                </a:tc>
                <a:tc>
                  <a:txBody>
                    <a:bodyPr/>
                    <a:lstStyle/>
                    <a:p>
                      <a:pPr algn="l">
                        <a:spcAft>
                          <a:spcPts val="0"/>
                        </a:spcAft>
                      </a:pPr>
                      <a:r>
                        <a:rPr lang="zh-CN" sz="1200" kern="0">
                          <a:effectLst/>
                        </a:rPr>
                        <a:t>√素材管理</a:t>
                      </a:r>
                      <a:endParaRPr lang="zh-CN" sz="1200" kern="100">
                        <a:effectLst/>
                      </a:endParaRPr>
                    </a:p>
                    <a:p>
                      <a:pPr algn="l">
                        <a:spcAft>
                          <a:spcPts val="0"/>
                        </a:spcAft>
                      </a:pPr>
                      <a:r>
                        <a:rPr lang="zh-CN" sz="1200" kern="0">
                          <a:effectLst/>
                        </a:rPr>
                        <a:t>√业务能力</a:t>
                      </a:r>
                      <a:endParaRPr lang="zh-CN" sz="1200" kern="100">
                        <a:effectLst/>
                      </a:endParaRPr>
                    </a:p>
                    <a:p>
                      <a:pPr algn="l">
                        <a:spcAft>
                          <a:spcPts val="0"/>
                        </a:spcAft>
                      </a:pPr>
                      <a:r>
                        <a:rPr lang="zh-CN" sz="1200" kern="0">
                          <a:effectLst/>
                        </a:rPr>
                        <a:t>√激发员工思维</a:t>
                      </a:r>
                      <a:endParaRPr lang="zh-CN" sz="1200" kern="100">
                        <a:effectLst/>
                      </a:endParaRPr>
                    </a:p>
                    <a:p>
                      <a:pPr algn="l">
                        <a:spcAft>
                          <a:spcPts val="0"/>
                        </a:spcAft>
                      </a:pPr>
                      <a:r>
                        <a:rPr lang="zh-CN" sz="1200" kern="0">
                          <a:effectLst/>
                        </a:rPr>
                        <a:t>√引发话题观点</a:t>
                      </a:r>
                      <a:endParaRPr lang="zh-CN" sz="1200" kern="100">
                        <a:effectLst/>
                      </a:endParaRPr>
                    </a:p>
                    <a:p>
                      <a:pPr algn="l">
                        <a:spcAft>
                          <a:spcPts val="0"/>
                        </a:spcAft>
                      </a:pPr>
                      <a:r>
                        <a:rPr lang="zh-CN" sz="1200" kern="0">
                          <a:effectLst/>
                        </a:rPr>
                        <a:t>√逻辑思维能力</a:t>
                      </a:r>
                      <a:endParaRPr lang="zh-CN" sz="1200" kern="100">
                        <a:effectLst/>
                      </a:endParaRPr>
                    </a:p>
                    <a:p>
                      <a:pPr algn="l">
                        <a:spcAft>
                          <a:spcPts val="0"/>
                        </a:spcAft>
                      </a:pPr>
                      <a:r>
                        <a:rPr lang="zh-CN" sz="1200" kern="0">
                          <a:effectLst/>
                        </a:rPr>
                        <a:t>√善于总结</a:t>
                      </a:r>
                      <a:endParaRPr lang="zh-CN" sz="1200" kern="100">
                        <a:effectLst/>
                        <a:latin typeface="Calibri"/>
                        <a:ea typeface="宋体"/>
                        <a:cs typeface="Times New Roman"/>
                      </a:endParaRPr>
                    </a:p>
                  </a:txBody>
                  <a:tcPr marL="68580" marR="68580" marT="0" marB="0" anchor="ctr"/>
                </a:tc>
                <a:tc>
                  <a:txBody>
                    <a:bodyPr/>
                    <a:lstStyle/>
                    <a:p>
                      <a:pPr algn="l">
                        <a:spcAft>
                          <a:spcPts val="0"/>
                        </a:spcAft>
                      </a:pPr>
                      <a:r>
                        <a:rPr lang="zh-CN" sz="1200" kern="0" dirty="0">
                          <a:effectLst/>
                        </a:rPr>
                        <a:t>√工作梳理总结</a:t>
                      </a:r>
                      <a:endParaRPr lang="zh-CN" sz="1200" kern="100" dirty="0">
                        <a:effectLst/>
                      </a:endParaRPr>
                    </a:p>
                    <a:p>
                      <a:pPr algn="l">
                        <a:spcAft>
                          <a:spcPts val="0"/>
                        </a:spcAft>
                      </a:pPr>
                      <a:r>
                        <a:rPr lang="zh-CN" sz="1200" kern="0" dirty="0">
                          <a:effectLst/>
                        </a:rPr>
                        <a:t>√理解和表达</a:t>
                      </a:r>
                      <a:endParaRPr lang="zh-CN" sz="1200" kern="100" dirty="0">
                        <a:effectLst/>
                      </a:endParaRPr>
                    </a:p>
                    <a:p>
                      <a:pPr algn="l">
                        <a:spcAft>
                          <a:spcPts val="0"/>
                        </a:spcAft>
                      </a:pPr>
                      <a:r>
                        <a:rPr lang="zh-CN" sz="1200" kern="0" dirty="0">
                          <a:effectLst/>
                        </a:rPr>
                        <a:t>√解决问题</a:t>
                      </a:r>
                      <a:endParaRPr lang="zh-CN" sz="1200" kern="100" dirty="0">
                        <a:effectLst/>
                      </a:endParaRPr>
                    </a:p>
                    <a:p>
                      <a:pPr algn="l">
                        <a:spcAft>
                          <a:spcPts val="0"/>
                        </a:spcAft>
                      </a:pPr>
                      <a:r>
                        <a:rPr lang="zh-CN" sz="1200" kern="0" dirty="0">
                          <a:effectLst/>
                        </a:rPr>
                        <a:t>√工作培训</a:t>
                      </a:r>
                      <a:endParaRPr lang="zh-CN" sz="1200" kern="100" dirty="0">
                        <a:effectLst/>
                      </a:endParaRPr>
                    </a:p>
                    <a:p>
                      <a:pPr algn="l">
                        <a:spcAft>
                          <a:spcPts val="0"/>
                        </a:spcAft>
                      </a:pPr>
                      <a:r>
                        <a:rPr lang="zh-CN" sz="1200" kern="0" dirty="0">
                          <a:effectLst/>
                        </a:rPr>
                        <a:t>√制定计划</a:t>
                      </a:r>
                      <a:endParaRPr lang="zh-CN" sz="1200" kern="100" dirty="0">
                        <a:effectLst/>
                        <a:latin typeface="Calibri"/>
                        <a:ea typeface="宋体"/>
                        <a:cs typeface="Times New Roman"/>
                      </a:endParaRPr>
                    </a:p>
                  </a:txBody>
                  <a:tcPr marL="68580" marR="68580" marT="0" marB="0" anchor="ctr"/>
                </a:tc>
              </a:tr>
            </a:tbl>
          </a:graphicData>
        </a:graphic>
      </p:graphicFrame>
    </p:spTree>
    <p:extLst>
      <p:ext uri="{BB962C8B-B14F-4D97-AF65-F5344CB8AC3E}">
        <p14:creationId xmlns:p14="http://schemas.microsoft.com/office/powerpoint/2010/main" val="15680482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369332"/>
          </a:xfrm>
          <a:prstGeom prst="rect">
            <a:avLst/>
          </a:prstGeom>
          <a:noFill/>
        </p:spPr>
        <p:txBody>
          <a:bodyPr wrap="square" rtlCol="0">
            <a:spAutoFit/>
          </a:bodyPr>
          <a:lstStyle/>
          <a:p>
            <a:pPr algn="ctr"/>
            <a:r>
              <a:rPr lang="zh-CN" altLang="zh-CN" dirty="0"/>
              <a:t>表</a:t>
            </a:r>
            <a:r>
              <a:rPr lang="en-US" altLang="zh-CN" dirty="0"/>
              <a:t>2-2</a:t>
            </a:r>
            <a:r>
              <a:rPr lang="zh-CN" altLang="zh-CN" dirty="0"/>
              <a:t>班后例会组织情况评分表</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班后例会的执行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1535859545"/>
              </p:ext>
            </p:extLst>
          </p:nvPr>
        </p:nvGraphicFramePr>
        <p:xfrm>
          <a:off x="2904311" y="1764764"/>
          <a:ext cx="5412105" cy="3108960"/>
        </p:xfrm>
        <a:graphic>
          <a:graphicData uri="http://schemas.openxmlformats.org/drawingml/2006/table">
            <a:tbl>
              <a:tblPr firstRow="1" firstCol="1" lastRow="1" lastCol="1" bandRow="1" bandCol="1">
                <a:tableStyleId>{5C22544A-7EE6-4342-B048-85BDC9FD1C3A}</a:tableStyleId>
              </a:tblPr>
              <a:tblGrid>
                <a:gridCol w="901700"/>
                <a:gridCol w="901700"/>
                <a:gridCol w="1652984"/>
                <a:gridCol w="648072"/>
                <a:gridCol w="792088"/>
                <a:gridCol w="515561"/>
              </a:tblGrid>
              <a:tr h="0">
                <a:tc>
                  <a:txBody>
                    <a:bodyPr/>
                    <a:lstStyle/>
                    <a:p>
                      <a:pPr algn="ctr">
                        <a:spcAft>
                          <a:spcPts val="0"/>
                        </a:spcAft>
                      </a:pPr>
                      <a:r>
                        <a:rPr lang="zh-CN" sz="1200" kern="0">
                          <a:effectLst/>
                        </a:rPr>
                        <a:t>班组长</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zh-CN" sz="1200" kern="0">
                          <a:effectLst/>
                        </a:rPr>
                        <a:t>部门</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zh-CN" sz="1200" kern="0">
                          <a:effectLst/>
                        </a:rPr>
                        <a:t>观察员</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a:txBody>
                    <a:bodyPr/>
                    <a:lstStyle/>
                    <a:p>
                      <a:pPr algn="ctr">
                        <a:spcAft>
                          <a:spcPts val="0"/>
                        </a:spcAft>
                      </a:pPr>
                      <a:r>
                        <a:rPr lang="zh-CN" sz="1200" kern="0">
                          <a:effectLst/>
                        </a:rPr>
                        <a:t>项目</a:t>
                      </a:r>
                      <a:endParaRPr lang="zh-CN" sz="1200" kern="100">
                        <a:effectLst/>
                        <a:latin typeface="Calibri"/>
                        <a:ea typeface="宋体"/>
                        <a:cs typeface="Times New Roman"/>
                      </a:endParaRPr>
                    </a:p>
                  </a:txBody>
                  <a:tcPr marL="68580" marR="68580" marT="0" marB="0" anchor="ctr"/>
                </a:tc>
                <a:tc gridSpan="2">
                  <a:txBody>
                    <a:bodyPr/>
                    <a:lstStyle/>
                    <a:p>
                      <a:pPr algn="l">
                        <a:spcAft>
                          <a:spcPts val="0"/>
                        </a:spcAft>
                      </a:pPr>
                      <a:r>
                        <a:rPr lang="zh-CN" sz="1200" kern="0" dirty="0">
                          <a:effectLst/>
                        </a:rPr>
                        <a:t>评分标准</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zh-CN" sz="1200" kern="0">
                          <a:effectLst/>
                        </a:rPr>
                        <a:t>分值</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zh-CN" sz="1200" kern="0">
                          <a:effectLst/>
                        </a:rPr>
                        <a:t>得分</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zh-CN" sz="1200" kern="0">
                          <a:effectLst/>
                        </a:rPr>
                        <a:t>备注</a:t>
                      </a:r>
                      <a:endParaRPr lang="zh-CN" sz="1200" kern="100">
                        <a:effectLst/>
                        <a:latin typeface="Calibri"/>
                        <a:ea typeface="宋体"/>
                        <a:cs typeface="Times New Roman"/>
                      </a:endParaRPr>
                    </a:p>
                  </a:txBody>
                  <a:tcPr marL="68580" marR="68580" marT="0" marB="0" anchor="ctr"/>
                </a:tc>
              </a:tr>
              <a:tr h="0">
                <a:tc rowSpan="3">
                  <a:txBody>
                    <a:bodyPr/>
                    <a:lstStyle/>
                    <a:p>
                      <a:pPr algn="ctr">
                        <a:spcAft>
                          <a:spcPts val="0"/>
                        </a:spcAft>
                      </a:pPr>
                      <a:r>
                        <a:rPr lang="zh-CN" sz="1200" kern="0">
                          <a:effectLst/>
                        </a:rPr>
                        <a:t>会议准备</a:t>
                      </a:r>
                      <a:endParaRPr lang="zh-CN" sz="1200" kern="100">
                        <a:effectLst/>
                        <a:latin typeface="Calibri"/>
                        <a:ea typeface="宋体"/>
                        <a:cs typeface="Times New Roman"/>
                      </a:endParaRPr>
                    </a:p>
                  </a:txBody>
                  <a:tcPr marL="68580" marR="68580" marT="0" marB="0" anchor="ctr"/>
                </a:tc>
                <a:tc gridSpan="2">
                  <a:txBody>
                    <a:bodyPr/>
                    <a:lstStyle/>
                    <a:p>
                      <a:pPr algn="l">
                        <a:spcAft>
                          <a:spcPts val="0"/>
                        </a:spcAft>
                      </a:pPr>
                      <a:r>
                        <a:rPr lang="en-US" sz="1200" kern="0" dirty="0">
                          <a:effectLst/>
                        </a:rPr>
                        <a:t>1.</a:t>
                      </a:r>
                      <a:r>
                        <a:rPr lang="zh-CN" sz="1200" kern="0" dirty="0">
                          <a:effectLst/>
                        </a:rPr>
                        <a:t>角色分配是否明确</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5</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en-US" sz="1200" kern="0" dirty="0">
                          <a:effectLst/>
                        </a:rPr>
                        <a:t>2.</a:t>
                      </a:r>
                      <a:r>
                        <a:rPr lang="zh-CN" sz="1200" kern="0" dirty="0">
                          <a:effectLst/>
                        </a:rPr>
                        <a:t>资料准备是否充分</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5</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en-US" sz="1200" kern="0">
                          <a:effectLst/>
                        </a:rPr>
                        <a:t>3.</a:t>
                      </a:r>
                      <a:r>
                        <a:rPr lang="zh-CN" sz="1200" kern="0">
                          <a:effectLst/>
                        </a:rPr>
                        <a:t>是否提前进行了会议通知</a:t>
                      </a:r>
                      <a:endParaRPr lang="zh-CN" sz="1200" kern="10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5</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rowSpan="2">
                  <a:txBody>
                    <a:bodyPr/>
                    <a:lstStyle/>
                    <a:p>
                      <a:pPr algn="ctr">
                        <a:spcAft>
                          <a:spcPts val="0"/>
                        </a:spcAft>
                      </a:pPr>
                      <a:r>
                        <a:rPr lang="zh-CN" sz="1200" kern="0">
                          <a:effectLst/>
                        </a:rPr>
                        <a:t>会议组织</a:t>
                      </a:r>
                      <a:endParaRPr lang="zh-CN" sz="1200" kern="100">
                        <a:effectLst/>
                        <a:latin typeface="Calibri"/>
                        <a:ea typeface="宋体"/>
                        <a:cs typeface="Times New Roman"/>
                      </a:endParaRPr>
                    </a:p>
                  </a:txBody>
                  <a:tcPr marL="68580" marR="68580" marT="0" marB="0" anchor="ctr"/>
                </a:tc>
                <a:tc gridSpan="2">
                  <a:txBody>
                    <a:bodyPr/>
                    <a:lstStyle/>
                    <a:p>
                      <a:pPr algn="l">
                        <a:spcAft>
                          <a:spcPts val="0"/>
                        </a:spcAft>
                      </a:pPr>
                      <a:r>
                        <a:rPr lang="en-US" sz="1200" kern="0" dirty="0">
                          <a:effectLst/>
                        </a:rPr>
                        <a:t>1.</a:t>
                      </a:r>
                      <a:r>
                        <a:rPr lang="zh-CN" sz="1200" kern="0" dirty="0">
                          <a:effectLst/>
                        </a:rPr>
                        <a:t>时间、地点、参与人员是否确认</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5</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en-US" sz="1200" kern="0" dirty="0">
                          <a:effectLst/>
                        </a:rPr>
                        <a:t>2.</a:t>
                      </a:r>
                      <a:r>
                        <a:rPr lang="zh-CN" sz="1200" kern="0" dirty="0">
                          <a:effectLst/>
                        </a:rPr>
                        <a:t>人员召集过程是否有序</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5</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rowSpan="6">
                  <a:txBody>
                    <a:bodyPr/>
                    <a:lstStyle/>
                    <a:p>
                      <a:pPr algn="ctr">
                        <a:spcAft>
                          <a:spcPts val="0"/>
                        </a:spcAft>
                      </a:pPr>
                      <a:r>
                        <a:rPr lang="zh-CN" sz="1200" kern="0">
                          <a:effectLst/>
                        </a:rPr>
                        <a:t>会议内容</a:t>
                      </a:r>
                      <a:endParaRPr lang="zh-CN" sz="1200" kern="100">
                        <a:effectLst/>
                        <a:latin typeface="Calibri"/>
                        <a:ea typeface="宋体"/>
                        <a:cs typeface="Times New Roman"/>
                      </a:endParaRPr>
                    </a:p>
                  </a:txBody>
                  <a:tcPr marL="68580" marR="68580" marT="0" marB="0" anchor="ctr"/>
                </a:tc>
                <a:tc gridSpan="2">
                  <a:txBody>
                    <a:bodyPr/>
                    <a:lstStyle/>
                    <a:p>
                      <a:pPr algn="l">
                        <a:spcAft>
                          <a:spcPts val="0"/>
                        </a:spcAft>
                      </a:pPr>
                      <a:r>
                        <a:rPr lang="en-US" sz="1200" kern="0">
                          <a:effectLst/>
                        </a:rPr>
                        <a:t>1.</a:t>
                      </a:r>
                      <a:r>
                        <a:rPr lang="zh-CN" sz="1200" kern="0">
                          <a:effectLst/>
                        </a:rPr>
                        <a:t>是否严格按照背景资料的要求执行</a:t>
                      </a:r>
                      <a:endParaRPr lang="zh-CN" sz="1200" kern="10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10</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en-US" sz="1200" kern="0" dirty="0">
                          <a:effectLst/>
                        </a:rPr>
                        <a:t>2.</a:t>
                      </a:r>
                      <a:r>
                        <a:rPr lang="zh-CN" sz="1200" kern="0" dirty="0">
                          <a:effectLst/>
                        </a:rPr>
                        <a:t>各项问题处理是否得当</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10</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en-US" sz="1200" kern="0" dirty="0">
                          <a:effectLst/>
                        </a:rPr>
                        <a:t>3,.</a:t>
                      </a:r>
                      <a:r>
                        <a:rPr lang="zh-CN" sz="1200" kern="0" dirty="0">
                          <a:effectLst/>
                        </a:rPr>
                        <a:t>对工作的安排是否合理</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10</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en-US" sz="1200" kern="0" dirty="0">
                          <a:effectLst/>
                        </a:rPr>
                        <a:t>4.</a:t>
                      </a:r>
                      <a:r>
                        <a:rPr lang="zh-CN" sz="1200" kern="0" dirty="0">
                          <a:effectLst/>
                        </a:rPr>
                        <a:t>是否按照班后例会的原则进行</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10</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en-US" sz="1200" kern="0" dirty="0">
                          <a:effectLst/>
                        </a:rPr>
                        <a:t>5.</a:t>
                      </a:r>
                      <a:r>
                        <a:rPr lang="zh-CN" sz="1200" kern="0" dirty="0">
                          <a:effectLst/>
                        </a:rPr>
                        <a:t>是否安排了主管进行发言</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5</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en-US" sz="1200" kern="0" dirty="0">
                          <a:effectLst/>
                        </a:rPr>
                        <a:t>6.</a:t>
                      </a:r>
                      <a:r>
                        <a:rPr lang="zh-CN" sz="1200" kern="0" dirty="0">
                          <a:effectLst/>
                        </a:rPr>
                        <a:t>是否动员大家参与发言</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10</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rowSpan="2">
                  <a:txBody>
                    <a:bodyPr/>
                    <a:lstStyle/>
                    <a:p>
                      <a:pPr algn="ctr">
                        <a:spcAft>
                          <a:spcPts val="0"/>
                        </a:spcAft>
                      </a:pPr>
                      <a:r>
                        <a:rPr lang="zh-CN" sz="1200" kern="0">
                          <a:effectLst/>
                        </a:rPr>
                        <a:t>会议总结</a:t>
                      </a:r>
                      <a:endParaRPr lang="zh-CN" sz="1200" kern="100">
                        <a:effectLst/>
                        <a:latin typeface="Calibri"/>
                        <a:ea typeface="宋体"/>
                        <a:cs typeface="Times New Roman"/>
                      </a:endParaRPr>
                    </a:p>
                  </a:txBody>
                  <a:tcPr marL="68580" marR="68580" marT="0" marB="0" anchor="ctr"/>
                </a:tc>
                <a:tc gridSpan="2">
                  <a:txBody>
                    <a:bodyPr/>
                    <a:lstStyle/>
                    <a:p>
                      <a:pPr algn="l">
                        <a:spcAft>
                          <a:spcPts val="0"/>
                        </a:spcAft>
                      </a:pPr>
                      <a:r>
                        <a:rPr lang="en-US" sz="1200" kern="0" dirty="0">
                          <a:effectLst/>
                        </a:rPr>
                        <a:t>1.</a:t>
                      </a:r>
                      <a:r>
                        <a:rPr lang="zh-CN" sz="1200" kern="0" dirty="0">
                          <a:effectLst/>
                        </a:rPr>
                        <a:t>会议总结是否全面</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10</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en-US" sz="1200" kern="0" dirty="0">
                          <a:effectLst/>
                        </a:rPr>
                        <a:t>2.</a:t>
                      </a:r>
                      <a:r>
                        <a:rPr lang="zh-CN" sz="1200" kern="0" dirty="0">
                          <a:effectLst/>
                        </a:rPr>
                        <a:t>是否对会议中无法解决的问题给出可行性方案</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10</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gridSpan="3">
                  <a:txBody>
                    <a:bodyPr/>
                    <a:lstStyle/>
                    <a:p>
                      <a:pPr algn="ctr">
                        <a:spcAft>
                          <a:spcPts val="0"/>
                        </a:spcAft>
                      </a:pPr>
                      <a:r>
                        <a:rPr lang="zh-CN" sz="1200" kern="0">
                          <a:effectLst/>
                        </a:rPr>
                        <a:t>合计</a:t>
                      </a:r>
                      <a:endParaRPr lang="zh-CN" sz="1200" kern="10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gridSpan="3">
                  <a:txBody>
                    <a:bodyPr/>
                    <a:lstStyle/>
                    <a:p>
                      <a:pPr algn="ctr">
                        <a:spcAft>
                          <a:spcPts val="0"/>
                        </a:spcAft>
                      </a:pPr>
                      <a:r>
                        <a:rPr lang="en-US" sz="1200" kern="0" dirty="0">
                          <a:effectLst/>
                        </a:rPr>
                        <a:t> </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r>
            </a:tbl>
          </a:graphicData>
        </a:graphic>
      </p:graphicFrame>
      <p:sp>
        <p:nvSpPr>
          <p:cNvPr id="16"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760450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sp>
        <p:nvSpPr>
          <p:cNvPr id="5" name="矩形 23"/>
          <p:cNvSpPr>
            <a:spLocks noChangeArrowheads="1"/>
          </p:cNvSpPr>
          <p:nvPr/>
        </p:nvSpPr>
        <p:spPr bwMode="auto">
          <a:xfrm>
            <a:off x="625475" y="1531897"/>
            <a:ext cx="671338" cy="2651206"/>
          </a:xfrm>
          <a:prstGeom prst="rect">
            <a:avLst/>
          </a:prstGeom>
          <a:solidFill>
            <a:srgbClr val="92D05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6" name="直角三角形 20"/>
          <p:cNvSpPr>
            <a:spLocks noChangeArrowheads="1"/>
          </p:cNvSpPr>
          <p:nvPr/>
        </p:nvSpPr>
        <p:spPr bwMode="auto">
          <a:xfrm>
            <a:off x="1296813" y="1531897"/>
            <a:ext cx="195212" cy="173413"/>
          </a:xfrm>
          <a:prstGeom prst="rtTriangle">
            <a:avLst/>
          </a:prstGeom>
          <a:solidFill>
            <a:srgbClr val="92D050">
              <a:alpha val="62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7" name="直角三角形 26"/>
          <p:cNvSpPr>
            <a:spLocks noChangeArrowheads="1"/>
          </p:cNvSpPr>
          <p:nvPr/>
        </p:nvSpPr>
        <p:spPr bwMode="auto">
          <a:xfrm flipV="1">
            <a:off x="1296813" y="4009689"/>
            <a:ext cx="195212" cy="173413"/>
          </a:xfrm>
          <a:prstGeom prst="rtTriangle">
            <a:avLst/>
          </a:prstGeom>
          <a:solidFill>
            <a:srgbClr val="92D050">
              <a:alpha val="62999"/>
            </a:srgbClr>
          </a:solidFill>
          <a:ln>
            <a:noFill/>
          </a:ln>
        </p:spPr>
        <p:txBody>
          <a:bodyPr anchor="ctr"/>
          <a:lstStyle/>
          <a:p>
            <a:endParaRPr lang="zh-CN" altLang="en-US">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691680" y="1849388"/>
            <a:ext cx="2232248" cy="584775"/>
          </a:xfrm>
          <a:prstGeom prst="rect">
            <a:avLst/>
          </a:prstGeom>
          <a:noFill/>
        </p:spPr>
        <p:txBody>
          <a:bodyPr wrap="square" rtlCol="0">
            <a:spAutoFit/>
          </a:bodyPr>
          <a:lstStyle/>
          <a:p>
            <a:pPr algn="ctr"/>
            <a:r>
              <a:rPr lang="zh-CN" altLang="en-US" sz="3200" b="1" i="1" dirty="0" smtClean="0">
                <a:solidFill>
                  <a:schemeClr val="bg1"/>
                </a:solidFill>
                <a:latin typeface="华文新魏" pitchFamily="2" charset="-122"/>
                <a:ea typeface="华文新魏" pitchFamily="2" charset="-122"/>
              </a:rPr>
              <a:t>情境任务</a:t>
            </a:r>
            <a:r>
              <a:rPr lang="en-US" altLang="zh-CN" sz="3200" b="1" i="1" dirty="0" smtClean="0">
                <a:solidFill>
                  <a:schemeClr val="bg1"/>
                </a:solidFill>
                <a:latin typeface="华文新魏" pitchFamily="2" charset="-122"/>
                <a:ea typeface="华文新魏" pitchFamily="2" charset="-122"/>
              </a:rPr>
              <a:t>3</a:t>
            </a:r>
            <a:endParaRPr lang="zh-CN" altLang="en-US" sz="3200" b="1" i="1" dirty="0">
              <a:solidFill>
                <a:schemeClr val="bg1"/>
              </a:solidFill>
              <a:latin typeface="华文新魏" pitchFamily="2" charset="-122"/>
              <a:ea typeface="华文新魏" pitchFamily="2" charset="-122"/>
            </a:endParaRPr>
          </a:p>
        </p:txBody>
      </p:sp>
      <p:sp>
        <p:nvSpPr>
          <p:cNvPr id="12" name="TextBox 11"/>
          <p:cNvSpPr txBox="1"/>
          <p:nvPr/>
        </p:nvSpPr>
        <p:spPr>
          <a:xfrm>
            <a:off x="1691680" y="2565110"/>
            <a:ext cx="4104456" cy="584775"/>
          </a:xfrm>
          <a:prstGeom prst="rect">
            <a:avLst/>
          </a:prstGeom>
          <a:noFill/>
        </p:spPr>
        <p:txBody>
          <a:bodyPr wrap="square" rtlCol="0">
            <a:spAutoFit/>
          </a:bodyPr>
          <a:lstStyle/>
          <a:p>
            <a:pPr algn="r"/>
            <a:r>
              <a:rPr lang="zh-CN" altLang="en-US" sz="3200" dirty="0" smtClean="0">
                <a:solidFill>
                  <a:schemeClr val="bg1">
                    <a:lumMod val="95000"/>
                  </a:schemeClr>
                </a:solidFill>
                <a:latin typeface="华文新魏" pitchFamily="2" charset="-122"/>
                <a:ea typeface="华文新魏" pitchFamily="2" charset="-122"/>
              </a:rPr>
              <a:t>案例分析会的执行</a:t>
            </a:r>
            <a:endParaRPr lang="zh-CN" altLang="en-US" sz="3200" dirty="0">
              <a:solidFill>
                <a:schemeClr val="bg1">
                  <a:lumMod val="95000"/>
                </a:schemeClr>
              </a:solidFill>
              <a:latin typeface="华文新魏" pitchFamily="2" charset="-122"/>
              <a:ea typeface="华文新魏" pitchFamily="2" charset="-122"/>
            </a:endParaRPr>
          </a:p>
        </p:txBody>
      </p:sp>
      <p:pic>
        <p:nvPicPr>
          <p:cNvPr id="13"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模块二</a:t>
            </a:r>
            <a:r>
              <a:rPr lang="zh-CN" altLang="en-US" sz="3600" b="1" dirty="0" smtClean="0">
                <a:latin typeface="黑体" pitchFamily="2" charset="-122"/>
                <a:ea typeface="黑体" pitchFamily="2" charset="-122"/>
              </a:rPr>
              <a:t>  执行会议</a:t>
            </a:r>
            <a:endParaRPr lang="zh-CN" altLang="en-US" sz="3600" b="1" dirty="0">
              <a:solidFill>
                <a:schemeClr val="accent1">
                  <a:lumMod val="75000"/>
                </a:schemeClr>
              </a:solidFill>
              <a:latin typeface="黑体" pitchFamily="2" charset="-122"/>
              <a:ea typeface="黑体" pitchFamily="2" charset="-122"/>
            </a:endParaRPr>
          </a:p>
        </p:txBody>
      </p:sp>
      <p:sp>
        <p:nvSpPr>
          <p:cNvPr id="15"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148195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250"/>
                                  </p:stCondLst>
                                  <p:iterate type="lt">
                                    <p:tmPct val="10000"/>
                                  </p:iterate>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ppt_x</p:attrName>
                                        </p:attrNameLst>
                                      </p:cBhvr>
                                      <p:tavLst>
                                        <p:tav tm="0">
                                          <p:val>
                                            <p:strVal val="1+#ppt_w/2"/>
                                          </p:val>
                                        </p:tav>
                                        <p:tav tm="100000">
                                          <p:val>
                                            <p:strVal val="#ppt_x"/>
                                          </p:val>
                                        </p:tav>
                                      </p:tavLst>
                                    </p:anim>
                                    <p:anim calcmode="lin" valueType="num">
                                      <p:cBhvr>
                                        <p:cTn id="8"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sp>
        <p:nvSpPr>
          <p:cNvPr id="8" name="矩形 7"/>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13"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案例分析会的执行</a:t>
            </a:r>
            <a:endParaRPr lang="zh-CN" altLang="en-US" sz="1600" b="1" dirty="0">
              <a:solidFill>
                <a:schemeClr val="accent3">
                  <a:lumMod val="50000"/>
                </a:schemeClr>
              </a:solidFill>
              <a:latin typeface="黑体" pitchFamily="2" charset="-122"/>
              <a:ea typeface="黑体" pitchFamily="2" charset="-122"/>
            </a:endParaRPr>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TextBox 7177"/>
          <p:cNvSpPr>
            <a:spLocks noChangeArrowheads="1"/>
          </p:cNvSpPr>
          <p:nvPr/>
        </p:nvSpPr>
        <p:spPr bwMode="auto">
          <a:xfrm>
            <a:off x="3609874" y="2173219"/>
            <a:ext cx="885766"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200" b="1" dirty="0" smtClean="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4</a:t>
            </a:r>
            <a:endParaRPr lang="zh-CN" altLang="en-US" dirty="0"/>
          </a:p>
        </p:txBody>
      </p:sp>
      <p:sp>
        <p:nvSpPr>
          <p:cNvPr id="39" name="TextBox 7177"/>
          <p:cNvSpPr>
            <a:spLocks noChangeArrowheads="1"/>
          </p:cNvSpPr>
          <p:nvPr/>
        </p:nvSpPr>
        <p:spPr bwMode="auto">
          <a:xfrm>
            <a:off x="3800702" y="2607985"/>
            <a:ext cx="90500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5</a:t>
            </a:r>
            <a:endParaRPr lang="zh-CN" altLang="en-US" dirty="0"/>
          </a:p>
        </p:txBody>
      </p:sp>
      <p:sp>
        <p:nvSpPr>
          <p:cNvPr id="40" name="TextBox 7177"/>
          <p:cNvSpPr>
            <a:spLocks noChangeArrowheads="1"/>
          </p:cNvSpPr>
          <p:nvPr/>
        </p:nvSpPr>
        <p:spPr bwMode="auto">
          <a:xfrm>
            <a:off x="4010766" y="3042751"/>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6</a:t>
            </a:r>
            <a:endParaRPr lang="zh-CN" altLang="en-US" dirty="0"/>
          </a:p>
        </p:txBody>
      </p:sp>
      <p:sp>
        <p:nvSpPr>
          <p:cNvPr id="41" name="TextBox 7177"/>
          <p:cNvSpPr>
            <a:spLocks noChangeArrowheads="1"/>
          </p:cNvSpPr>
          <p:nvPr/>
        </p:nvSpPr>
        <p:spPr bwMode="auto">
          <a:xfrm>
            <a:off x="3059832" y="868921"/>
            <a:ext cx="879354"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1</a:t>
            </a:r>
            <a:endParaRPr lang="zh-CN" altLang="en-US" dirty="0"/>
          </a:p>
        </p:txBody>
      </p:sp>
      <p:sp>
        <p:nvSpPr>
          <p:cNvPr id="42" name="TextBox 7177"/>
          <p:cNvSpPr>
            <a:spLocks noChangeArrowheads="1"/>
          </p:cNvSpPr>
          <p:nvPr/>
        </p:nvSpPr>
        <p:spPr bwMode="auto">
          <a:xfrm>
            <a:off x="3244248" y="1303687"/>
            <a:ext cx="87294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2</a:t>
            </a:r>
            <a:endParaRPr lang="zh-CN" altLang="en-US" dirty="0"/>
          </a:p>
        </p:txBody>
      </p:sp>
      <p:sp>
        <p:nvSpPr>
          <p:cNvPr id="43" name="TextBox 7177"/>
          <p:cNvSpPr>
            <a:spLocks noChangeArrowheads="1"/>
          </p:cNvSpPr>
          <p:nvPr/>
        </p:nvSpPr>
        <p:spPr bwMode="auto">
          <a:xfrm>
            <a:off x="3422252" y="1738453"/>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3</a:t>
            </a:r>
            <a:endParaRPr lang="zh-CN" altLang="en-US" dirty="0"/>
          </a:p>
        </p:txBody>
      </p:sp>
      <p:sp>
        <p:nvSpPr>
          <p:cNvPr id="44" name="TextBox 7177"/>
          <p:cNvSpPr>
            <a:spLocks noChangeArrowheads="1"/>
          </p:cNvSpPr>
          <p:nvPr/>
        </p:nvSpPr>
        <p:spPr bwMode="auto">
          <a:xfrm>
            <a:off x="4198388" y="3477517"/>
            <a:ext cx="885766"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200" b="1" dirty="0" smtClean="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7</a:t>
            </a:r>
            <a:endParaRPr lang="zh-CN" altLang="en-US" dirty="0"/>
          </a:p>
        </p:txBody>
      </p:sp>
      <p:sp>
        <p:nvSpPr>
          <p:cNvPr id="45" name="TextBox 7177"/>
          <p:cNvSpPr>
            <a:spLocks noChangeArrowheads="1"/>
          </p:cNvSpPr>
          <p:nvPr/>
        </p:nvSpPr>
        <p:spPr bwMode="auto">
          <a:xfrm>
            <a:off x="4389216" y="3912283"/>
            <a:ext cx="90500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8</a:t>
            </a:r>
            <a:endParaRPr lang="zh-CN" altLang="en-US" dirty="0"/>
          </a:p>
        </p:txBody>
      </p:sp>
      <p:sp>
        <p:nvSpPr>
          <p:cNvPr id="46" name="TextBox 7177"/>
          <p:cNvSpPr>
            <a:spLocks noChangeArrowheads="1"/>
          </p:cNvSpPr>
          <p:nvPr/>
        </p:nvSpPr>
        <p:spPr bwMode="auto">
          <a:xfrm>
            <a:off x="4786905" y="4781811"/>
            <a:ext cx="98650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2700" b="1" dirty="0" smtClean="0">
                <a:solidFill>
                  <a:srgbClr val="7F7F7F"/>
                </a:solidFill>
                <a:latin typeface="Broadway" pitchFamily="82" charset="0"/>
                <a:ea typeface="黑体" pitchFamily="2" charset="-122"/>
                <a:sym typeface="Arial" pitchFamily="34" charset="0"/>
              </a:rPr>
              <a:t>10</a:t>
            </a:r>
            <a:endParaRPr lang="zh-CN" altLang="en-US" sz="2700" dirty="0"/>
          </a:p>
        </p:txBody>
      </p:sp>
      <p:sp>
        <p:nvSpPr>
          <p:cNvPr id="47" name="圆角矩形 46">
            <a:hlinkClick r:id="rId4" action="ppaction://hlinksldjump"/>
          </p:cNvPr>
          <p:cNvSpPr/>
          <p:nvPr/>
        </p:nvSpPr>
        <p:spPr>
          <a:xfrm>
            <a:off x="4211960" y="926600"/>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任务背景</a:t>
            </a:r>
            <a:endParaRPr lang="zh-CN" altLang="en-US" b="1" dirty="0">
              <a:latin typeface="黑体" pitchFamily="49" charset="-122"/>
              <a:ea typeface="黑体" pitchFamily="49" charset="-122"/>
            </a:endParaRPr>
          </a:p>
        </p:txBody>
      </p:sp>
      <p:sp>
        <p:nvSpPr>
          <p:cNvPr id="48" name="圆角矩形 47">
            <a:hlinkClick r:id="rId5" action="ppaction://hlinksldjump"/>
          </p:cNvPr>
          <p:cNvSpPr/>
          <p:nvPr/>
        </p:nvSpPr>
        <p:spPr>
          <a:xfrm>
            <a:off x="4415677" y="1361366"/>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实训目的</a:t>
            </a:r>
            <a:endParaRPr lang="zh-CN" altLang="en-US" b="1" dirty="0">
              <a:latin typeface="黑体" pitchFamily="49" charset="-122"/>
              <a:ea typeface="黑体" pitchFamily="49" charset="-122"/>
            </a:endParaRPr>
          </a:p>
        </p:txBody>
      </p:sp>
      <p:sp>
        <p:nvSpPr>
          <p:cNvPr id="49" name="圆角矩形 48">
            <a:hlinkClick r:id="rId6" action="ppaction://hlinksldjump"/>
          </p:cNvPr>
          <p:cNvSpPr/>
          <p:nvPr/>
        </p:nvSpPr>
        <p:spPr>
          <a:xfrm>
            <a:off x="4619394" y="1796132"/>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必备能力点</a:t>
            </a:r>
            <a:endParaRPr lang="zh-CN" altLang="en-US" b="1" dirty="0">
              <a:latin typeface="黑体" pitchFamily="49" charset="-122"/>
              <a:ea typeface="黑体" pitchFamily="49" charset="-122"/>
            </a:endParaRPr>
          </a:p>
        </p:txBody>
      </p:sp>
      <p:sp>
        <p:nvSpPr>
          <p:cNvPr id="50" name="圆角矩形 49">
            <a:hlinkClick r:id="rId7" action="ppaction://hlinksldjump"/>
          </p:cNvPr>
          <p:cNvSpPr/>
          <p:nvPr/>
        </p:nvSpPr>
        <p:spPr>
          <a:xfrm>
            <a:off x="4823111" y="2230898"/>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时间安排</a:t>
            </a:r>
            <a:endParaRPr lang="zh-CN" altLang="en-US" b="1" dirty="0">
              <a:latin typeface="黑体" pitchFamily="49" charset="-122"/>
              <a:ea typeface="黑体" pitchFamily="49" charset="-122"/>
            </a:endParaRPr>
          </a:p>
        </p:txBody>
      </p:sp>
      <p:sp>
        <p:nvSpPr>
          <p:cNvPr id="51" name="圆角矩形 50">
            <a:hlinkClick r:id="rId7" action="ppaction://hlinksldjump"/>
          </p:cNvPr>
          <p:cNvSpPr/>
          <p:nvPr/>
        </p:nvSpPr>
        <p:spPr>
          <a:xfrm>
            <a:off x="5026828" y="2665664"/>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分组方式</a:t>
            </a:r>
            <a:endParaRPr lang="zh-CN" altLang="en-US" b="1" dirty="0">
              <a:latin typeface="黑体" pitchFamily="49" charset="-122"/>
              <a:ea typeface="黑体" pitchFamily="49" charset="-122"/>
            </a:endParaRPr>
          </a:p>
        </p:txBody>
      </p:sp>
      <p:sp>
        <p:nvSpPr>
          <p:cNvPr id="52" name="圆角矩形 51">
            <a:hlinkClick r:id="rId8" action="ppaction://hlinksldjump"/>
          </p:cNvPr>
          <p:cNvSpPr/>
          <p:nvPr/>
        </p:nvSpPr>
        <p:spPr>
          <a:xfrm>
            <a:off x="5230545" y="3100430"/>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角色背景</a:t>
            </a:r>
            <a:endParaRPr lang="zh-CN" altLang="en-US" b="1" dirty="0">
              <a:latin typeface="黑体" pitchFamily="49" charset="-122"/>
              <a:ea typeface="黑体" pitchFamily="49" charset="-122"/>
            </a:endParaRPr>
          </a:p>
        </p:txBody>
      </p:sp>
      <p:sp>
        <p:nvSpPr>
          <p:cNvPr id="53" name="圆角矩形 52">
            <a:hlinkClick r:id="rId9" action="ppaction://hlinksldjump"/>
          </p:cNvPr>
          <p:cNvSpPr/>
          <p:nvPr/>
        </p:nvSpPr>
        <p:spPr>
          <a:xfrm>
            <a:off x="5434262" y="3535196"/>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任务内容</a:t>
            </a:r>
            <a:endParaRPr lang="zh-CN" altLang="en-US" b="1" dirty="0">
              <a:latin typeface="黑体" pitchFamily="49" charset="-122"/>
              <a:ea typeface="黑体" pitchFamily="49" charset="-122"/>
            </a:endParaRPr>
          </a:p>
        </p:txBody>
      </p:sp>
      <p:sp>
        <p:nvSpPr>
          <p:cNvPr id="54" name="圆角矩形 53">
            <a:hlinkClick r:id="rId10" action="ppaction://hlinksldjump"/>
          </p:cNvPr>
          <p:cNvSpPr/>
          <p:nvPr/>
        </p:nvSpPr>
        <p:spPr>
          <a:xfrm>
            <a:off x="5637979" y="3969962"/>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各角色任务安排</a:t>
            </a:r>
            <a:endParaRPr lang="zh-CN" altLang="en-US" b="1" dirty="0">
              <a:latin typeface="黑体" pitchFamily="49" charset="-122"/>
              <a:ea typeface="黑体" pitchFamily="49" charset="-122"/>
            </a:endParaRPr>
          </a:p>
        </p:txBody>
      </p:sp>
      <p:sp>
        <p:nvSpPr>
          <p:cNvPr id="55" name="圆角矩形 54">
            <a:hlinkClick r:id="rId11" action="ppaction://hlinksldjump"/>
          </p:cNvPr>
          <p:cNvSpPr/>
          <p:nvPr/>
        </p:nvSpPr>
        <p:spPr>
          <a:xfrm>
            <a:off x="6046179" y="4839490"/>
            <a:ext cx="2774293"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讨论内容</a:t>
            </a:r>
            <a:endParaRPr lang="zh-CN" altLang="en-US" b="1" dirty="0">
              <a:latin typeface="黑体" pitchFamily="49" charset="-122"/>
              <a:ea typeface="黑体" pitchFamily="49" charset="-122"/>
            </a:endParaRPr>
          </a:p>
        </p:txBody>
      </p:sp>
      <p:sp>
        <p:nvSpPr>
          <p:cNvPr id="56" name="TextBox 7177"/>
          <p:cNvSpPr>
            <a:spLocks noChangeArrowheads="1"/>
          </p:cNvSpPr>
          <p:nvPr/>
        </p:nvSpPr>
        <p:spPr bwMode="auto">
          <a:xfrm>
            <a:off x="4599280" y="4347049"/>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9</a:t>
            </a:r>
            <a:endParaRPr lang="zh-CN" altLang="en-US" dirty="0"/>
          </a:p>
        </p:txBody>
      </p:sp>
      <p:sp>
        <p:nvSpPr>
          <p:cNvPr id="57" name="圆角矩形 56">
            <a:hlinkClick r:id="rId12" action="ppaction://hlinksldjump"/>
          </p:cNvPr>
          <p:cNvSpPr/>
          <p:nvPr/>
        </p:nvSpPr>
        <p:spPr>
          <a:xfrm>
            <a:off x="5841696" y="4404728"/>
            <a:ext cx="2774293"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必备知识</a:t>
            </a:r>
            <a:endParaRPr lang="zh-CN" altLang="en-US" b="1" dirty="0">
              <a:latin typeface="黑体" pitchFamily="49" charset="-122"/>
              <a:ea typeface="黑体" pitchFamily="49" charset="-122"/>
            </a:endParaRPr>
          </a:p>
        </p:txBody>
      </p:sp>
      <p:sp>
        <p:nvSpPr>
          <p:cNvPr id="58"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29" name="圆角矩形 18">
            <a:hlinkClick r:id="rId13"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95921560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p:cBhvr>
                                        <p:cTn id="7" dur="1000"/>
                                        <p:tgtEl>
                                          <p:spTgt spid="37"/>
                                        </p:tgtEl>
                                      </p:cBhvr>
                                    </p:animEffect>
                                    <p:anim calcmode="lin" valueType="num">
                                      <p:cBhvr>
                                        <p:cTn id="8" dur="1000" fill="hold"/>
                                        <p:tgtEl>
                                          <p:spTgt spid="37"/>
                                        </p:tgtEl>
                                        <p:attrNameLst>
                                          <p:attrName>ppt_x</p:attrName>
                                        </p:attrNameLst>
                                      </p:cBhvr>
                                      <p:tavLst>
                                        <p:tav tm="0">
                                          <p:val>
                                            <p:strVal val="#ppt_x"/>
                                          </p:val>
                                        </p:tav>
                                        <p:tav tm="100000">
                                          <p:val>
                                            <p:strVal val="#ppt_x"/>
                                          </p:val>
                                        </p:tav>
                                      </p:tavLst>
                                    </p:anim>
                                    <p:anim calcmode="lin" valueType="num">
                                      <p:cBhvr>
                                        <p:cTn id="9" dur="1000" fill="hold"/>
                                        <p:tgtEl>
                                          <p:spTgt spid="3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2" fill="hold" grpId="0" nodeType="afterEffect">
                                  <p:stCondLst>
                                    <p:cond delay="200"/>
                                  </p:stCondLst>
                                  <p:childTnLst>
                                    <p:set>
                                      <p:cBhvr>
                                        <p:cTn id="12" dur="1" fill="hold">
                                          <p:stCondLst>
                                            <p:cond delay="0"/>
                                          </p:stCondLst>
                                        </p:cTn>
                                        <p:tgtEl>
                                          <p:spTgt spid="41"/>
                                        </p:tgtEl>
                                        <p:attrNameLst>
                                          <p:attrName>style.visibility</p:attrName>
                                        </p:attrNameLst>
                                      </p:cBhvr>
                                      <p:to>
                                        <p:strVal val="visible"/>
                                      </p:to>
                                    </p:set>
                                    <p:anim calcmode="lin" valueType="num">
                                      <p:cBhvr>
                                        <p:cTn id="13" dur="500" fill="hold"/>
                                        <p:tgtEl>
                                          <p:spTgt spid="41"/>
                                        </p:tgtEl>
                                        <p:attrNameLst>
                                          <p:attrName>ppt_x</p:attrName>
                                        </p:attrNameLst>
                                      </p:cBhvr>
                                      <p:tavLst>
                                        <p:tav tm="0">
                                          <p:val>
                                            <p:strVal val="1+#ppt_w/2"/>
                                          </p:val>
                                        </p:tav>
                                        <p:tav tm="100000">
                                          <p:val>
                                            <p:strVal val="#ppt_x"/>
                                          </p:val>
                                        </p:tav>
                                      </p:tavLst>
                                    </p:anim>
                                    <p:anim calcmode="lin" valueType="num">
                                      <p:cBhvr>
                                        <p:cTn id="14" dur="500" fill="hold"/>
                                        <p:tgtEl>
                                          <p:spTgt spid="41"/>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400"/>
                                  </p:stCondLst>
                                  <p:childTnLst>
                                    <p:set>
                                      <p:cBhvr>
                                        <p:cTn id="16" dur="1" fill="hold">
                                          <p:stCondLst>
                                            <p:cond delay="0"/>
                                          </p:stCondLst>
                                        </p:cTn>
                                        <p:tgtEl>
                                          <p:spTgt spid="42"/>
                                        </p:tgtEl>
                                        <p:attrNameLst>
                                          <p:attrName>style.visibility</p:attrName>
                                        </p:attrNameLst>
                                      </p:cBhvr>
                                      <p:to>
                                        <p:strVal val="visible"/>
                                      </p:to>
                                    </p:set>
                                    <p:anim calcmode="lin" valueType="num">
                                      <p:cBhvr>
                                        <p:cTn id="17" dur="500" fill="hold"/>
                                        <p:tgtEl>
                                          <p:spTgt spid="42"/>
                                        </p:tgtEl>
                                        <p:attrNameLst>
                                          <p:attrName>ppt_x</p:attrName>
                                        </p:attrNameLst>
                                      </p:cBhvr>
                                      <p:tavLst>
                                        <p:tav tm="0">
                                          <p:val>
                                            <p:strVal val="1+#ppt_w/2"/>
                                          </p:val>
                                        </p:tav>
                                        <p:tav tm="100000">
                                          <p:val>
                                            <p:strVal val="#ppt_x"/>
                                          </p:val>
                                        </p:tav>
                                      </p:tavLst>
                                    </p:anim>
                                    <p:anim calcmode="lin" valueType="num">
                                      <p:cBhvr>
                                        <p:cTn id="18" dur="500" fill="hold"/>
                                        <p:tgtEl>
                                          <p:spTgt spid="42"/>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600"/>
                                  </p:stCondLst>
                                  <p:childTnLst>
                                    <p:set>
                                      <p:cBhvr>
                                        <p:cTn id="20" dur="1" fill="hold">
                                          <p:stCondLst>
                                            <p:cond delay="0"/>
                                          </p:stCondLst>
                                        </p:cTn>
                                        <p:tgtEl>
                                          <p:spTgt spid="43"/>
                                        </p:tgtEl>
                                        <p:attrNameLst>
                                          <p:attrName>style.visibility</p:attrName>
                                        </p:attrNameLst>
                                      </p:cBhvr>
                                      <p:to>
                                        <p:strVal val="visible"/>
                                      </p:to>
                                    </p:set>
                                    <p:anim calcmode="lin" valueType="num">
                                      <p:cBhvr>
                                        <p:cTn id="21" dur="500" fill="hold"/>
                                        <p:tgtEl>
                                          <p:spTgt spid="43"/>
                                        </p:tgtEl>
                                        <p:attrNameLst>
                                          <p:attrName>ppt_x</p:attrName>
                                        </p:attrNameLst>
                                      </p:cBhvr>
                                      <p:tavLst>
                                        <p:tav tm="0">
                                          <p:val>
                                            <p:strVal val="1+#ppt_w/2"/>
                                          </p:val>
                                        </p:tav>
                                        <p:tav tm="100000">
                                          <p:val>
                                            <p:strVal val="#ppt_x"/>
                                          </p:val>
                                        </p:tav>
                                      </p:tavLst>
                                    </p:anim>
                                    <p:anim calcmode="lin" valueType="num">
                                      <p:cBhvr>
                                        <p:cTn id="22" dur="500" fill="hold"/>
                                        <p:tgtEl>
                                          <p:spTgt spid="43"/>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800"/>
                                  </p:stCondLst>
                                  <p:childTnLst>
                                    <p:set>
                                      <p:cBhvr>
                                        <p:cTn id="24" dur="1" fill="hold">
                                          <p:stCondLst>
                                            <p:cond delay="0"/>
                                          </p:stCondLst>
                                        </p:cTn>
                                        <p:tgtEl>
                                          <p:spTgt spid="38"/>
                                        </p:tgtEl>
                                        <p:attrNameLst>
                                          <p:attrName>style.visibility</p:attrName>
                                        </p:attrNameLst>
                                      </p:cBhvr>
                                      <p:to>
                                        <p:strVal val="visible"/>
                                      </p:to>
                                    </p:set>
                                    <p:anim calcmode="lin" valueType="num">
                                      <p:cBhvr>
                                        <p:cTn id="25" dur="500" fill="hold"/>
                                        <p:tgtEl>
                                          <p:spTgt spid="38"/>
                                        </p:tgtEl>
                                        <p:attrNameLst>
                                          <p:attrName>ppt_x</p:attrName>
                                        </p:attrNameLst>
                                      </p:cBhvr>
                                      <p:tavLst>
                                        <p:tav tm="0">
                                          <p:val>
                                            <p:strVal val="1+#ppt_w/2"/>
                                          </p:val>
                                        </p:tav>
                                        <p:tav tm="100000">
                                          <p:val>
                                            <p:strVal val="#ppt_x"/>
                                          </p:val>
                                        </p:tav>
                                      </p:tavLst>
                                    </p:anim>
                                    <p:anim calcmode="lin" valueType="num">
                                      <p:cBhvr>
                                        <p:cTn id="26" dur="500" fill="hold"/>
                                        <p:tgtEl>
                                          <p:spTgt spid="38"/>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1000"/>
                                  </p:stCondLst>
                                  <p:childTnLst>
                                    <p:set>
                                      <p:cBhvr>
                                        <p:cTn id="28" dur="1" fill="hold">
                                          <p:stCondLst>
                                            <p:cond delay="0"/>
                                          </p:stCondLst>
                                        </p:cTn>
                                        <p:tgtEl>
                                          <p:spTgt spid="39"/>
                                        </p:tgtEl>
                                        <p:attrNameLst>
                                          <p:attrName>style.visibility</p:attrName>
                                        </p:attrNameLst>
                                      </p:cBhvr>
                                      <p:to>
                                        <p:strVal val="visible"/>
                                      </p:to>
                                    </p:set>
                                    <p:anim calcmode="lin" valueType="num">
                                      <p:cBhvr>
                                        <p:cTn id="29" dur="500" fill="hold"/>
                                        <p:tgtEl>
                                          <p:spTgt spid="39"/>
                                        </p:tgtEl>
                                        <p:attrNameLst>
                                          <p:attrName>ppt_x</p:attrName>
                                        </p:attrNameLst>
                                      </p:cBhvr>
                                      <p:tavLst>
                                        <p:tav tm="0">
                                          <p:val>
                                            <p:strVal val="1+#ppt_w/2"/>
                                          </p:val>
                                        </p:tav>
                                        <p:tav tm="100000">
                                          <p:val>
                                            <p:strVal val="#ppt_x"/>
                                          </p:val>
                                        </p:tav>
                                      </p:tavLst>
                                    </p:anim>
                                    <p:anim calcmode="lin" valueType="num">
                                      <p:cBhvr>
                                        <p:cTn id="30" dur="500" fill="hold"/>
                                        <p:tgtEl>
                                          <p:spTgt spid="39"/>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1200"/>
                                  </p:stCondLst>
                                  <p:childTnLst>
                                    <p:set>
                                      <p:cBhvr>
                                        <p:cTn id="32" dur="1" fill="hold">
                                          <p:stCondLst>
                                            <p:cond delay="0"/>
                                          </p:stCondLst>
                                        </p:cTn>
                                        <p:tgtEl>
                                          <p:spTgt spid="40"/>
                                        </p:tgtEl>
                                        <p:attrNameLst>
                                          <p:attrName>style.visibility</p:attrName>
                                        </p:attrNameLst>
                                      </p:cBhvr>
                                      <p:to>
                                        <p:strVal val="visible"/>
                                      </p:to>
                                    </p:set>
                                    <p:anim calcmode="lin" valueType="num">
                                      <p:cBhvr>
                                        <p:cTn id="33" dur="500" fill="hold"/>
                                        <p:tgtEl>
                                          <p:spTgt spid="40"/>
                                        </p:tgtEl>
                                        <p:attrNameLst>
                                          <p:attrName>ppt_x</p:attrName>
                                        </p:attrNameLst>
                                      </p:cBhvr>
                                      <p:tavLst>
                                        <p:tav tm="0">
                                          <p:val>
                                            <p:strVal val="1+#ppt_w/2"/>
                                          </p:val>
                                        </p:tav>
                                        <p:tav tm="100000">
                                          <p:val>
                                            <p:strVal val="#ppt_x"/>
                                          </p:val>
                                        </p:tav>
                                      </p:tavLst>
                                    </p:anim>
                                    <p:anim calcmode="lin" valueType="num">
                                      <p:cBhvr>
                                        <p:cTn id="34" dur="500" fill="hold"/>
                                        <p:tgtEl>
                                          <p:spTgt spid="40"/>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1400"/>
                                  </p:stCondLst>
                                  <p:childTnLst>
                                    <p:set>
                                      <p:cBhvr>
                                        <p:cTn id="36" dur="1" fill="hold">
                                          <p:stCondLst>
                                            <p:cond delay="0"/>
                                          </p:stCondLst>
                                        </p:cTn>
                                        <p:tgtEl>
                                          <p:spTgt spid="44"/>
                                        </p:tgtEl>
                                        <p:attrNameLst>
                                          <p:attrName>style.visibility</p:attrName>
                                        </p:attrNameLst>
                                      </p:cBhvr>
                                      <p:to>
                                        <p:strVal val="visible"/>
                                      </p:to>
                                    </p:set>
                                    <p:anim calcmode="lin" valueType="num">
                                      <p:cBhvr>
                                        <p:cTn id="37" dur="500" fill="hold"/>
                                        <p:tgtEl>
                                          <p:spTgt spid="44"/>
                                        </p:tgtEl>
                                        <p:attrNameLst>
                                          <p:attrName>ppt_x</p:attrName>
                                        </p:attrNameLst>
                                      </p:cBhvr>
                                      <p:tavLst>
                                        <p:tav tm="0">
                                          <p:val>
                                            <p:strVal val="1+#ppt_w/2"/>
                                          </p:val>
                                        </p:tav>
                                        <p:tav tm="100000">
                                          <p:val>
                                            <p:strVal val="#ppt_x"/>
                                          </p:val>
                                        </p:tav>
                                      </p:tavLst>
                                    </p:anim>
                                    <p:anim calcmode="lin" valueType="num">
                                      <p:cBhvr>
                                        <p:cTn id="38" dur="500" fill="hold"/>
                                        <p:tgtEl>
                                          <p:spTgt spid="44"/>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1600"/>
                                  </p:stCondLst>
                                  <p:childTnLst>
                                    <p:set>
                                      <p:cBhvr>
                                        <p:cTn id="40" dur="1" fill="hold">
                                          <p:stCondLst>
                                            <p:cond delay="0"/>
                                          </p:stCondLst>
                                        </p:cTn>
                                        <p:tgtEl>
                                          <p:spTgt spid="45"/>
                                        </p:tgtEl>
                                        <p:attrNameLst>
                                          <p:attrName>style.visibility</p:attrName>
                                        </p:attrNameLst>
                                      </p:cBhvr>
                                      <p:to>
                                        <p:strVal val="visible"/>
                                      </p:to>
                                    </p:set>
                                    <p:anim calcmode="lin" valueType="num">
                                      <p:cBhvr>
                                        <p:cTn id="41" dur="500" fill="hold"/>
                                        <p:tgtEl>
                                          <p:spTgt spid="45"/>
                                        </p:tgtEl>
                                        <p:attrNameLst>
                                          <p:attrName>ppt_x</p:attrName>
                                        </p:attrNameLst>
                                      </p:cBhvr>
                                      <p:tavLst>
                                        <p:tav tm="0">
                                          <p:val>
                                            <p:strVal val="1+#ppt_w/2"/>
                                          </p:val>
                                        </p:tav>
                                        <p:tav tm="100000">
                                          <p:val>
                                            <p:strVal val="#ppt_x"/>
                                          </p:val>
                                        </p:tav>
                                      </p:tavLst>
                                    </p:anim>
                                    <p:anim calcmode="lin" valueType="num">
                                      <p:cBhvr>
                                        <p:cTn id="42" dur="500" fill="hold"/>
                                        <p:tgtEl>
                                          <p:spTgt spid="45"/>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1800"/>
                                  </p:stCondLst>
                                  <p:childTnLst>
                                    <p:set>
                                      <p:cBhvr>
                                        <p:cTn id="44" dur="1" fill="hold">
                                          <p:stCondLst>
                                            <p:cond delay="0"/>
                                          </p:stCondLst>
                                        </p:cTn>
                                        <p:tgtEl>
                                          <p:spTgt spid="46"/>
                                        </p:tgtEl>
                                        <p:attrNameLst>
                                          <p:attrName>style.visibility</p:attrName>
                                        </p:attrNameLst>
                                      </p:cBhvr>
                                      <p:to>
                                        <p:strVal val="visible"/>
                                      </p:to>
                                    </p:set>
                                    <p:anim calcmode="lin" valueType="num">
                                      <p:cBhvr>
                                        <p:cTn id="45" dur="500" fill="hold"/>
                                        <p:tgtEl>
                                          <p:spTgt spid="46"/>
                                        </p:tgtEl>
                                        <p:attrNameLst>
                                          <p:attrName>ppt_x</p:attrName>
                                        </p:attrNameLst>
                                      </p:cBhvr>
                                      <p:tavLst>
                                        <p:tav tm="0">
                                          <p:val>
                                            <p:strVal val="1+#ppt_w/2"/>
                                          </p:val>
                                        </p:tav>
                                        <p:tav tm="100000">
                                          <p:val>
                                            <p:strVal val="#ppt_x"/>
                                          </p:val>
                                        </p:tav>
                                      </p:tavLst>
                                    </p:anim>
                                    <p:anim calcmode="lin" valueType="num">
                                      <p:cBhvr>
                                        <p:cTn id="46" dur="500" fill="hold"/>
                                        <p:tgtEl>
                                          <p:spTgt spid="46"/>
                                        </p:tgtEl>
                                        <p:attrNameLst>
                                          <p:attrName>ppt_y</p:attrName>
                                        </p:attrNameLst>
                                      </p:cBhvr>
                                      <p:tavLst>
                                        <p:tav tm="0">
                                          <p:val>
                                            <p:strVal val="#ppt_y"/>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47"/>
                                        </p:tgtEl>
                                        <p:attrNameLst>
                                          <p:attrName>style.visibility</p:attrName>
                                        </p:attrNameLst>
                                      </p:cBhvr>
                                      <p:to>
                                        <p:strVal val="visible"/>
                                      </p:to>
                                    </p:set>
                                    <p:animEffect transition="in" filter="fade">
                                      <p:cBhvr>
                                        <p:cTn id="49" dur="1000"/>
                                        <p:tgtEl>
                                          <p:spTgt spid="47"/>
                                        </p:tgtEl>
                                      </p:cBhvr>
                                    </p:animEffect>
                                    <p:anim calcmode="lin" valueType="num">
                                      <p:cBhvr>
                                        <p:cTn id="50" dur="1000" fill="hold"/>
                                        <p:tgtEl>
                                          <p:spTgt spid="47"/>
                                        </p:tgtEl>
                                        <p:attrNameLst>
                                          <p:attrName>ppt_x</p:attrName>
                                        </p:attrNameLst>
                                      </p:cBhvr>
                                      <p:tavLst>
                                        <p:tav tm="0">
                                          <p:val>
                                            <p:strVal val="#ppt_x"/>
                                          </p:val>
                                        </p:tav>
                                        <p:tav tm="100000">
                                          <p:val>
                                            <p:strVal val="#ppt_x"/>
                                          </p:val>
                                        </p:tav>
                                      </p:tavLst>
                                    </p:anim>
                                    <p:anim calcmode="lin" valueType="num">
                                      <p:cBhvr>
                                        <p:cTn id="51" dur="1000" fill="hold"/>
                                        <p:tgtEl>
                                          <p:spTgt spid="47"/>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200"/>
                                  </p:stCondLst>
                                  <p:childTnLst>
                                    <p:set>
                                      <p:cBhvr>
                                        <p:cTn id="53" dur="1" fill="hold">
                                          <p:stCondLst>
                                            <p:cond delay="0"/>
                                          </p:stCondLst>
                                        </p:cTn>
                                        <p:tgtEl>
                                          <p:spTgt spid="48"/>
                                        </p:tgtEl>
                                        <p:attrNameLst>
                                          <p:attrName>style.visibility</p:attrName>
                                        </p:attrNameLst>
                                      </p:cBhvr>
                                      <p:to>
                                        <p:strVal val="visible"/>
                                      </p:to>
                                    </p:set>
                                    <p:animEffect transition="in" filter="fade">
                                      <p:cBhvr>
                                        <p:cTn id="54" dur="1000"/>
                                        <p:tgtEl>
                                          <p:spTgt spid="48"/>
                                        </p:tgtEl>
                                      </p:cBhvr>
                                    </p:animEffect>
                                    <p:anim calcmode="lin" valueType="num">
                                      <p:cBhvr>
                                        <p:cTn id="55" dur="1000" fill="hold"/>
                                        <p:tgtEl>
                                          <p:spTgt spid="48"/>
                                        </p:tgtEl>
                                        <p:attrNameLst>
                                          <p:attrName>ppt_x</p:attrName>
                                        </p:attrNameLst>
                                      </p:cBhvr>
                                      <p:tavLst>
                                        <p:tav tm="0">
                                          <p:val>
                                            <p:strVal val="#ppt_x"/>
                                          </p:val>
                                        </p:tav>
                                        <p:tav tm="100000">
                                          <p:val>
                                            <p:strVal val="#ppt_x"/>
                                          </p:val>
                                        </p:tav>
                                      </p:tavLst>
                                    </p:anim>
                                    <p:anim calcmode="lin" valueType="num">
                                      <p:cBhvr>
                                        <p:cTn id="56" dur="1000" fill="hold"/>
                                        <p:tgtEl>
                                          <p:spTgt spid="48"/>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400"/>
                                  </p:stCondLst>
                                  <p:childTnLst>
                                    <p:set>
                                      <p:cBhvr>
                                        <p:cTn id="58" dur="1" fill="hold">
                                          <p:stCondLst>
                                            <p:cond delay="0"/>
                                          </p:stCondLst>
                                        </p:cTn>
                                        <p:tgtEl>
                                          <p:spTgt spid="49"/>
                                        </p:tgtEl>
                                        <p:attrNameLst>
                                          <p:attrName>style.visibility</p:attrName>
                                        </p:attrNameLst>
                                      </p:cBhvr>
                                      <p:to>
                                        <p:strVal val="visible"/>
                                      </p:to>
                                    </p:set>
                                    <p:animEffect transition="in" filter="fade">
                                      <p:cBhvr>
                                        <p:cTn id="59" dur="1000"/>
                                        <p:tgtEl>
                                          <p:spTgt spid="49"/>
                                        </p:tgtEl>
                                      </p:cBhvr>
                                    </p:animEffect>
                                    <p:anim calcmode="lin" valueType="num">
                                      <p:cBhvr>
                                        <p:cTn id="60" dur="1000" fill="hold"/>
                                        <p:tgtEl>
                                          <p:spTgt spid="49"/>
                                        </p:tgtEl>
                                        <p:attrNameLst>
                                          <p:attrName>ppt_x</p:attrName>
                                        </p:attrNameLst>
                                      </p:cBhvr>
                                      <p:tavLst>
                                        <p:tav tm="0">
                                          <p:val>
                                            <p:strVal val="#ppt_x"/>
                                          </p:val>
                                        </p:tav>
                                        <p:tav tm="100000">
                                          <p:val>
                                            <p:strVal val="#ppt_x"/>
                                          </p:val>
                                        </p:tav>
                                      </p:tavLst>
                                    </p:anim>
                                    <p:anim calcmode="lin" valueType="num">
                                      <p:cBhvr>
                                        <p:cTn id="61" dur="1000" fill="hold"/>
                                        <p:tgtEl>
                                          <p:spTgt spid="49"/>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600"/>
                                  </p:stCondLst>
                                  <p:childTnLst>
                                    <p:set>
                                      <p:cBhvr>
                                        <p:cTn id="63" dur="1" fill="hold">
                                          <p:stCondLst>
                                            <p:cond delay="0"/>
                                          </p:stCondLst>
                                        </p:cTn>
                                        <p:tgtEl>
                                          <p:spTgt spid="50"/>
                                        </p:tgtEl>
                                        <p:attrNameLst>
                                          <p:attrName>style.visibility</p:attrName>
                                        </p:attrNameLst>
                                      </p:cBhvr>
                                      <p:to>
                                        <p:strVal val="visible"/>
                                      </p:to>
                                    </p:set>
                                    <p:animEffect transition="in" filter="fade">
                                      <p:cBhvr>
                                        <p:cTn id="64" dur="1000"/>
                                        <p:tgtEl>
                                          <p:spTgt spid="50"/>
                                        </p:tgtEl>
                                      </p:cBhvr>
                                    </p:animEffect>
                                    <p:anim calcmode="lin" valueType="num">
                                      <p:cBhvr>
                                        <p:cTn id="65" dur="1000" fill="hold"/>
                                        <p:tgtEl>
                                          <p:spTgt spid="50"/>
                                        </p:tgtEl>
                                        <p:attrNameLst>
                                          <p:attrName>ppt_x</p:attrName>
                                        </p:attrNameLst>
                                      </p:cBhvr>
                                      <p:tavLst>
                                        <p:tav tm="0">
                                          <p:val>
                                            <p:strVal val="#ppt_x"/>
                                          </p:val>
                                        </p:tav>
                                        <p:tav tm="100000">
                                          <p:val>
                                            <p:strVal val="#ppt_x"/>
                                          </p:val>
                                        </p:tav>
                                      </p:tavLst>
                                    </p:anim>
                                    <p:anim calcmode="lin" valueType="num">
                                      <p:cBhvr>
                                        <p:cTn id="66" dur="1000" fill="hold"/>
                                        <p:tgtEl>
                                          <p:spTgt spid="50"/>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800"/>
                                  </p:stCondLst>
                                  <p:childTnLst>
                                    <p:set>
                                      <p:cBhvr>
                                        <p:cTn id="68" dur="1" fill="hold">
                                          <p:stCondLst>
                                            <p:cond delay="0"/>
                                          </p:stCondLst>
                                        </p:cTn>
                                        <p:tgtEl>
                                          <p:spTgt spid="51"/>
                                        </p:tgtEl>
                                        <p:attrNameLst>
                                          <p:attrName>style.visibility</p:attrName>
                                        </p:attrNameLst>
                                      </p:cBhvr>
                                      <p:to>
                                        <p:strVal val="visible"/>
                                      </p:to>
                                    </p:set>
                                    <p:animEffect transition="in" filter="fade">
                                      <p:cBhvr>
                                        <p:cTn id="69" dur="1000"/>
                                        <p:tgtEl>
                                          <p:spTgt spid="51"/>
                                        </p:tgtEl>
                                      </p:cBhvr>
                                    </p:animEffect>
                                    <p:anim calcmode="lin" valueType="num">
                                      <p:cBhvr>
                                        <p:cTn id="70" dur="1000" fill="hold"/>
                                        <p:tgtEl>
                                          <p:spTgt spid="51"/>
                                        </p:tgtEl>
                                        <p:attrNameLst>
                                          <p:attrName>ppt_x</p:attrName>
                                        </p:attrNameLst>
                                      </p:cBhvr>
                                      <p:tavLst>
                                        <p:tav tm="0">
                                          <p:val>
                                            <p:strVal val="#ppt_x"/>
                                          </p:val>
                                        </p:tav>
                                        <p:tav tm="100000">
                                          <p:val>
                                            <p:strVal val="#ppt_x"/>
                                          </p:val>
                                        </p:tav>
                                      </p:tavLst>
                                    </p:anim>
                                    <p:anim calcmode="lin" valueType="num">
                                      <p:cBhvr>
                                        <p:cTn id="71" dur="1000" fill="hold"/>
                                        <p:tgtEl>
                                          <p:spTgt spid="51"/>
                                        </p:tgtEl>
                                        <p:attrNameLst>
                                          <p:attrName>ppt_y</p:attrName>
                                        </p:attrNameLst>
                                      </p:cBhvr>
                                      <p:tavLst>
                                        <p:tav tm="0">
                                          <p:val>
                                            <p:strVal val="#ppt_y+.1"/>
                                          </p:val>
                                        </p:tav>
                                        <p:tav tm="100000">
                                          <p:val>
                                            <p:strVal val="#ppt_y"/>
                                          </p:val>
                                        </p:tav>
                                      </p:tavLst>
                                    </p:anim>
                                  </p:childTnLst>
                                </p:cTn>
                              </p:par>
                              <p:par>
                                <p:cTn id="72" presetID="42" presetClass="entr" presetSubtype="0" fill="hold" grpId="0" nodeType="withEffect">
                                  <p:stCondLst>
                                    <p:cond delay="1000"/>
                                  </p:stCondLst>
                                  <p:childTnLst>
                                    <p:set>
                                      <p:cBhvr>
                                        <p:cTn id="73" dur="1" fill="hold">
                                          <p:stCondLst>
                                            <p:cond delay="0"/>
                                          </p:stCondLst>
                                        </p:cTn>
                                        <p:tgtEl>
                                          <p:spTgt spid="52"/>
                                        </p:tgtEl>
                                        <p:attrNameLst>
                                          <p:attrName>style.visibility</p:attrName>
                                        </p:attrNameLst>
                                      </p:cBhvr>
                                      <p:to>
                                        <p:strVal val="visible"/>
                                      </p:to>
                                    </p:set>
                                    <p:animEffect transition="in" filter="fade">
                                      <p:cBhvr>
                                        <p:cTn id="74" dur="1000"/>
                                        <p:tgtEl>
                                          <p:spTgt spid="52"/>
                                        </p:tgtEl>
                                      </p:cBhvr>
                                    </p:animEffect>
                                    <p:anim calcmode="lin" valueType="num">
                                      <p:cBhvr>
                                        <p:cTn id="75" dur="1000" fill="hold"/>
                                        <p:tgtEl>
                                          <p:spTgt spid="52"/>
                                        </p:tgtEl>
                                        <p:attrNameLst>
                                          <p:attrName>ppt_x</p:attrName>
                                        </p:attrNameLst>
                                      </p:cBhvr>
                                      <p:tavLst>
                                        <p:tav tm="0">
                                          <p:val>
                                            <p:strVal val="#ppt_x"/>
                                          </p:val>
                                        </p:tav>
                                        <p:tav tm="100000">
                                          <p:val>
                                            <p:strVal val="#ppt_x"/>
                                          </p:val>
                                        </p:tav>
                                      </p:tavLst>
                                    </p:anim>
                                    <p:anim calcmode="lin" valueType="num">
                                      <p:cBhvr>
                                        <p:cTn id="76" dur="1000" fill="hold"/>
                                        <p:tgtEl>
                                          <p:spTgt spid="52"/>
                                        </p:tgtEl>
                                        <p:attrNameLst>
                                          <p:attrName>ppt_y</p:attrName>
                                        </p:attrNameLst>
                                      </p:cBhvr>
                                      <p:tavLst>
                                        <p:tav tm="0">
                                          <p:val>
                                            <p:strVal val="#ppt_y+.1"/>
                                          </p:val>
                                        </p:tav>
                                        <p:tav tm="100000">
                                          <p:val>
                                            <p:strVal val="#ppt_y"/>
                                          </p:val>
                                        </p:tav>
                                      </p:tavLst>
                                    </p:anim>
                                  </p:childTnLst>
                                </p:cTn>
                              </p:par>
                              <p:par>
                                <p:cTn id="77" presetID="42" presetClass="entr" presetSubtype="0" fill="hold" grpId="0" nodeType="withEffect">
                                  <p:stCondLst>
                                    <p:cond delay="1200"/>
                                  </p:stCondLst>
                                  <p:childTnLst>
                                    <p:set>
                                      <p:cBhvr>
                                        <p:cTn id="78" dur="1" fill="hold">
                                          <p:stCondLst>
                                            <p:cond delay="0"/>
                                          </p:stCondLst>
                                        </p:cTn>
                                        <p:tgtEl>
                                          <p:spTgt spid="53"/>
                                        </p:tgtEl>
                                        <p:attrNameLst>
                                          <p:attrName>style.visibility</p:attrName>
                                        </p:attrNameLst>
                                      </p:cBhvr>
                                      <p:to>
                                        <p:strVal val="visible"/>
                                      </p:to>
                                    </p:set>
                                    <p:animEffect transition="in" filter="fade">
                                      <p:cBhvr>
                                        <p:cTn id="79" dur="1000"/>
                                        <p:tgtEl>
                                          <p:spTgt spid="53"/>
                                        </p:tgtEl>
                                      </p:cBhvr>
                                    </p:animEffect>
                                    <p:anim calcmode="lin" valueType="num">
                                      <p:cBhvr>
                                        <p:cTn id="80" dur="1000" fill="hold"/>
                                        <p:tgtEl>
                                          <p:spTgt spid="53"/>
                                        </p:tgtEl>
                                        <p:attrNameLst>
                                          <p:attrName>ppt_x</p:attrName>
                                        </p:attrNameLst>
                                      </p:cBhvr>
                                      <p:tavLst>
                                        <p:tav tm="0">
                                          <p:val>
                                            <p:strVal val="#ppt_x"/>
                                          </p:val>
                                        </p:tav>
                                        <p:tav tm="100000">
                                          <p:val>
                                            <p:strVal val="#ppt_x"/>
                                          </p:val>
                                        </p:tav>
                                      </p:tavLst>
                                    </p:anim>
                                    <p:anim calcmode="lin" valueType="num">
                                      <p:cBhvr>
                                        <p:cTn id="81" dur="1000" fill="hold"/>
                                        <p:tgtEl>
                                          <p:spTgt spid="53"/>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1400"/>
                                  </p:stCondLst>
                                  <p:childTnLst>
                                    <p:set>
                                      <p:cBhvr>
                                        <p:cTn id="83" dur="1" fill="hold">
                                          <p:stCondLst>
                                            <p:cond delay="0"/>
                                          </p:stCondLst>
                                        </p:cTn>
                                        <p:tgtEl>
                                          <p:spTgt spid="54"/>
                                        </p:tgtEl>
                                        <p:attrNameLst>
                                          <p:attrName>style.visibility</p:attrName>
                                        </p:attrNameLst>
                                      </p:cBhvr>
                                      <p:to>
                                        <p:strVal val="visible"/>
                                      </p:to>
                                    </p:set>
                                    <p:animEffect transition="in" filter="fade">
                                      <p:cBhvr>
                                        <p:cTn id="84" dur="1000"/>
                                        <p:tgtEl>
                                          <p:spTgt spid="54"/>
                                        </p:tgtEl>
                                      </p:cBhvr>
                                    </p:animEffect>
                                    <p:anim calcmode="lin" valueType="num">
                                      <p:cBhvr>
                                        <p:cTn id="85" dur="1000" fill="hold"/>
                                        <p:tgtEl>
                                          <p:spTgt spid="54"/>
                                        </p:tgtEl>
                                        <p:attrNameLst>
                                          <p:attrName>ppt_x</p:attrName>
                                        </p:attrNameLst>
                                      </p:cBhvr>
                                      <p:tavLst>
                                        <p:tav tm="0">
                                          <p:val>
                                            <p:strVal val="#ppt_x"/>
                                          </p:val>
                                        </p:tav>
                                        <p:tav tm="100000">
                                          <p:val>
                                            <p:strVal val="#ppt_x"/>
                                          </p:val>
                                        </p:tav>
                                      </p:tavLst>
                                    </p:anim>
                                    <p:anim calcmode="lin" valueType="num">
                                      <p:cBhvr>
                                        <p:cTn id="86" dur="1000" fill="hold"/>
                                        <p:tgtEl>
                                          <p:spTgt spid="54"/>
                                        </p:tgtEl>
                                        <p:attrNameLst>
                                          <p:attrName>ppt_y</p:attrName>
                                        </p:attrNameLst>
                                      </p:cBhvr>
                                      <p:tavLst>
                                        <p:tav tm="0">
                                          <p:val>
                                            <p:strVal val="#ppt_y+.1"/>
                                          </p:val>
                                        </p:tav>
                                        <p:tav tm="100000">
                                          <p:val>
                                            <p:strVal val="#ppt_y"/>
                                          </p:val>
                                        </p:tav>
                                      </p:tavLst>
                                    </p:anim>
                                  </p:childTnLst>
                                </p:cTn>
                              </p:par>
                              <p:par>
                                <p:cTn id="87" presetID="42" presetClass="entr" presetSubtype="0" fill="hold" grpId="0" nodeType="withEffect">
                                  <p:stCondLst>
                                    <p:cond delay="1600"/>
                                  </p:stCondLst>
                                  <p:childTnLst>
                                    <p:set>
                                      <p:cBhvr>
                                        <p:cTn id="88" dur="1" fill="hold">
                                          <p:stCondLst>
                                            <p:cond delay="0"/>
                                          </p:stCondLst>
                                        </p:cTn>
                                        <p:tgtEl>
                                          <p:spTgt spid="55"/>
                                        </p:tgtEl>
                                        <p:attrNameLst>
                                          <p:attrName>style.visibility</p:attrName>
                                        </p:attrNameLst>
                                      </p:cBhvr>
                                      <p:to>
                                        <p:strVal val="visible"/>
                                      </p:to>
                                    </p:set>
                                    <p:animEffect transition="in" filter="fade">
                                      <p:cBhvr>
                                        <p:cTn id="89" dur="1000"/>
                                        <p:tgtEl>
                                          <p:spTgt spid="55"/>
                                        </p:tgtEl>
                                      </p:cBhvr>
                                    </p:animEffect>
                                    <p:anim calcmode="lin" valueType="num">
                                      <p:cBhvr>
                                        <p:cTn id="90" dur="1000" fill="hold"/>
                                        <p:tgtEl>
                                          <p:spTgt spid="55"/>
                                        </p:tgtEl>
                                        <p:attrNameLst>
                                          <p:attrName>ppt_x</p:attrName>
                                        </p:attrNameLst>
                                      </p:cBhvr>
                                      <p:tavLst>
                                        <p:tav tm="0">
                                          <p:val>
                                            <p:strVal val="#ppt_x"/>
                                          </p:val>
                                        </p:tav>
                                        <p:tav tm="100000">
                                          <p:val>
                                            <p:strVal val="#ppt_x"/>
                                          </p:val>
                                        </p:tav>
                                      </p:tavLst>
                                    </p:anim>
                                    <p:anim calcmode="lin" valueType="num">
                                      <p:cBhvr>
                                        <p:cTn id="91" dur="1000" fill="hold"/>
                                        <p:tgtEl>
                                          <p:spTgt spid="55"/>
                                        </p:tgtEl>
                                        <p:attrNameLst>
                                          <p:attrName>ppt_y</p:attrName>
                                        </p:attrNameLst>
                                      </p:cBhvr>
                                      <p:tavLst>
                                        <p:tav tm="0">
                                          <p:val>
                                            <p:strVal val="#ppt_y+.1"/>
                                          </p:val>
                                        </p:tav>
                                        <p:tav tm="100000">
                                          <p:val>
                                            <p:strVal val="#ppt_y"/>
                                          </p:val>
                                        </p:tav>
                                      </p:tavLst>
                                    </p:anim>
                                  </p:childTnLst>
                                </p:cTn>
                              </p:par>
                              <p:par>
                                <p:cTn id="92" presetID="2" presetClass="entr" presetSubtype="2" fill="hold" grpId="0" nodeType="withEffect">
                                  <p:stCondLst>
                                    <p:cond delay="1800"/>
                                  </p:stCondLst>
                                  <p:childTnLst>
                                    <p:set>
                                      <p:cBhvr>
                                        <p:cTn id="93" dur="1" fill="hold">
                                          <p:stCondLst>
                                            <p:cond delay="0"/>
                                          </p:stCondLst>
                                        </p:cTn>
                                        <p:tgtEl>
                                          <p:spTgt spid="56"/>
                                        </p:tgtEl>
                                        <p:attrNameLst>
                                          <p:attrName>style.visibility</p:attrName>
                                        </p:attrNameLst>
                                      </p:cBhvr>
                                      <p:to>
                                        <p:strVal val="visible"/>
                                      </p:to>
                                    </p:set>
                                    <p:anim calcmode="lin" valueType="num">
                                      <p:cBhvr>
                                        <p:cTn id="94" dur="500" fill="hold"/>
                                        <p:tgtEl>
                                          <p:spTgt spid="56"/>
                                        </p:tgtEl>
                                        <p:attrNameLst>
                                          <p:attrName>ppt_x</p:attrName>
                                        </p:attrNameLst>
                                      </p:cBhvr>
                                      <p:tavLst>
                                        <p:tav tm="0">
                                          <p:val>
                                            <p:strVal val="1+#ppt_w/2"/>
                                          </p:val>
                                        </p:tav>
                                        <p:tav tm="100000">
                                          <p:val>
                                            <p:strVal val="#ppt_x"/>
                                          </p:val>
                                        </p:tav>
                                      </p:tavLst>
                                    </p:anim>
                                    <p:anim calcmode="lin" valueType="num">
                                      <p:cBhvr>
                                        <p:cTn id="95" dur="500" fill="hold"/>
                                        <p:tgtEl>
                                          <p:spTgt spid="56"/>
                                        </p:tgtEl>
                                        <p:attrNameLst>
                                          <p:attrName>ppt_y</p:attrName>
                                        </p:attrNameLst>
                                      </p:cBhvr>
                                      <p:tavLst>
                                        <p:tav tm="0">
                                          <p:val>
                                            <p:strVal val="#ppt_y"/>
                                          </p:val>
                                        </p:tav>
                                        <p:tav tm="100000">
                                          <p:val>
                                            <p:strVal val="#ppt_y"/>
                                          </p:val>
                                        </p:tav>
                                      </p:tavLst>
                                    </p:anim>
                                  </p:childTnLst>
                                </p:cTn>
                              </p:par>
                              <p:par>
                                <p:cTn id="96" presetID="42" presetClass="entr" presetSubtype="0" fill="hold" grpId="0" nodeType="withEffect">
                                  <p:stCondLst>
                                    <p:cond delay="1600"/>
                                  </p:stCondLst>
                                  <p:childTnLst>
                                    <p:set>
                                      <p:cBhvr>
                                        <p:cTn id="97" dur="1" fill="hold">
                                          <p:stCondLst>
                                            <p:cond delay="0"/>
                                          </p:stCondLst>
                                        </p:cTn>
                                        <p:tgtEl>
                                          <p:spTgt spid="57"/>
                                        </p:tgtEl>
                                        <p:attrNameLst>
                                          <p:attrName>style.visibility</p:attrName>
                                        </p:attrNameLst>
                                      </p:cBhvr>
                                      <p:to>
                                        <p:strVal val="visible"/>
                                      </p:to>
                                    </p:set>
                                    <p:animEffect transition="in" filter="fade">
                                      <p:cBhvr>
                                        <p:cTn id="98" dur="1000"/>
                                        <p:tgtEl>
                                          <p:spTgt spid="57"/>
                                        </p:tgtEl>
                                      </p:cBhvr>
                                    </p:animEffect>
                                    <p:anim calcmode="lin" valueType="num">
                                      <p:cBhvr>
                                        <p:cTn id="99" dur="1000" fill="hold"/>
                                        <p:tgtEl>
                                          <p:spTgt spid="57"/>
                                        </p:tgtEl>
                                        <p:attrNameLst>
                                          <p:attrName>ppt_x</p:attrName>
                                        </p:attrNameLst>
                                      </p:cBhvr>
                                      <p:tavLst>
                                        <p:tav tm="0">
                                          <p:val>
                                            <p:strVal val="#ppt_x"/>
                                          </p:val>
                                        </p:tav>
                                        <p:tav tm="100000">
                                          <p:val>
                                            <p:strVal val="#ppt_x"/>
                                          </p:val>
                                        </p:tav>
                                      </p:tavLst>
                                    </p:anim>
                                    <p:anim calcmode="lin" valueType="num">
                                      <p:cBhvr>
                                        <p:cTn id="100"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ldLvl="0" autoUpdateAnimBg="0"/>
      <p:bldP spid="39" grpId="0" bldLvl="0" autoUpdateAnimBg="0"/>
      <p:bldP spid="40" grpId="0" bldLvl="0" autoUpdateAnimBg="0"/>
      <p:bldP spid="41" grpId="0" bldLvl="0" autoUpdateAnimBg="0"/>
      <p:bldP spid="42" grpId="0" bldLvl="0" autoUpdateAnimBg="0"/>
      <p:bldP spid="43" grpId="0" bldLvl="0" autoUpdateAnimBg="0"/>
      <p:bldP spid="44" grpId="0" bldLvl="0" autoUpdateAnimBg="0"/>
      <p:bldP spid="45" grpId="0" bldLvl="0" autoUpdateAnimBg="0"/>
      <p:bldP spid="46" grpId="0" bldLvl="0" autoUpdateAnimBg="0"/>
      <p:bldP spid="47" grpId="0" animBg="1"/>
      <p:bldP spid="48" grpId="0" animBg="1"/>
      <p:bldP spid="49" grpId="0" animBg="1"/>
      <p:bldP spid="50" grpId="0" animBg="1"/>
      <p:bldP spid="51" grpId="0" animBg="1"/>
      <p:bldP spid="52" grpId="0" animBg="1"/>
      <p:bldP spid="53" grpId="0" animBg="1"/>
      <p:bldP spid="54" grpId="0" animBg="1"/>
      <p:bldP spid="55" grpId="0" animBg="1"/>
      <p:bldP spid="56" grpId="0" bldLvl="0" autoUpdateAnimBg="0"/>
      <p:bldP spid="57"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3693319"/>
          </a:xfrm>
          <a:prstGeom prst="rect">
            <a:avLst/>
          </a:prstGeom>
          <a:noFill/>
        </p:spPr>
        <p:txBody>
          <a:bodyPr wrap="square" rtlCol="0">
            <a:spAutoFit/>
          </a:bodyPr>
          <a:lstStyle/>
          <a:p>
            <a:pPr indent="457200"/>
            <a:r>
              <a:rPr lang="zh-CN" altLang="zh-CN" b="1" dirty="0"/>
              <a:t>任务</a:t>
            </a:r>
            <a:r>
              <a:rPr lang="zh-CN" altLang="zh-CN" b="1" dirty="0" smtClean="0"/>
              <a:t>背景</a:t>
            </a:r>
            <a:endParaRPr lang="en-US" altLang="zh-CN" b="1" dirty="0" smtClean="0"/>
          </a:p>
          <a:p>
            <a:pPr indent="457200"/>
            <a:endParaRPr lang="zh-CN" altLang="zh-CN" dirty="0"/>
          </a:p>
          <a:p>
            <a:pPr indent="457200"/>
            <a:r>
              <a:rPr lang="zh-CN" altLang="zh-CN" dirty="0"/>
              <a:t>案例分析是一种常用的培训方式，案例分析就是将理论化的内容通过讲故事和举例子的方式表现出来，使得比较陈旧、理论性强、抽象的内容变得真实，易于员工理解和接受。</a:t>
            </a:r>
          </a:p>
          <a:p>
            <a:pPr indent="457200"/>
            <a:r>
              <a:rPr lang="zh-CN" altLang="zh-CN" dirty="0"/>
              <a:t>在呼叫中心，案例分析变成了一种常见的会议形式，它是将日常的培训内容和实践相互结合的有效形式，也是提高员工工作水平的一种重要方法。</a:t>
            </a:r>
          </a:p>
          <a:p>
            <a:pPr indent="457200"/>
            <a:r>
              <a:rPr lang="zh-CN" altLang="zh-CN" dirty="0"/>
              <a:t>通过案例分析会议的召开，可以调动员工的思维，让员工将日常考核内容、培训内容和理论知识与实践结合起来，加深理解；对于管理者而言，通过员工自身对案例的分析和梳理，往往能够让员工容易接纳一些工作方面的要求，并且通过一些典型案例将近期的工作目标顺利传达下去。</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案例分析会的执行</a:t>
            </a:r>
            <a:endParaRPr lang="zh-CN" altLang="en-US" sz="1600" b="1" dirty="0">
              <a:solidFill>
                <a:schemeClr val="accent3">
                  <a:lumMod val="50000"/>
                </a:schemeClr>
              </a:solidFill>
              <a:latin typeface="黑体" pitchFamily="2" charset="-122"/>
              <a:ea typeface="黑体" pitchFamily="2" charset="-122"/>
            </a:endParaRPr>
          </a:p>
        </p:txBody>
      </p:sp>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95140243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923330"/>
          </a:xfrm>
          <a:prstGeom prst="rect">
            <a:avLst/>
          </a:prstGeom>
          <a:noFill/>
        </p:spPr>
        <p:txBody>
          <a:bodyPr wrap="square" rtlCol="0">
            <a:spAutoFit/>
          </a:bodyPr>
          <a:lstStyle/>
          <a:p>
            <a:pPr indent="457200"/>
            <a:r>
              <a:rPr lang="zh-CN" altLang="zh-CN" b="1" dirty="0"/>
              <a:t>实训</a:t>
            </a:r>
            <a:r>
              <a:rPr lang="zh-CN" altLang="zh-CN" b="1" dirty="0" smtClean="0"/>
              <a:t>目的</a:t>
            </a:r>
            <a:endParaRPr lang="en-US" altLang="zh-CN" b="1" dirty="0" smtClean="0"/>
          </a:p>
          <a:p>
            <a:pPr indent="457200"/>
            <a:endParaRPr lang="zh-CN" altLang="zh-CN" dirty="0"/>
          </a:p>
          <a:p>
            <a:pPr indent="457200"/>
            <a:r>
              <a:rPr lang="zh-CN" altLang="zh-CN" dirty="0"/>
              <a:t>本节主要针对如何执行好案例分析会进行实训。</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案例分析会的执行</a:t>
            </a:r>
            <a:endParaRPr lang="zh-CN" altLang="en-US" sz="1600" b="1" dirty="0">
              <a:solidFill>
                <a:schemeClr val="accent3">
                  <a:lumMod val="50000"/>
                </a:schemeClr>
              </a:solidFill>
              <a:latin typeface="黑体" pitchFamily="2" charset="-122"/>
              <a:ea typeface="黑体" pitchFamily="2" charset="-122"/>
            </a:endParaRPr>
          </a:p>
        </p:txBody>
      </p:sp>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32382095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841276"/>
            <a:ext cx="6836222" cy="4524315"/>
          </a:xfrm>
          <a:prstGeom prst="rect">
            <a:avLst/>
          </a:prstGeom>
          <a:noFill/>
        </p:spPr>
        <p:txBody>
          <a:bodyPr wrap="square" rtlCol="0">
            <a:spAutoFit/>
          </a:bodyPr>
          <a:lstStyle/>
          <a:p>
            <a:pPr indent="457200"/>
            <a:r>
              <a:rPr lang="zh-CN" altLang="zh-CN" b="1" dirty="0"/>
              <a:t>必备能力点</a:t>
            </a:r>
            <a:endParaRPr lang="zh-CN" altLang="zh-CN" dirty="0"/>
          </a:p>
          <a:p>
            <a:pPr indent="457200"/>
            <a:r>
              <a:rPr lang="en-US" altLang="zh-CN" dirty="0"/>
              <a:t>1</a:t>
            </a:r>
            <a:r>
              <a:rPr lang="zh-CN" altLang="zh-CN" dirty="0"/>
              <a:t>．素材整理和挑选</a:t>
            </a:r>
          </a:p>
          <a:p>
            <a:pPr indent="457200"/>
            <a:r>
              <a:rPr lang="zh-CN" altLang="zh-CN" dirty="0"/>
              <a:t>案例分析会以各项案例为会议内容，由于时间的限制，案例分析会要将案例的选择、案例的代表性、案例相关的人员情况等都需要考虑进去。因此，选择素材是案例分析会是否能够成功的重要前提，对于选什么、怎么选，一定要做到心中有数。</a:t>
            </a:r>
          </a:p>
          <a:p>
            <a:pPr indent="457200"/>
            <a:r>
              <a:rPr lang="en-US" altLang="zh-CN" dirty="0"/>
              <a:t>2</a:t>
            </a:r>
            <a:r>
              <a:rPr lang="zh-CN" altLang="zh-CN" dirty="0"/>
              <a:t>．很高的业务水平</a:t>
            </a:r>
          </a:p>
          <a:p>
            <a:pPr indent="457200"/>
            <a:r>
              <a:rPr lang="zh-CN" altLang="zh-CN" dirty="0"/>
              <a:t>在案例分析过程中，对于录音中员工的话术是否标准、客户解决方案是否准确、处理的流程是否合理等都需要有一个非常准确无误的判断和解释，这就要求组织者一定要有很高的业务水平，否则会议沟通的结果就得不到员工的认可，并且班组长的威信也会受到损害。</a:t>
            </a:r>
          </a:p>
          <a:p>
            <a:pPr indent="457200"/>
            <a:r>
              <a:rPr lang="en-US" altLang="zh-CN" dirty="0"/>
              <a:t>3</a:t>
            </a:r>
            <a:r>
              <a:rPr lang="zh-CN" altLang="zh-CN" dirty="0"/>
              <a:t>．调动员工思维</a:t>
            </a:r>
          </a:p>
          <a:p>
            <a:pPr indent="457200"/>
            <a:r>
              <a:rPr lang="zh-CN" altLang="zh-CN" dirty="0"/>
              <a:t>案例分析会除了主持人进行讲解和分析之外，大多数时间需要员工能够将自己的想法表达出来，所以一定要引起大家的兴趣，调动大家的思维，使每位员工的想法都能展现出来。</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案例分析会的执行</a:t>
            </a:r>
            <a:endParaRPr lang="zh-CN" altLang="en-US" sz="1600" b="1" dirty="0">
              <a:solidFill>
                <a:schemeClr val="accent3">
                  <a:lumMod val="50000"/>
                </a:schemeClr>
              </a:solidFill>
              <a:latin typeface="黑体" pitchFamily="2" charset="-122"/>
              <a:ea typeface="黑体" pitchFamily="2" charset="-122"/>
            </a:endParaRPr>
          </a:p>
        </p:txBody>
      </p:sp>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32382095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3693319"/>
          </a:xfrm>
          <a:prstGeom prst="rect">
            <a:avLst/>
          </a:prstGeom>
          <a:noFill/>
        </p:spPr>
        <p:txBody>
          <a:bodyPr wrap="square" rtlCol="0">
            <a:spAutoFit/>
          </a:bodyPr>
          <a:lstStyle/>
          <a:p>
            <a:pPr indent="457200"/>
            <a:r>
              <a:rPr lang="en-US" altLang="zh-CN" dirty="0"/>
              <a:t>4</a:t>
            </a:r>
            <a:r>
              <a:rPr lang="zh-CN" altLang="zh-CN" dirty="0"/>
              <a:t>．引导话题观点</a:t>
            </a:r>
          </a:p>
          <a:p>
            <a:pPr indent="457200"/>
            <a:r>
              <a:rPr lang="zh-CN" altLang="zh-CN" dirty="0"/>
              <a:t>在整个会议过程中，员工思考问题的角度可能正确，也可能有偏差，这就需要班组长能够及时准确地把握切人点，引导大家的思路能够向正确的方向发展，这一点对于组织者的能力要求较高。</a:t>
            </a:r>
          </a:p>
          <a:p>
            <a:pPr indent="457200"/>
            <a:r>
              <a:rPr lang="en-US" altLang="zh-CN" dirty="0"/>
              <a:t>5</a:t>
            </a:r>
            <a:r>
              <a:rPr lang="zh-CN" altLang="zh-CN" dirty="0"/>
              <a:t>．清晰的逻辑思维</a:t>
            </a:r>
          </a:p>
          <a:p>
            <a:pPr indent="457200"/>
            <a:r>
              <a:rPr lang="zh-CN" altLang="zh-CN" dirty="0"/>
              <a:t>案例分析会是一种以讨论为主的会议形式，每个人都会产生不同的观点和想法，那么要保证整个会议能够达到预期的目的，就需要在引导大家观点的同时也要能够进行非常符合逻辑的表达，让大家能够自然地接受。</a:t>
            </a:r>
          </a:p>
          <a:p>
            <a:pPr indent="457200"/>
            <a:r>
              <a:rPr lang="en-US" altLang="zh-CN" dirty="0"/>
              <a:t>6</a:t>
            </a:r>
            <a:r>
              <a:rPr lang="zh-CN" altLang="zh-CN" dirty="0"/>
              <a:t>．较强的总结能力</a:t>
            </a:r>
          </a:p>
          <a:p>
            <a:pPr indent="457200"/>
            <a:r>
              <a:rPr lang="zh-CN" altLang="zh-CN" dirty="0"/>
              <a:t>会议结束前一定要进行再次回顾，将整个案例分析会的成果一一进行阐述，这样才能让员工的思路更加清晰，防止出现讨论的时候热火朝天、讨论结束一哄而散的局面，从而没有任何收获。</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案例分析会的执行</a:t>
            </a:r>
            <a:endParaRPr lang="zh-CN" altLang="en-US" sz="1600" b="1" dirty="0">
              <a:solidFill>
                <a:schemeClr val="accent3">
                  <a:lumMod val="50000"/>
                </a:schemeClr>
              </a:solidFill>
              <a:latin typeface="黑体" pitchFamily="2" charset="-122"/>
              <a:ea typeface="黑体" pitchFamily="2" charset="-122"/>
            </a:endParaRPr>
          </a:p>
        </p:txBody>
      </p:sp>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32382095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2585323"/>
          </a:xfrm>
          <a:prstGeom prst="rect">
            <a:avLst/>
          </a:prstGeom>
          <a:noFill/>
        </p:spPr>
        <p:txBody>
          <a:bodyPr wrap="square" rtlCol="0">
            <a:spAutoFit/>
          </a:bodyPr>
          <a:lstStyle/>
          <a:p>
            <a:pPr indent="457200"/>
            <a:r>
              <a:rPr lang="zh-CN" altLang="zh-CN" b="1" dirty="0"/>
              <a:t>时间</a:t>
            </a:r>
            <a:r>
              <a:rPr lang="zh-CN" altLang="zh-CN" b="1" dirty="0" smtClean="0"/>
              <a:t>安排</a:t>
            </a:r>
            <a:endParaRPr lang="en-US" altLang="zh-CN" b="1" dirty="0" smtClean="0"/>
          </a:p>
          <a:p>
            <a:pPr indent="457200"/>
            <a:endParaRPr lang="zh-CN" altLang="zh-CN" dirty="0"/>
          </a:p>
          <a:p>
            <a:pPr indent="457200"/>
            <a:r>
              <a:rPr lang="zh-CN" altLang="zh-CN" dirty="0"/>
              <a:t>建议课时：</a:t>
            </a:r>
            <a:r>
              <a:rPr lang="en-US" altLang="zh-CN" dirty="0"/>
              <a:t>2</a:t>
            </a:r>
            <a:r>
              <a:rPr lang="zh-CN" altLang="zh-CN" dirty="0"/>
              <a:t>课时，第</a:t>
            </a:r>
            <a:r>
              <a:rPr lang="en-US" altLang="zh-CN" dirty="0"/>
              <a:t>1</a:t>
            </a:r>
            <a:r>
              <a:rPr lang="zh-CN" altLang="zh-CN" dirty="0"/>
              <a:t>课时由教师讲解相关知识后，各角色进行准备；</a:t>
            </a:r>
          </a:p>
          <a:p>
            <a:pPr indent="457200"/>
            <a:r>
              <a:rPr lang="zh-CN" altLang="zh-CN" dirty="0"/>
              <a:t>第</a:t>
            </a:r>
            <a:r>
              <a:rPr lang="en-US" altLang="zh-CN" dirty="0"/>
              <a:t>2</a:t>
            </a:r>
            <a:r>
              <a:rPr lang="zh-CN" altLang="zh-CN" dirty="0"/>
              <a:t>课时执行任务和点评总结。</a:t>
            </a:r>
          </a:p>
          <a:p>
            <a:pPr indent="457200"/>
            <a:r>
              <a:rPr lang="en-US" altLang="zh-CN" b="1" dirty="0"/>
              <a:t> </a:t>
            </a:r>
            <a:endParaRPr lang="zh-CN" altLang="zh-CN" dirty="0"/>
          </a:p>
          <a:p>
            <a:pPr indent="457200"/>
            <a:r>
              <a:rPr lang="zh-CN" altLang="zh-CN" b="1" dirty="0"/>
              <a:t>分组</a:t>
            </a:r>
            <a:r>
              <a:rPr lang="zh-CN" altLang="zh-CN" b="1" dirty="0" smtClean="0"/>
              <a:t>方式</a:t>
            </a:r>
            <a:endParaRPr lang="en-US" altLang="zh-CN" b="1" dirty="0" smtClean="0"/>
          </a:p>
          <a:p>
            <a:pPr indent="457200"/>
            <a:endParaRPr lang="zh-CN" altLang="zh-CN" dirty="0"/>
          </a:p>
          <a:p>
            <a:pPr indent="457200"/>
            <a:r>
              <a:rPr lang="zh-CN" altLang="zh-CN" dirty="0"/>
              <a:t>按默认小组人数执行。</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案例分析会的执行</a:t>
            </a:r>
            <a:endParaRPr lang="zh-CN" altLang="en-US" sz="1600" b="1" dirty="0">
              <a:solidFill>
                <a:schemeClr val="accent3">
                  <a:lumMod val="50000"/>
                </a:schemeClr>
              </a:solidFill>
              <a:latin typeface="黑体" pitchFamily="2" charset="-122"/>
              <a:ea typeface="黑体" pitchFamily="2" charset="-122"/>
            </a:endParaRPr>
          </a:p>
        </p:txBody>
      </p:sp>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32382095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841276"/>
            <a:ext cx="6836222" cy="4616648"/>
          </a:xfrm>
          <a:prstGeom prst="rect">
            <a:avLst/>
          </a:prstGeom>
          <a:noFill/>
        </p:spPr>
        <p:txBody>
          <a:bodyPr wrap="square" rtlCol="0">
            <a:spAutoFit/>
          </a:bodyPr>
          <a:lstStyle/>
          <a:p>
            <a:pPr indent="457200"/>
            <a:r>
              <a:rPr lang="zh-CN" altLang="zh-CN" sz="1600" b="1" dirty="0"/>
              <a:t>角色背景</a:t>
            </a:r>
            <a:endParaRPr lang="zh-CN" altLang="zh-CN" sz="1600" dirty="0"/>
          </a:p>
          <a:p>
            <a:pPr indent="457200"/>
            <a:r>
              <a:rPr lang="en-US" altLang="zh-CN" sz="1600" dirty="0"/>
              <a:t>1</a:t>
            </a:r>
            <a:r>
              <a:rPr lang="zh-CN" altLang="zh-CN" sz="1600" dirty="0"/>
              <a:t>．你的资料</a:t>
            </a:r>
          </a:p>
          <a:p>
            <a:pPr indent="457200"/>
            <a:r>
              <a:rPr lang="zh-CN" altLang="zh-CN" sz="1600" dirty="0"/>
              <a:t>你是联合集团呼叫中心的一名班组长，上任时间四个月左右，入职时间一年半。</a:t>
            </a:r>
          </a:p>
          <a:p>
            <a:pPr indent="457200"/>
            <a:r>
              <a:rPr lang="en-US" altLang="zh-CN" sz="1600" dirty="0"/>
              <a:t>2</a:t>
            </a:r>
            <a:r>
              <a:rPr lang="zh-CN" altLang="zh-CN" sz="1600" dirty="0"/>
              <a:t>．该小组资料</a:t>
            </a:r>
          </a:p>
          <a:p>
            <a:pPr indent="457200"/>
            <a:r>
              <a:rPr lang="zh-CN" altLang="zh-CN" sz="1600" dirty="0"/>
              <a:t>你的小组共</a:t>
            </a:r>
            <a:r>
              <a:rPr lang="en-US" altLang="zh-CN" sz="1600" dirty="0"/>
              <a:t>12</a:t>
            </a:r>
            <a:r>
              <a:rPr lang="zh-CN" altLang="zh-CN" sz="1600" dirty="0"/>
              <a:t>人，其中只有</a:t>
            </a:r>
            <a:r>
              <a:rPr lang="en-US" altLang="zh-CN" sz="1600" dirty="0"/>
              <a:t>5</a:t>
            </a:r>
            <a:r>
              <a:rPr lang="zh-CN" altLang="zh-CN" sz="1600" dirty="0"/>
              <a:t>名是老员工，入职时间都在两年左右，其他</a:t>
            </a:r>
            <a:r>
              <a:rPr lang="en-US" altLang="zh-CN" sz="1600" dirty="0"/>
              <a:t>7</a:t>
            </a:r>
            <a:r>
              <a:rPr lang="zh-CN" altLang="zh-CN" sz="1600" dirty="0"/>
              <a:t>名均是新来的员工。该小组自建立以来绩效指标一般，近期通过大家的努力，各项工作都有了很明显的进步，整个小组的业绩也有了提升。</a:t>
            </a:r>
          </a:p>
          <a:p>
            <a:pPr indent="457200"/>
            <a:r>
              <a:rPr lang="en-US" altLang="zh-CN" sz="1600" dirty="0"/>
              <a:t>3</a:t>
            </a:r>
            <a:r>
              <a:rPr lang="zh-CN" altLang="zh-CN" sz="1600" dirty="0"/>
              <a:t>．本次实训背景</a:t>
            </a:r>
          </a:p>
          <a:p>
            <a:pPr indent="457200"/>
            <a:r>
              <a:rPr lang="zh-CN" altLang="zh-CN" sz="1600" dirty="0"/>
              <a:t>最近一段时间的小组整体绩效成绩中，客户满意度水平发生了比较明显的下降，员工利用率也有所降低，而重复来电的比例略微上升。经过和质检主管的沟通，发现最近的员工通话录音中确实存在一些问题，所以有必要进行一次案例分析会，以找到这几项指标发生变化的原因是什么，如何进行提高和改进。</a:t>
            </a:r>
          </a:p>
          <a:p>
            <a:pPr indent="457200"/>
            <a:r>
              <a:rPr lang="en-US" altLang="zh-CN" sz="1600" dirty="0"/>
              <a:t>(1)</a:t>
            </a:r>
            <a:r>
              <a:rPr lang="zh-CN" altLang="zh-CN" sz="1600" dirty="0"/>
              <a:t>录音有四段，分别为两名老员工和两名新员工的通话录音；</a:t>
            </a:r>
          </a:p>
          <a:p>
            <a:pPr indent="457200"/>
            <a:r>
              <a:rPr lang="en-US" altLang="zh-CN" sz="1600" dirty="0"/>
              <a:t>(2)</a:t>
            </a:r>
            <a:r>
              <a:rPr lang="zh-CN" altLang="zh-CN" sz="1600" dirty="0"/>
              <a:t>有一名新员工对于公布自己的通话录音非常不满；</a:t>
            </a:r>
          </a:p>
          <a:p>
            <a:pPr indent="457200"/>
            <a:r>
              <a:rPr lang="en-US" altLang="zh-CN" sz="1600" dirty="0"/>
              <a:t>(3)</a:t>
            </a:r>
            <a:r>
              <a:rPr lang="zh-CN" altLang="zh-CN" sz="1600" dirty="0"/>
              <a:t>个别员工对班组长和质检人员的分析并不认可；</a:t>
            </a:r>
          </a:p>
          <a:p>
            <a:pPr indent="457200"/>
            <a:r>
              <a:rPr lang="en-US" altLang="zh-CN" sz="1600" dirty="0"/>
              <a:t>(4)</a:t>
            </a:r>
            <a:r>
              <a:rPr lang="zh-CN" altLang="zh-CN" sz="1600" dirty="0"/>
              <a:t>有一名新员工一直不发言，怕得罪别人。</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案例分析会的执行</a:t>
            </a:r>
            <a:endParaRPr lang="zh-CN" altLang="en-US" sz="1600" b="1" dirty="0">
              <a:solidFill>
                <a:schemeClr val="accent3">
                  <a:lumMod val="50000"/>
                </a:schemeClr>
              </a:solidFill>
              <a:latin typeface="黑体" pitchFamily="2" charset="-122"/>
              <a:ea typeface="黑体" pitchFamily="2" charset="-122"/>
            </a:endParaRPr>
          </a:p>
        </p:txBody>
      </p:sp>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32382095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1477328"/>
          </a:xfrm>
          <a:prstGeom prst="rect">
            <a:avLst/>
          </a:prstGeom>
          <a:noFill/>
        </p:spPr>
        <p:txBody>
          <a:bodyPr wrap="square" rtlCol="0">
            <a:spAutoFit/>
          </a:bodyPr>
          <a:lstStyle/>
          <a:p>
            <a:pPr indent="457200"/>
            <a:r>
              <a:rPr lang="zh-CN" altLang="zh-CN" b="1" dirty="0"/>
              <a:t>任务</a:t>
            </a:r>
            <a:r>
              <a:rPr lang="zh-CN" altLang="zh-CN" b="1" dirty="0" smtClean="0"/>
              <a:t>内容</a:t>
            </a:r>
            <a:endParaRPr lang="en-US" altLang="zh-CN" b="1" dirty="0" smtClean="0"/>
          </a:p>
          <a:p>
            <a:pPr indent="457200"/>
            <a:endParaRPr lang="zh-CN" altLang="zh-CN" dirty="0"/>
          </a:p>
          <a:p>
            <a:pPr indent="457200"/>
            <a:r>
              <a:rPr lang="en-US" altLang="zh-CN" dirty="0"/>
              <a:t>1</a:t>
            </a:r>
            <a:r>
              <a:rPr lang="zh-CN" altLang="zh-CN" dirty="0"/>
              <a:t>．按照背景内容进行角色划分。</a:t>
            </a:r>
          </a:p>
          <a:p>
            <a:pPr indent="457200"/>
            <a:r>
              <a:rPr lang="en-US" altLang="zh-CN" dirty="0"/>
              <a:t>2</a:t>
            </a:r>
            <a:r>
              <a:rPr lang="zh-CN" altLang="zh-CN" dirty="0"/>
              <a:t>．对每个环节进行设计和准备。</a:t>
            </a:r>
          </a:p>
          <a:p>
            <a:pPr indent="457200"/>
            <a:r>
              <a:rPr lang="en-US" altLang="zh-CN" dirty="0"/>
              <a:t>3</a:t>
            </a:r>
            <a:r>
              <a:rPr lang="zh-CN" altLang="zh-CN" dirty="0"/>
              <a:t>．模拟班组长组织进行案例分析会。</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案例分析会的执行</a:t>
            </a:r>
            <a:endParaRPr lang="zh-CN" altLang="en-US" sz="1600" b="1" dirty="0">
              <a:solidFill>
                <a:schemeClr val="accent3">
                  <a:lumMod val="50000"/>
                </a:schemeClr>
              </a:solidFill>
              <a:latin typeface="黑体" pitchFamily="2" charset="-122"/>
              <a:ea typeface="黑体" pitchFamily="2" charset="-122"/>
            </a:endParaRPr>
          </a:p>
        </p:txBody>
      </p:sp>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32382095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sp>
        <p:nvSpPr>
          <p:cNvPr id="5" name="矩形 23"/>
          <p:cNvSpPr>
            <a:spLocks noChangeArrowheads="1"/>
          </p:cNvSpPr>
          <p:nvPr/>
        </p:nvSpPr>
        <p:spPr bwMode="auto">
          <a:xfrm>
            <a:off x="625475" y="1531897"/>
            <a:ext cx="671338" cy="2651206"/>
          </a:xfrm>
          <a:prstGeom prst="rect">
            <a:avLst/>
          </a:prstGeom>
          <a:solidFill>
            <a:srgbClr val="92D05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6" name="直角三角形 20"/>
          <p:cNvSpPr>
            <a:spLocks noChangeArrowheads="1"/>
          </p:cNvSpPr>
          <p:nvPr/>
        </p:nvSpPr>
        <p:spPr bwMode="auto">
          <a:xfrm>
            <a:off x="1296813" y="1531897"/>
            <a:ext cx="195212" cy="173413"/>
          </a:xfrm>
          <a:prstGeom prst="rtTriangle">
            <a:avLst/>
          </a:prstGeom>
          <a:solidFill>
            <a:srgbClr val="92D050">
              <a:alpha val="62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7" name="直角三角形 26"/>
          <p:cNvSpPr>
            <a:spLocks noChangeArrowheads="1"/>
          </p:cNvSpPr>
          <p:nvPr/>
        </p:nvSpPr>
        <p:spPr bwMode="auto">
          <a:xfrm flipV="1">
            <a:off x="1296813" y="4009689"/>
            <a:ext cx="195212" cy="173413"/>
          </a:xfrm>
          <a:prstGeom prst="rtTriangle">
            <a:avLst/>
          </a:prstGeom>
          <a:solidFill>
            <a:srgbClr val="92D050">
              <a:alpha val="62999"/>
            </a:srgbClr>
          </a:solidFill>
          <a:ln>
            <a:noFill/>
          </a:ln>
        </p:spPr>
        <p:txBody>
          <a:bodyPr anchor="ctr"/>
          <a:lstStyle/>
          <a:p>
            <a:endParaRPr lang="zh-CN" altLang="en-US">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691680" y="1849388"/>
            <a:ext cx="2232248" cy="584775"/>
          </a:xfrm>
          <a:prstGeom prst="rect">
            <a:avLst/>
          </a:prstGeom>
          <a:noFill/>
        </p:spPr>
        <p:txBody>
          <a:bodyPr wrap="square" rtlCol="0">
            <a:spAutoFit/>
          </a:bodyPr>
          <a:lstStyle/>
          <a:p>
            <a:pPr algn="ctr"/>
            <a:r>
              <a:rPr lang="zh-CN" altLang="en-US" sz="3200" b="1" i="1" dirty="0" smtClean="0">
                <a:solidFill>
                  <a:schemeClr val="bg1"/>
                </a:solidFill>
                <a:latin typeface="华文新魏" pitchFamily="2" charset="-122"/>
                <a:ea typeface="华文新魏" pitchFamily="2" charset="-122"/>
              </a:rPr>
              <a:t>情境任务</a:t>
            </a:r>
            <a:r>
              <a:rPr lang="en-US" altLang="zh-CN" sz="3200" b="1" i="1" dirty="0" smtClean="0">
                <a:solidFill>
                  <a:schemeClr val="bg1"/>
                </a:solidFill>
                <a:latin typeface="华文新魏" pitchFamily="2" charset="-122"/>
                <a:ea typeface="华文新魏" pitchFamily="2" charset="-122"/>
              </a:rPr>
              <a:t>1</a:t>
            </a:r>
            <a:endParaRPr lang="zh-CN" altLang="en-US" sz="3200" b="1" i="1" dirty="0">
              <a:solidFill>
                <a:schemeClr val="bg1"/>
              </a:solidFill>
              <a:latin typeface="华文新魏" pitchFamily="2" charset="-122"/>
              <a:ea typeface="华文新魏" pitchFamily="2" charset="-122"/>
            </a:endParaRPr>
          </a:p>
        </p:txBody>
      </p:sp>
      <p:sp>
        <p:nvSpPr>
          <p:cNvPr id="12" name="TextBox 11"/>
          <p:cNvSpPr txBox="1"/>
          <p:nvPr/>
        </p:nvSpPr>
        <p:spPr>
          <a:xfrm>
            <a:off x="1691680" y="2565110"/>
            <a:ext cx="4104456" cy="584775"/>
          </a:xfrm>
          <a:prstGeom prst="rect">
            <a:avLst/>
          </a:prstGeom>
          <a:noFill/>
        </p:spPr>
        <p:txBody>
          <a:bodyPr wrap="square" rtlCol="0">
            <a:spAutoFit/>
          </a:bodyPr>
          <a:lstStyle/>
          <a:p>
            <a:pPr algn="r"/>
            <a:r>
              <a:rPr lang="zh-CN" altLang="en-US" sz="3200" dirty="0" smtClean="0">
                <a:solidFill>
                  <a:schemeClr val="bg1">
                    <a:lumMod val="95000"/>
                  </a:schemeClr>
                </a:solidFill>
                <a:latin typeface="华文新魏" pitchFamily="2" charset="-122"/>
                <a:ea typeface="华文新魏" pitchFamily="2" charset="-122"/>
              </a:rPr>
              <a:t>班前例会的执行</a:t>
            </a:r>
            <a:endParaRPr lang="zh-CN" altLang="en-US" sz="3200" dirty="0">
              <a:solidFill>
                <a:schemeClr val="bg1">
                  <a:lumMod val="95000"/>
                </a:schemeClr>
              </a:solidFill>
              <a:latin typeface="华文新魏" pitchFamily="2" charset="-122"/>
              <a:ea typeface="华文新魏" pitchFamily="2" charset="-122"/>
            </a:endParaRPr>
          </a:p>
        </p:txBody>
      </p:sp>
      <p:pic>
        <p:nvPicPr>
          <p:cNvPr id="13"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模块二</a:t>
            </a:r>
            <a:r>
              <a:rPr lang="zh-CN" altLang="en-US" sz="3600" b="1" dirty="0" smtClean="0">
                <a:latin typeface="黑体" pitchFamily="2" charset="-122"/>
                <a:ea typeface="黑体" pitchFamily="2" charset="-122"/>
              </a:rPr>
              <a:t>  执行会议</a:t>
            </a:r>
            <a:endParaRPr lang="zh-CN" altLang="en-US" sz="3600" b="1" dirty="0">
              <a:solidFill>
                <a:schemeClr val="accent1">
                  <a:lumMod val="75000"/>
                </a:schemeClr>
              </a:solidFill>
              <a:latin typeface="黑体" pitchFamily="2" charset="-122"/>
              <a:ea typeface="黑体" pitchFamily="2" charset="-122"/>
            </a:endParaRPr>
          </a:p>
        </p:txBody>
      </p:sp>
      <p:sp>
        <p:nvSpPr>
          <p:cNvPr id="15"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120269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250"/>
                                  </p:stCondLst>
                                  <p:iterate type="lt">
                                    <p:tmPct val="10000"/>
                                  </p:iterate>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ppt_x</p:attrName>
                                        </p:attrNameLst>
                                      </p:cBhvr>
                                      <p:tavLst>
                                        <p:tav tm="0">
                                          <p:val>
                                            <p:strVal val="1+#ppt_w/2"/>
                                          </p:val>
                                        </p:tav>
                                        <p:tav tm="100000">
                                          <p:val>
                                            <p:strVal val="#ppt_x"/>
                                          </p:val>
                                        </p:tav>
                                      </p:tavLst>
                                    </p:anim>
                                    <p:anim calcmode="lin" valueType="num">
                                      <p:cBhvr>
                                        <p:cTn id="8"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4185761"/>
          </a:xfrm>
          <a:prstGeom prst="rect">
            <a:avLst/>
          </a:prstGeom>
          <a:noFill/>
        </p:spPr>
        <p:txBody>
          <a:bodyPr wrap="square" rtlCol="0">
            <a:spAutoFit/>
          </a:bodyPr>
          <a:lstStyle/>
          <a:p>
            <a:pPr indent="457200"/>
            <a:r>
              <a:rPr lang="zh-CN" altLang="zh-CN" sz="1400" b="1" dirty="0"/>
              <a:t>各角色任务安排</a:t>
            </a:r>
            <a:endParaRPr lang="zh-CN" altLang="zh-CN" sz="1400" dirty="0"/>
          </a:p>
          <a:p>
            <a:pPr indent="457200"/>
            <a:r>
              <a:rPr lang="en-US" altLang="zh-CN" sz="1400" dirty="0"/>
              <a:t>1</a:t>
            </a:r>
            <a:r>
              <a:rPr lang="zh-CN" altLang="zh-CN" sz="1400" dirty="0"/>
              <a:t>．观察员角色</a:t>
            </a:r>
          </a:p>
          <a:p>
            <a:pPr indent="457200"/>
            <a:r>
              <a:rPr lang="zh-CN" altLang="zh-CN" sz="1400" dirty="0"/>
              <a:t>对班组长的表现进行点评和打分。</a:t>
            </a:r>
          </a:p>
          <a:p>
            <a:pPr indent="457200"/>
            <a:r>
              <a:rPr lang="zh-CN" altLang="zh-CN" sz="1400" dirty="0"/>
              <a:t>实训前的准备：你需要做以下事情：</a:t>
            </a:r>
          </a:p>
          <a:p>
            <a:pPr indent="457200"/>
            <a:r>
              <a:rPr lang="en-US" altLang="zh-CN" sz="1400" dirty="0"/>
              <a:t>(1)</a:t>
            </a:r>
            <a:r>
              <a:rPr lang="zh-CN" altLang="zh-CN" sz="1400" dirty="0"/>
              <a:t>熟悉案例分析会的相关知识；</a:t>
            </a:r>
          </a:p>
          <a:p>
            <a:pPr indent="457200"/>
            <a:r>
              <a:rPr lang="en-US" altLang="zh-CN" sz="1400" dirty="0"/>
              <a:t>(2)</a:t>
            </a:r>
            <a:r>
              <a:rPr lang="zh-CN" altLang="zh-CN" sz="1400" dirty="0"/>
              <a:t>认真阅读背景资料；</a:t>
            </a:r>
          </a:p>
          <a:p>
            <a:pPr indent="457200"/>
            <a:r>
              <a:rPr lang="en-US" altLang="zh-CN" sz="1400" dirty="0"/>
              <a:t>(3)</a:t>
            </a:r>
            <a:r>
              <a:rPr lang="zh-CN" altLang="zh-CN" sz="1400" dirty="0"/>
              <a:t>仔细听取录音；</a:t>
            </a:r>
          </a:p>
          <a:p>
            <a:pPr indent="457200"/>
            <a:r>
              <a:rPr lang="en-US" altLang="zh-CN" sz="1400" dirty="0"/>
              <a:t>(4)</a:t>
            </a:r>
            <a:r>
              <a:rPr lang="zh-CN" altLang="zh-CN" sz="1400" dirty="0"/>
              <a:t>了解随后需要完成的案例分析会组织情况评分表。</a:t>
            </a:r>
          </a:p>
          <a:p>
            <a:pPr indent="457200"/>
            <a:r>
              <a:rPr lang="en-US" altLang="zh-CN" sz="1400" dirty="0"/>
              <a:t>2</a:t>
            </a:r>
            <a:r>
              <a:rPr lang="zh-CN" altLang="zh-CN" sz="1400" dirty="0"/>
              <a:t>．模拟质检主管角色</a:t>
            </a:r>
          </a:p>
          <a:p>
            <a:pPr indent="457200"/>
            <a:r>
              <a:rPr lang="zh-CN" altLang="zh-CN" sz="1400" dirty="0"/>
              <a:t>要求以质检主管的角色参加到这次实训过程中。</a:t>
            </a:r>
          </a:p>
          <a:p>
            <a:pPr indent="457200"/>
            <a:r>
              <a:rPr lang="zh-CN" altLang="zh-CN" sz="1400" dirty="0"/>
              <a:t>实训前的准备：你需要做以下事情：</a:t>
            </a:r>
          </a:p>
          <a:p>
            <a:pPr indent="457200"/>
            <a:r>
              <a:rPr lang="en-US" altLang="zh-CN" sz="1400" dirty="0"/>
              <a:t>(1)</a:t>
            </a:r>
            <a:r>
              <a:rPr lang="zh-CN" altLang="zh-CN" sz="1400" dirty="0"/>
              <a:t>熟悉案例分析会的相关知识；</a:t>
            </a:r>
          </a:p>
          <a:p>
            <a:pPr indent="457200"/>
            <a:r>
              <a:rPr lang="en-US" altLang="zh-CN" sz="1400" dirty="0"/>
              <a:t>(2)</a:t>
            </a:r>
            <a:r>
              <a:rPr lang="zh-CN" altLang="zh-CN" sz="1400" dirty="0"/>
              <a:t>认真阅读背景资料；</a:t>
            </a:r>
          </a:p>
          <a:p>
            <a:pPr indent="457200"/>
            <a:r>
              <a:rPr lang="en-US" altLang="zh-CN" sz="1400" dirty="0"/>
              <a:t>(3)</a:t>
            </a:r>
            <a:r>
              <a:rPr lang="zh-CN" altLang="zh-CN" sz="1400" dirty="0"/>
              <a:t>认真听取录音，并且进行质检评分；</a:t>
            </a:r>
          </a:p>
          <a:p>
            <a:pPr indent="457200"/>
            <a:r>
              <a:rPr lang="en-US" altLang="zh-CN" sz="1400" dirty="0"/>
              <a:t>(4)</a:t>
            </a:r>
            <a:r>
              <a:rPr lang="zh-CN" altLang="zh-CN" sz="1400" dirty="0"/>
              <a:t>从自己职位的角度对内容进行分析。</a:t>
            </a:r>
          </a:p>
          <a:p>
            <a:pPr indent="457200"/>
            <a:r>
              <a:rPr lang="zh-CN" altLang="zh-CN" sz="1400" dirty="0"/>
              <a:t>实训过程中：你需要执行以下任务：</a:t>
            </a:r>
          </a:p>
          <a:p>
            <a:pPr indent="457200"/>
            <a:r>
              <a:rPr lang="en-US" altLang="zh-CN" sz="1400" dirty="0"/>
              <a:t>(1)</a:t>
            </a:r>
            <a:r>
              <a:rPr lang="zh-CN" altLang="zh-CN" sz="1400" dirty="0"/>
              <a:t>注意观察所有人员的表现；</a:t>
            </a:r>
          </a:p>
          <a:p>
            <a:pPr indent="457200"/>
            <a:r>
              <a:rPr lang="en-US" altLang="zh-CN" sz="1400" dirty="0"/>
              <a:t>(2)</a:t>
            </a:r>
            <a:r>
              <a:rPr lang="zh-CN" altLang="zh-CN" sz="1400" dirty="0"/>
              <a:t>解答大家针对质检产生的一些问题；</a:t>
            </a:r>
          </a:p>
          <a:p>
            <a:pPr indent="457200"/>
            <a:r>
              <a:rPr lang="en-US" altLang="zh-CN" sz="1400" dirty="0"/>
              <a:t>(3)</a:t>
            </a:r>
            <a:r>
              <a:rPr lang="zh-CN" altLang="zh-CN" sz="1400" dirty="0"/>
              <a:t>配合班组长共同引导讨论方向，并且进行总结。</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案例分析会的执行</a:t>
            </a:r>
            <a:endParaRPr lang="zh-CN" altLang="en-US" sz="1600" b="1" dirty="0">
              <a:solidFill>
                <a:schemeClr val="accent3">
                  <a:lumMod val="50000"/>
                </a:schemeClr>
              </a:solidFill>
              <a:latin typeface="黑体" pitchFamily="2" charset="-122"/>
              <a:ea typeface="黑体" pitchFamily="2" charset="-122"/>
            </a:endParaRPr>
          </a:p>
        </p:txBody>
      </p:sp>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32382095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841276"/>
            <a:ext cx="6836222" cy="4524315"/>
          </a:xfrm>
          <a:prstGeom prst="rect">
            <a:avLst/>
          </a:prstGeom>
          <a:noFill/>
        </p:spPr>
        <p:txBody>
          <a:bodyPr wrap="square" rtlCol="0">
            <a:spAutoFit/>
          </a:bodyPr>
          <a:lstStyle/>
          <a:p>
            <a:pPr indent="457200"/>
            <a:r>
              <a:rPr lang="en-US" altLang="zh-CN" dirty="0"/>
              <a:t>3</a:t>
            </a:r>
            <a:r>
              <a:rPr lang="zh-CN" altLang="zh-CN" dirty="0"/>
              <a:t>．模拟班组长角色</a:t>
            </a:r>
          </a:p>
          <a:p>
            <a:pPr indent="457200"/>
            <a:r>
              <a:rPr lang="zh-CN" altLang="zh-CN" dirty="0"/>
              <a:t>模拟班组长是该情境训练的组织者，主持进行整个过程。</a:t>
            </a:r>
          </a:p>
          <a:p>
            <a:pPr indent="457200"/>
            <a:r>
              <a:rPr lang="zh-CN" altLang="zh-CN" dirty="0"/>
              <a:t>实训前的准备：你需要做以下事情：</a:t>
            </a:r>
          </a:p>
          <a:p>
            <a:pPr indent="457200"/>
            <a:r>
              <a:rPr lang="en-US" altLang="zh-CN" dirty="0"/>
              <a:t>(1)</a:t>
            </a:r>
            <a:r>
              <a:rPr lang="zh-CN" altLang="zh-CN" dirty="0"/>
              <a:t>熟悉知识点；</a:t>
            </a:r>
          </a:p>
          <a:p>
            <a:pPr indent="457200"/>
            <a:r>
              <a:rPr lang="en-US" altLang="zh-CN" dirty="0"/>
              <a:t>(2)</a:t>
            </a:r>
            <a:r>
              <a:rPr lang="zh-CN" altLang="zh-CN" dirty="0"/>
              <a:t>熟悉背景资料；</a:t>
            </a:r>
          </a:p>
          <a:p>
            <a:pPr indent="457200"/>
            <a:r>
              <a:rPr lang="en-US" altLang="zh-CN" dirty="0"/>
              <a:t>(3)</a:t>
            </a:r>
            <a:r>
              <a:rPr lang="zh-CN" altLang="zh-CN" dirty="0"/>
              <a:t>仔细听取录音资料；</a:t>
            </a:r>
          </a:p>
          <a:p>
            <a:pPr indent="457200"/>
            <a:r>
              <a:rPr lang="en-US" altLang="zh-CN" dirty="0"/>
              <a:t>(4)</a:t>
            </a:r>
            <a:r>
              <a:rPr lang="zh-CN" altLang="zh-CN" dirty="0"/>
              <a:t>对录音资料和绩效数据进行分析；</a:t>
            </a:r>
          </a:p>
          <a:p>
            <a:pPr indent="457200"/>
            <a:r>
              <a:rPr lang="en-US" altLang="zh-CN" dirty="0"/>
              <a:t>(5)</a:t>
            </a:r>
            <a:r>
              <a:rPr lang="zh-CN" altLang="zh-CN" dirty="0"/>
              <a:t>对人物角色进行分配；</a:t>
            </a:r>
          </a:p>
          <a:p>
            <a:pPr indent="457200"/>
            <a:r>
              <a:rPr lang="en-US" altLang="zh-CN" dirty="0"/>
              <a:t>(6)</a:t>
            </a:r>
            <a:r>
              <a:rPr lang="zh-CN" altLang="zh-CN" dirty="0"/>
              <a:t>准备好相关工具和资料。</a:t>
            </a:r>
          </a:p>
          <a:p>
            <a:pPr indent="457200"/>
            <a:r>
              <a:rPr lang="zh-CN" altLang="zh-CN" dirty="0"/>
              <a:t>实训过程中：你需要执行以下任务：</a:t>
            </a:r>
          </a:p>
          <a:p>
            <a:pPr indent="457200"/>
            <a:r>
              <a:rPr lang="en-US" altLang="zh-CN" dirty="0"/>
              <a:t>(1)</a:t>
            </a:r>
            <a:r>
              <a:rPr lang="zh-CN" altLang="zh-CN" dirty="0"/>
              <a:t>按照要求控制整个案例分析会的流程；</a:t>
            </a:r>
          </a:p>
          <a:p>
            <a:pPr indent="457200"/>
            <a:r>
              <a:rPr lang="en-US" altLang="zh-CN" dirty="0"/>
              <a:t>(2)</a:t>
            </a:r>
            <a:r>
              <a:rPr lang="zh-CN" altLang="zh-CN" dirty="0"/>
              <a:t>解决背景资料中所列出的一些问题；</a:t>
            </a:r>
          </a:p>
          <a:p>
            <a:pPr indent="457200"/>
            <a:r>
              <a:rPr lang="en-US" altLang="zh-CN" dirty="0"/>
              <a:t>(3)</a:t>
            </a:r>
            <a:r>
              <a:rPr lang="zh-CN" altLang="zh-CN" dirty="0"/>
              <a:t>引导大家都能参与沟通和讨论。</a:t>
            </a:r>
          </a:p>
          <a:p>
            <a:pPr indent="457200"/>
            <a:r>
              <a:rPr lang="zh-CN" altLang="zh-CN" dirty="0"/>
              <a:t>实训结束后：你需要执行以下任务：</a:t>
            </a:r>
          </a:p>
          <a:p>
            <a:pPr indent="457200"/>
            <a:r>
              <a:rPr lang="en-US" altLang="zh-CN" dirty="0" smtClean="0"/>
              <a:t>(1)</a:t>
            </a:r>
            <a:r>
              <a:rPr lang="zh-CN" altLang="zh-CN" dirty="0"/>
              <a:t>共同讨论整个会议中还存在哪些问题；</a:t>
            </a:r>
          </a:p>
          <a:p>
            <a:pPr indent="457200"/>
            <a:r>
              <a:rPr lang="en-US" altLang="zh-CN" dirty="0"/>
              <a:t>(2)</a:t>
            </a:r>
            <a:r>
              <a:rPr lang="zh-CN" altLang="zh-CN" dirty="0"/>
              <a:t>总结自己在会议中的表现。</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案例分析会的执行</a:t>
            </a:r>
            <a:endParaRPr lang="zh-CN" altLang="en-US" sz="1600" b="1" dirty="0">
              <a:solidFill>
                <a:schemeClr val="accent3">
                  <a:lumMod val="50000"/>
                </a:schemeClr>
              </a:solidFill>
              <a:latin typeface="黑体" pitchFamily="2" charset="-122"/>
              <a:ea typeface="黑体" pitchFamily="2" charset="-122"/>
            </a:endParaRPr>
          </a:p>
        </p:txBody>
      </p:sp>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32382095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4401205"/>
          </a:xfrm>
          <a:prstGeom prst="rect">
            <a:avLst/>
          </a:prstGeom>
          <a:noFill/>
        </p:spPr>
        <p:txBody>
          <a:bodyPr wrap="square" rtlCol="0">
            <a:spAutoFit/>
          </a:bodyPr>
          <a:lstStyle/>
          <a:p>
            <a:pPr indent="457200"/>
            <a:r>
              <a:rPr lang="zh-CN" altLang="zh-CN" sz="1400" b="1" dirty="0"/>
              <a:t>必备知识</a:t>
            </a:r>
            <a:endParaRPr lang="zh-CN" altLang="zh-CN" sz="1400" dirty="0"/>
          </a:p>
          <a:p>
            <a:pPr indent="457200"/>
            <a:r>
              <a:rPr lang="en-US" altLang="zh-CN" sz="1400" dirty="0"/>
              <a:t>1</a:t>
            </a:r>
            <a:r>
              <a:rPr lang="zh-CN" altLang="zh-CN" sz="1400" dirty="0"/>
              <a:t>．案例分析会的目的</a:t>
            </a:r>
          </a:p>
          <a:p>
            <a:pPr indent="457200"/>
            <a:r>
              <a:rPr lang="zh-CN" altLang="zh-CN" sz="1400" dirty="0"/>
              <a:t>呼叫中心的工作较为单一，每天的主要工作内容就是接打电话，整个部门的工作就是由这些电话组成的，每通电话既能反映出这名员工的工作能力水平，也能反映出大家共同存在的一些问题。</a:t>
            </a:r>
          </a:p>
          <a:p>
            <a:pPr indent="457200"/>
            <a:r>
              <a:rPr lang="zh-CN" altLang="zh-CN" sz="1400" dirty="0"/>
              <a:t>案例分析会的目的一共有三个：</a:t>
            </a:r>
          </a:p>
          <a:p>
            <a:pPr indent="457200"/>
            <a:r>
              <a:rPr lang="en-US" altLang="zh-CN" sz="1400" dirty="0"/>
              <a:t>(1)</a:t>
            </a:r>
            <a:r>
              <a:rPr lang="zh-CN" altLang="zh-CN" sz="1400" dirty="0"/>
              <a:t>日常检查</a:t>
            </a:r>
          </a:p>
          <a:p>
            <a:pPr indent="457200"/>
            <a:r>
              <a:rPr lang="zh-CN" altLang="zh-CN" sz="1400" dirty="0"/>
              <a:t>随机对日常通话录音进行分析和讨论，员工相互取长补短，提高整体水平。尤其是针对新员工来说，经常一起听取自己和老员工的录音，对提高工作能力非常有效。另外，在案例分析时也会挑取一些优秀的录音让大家来学习，这对员工也是一个很好的激励。</a:t>
            </a:r>
          </a:p>
          <a:p>
            <a:pPr indent="457200"/>
            <a:r>
              <a:rPr lang="en-US" altLang="zh-CN" sz="1400" dirty="0"/>
              <a:t>(2)</a:t>
            </a:r>
            <a:r>
              <a:rPr lang="zh-CN" altLang="zh-CN" sz="1400" dirty="0"/>
              <a:t>重点问题解决</a:t>
            </a:r>
          </a:p>
          <a:p>
            <a:pPr indent="457200"/>
            <a:r>
              <a:rPr lang="zh-CN" altLang="zh-CN" sz="1400" dirty="0"/>
              <a:t>针对短期内存在的主要问题，有选择性地选取具有共同特点的录音进行分析，解决当前存在的问题。这种方式相对于简单枯燥地提要求、讲制度，更容易让大家接受和理解。</a:t>
            </a:r>
          </a:p>
          <a:p>
            <a:pPr indent="457200"/>
            <a:r>
              <a:rPr lang="en-US" altLang="zh-CN" sz="1400" dirty="0"/>
              <a:t>(3)</a:t>
            </a:r>
            <a:r>
              <a:rPr lang="zh-CN" altLang="zh-CN" sz="1400" dirty="0"/>
              <a:t>与质检人员沟通</a:t>
            </a:r>
          </a:p>
          <a:p>
            <a:pPr indent="457200"/>
            <a:r>
              <a:rPr lang="zh-CN" altLang="zh-CN" sz="1400" dirty="0"/>
              <a:t>质检分数直接关系到员工的薪资问题，员工关注度很高，对于质检分数的高低，员工经常会存在一些质疑，甚至不满。通过案例分析会，与质检人员共同对得分情况进行分析，能够在消除员工疑虑的同时，也能让大家更加了解各项规则标准，从而提高工作水平。</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案例分析会的执行</a:t>
            </a:r>
            <a:endParaRPr lang="zh-CN" altLang="en-US" sz="1600" b="1" dirty="0">
              <a:solidFill>
                <a:schemeClr val="accent3">
                  <a:lumMod val="50000"/>
                </a:schemeClr>
              </a:solidFill>
              <a:latin typeface="黑体" pitchFamily="2" charset="-122"/>
              <a:ea typeface="黑体" pitchFamily="2" charset="-122"/>
            </a:endParaRPr>
          </a:p>
        </p:txBody>
      </p:sp>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32382095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4185761"/>
          </a:xfrm>
          <a:prstGeom prst="rect">
            <a:avLst/>
          </a:prstGeom>
          <a:noFill/>
        </p:spPr>
        <p:txBody>
          <a:bodyPr wrap="square" rtlCol="0">
            <a:spAutoFit/>
          </a:bodyPr>
          <a:lstStyle/>
          <a:p>
            <a:pPr indent="457200"/>
            <a:r>
              <a:rPr lang="en-US" altLang="zh-CN" sz="1400" dirty="0"/>
              <a:t>2</a:t>
            </a:r>
            <a:r>
              <a:rPr lang="zh-CN" altLang="zh-CN" sz="1400" dirty="0"/>
              <a:t>．案例分析会的意义</a:t>
            </a:r>
          </a:p>
          <a:p>
            <a:pPr indent="457200"/>
            <a:r>
              <a:rPr lang="en-US" altLang="zh-CN" sz="1400" dirty="0"/>
              <a:t>(1)</a:t>
            </a:r>
            <a:r>
              <a:rPr lang="zh-CN" altLang="zh-CN" sz="1400" dirty="0"/>
              <a:t>提高工作能力</a:t>
            </a:r>
          </a:p>
          <a:p>
            <a:pPr indent="457200"/>
            <a:r>
              <a:rPr lang="zh-CN" altLang="zh-CN" sz="1400" dirty="0"/>
              <a:t>案例分析会是目前呼叫中心提高工作能力非常有效的一种形式，对于员工而言也是接受度较高的一种会议模式。因为在这类会议上，大家一同分析自己或者别人的通话录音，员工的精神状态都很好，通过大家共同的讨论和沟通，对于很多理论性的内容均可得到最真实的体会和理解。</a:t>
            </a:r>
          </a:p>
          <a:p>
            <a:pPr indent="457200"/>
            <a:r>
              <a:rPr lang="zh-CN" altLang="zh-CN" sz="1400" dirty="0"/>
              <a:t>而对于班组长或质检人员而言，通过和员工的交流讨论，也能从员工身上学到很多东西，了解到自身存在的很多问题，也会督促自己弥补工作中的不足。</a:t>
            </a:r>
          </a:p>
          <a:p>
            <a:pPr indent="457200"/>
            <a:r>
              <a:rPr lang="en-US" altLang="zh-CN" sz="1400" dirty="0"/>
              <a:t>(2)</a:t>
            </a:r>
            <a:r>
              <a:rPr lang="zh-CN" altLang="zh-CN" sz="1400" dirty="0"/>
              <a:t>加深员工对服务理念和工作制度的理解</a:t>
            </a:r>
          </a:p>
          <a:p>
            <a:pPr indent="457200"/>
            <a:r>
              <a:rPr lang="zh-CN" altLang="zh-CN" sz="1400" dirty="0"/>
              <a:t>通过对案例进行分析，对录音进行讨论，更容易让员工理解部门各项规章制度的意义，更容易理解管理者为什么会有种种要求，对自己工作中所存在的一些问题也有一个最为直观的了解，从而增进了部门工作目标的统一性。</a:t>
            </a:r>
          </a:p>
          <a:p>
            <a:pPr indent="457200"/>
            <a:r>
              <a:rPr lang="en-US" altLang="zh-CN" sz="1400" dirty="0"/>
              <a:t>(3)</a:t>
            </a:r>
            <a:r>
              <a:rPr lang="zh-CN" altLang="zh-CN" sz="1400" dirty="0"/>
              <a:t>创造良好的工作环境</a:t>
            </a:r>
          </a:p>
          <a:p>
            <a:pPr indent="457200"/>
            <a:r>
              <a:rPr lang="zh-CN" altLang="zh-CN" sz="1400" dirty="0"/>
              <a:t>在案例分析会上，分析的案例和听取的录音是不对员工进行区分的，或者随机，或者根据存在的问题抽取，这样无论新员工还是老员工、无论绩效好的员工还是绩效差的员工，我们都会进行分析讨论，并且在这个会上，无论是班组长、质检主管或者员工，大家都可以自由发表自己的想法。通过这种方式，就形成了一个以工作为目标的公平、公正、公开的良好氛围，既能促进大家专注于工作内容，也能拉近每个人之间的距离。</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案例分析会的执行</a:t>
            </a:r>
            <a:endParaRPr lang="zh-CN" altLang="en-US" sz="1600" b="1" dirty="0">
              <a:solidFill>
                <a:schemeClr val="accent3">
                  <a:lumMod val="50000"/>
                </a:schemeClr>
              </a:solidFill>
              <a:latin typeface="黑体" pitchFamily="2" charset="-122"/>
              <a:ea typeface="黑体" pitchFamily="2" charset="-122"/>
            </a:endParaRPr>
          </a:p>
        </p:txBody>
      </p:sp>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32382095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841276"/>
            <a:ext cx="6836222" cy="4524315"/>
          </a:xfrm>
          <a:prstGeom prst="rect">
            <a:avLst/>
          </a:prstGeom>
          <a:noFill/>
        </p:spPr>
        <p:txBody>
          <a:bodyPr wrap="square" rtlCol="0">
            <a:spAutoFit/>
          </a:bodyPr>
          <a:lstStyle/>
          <a:p>
            <a:pPr indent="457200"/>
            <a:r>
              <a:rPr lang="en-US" altLang="zh-CN" dirty="0"/>
              <a:t>3</a:t>
            </a:r>
            <a:r>
              <a:rPr lang="zh-CN" altLang="zh-CN" dirty="0"/>
              <a:t>．案例分析会的要素</a:t>
            </a:r>
          </a:p>
          <a:p>
            <a:pPr indent="457200"/>
            <a:r>
              <a:rPr lang="en-US" altLang="zh-CN" dirty="0"/>
              <a:t>(1)</a:t>
            </a:r>
            <a:r>
              <a:rPr lang="zh-CN" altLang="zh-CN" dirty="0"/>
              <a:t>时间</a:t>
            </a:r>
          </a:p>
          <a:p>
            <a:pPr indent="457200"/>
            <a:r>
              <a:rPr lang="zh-CN" altLang="zh-CN" dirty="0"/>
              <a:t>由于案例分析会通常占用时间较长，所以开会密度不宜过大，建议至少两周左右能够召开一次，如果工作情况允许，可以选在工作时间内召开，一般时长建议在</a:t>
            </a:r>
            <a:r>
              <a:rPr lang="en-US" altLang="zh-CN" dirty="0"/>
              <a:t>30-60</a:t>
            </a:r>
            <a:r>
              <a:rPr lang="zh-CN" altLang="zh-CN" dirty="0"/>
              <a:t>分钟。会议时间太短，基本没有效果；时间太长，会引起大家的不满。</a:t>
            </a:r>
          </a:p>
          <a:p>
            <a:pPr indent="457200"/>
            <a:r>
              <a:rPr lang="en-US" altLang="zh-CN" dirty="0"/>
              <a:t>(2)</a:t>
            </a:r>
            <a:r>
              <a:rPr lang="zh-CN" altLang="zh-CN" dirty="0"/>
              <a:t>地点</a:t>
            </a:r>
          </a:p>
          <a:p>
            <a:pPr indent="457200"/>
            <a:r>
              <a:rPr lang="zh-CN" altLang="zh-CN" dirty="0"/>
              <a:t>由于案例分析会需要用到音像设备，所以基本上只能在会议室进行，除非特殊情况，可能会在工作现场进行。</a:t>
            </a:r>
          </a:p>
          <a:p>
            <a:pPr indent="457200"/>
            <a:r>
              <a:rPr lang="en-US" altLang="zh-CN" dirty="0"/>
              <a:t>(3)</a:t>
            </a:r>
            <a:r>
              <a:rPr lang="zh-CN" altLang="zh-CN" dirty="0"/>
              <a:t>参加人员</a:t>
            </a:r>
          </a:p>
          <a:p>
            <a:pPr indent="457200"/>
            <a:r>
              <a:rPr lang="zh-CN" altLang="zh-CN" dirty="0"/>
              <a:t>由于案例分析会需要听取录音并需大家进行沟遁交流，相对来说用时较长，所以人数不宜过多，以小组为单位比较合理，临时参加的人员可能会有经理、主管、质检人员等。</a:t>
            </a:r>
          </a:p>
          <a:p>
            <a:pPr indent="457200"/>
            <a:r>
              <a:rPr lang="en-US" altLang="zh-CN" dirty="0"/>
              <a:t>(4)</a:t>
            </a:r>
            <a:r>
              <a:rPr lang="zh-CN" altLang="zh-CN" dirty="0"/>
              <a:t>组织方式</a:t>
            </a:r>
          </a:p>
          <a:p>
            <a:pPr indent="457200"/>
            <a:r>
              <a:rPr lang="zh-CN" altLang="zh-CN" dirty="0"/>
              <a:t>案例分析会通常由班组长或者质检人员组织，在会议室进行，偶尔也会由主管等进行组织。</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案例分析会的执行</a:t>
            </a:r>
            <a:endParaRPr lang="zh-CN" altLang="en-US" sz="1600" b="1" dirty="0">
              <a:solidFill>
                <a:schemeClr val="accent3">
                  <a:lumMod val="50000"/>
                </a:schemeClr>
              </a:solidFill>
              <a:latin typeface="黑体" pitchFamily="2" charset="-122"/>
              <a:ea typeface="黑体" pitchFamily="2" charset="-122"/>
            </a:endParaRPr>
          </a:p>
        </p:txBody>
      </p:sp>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32382095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3539430"/>
          </a:xfrm>
          <a:prstGeom prst="rect">
            <a:avLst/>
          </a:prstGeom>
          <a:noFill/>
        </p:spPr>
        <p:txBody>
          <a:bodyPr wrap="square" rtlCol="0">
            <a:spAutoFit/>
          </a:bodyPr>
          <a:lstStyle/>
          <a:p>
            <a:pPr indent="457200"/>
            <a:r>
              <a:rPr lang="en-US" altLang="zh-CN" sz="1400" dirty="0"/>
              <a:t>4</a:t>
            </a:r>
            <a:r>
              <a:rPr lang="zh-CN" altLang="zh-CN" sz="1400" dirty="0"/>
              <a:t>．案例分析会的流程和要求</a:t>
            </a:r>
          </a:p>
          <a:p>
            <a:pPr indent="457200"/>
            <a:r>
              <a:rPr lang="en-US" altLang="zh-CN" sz="1400" dirty="0"/>
              <a:t>(1)</a:t>
            </a:r>
            <a:r>
              <a:rPr lang="zh-CN" altLang="zh-CN" sz="1400" dirty="0"/>
              <a:t>案例分析会的准备工作</a:t>
            </a:r>
          </a:p>
          <a:p>
            <a:pPr indent="457200"/>
            <a:r>
              <a:rPr lang="zh-CN" altLang="zh-CN" sz="1400" dirty="0"/>
              <a:t>①对近期的工作报表进行分析，了解近期员工工作中所存在的一些问题。</a:t>
            </a:r>
          </a:p>
          <a:p>
            <a:pPr indent="457200"/>
            <a:r>
              <a:rPr lang="zh-CN" altLang="zh-CN" sz="1400" dirty="0"/>
              <a:t>②依据当前存在的问题进行录音的听取和筛选，并且在筛选的同时进行初步的问题分析。</a:t>
            </a:r>
          </a:p>
          <a:p>
            <a:pPr indent="457200"/>
            <a:r>
              <a:rPr lang="zh-CN" altLang="zh-CN" sz="1400" dirty="0"/>
              <a:t>③对本组人员质检分数较低或者较高的录音进行分析。</a:t>
            </a:r>
          </a:p>
          <a:p>
            <a:pPr indent="457200"/>
            <a:r>
              <a:rPr lang="zh-CN" altLang="zh-CN" sz="1400" dirty="0"/>
              <a:t>④预计案例分析会的时间，根据时间的长短确定案例的个数、参加的人员等。</a:t>
            </a:r>
          </a:p>
          <a:p>
            <a:pPr indent="457200"/>
            <a:r>
              <a:rPr lang="zh-CN" altLang="zh-CN" sz="1400" dirty="0"/>
              <a:t>⑤提前通知会议时间和地点以及参加人员。</a:t>
            </a:r>
          </a:p>
          <a:p>
            <a:pPr indent="457200"/>
            <a:r>
              <a:rPr lang="zh-CN" altLang="zh-CN" sz="1400" dirty="0"/>
              <a:t>⑥在会议开始之前对录音文件和音像设备进行准备和检查。</a:t>
            </a:r>
          </a:p>
          <a:p>
            <a:pPr indent="457200"/>
            <a:r>
              <a:rPr lang="en-US" altLang="zh-CN" sz="1400" dirty="0"/>
              <a:t>(2)</a:t>
            </a:r>
            <a:r>
              <a:rPr lang="zh-CN" altLang="zh-CN" sz="1400" dirty="0"/>
              <a:t>案例分析会的内容</a:t>
            </a:r>
          </a:p>
          <a:p>
            <a:pPr indent="457200"/>
            <a:r>
              <a:rPr lang="zh-CN" altLang="zh-CN" sz="1400" dirty="0"/>
              <a:t>①确认关键指标和工作目标。对近期的数据进行简单展示，对下一步将要达到的目标进行分析和确认，根据数据情况阐述本次案例分析会的主要目的。</a:t>
            </a:r>
          </a:p>
          <a:p>
            <a:pPr indent="457200"/>
            <a:r>
              <a:rPr lang="zh-CN" altLang="zh-CN" sz="1400" dirty="0"/>
              <a:t>②对录音情况进行说明。在选取某段录音后，需要对该录音的情况进行简单说明，包括所用到录音的选取方式和数量、时长，坐席人员情况，客户情况，是否有前期来电等。如果该录音被质检抽取，则需说明质检评分情况，同时告诉大家在听取录音中需重点关注哪些方面</a:t>
            </a:r>
            <a:r>
              <a:rPr lang="zh-CN" altLang="zh-CN" sz="1400" dirty="0" smtClean="0"/>
              <a:t>。</a:t>
            </a:r>
            <a:endParaRPr lang="zh-CN" altLang="zh-CN" sz="1400" dirty="0"/>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案例分析会的执行</a:t>
            </a:r>
            <a:endParaRPr lang="zh-CN" altLang="en-US" sz="1600" b="1" dirty="0">
              <a:solidFill>
                <a:schemeClr val="accent3">
                  <a:lumMod val="50000"/>
                </a:schemeClr>
              </a:solidFill>
              <a:latin typeface="黑体" pitchFamily="2" charset="-122"/>
              <a:ea typeface="黑体" pitchFamily="2" charset="-122"/>
            </a:endParaRPr>
          </a:p>
        </p:txBody>
      </p:sp>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32382095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3323987"/>
          </a:xfrm>
          <a:prstGeom prst="rect">
            <a:avLst/>
          </a:prstGeom>
          <a:noFill/>
        </p:spPr>
        <p:txBody>
          <a:bodyPr wrap="square" rtlCol="0">
            <a:spAutoFit/>
          </a:bodyPr>
          <a:lstStyle/>
          <a:p>
            <a:pPr indent="457200"/>
            <a:r>
              <a:rPr lang="zh-CN" altLang="zh-CN" sz="1400" dirty="0"/>
              <a:t>③听取录音。现场对录音进行播放，维持现场安静，听取过程中注意观察员工的反应，根据员工的反应确定几个关键点给大家进行说明。</a:t>
            </a:r>
          </a:p>
          <a:p>
            <a:pPr indent="457200"/>
            <a:r>
              <a:rPr lang="zh-CN" altLang="zh-CN" sz="1400" dirty="0"/>
              <a:t>④分段播放讨论。听过第一遍录音后，员工对录音已经有了初步的了解，形成了自己的看法，第二遍则分段进行播放，大家共同讨论，主持人进行引导和简单总结。</a:t>
            </a:r>
          </a:p>
          <a:p>
            <a:pPr indent="457200"/>
            <a:r>
              <a:rPr lang="zh-CN" altLang="zh-CN" sz="1400" dirty="0" smtClean="0"/>
              <a:t>⑤</a:t>
            </a:r>
            <a:r>
              <a:rPr lang="zh-CN" altLang="zh-CN" sz="1400" dirty="0"/>
              <a:t>整体讨论。通过对多段录音进行播放和初步交流后，将整个录音情况进行汇总讨论，大家针对所有录音情况进行一个比较全面和概括的沟通，发现优点，找到不足。</a:t>
            </a:r>
          </a:p>
          <a:p>
            <a:pPr indent="457200"/>
            <a:r>
              <a:rPr lang="zh-CN" altLang="zh-CN" sz="1400" dirty="0"/>
              <a:t>⑥总结。听完录音，进行讨论后，组织者或者质检人员需要分别对录音情况、大家表达的内容进行总结和引导，对录音中好的方面给予肯定和表扬，对于不足的地方进行分析和引导，提供给大家好的解决方法。</a:t>
            </a:r>
          </a:p>
          <a:p>
            <a:pPr indent="457200"/>
            <a:r>
              <a:rPr lang="zh-CN" altLang="zh-CN" sz="1400" dirty="0"/>
              <a:t>⑦演练。当大家经过讨论发现问题，并且找到了问题解决方案后，需要进行一个简单的演练过程来强化和实践，可以两人相互练习，或者找人进行示范练习。</a:t>
            </a:r>
          </a:p>
          <a:p>
            <a:pPr indent="457200"/>
            <a:r>
              <a:rPr lang="zh-CN" altLang="zh-CN" sz="1400" dirty="0"/>
              <a:t>⑧效果评估表。案例分析会结束后，需要针对整个案例分析会的情况进行效果的评估，由员工针对这次会议填写一些评分、意见和建议，以便下次会议能够更加成功。</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案例分析会的执行</a:t>
            </a:r>
            <a:endParaRPr lang="zh-CN" altLang="en-US" sz="1600" b="1" dirty="0">
              <a:solidFill>
                <a:schemeClr val="accent3">
                  <a:lumMod val="50000"/>
                </a:schemeClr>
              </a:solidFill>
              <a:latin typeface="黑体" pitchFamily="2" charset="-122"/>
              <a:ea typeface="黑体" pitchFamily="2" charset="-122"/>
            </a:endParaRPr>
          </a:p>
        </p:txBody>
      </p:sp>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6479735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4185761"/>
          </a:xfrm>
          <a:prstGeom prst="rect">
            <a:avLst/>
          </a:prstGeom>
          <a:noFill/>
        </p:spPr>
        <p:txBody>
          <a:bodyPr wrap="square" rtlCol="0">
            <a:spAutoFit/>
          </a:bodyPr>
          <a:lstStyle/>
          <a:p>
            <a:pPr indent="457200"/>
            <a:r>
              <a:rPr lang="en-US" altLang="zh-CN" sz="1400" dirty="0"/>
              <a:t>5</a:t>
            </a:r>
            <a:r>
              <a:rPr lang="zh-CN" altLang="zh-CN" sz="1400" dirty="0"/>
              <a:t>．案例分析会需要注意的事项</a:t>
            </a:r>
          </a:p>
          <a:p>
            <a:pPr indent="457200"/>
            <a:r>
              <a:rPr lang="en-US" altLang="zh-CN" sz="1400" dirty="0"/>
              <a:t>(1)</a:t>
            </a:r>
            <a:r>
              <a:rPr lang="zh-CN" altLang="zh-CN" sz="1400" dirty="0"/>
              <a:t>减少员工思想压力</a:t>
            </a:r>
          </a:p>
          <a:p>
            <a:pPr indent="457200"/>
            <a:r>
              <a:rPr lang="zh-CN" altLang="zh-CN" sz="1400" dirty="0"/>
              <a:t>案例分析会对员工的心理影响较大，因为员工工作通话录音相对来说是比较私人的工作资料，进行公布并且让大家一起讨论，有的员工很难接受，尤其是大多数的案例分析会是以找问题为主的。因此，一定要提前给大家强调案例</a:t>
            </a:r>
          </a:p>
          <a:p>
            <a:pPr indent="457200"/>
            <a:r>
              <a:rPr lang="zh-CN" altLang="zh-CN" sz="1400" dirty="0"/>
              <a:t>分析会是以改进工作为主，并非针对某位员工。</a:t>
            </a:r>
          </a:p>
          <a:p>
            <a:pPr indent="457200"/>
            <a:r>
              <a:rPr lang="en-US" altLang="zh-CN" sz="1400" dirty="0"/>
              <a:t>(2)</a:t>
            </a:r>
            <a:r>
              <a:rPr lang="zh-CN" altLang="zh-CN" sz="1400" dirty="0"/>
              <a:t>科学选取录音</a:t>
            </a:r>
          </a:p>
          <a:p>
            <a:pPr indent="457200"/>
            <a:r>
              <a:rPr lang="zh-CN" altLang="zh-CN" sz="1400" dirty="0"/>
              <a:t>录音的选取非常重要，既要注意到员工的感受，又要突出问题，还要控制好时间，必要的时候对于时间较长的录音还要进行简单的制作，这样既能缩短时间，又能突出重点，还能保证连贯性。录音的选取可以让质检人员提供一些素材或者建议。</a:t>
            </a:r>
          </a:p>
          <a:p>
            <a:pPr indent="457200"/>
            <a:r>
              <a:rPr lang="en-US" altLang="zh-CN" sz="1400" dirty="0"/>
              <a:t>(3)</a:t>
            </a:r>
            <a:r>
              <a:rPr lang="zh-CN" altLang="zh-CN" sz="1400" dirty="0"/>
              <a:t>适当的表扬</a:t>
            </a:r>
          </a:p>
          <a:p>
            <a:pPr indent="457200"/>
            <a:r>
              <a:rPr lang="zh-CN" altLang="zh-CN" sz="1400" dirty="0"/>
              <a:t>案例分析会虽然主要是通过听录音找问题的，但是每通录音都有其自身的优点，对优点进行认可会较大程度上降低员工的思想压力。另外，案例分析会也有必要提供一些优质的录音进行对比，这样可以给予员工最为直观的效果，在某些方面树立好的榜样。</a:t>
            </a:r>
          </a:p>
          <a:p>
            <a:pPr indent="457200"/>
            <a:r>
              <a:rPr lang="en-US" altLang="zh-CN" sz="1400" dirty="0"/>
              <a:t>(4)</a:t>
            </a:r>
            <a:r>
              <a:rPr lang="zh-CN" altLang="zh-CN" sz="1400" dirty="0"/>
              <a:t>录音对比</a:t>
            </a:r>
          </a:p>
          <a:p>
            <a:pPr indent="457200"/>
            <a:r>
              <a:rPr lang="zh-CN" altLang="zh-CN" sz="1400" dirty="0"/>
              <a:t>录音的对比有两种：一种是好的录音和比较不好的录音相互对比，让大家能够直观地看到差别；另一种就是改善之前和改善之后的对比，这样能让员工看到自己的进步，增强自信心</a:t>
            </a:r>
            <a:r>
              <a:rPr lang="zh-CN" altLang="zh-CN" sz="1400" dirty="0" smtClean="0"/>
              <a:t>。</a:t>
            </a:r>
            <a:endParaRPr lang="zh-CN" altLang="zh-CN" sz="1400" dirty="0"/>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案例分析会的执行</a:t>
            </a:r>
            <a:endParaRPr lang="zh-CN" altLang="en-US" sz="1600" b="1" dirty="0">
              <a:solidFill>
                <a:schemeClr val="accent3">
                  <a:lumMod val="50000"/>
                </a:schemeClr>
              </a:solidFill>
              <a:latin typeface="黑体" pitchFamily="2" charset="-122"/>
              <a:ea typeface="黑体" pitchFamily="2" charset="-122"/>
            </a:endParaRPr>
          </a:p>
        </p:txBody>
      </p:sp>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32382095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4185761"/>
          </a:xfrm>
          <a:prstGeom prst="rect">
            <a:avLst/>
          </a:prstGeom>
          <a:noFill/>
        </p:spPr>
        <p:txBody>
          <a:bodyPr wrap="square" rtlCol="0">
            <a:spAutoFit/>
          </a:bodyPr>
          <a:lstStyle/>
          <a:p>
            <a:pPr indent="457200"/>
            <a:r>
              <a:rPr lang="en-US" altLang="zh-CN" sz="1400" dirty="0" smtClean="0"/>
              <a:t>(</a:t>
            </a:r>
            <a:r>
              <a:rPr lang="en-US" altLang="zh-CN" sz="1400" dirty="0"/>
              <a:t>5)</a:t>
            </a:r>
            <a:r>
              <a:rPr lang="zh-CN" altLang="zh-CN" sz="1400" dirty="0"/>
              <a:t>充分沟通</a:t>
            </a:r>
          </a:p>
          <a:p>
            <a:pPr indent="457200"/>
            <a:r>
              <a:rPr lang="zh-CN" altLang="zh-CN" sz="1400" dirty="0"/>
              <a:t>案例分析会上要活跃现场的氛围，尽量要让所有人员都参与进来，表达自己的想法，尤其是问题比较突出的员工，只有他们参与进来，才能够真正有所感触，进而促使其问题尽快得到解决。</a:t>
            </a:r>
          </a:p>
          <a:p>
            <a:pPr indent="457200"/>
            <a:r>
              <a:rPr lang="en-US" altLang="zh-CN" sz="1400" dirty="0"/>
              <a:t>(6)</a:t>
            </a:r>
            <a:r>
              <a:rPr lang="zh-CN" altLang="zh-CN" sz="1400" dirty="0"/>
              <a:t>做好引导</a:t>
            </a:r>
          </a:p>
          <a:p>
            <a:pPr indent="457200"/>
            <a:r>
              <a:rPr lang="zh-CN" altLang="zh-CN" sz="1400" dirty="0"/>
              <a:t>在沟通和讨论的过程中，主持人一定要注意引导和归纳．并且能从大家的讨论中把要点提炼出来，给予大家非常明确的指导和建议，从而便于大家对会议结果进行把握。</a:t>
            </a:r>
          </a:p>
          <a:p>
            <a:pPr indent="457200"/>
            <a:r>
              <a:rPr lang="en-US" altLang="zh-CN" sz="1400" dirty="0"/>
              <a:t>(7)</a:t>
            </a:r>
            <a:r>
              <a:rPr lang="zh-CN" altLang="zh-CN" sz="1400" dirty="0"/>
              <a:t>观察员工状态</a:t>
            </a:r>
          </a:p>
          <a:p>
            <a:pPr indent="457200"/>
            <a:r>
              <a:rPr lang="zh-CN" altLang="zh-CN" sz="1400" dirty="0"/>
              <a:t>由于案例分析会有可能会给部分员工带来一些心理压力，所以在会议过程中要注意观察员工的情绪状态，如果发现此次会议对个别员工情绪影响较大，则一定要做好后续工作，进行单独沟通，缓解其压力。</a:t>
            </a:r>
          </a:p>
          <a:p>
            <a:pPr indent="457200"/>
            <a:r>
              <a:rPr lang="en-US" altLang="zh-CN" sz="1400" dirty="0"/>
              <a:t>(8)</a:t>
            </a:r>
            <a:r>
              <a:rPr lang="zh-CN" altLang="zh-CN" sz="1400" dirty="0"/>
              <a:t>做好后续工作</a:t>
            </a:r>
          </a:p>
          <a:p>
            <a:pPr indent="457200"/>
            <a:r>
              <a:rPr lang="zh-CN" altLang="zh-CN" sz="1400" dirty="0"/>
              <a:t>案例分析会后除了要让员工填写相关的表格外，还需要关注工作指标的变化情况。如果某项绩效成绩的变化和预期不同，则一定要加以分析，．找到根本原因。</a:t>
            </a:r>
          </a:p>
          <a:p>
            <a:pPr indent="457200"/>
            <a:r>
              <a:rPr lang="en-US" altLang="zh-CN" sz="1400" dirty="0"/>
              <a:t>(9)</a:t>
            </a:r>
            <a:r>
              <a:rPr lang="zh-CN" altLang="zh-CN" sz="1400" dirty="0"/>
              <a:t>特殊情况</a:t>
            </a:r>
          </a:p>
          <a:p>
            <a:pPr indent="457200"/>
            <a:r>
              <a:rPr lang="zh-CN" altLang="zh-CN" sz="1400" dirty="0"/>
              <a:t>有时候案例分析会并不一定非要局限在组内或者部门内部工作中，通话录音可以是其他组、其他部门、其他公司，甚至于网络上流传的一些录音，只要是能够为解决问题带来一些参考，都可以应用在案例分析会议中。</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案例分析会的执行</a:t>
            </a:r>
            <a:endParaRPr lang="zh-CN" altLang="en-US" sz="1600" b="1" dirty="0">
              <a:solidFill>
                <a:schemeClr val="accent3">
                  <a:lumMod val="50000"/>
                </a:schemeClr>
              </a:solidFill>
              <a:latin typeface="黑体" pitchFamily="2" charset="-122"/>
              <a:ea typeface="黑体" pitchFamily="2" charset="-122"/>
            </a:endParaRPr>
          </a:p>
        </p:txBody>
      </p:sp>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55841824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1477328"/>
          </a:xfrm>
          <a:prstGeom prst="rect">
            <a:avLst/>
          </a:prstGeom>
          <a:noFill/>
        </p:spPr>
        <p:txBody>
          <a:bodyPr wrap="square" rtlCol="0">
            <a:spAutoFit/>
          </a:bodyPr>
          <a:lstStyle/>
          <a:p>
            <a:pPr indent="457200"/>
            <a:r>
              <a:rPr lang="zh-CN" altLang="zh-CN" b="1" dirty="0"/>
              <a:t>讨论</a:t>
            </a:r>
            <a:r>
              <a:rPr lang="zh-CN" altLang="zh-CN" b="1" dirty="0" smtClean="0"/>
              <a:t>内容</a:t>
            </a:r>
            <a:endParaRPr lang="en-US" altLang="zh-CN" b="1" dirty="0" smtClean="0"/>
          </a:p>
          <a:p>
            <a:pPr indent="457200"/>
            <a:endParaRPr lang="zh-CN" altLang="zh-CN" dirty="0"/>
          </a:p>
          <a:p>
            <a:pPr indent="457200"/>
            <a:r>
              <a:rPr lang="en-US" altLang="zh-CN" dirty="0"/>
              <a:t>1</a:t>
            </a:r>
            <a:r>
              <a:rPr lang="zh-CN" altLang="zh-CN" dirty="0"/>
              <a:t>．本次案例分析会组织的优缺点是什么？</a:t>
            </a:r>
          </a:p>
          <a:p>
            <a:pPr indent="457200"/>
            <a:r>
              <a:rPr lang="en-US" altLang="zh-CN" dirty="0"/>
              <a:t>2</a:t>
            </a:r>
            <a:r>
              <a:rPr lang="zh-CN" altLang="zh-CN" dirty="0"/>
              <a:t>．此次实训中，班组长角色表现如何？</a:t>
            </a:r>
          </a:p>
          <a:p>
            <a:pPr indent="457200"/>
            <a:r>
              <a:rPr lang="en-US" altLang="zh-CN" dirty="0"/>
              <a:t>3</a:t>
            </a:r>
            <a:r>
              <a:rPr lang="zh-CN" altLang="zh-CN" dirty="0"/>
              <a:t>．案例分析会这种形式最大的优势是什么？</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案例分析会的执行</a:t>
            </a:r>
            <a:endParaRPr lang="zh-CN" altLang="en-US" sz="1600" b="1" dirty="0">
              <a:solidFill>
                <a:schemeClr val="accent3">
                  <a:lumMod val="50000"/>
                </a:schemeClr>
              </a:solidFill>
              <a:latin typeface="黑体" pitchFamily="2" charset="-122"/>
              <a:ea typeface="黑体" pitchFamily="2" charset="-122"/>
            </a:endParaRPr>
          </a:p>
        </p:txBody>
      </p:sp>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32382095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sp>
        <p:nvSpPr>
          <p:cNvPr id="8" name="矩形 7"/>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班前例会的执行</a:t>
            </a:r>
            <a:endParaRPr lang="zh-CN" altLang="en-US" sz="1600" b="1" dirty="0">
              <a:solidFill>
                <a:schemeClr val="accent3">
                  <a:lumMod val="50000"/>
                </a:schemeClr>
              </a:solidFill>
              <a:latin typeface="黑体" pitchFamily="2" charset="-122"/>
              <a:ea typeface="黑体" pitchFamily="2" charset="-122"/>
            </a:endParaRPr>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TextBox 7177"/>
          <p:cNvSpPr>
            <a:spLocks noChangeArrowheads="1"/>
          </p:cNvSpPr>
          <p:nvPr/>
        </p:nvSpPr>
        <p:spPr bwMode="auto">
          <a:xfrm>
            <a:off x="3609874" y="2173219"/>
            <a:ext cx="885766"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200" b="1" dirty="0" smtClean="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4</a:t>
            </a:r>
            <a:endParaRPr lang="zh-CN" altLang="en-US" dirty="0"/>
          </a:p>
        </p:txBody>
      </p:sp>
      <p:sp>
        <p:nvSpPr>
          <p:cNvPr id="39" name="TextBox 7177"/>
          <p:cNvSpPr>
            <a:spLocks noChangeArrowheads="1"/>
          </p:cNvSpPr>
          <p:nvPr/>
        </p:nvSpPr>
        <p:spPr bwMode="auto">
          <a:xfrm>
            <a:off x="3800702" y="2607985"/>
            <a:ext cx="90500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5</a:t>
            </a:r>
            <a:endParaRPr lang="zh-CN" altLang="en-US" dirty="0"/>
          </a:p>
        </p:txBody>
      </p:sp>
      <p:sp>
        <p:nvSpPr>
          <p:cNvPr id="40" name="TextBox 7177"/>
          <p:cNvSpPr>
            <a:spLocks noChangeArrowheads="1"/>
          </p:cNvSpPr>
          <p:nvPr/>
        </p:nvSpPr>
        <p:spPr bwMode="auto">
          <a:xfrm>
            <a:off x="4010766" y="3042751"/>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6</a:t>
            </a:r>
            <a:endParaRPr lang="zh-CN" altLang="en-US" dirty="0"/>
          </a:p>
        </p:txBody>
      </p:sp>
      <p:sp>
        <p:nvSpPr>
          <p:cNvPr id="41" name="TextBox 7177"/>
          <p:cNvSpPr>
            <a:spLocks noChangeArrowheads="1"/>
          </p:cNvSpPr>
          <p:nvPr/>
        </p:nvSpPr>
        <p:spPr bwMode="auto">
          <a:xfrm>
            <a:off x="3059832" y="868921"/>
            <a:ext cx="879354"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1</a:t>
            </a:r>
            <a:endParaRPr lang="zh-CN" altLang="en-US" dirty="0"/>
          </a:p>
        </p:txBody>
      </p:sp>
      <p:sp>
        <p:nvSpPr>
          <p:cNvPr id="42" name="TextBox 7177"/>
          <p:cNvSpPr>
            <a:spLocks noChangeArrowheads="1"/>
          </p:cNvSpPr>
          <p:nvPr/>
        </p:nvSpPr>
        <p:spPr bwMode="auto">
          <a:xfrm>
            <a:off x="3244248" y="1303687"/>
            <a:ext cx="87294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2</a:t>
            </a:r>
            <a:endParaRPr lang="zh-CN" altLang="en-US" dirty="0"/>
          </a:p>
        </p:txBody>
      </p:sp>
      <p:sp>
        <p:nvSpPr>
          <p:cNvPr id="43" name="TextBox 7177"/>
          <p:cNvSpPr>
            <a:spLocks noChangeArrowheads="1"/>
          </p:cNvSpPr>
          <p:nvPr/>
        </p:nvSpPr>
        <p:spPr bwMode="auto">
          <a:xfrm>
            <a:off x="3422252" y="1738453"/>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3</a:t>
            </a:r>
            <a:endParaRPr lang="zh-CN" altLang="en-US" dirty="0"/>
          </a:p>
        </p:txBody>
      </p:sp>
      <p:sp>
        <p:nvSpPr>
          <p:cNvPr id="44" name="TextBox 7177"/>
          <p:cNvSpPr>
            <a:spLocks noChangeArrowheads="1"/>
          </p:cNvSpPr>
          <p:nvPr/>
        </p:nvSpPr>
        <p:spPr bwMode="auto">
          <a:xfrm>
            <a:off x="4198388" y="3477517"/>
            <a:ext cx="885766"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200" b="1" dirty="0" smtClean="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7</a:t>
            </a:r>
            <a:endParaRPr lang="zh-CN" altLang="en-US" dirty="0"/>
          </a:p>
        </p:txBody>
      </p:sp>
      <p:sp>
        <p:nvSpPr>
          <p:cNvPr id="45" name="TextBox 7177"/>
          <p:cNvSpPr>
            <a:spLocks noChangeArrowheads="1"/>
          </p:cNvSpPr>
          <p:nvPr/>
        </p:nvSpPr>
        <p:spPr bwMode="auto">
          <a:xfrm>
            <a:off x="4389216" y="3912283"/>
            <a:ext cx="90500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8</a:t>
            </a:r>
            <a:endParaRPr lang="zh-CN" altLang="en-US" dirty="0"/>
          </a:p>
        </p:txBody>
      </p:sp>
      <p:sp>
        <p:nvSpPr>
          <p:cNvPr id="46" name="TextBox 7177"/>
          <p:cNvSpPr>
            <a:spLocks noChangeArrowheads="1"/>
          </p:cNvSpPr>
          <p:nvPr/>
        </p:nvSpPr>
        <p:spPr bwMode="auto">
          <a:xfrm>
            <a:off x="4786905" y="4781811"/>
            <a:ext cx="98650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2700" b="1" dirty="0" smtClean="0">
                <a:solidFill>
                  <a:srgbClr val="7F7F7F"/>
                </a:solidFill>
                <a:latin typeface="Broadway" pitchFamily="82" charset="0"/>
                <a:ea typeface="黑体" pitchFamily="2" charset="-122"/>
                <a:sym typeface="Arial" pitchFamily="34" charset="0"/>
              </a:rPr>
              <a:t>10</a:t>
            </a:r>
            <a:endParaRPr lang="zh-CN" altLang="en-US" sz="2700" dirty="0"/>
          </a:p>
        </p:txBody>
      </p:sp>
      <p:sp>
        <p:nvSpPr>
          <p:cNvPr id="47" name="圆角矩形 46">
            <a:hlinkClick r:id="rId4" action="ppaction://hlinksldjump"/>
          </p:cNvPr>
          <p:cNvSpPr/>
          <p:nvPr/>
        </p:nvSpPr>
        <p:spPr>
          <a:xfrm>
            <a:off x="4211960" y="926600"/>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任务背景</a:t>
            </a:r>
            <a:endParaRPr lang="zh-CN" altLang="en-US" b="1" dirty="0">
              <a:latin typeface="黑体" pitchFamily="49" charset="-122"/>
              <a:ea typeface="黑体" pitchFamily="49" charset="-122"/>
            </a:endParaRPr>
          </a:p>
        </p:txBody>
      </p:sp>
      <p:sp>
        <p:nvSpPr>
          <p:cNvPr id="48" name="圆角矩形 47">
            <a:hlinkClick r:id="rId5" action="ppaction://hlinksldjump"/>
          </p:cNvPr>
          <p:cNvSpPr/>
          <p:nvPr/>
        </p:nvSpPr>
        <p:spPr>
          <a:xfrm>
            <a:off x="4415677" y="1361366"/>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实训目的</a:t>
            </a:r>
            <a:endParaRPr lang="zh-CN" altLang="en-US" b="1" dirty="0">
              <a:latin typeface="黑体" pitchFamily="49" charset="-122"/>
              <a:ea typeface="黑体" pitchFamily="49" charset="-122"/>
            </a:endParaRPr>
          </a:p>
        </p:txBody>
      </p:sp>
      <p:sp>
        <p:nvSpPr>
          <p:cNvPr id="49" name="圆角矩形 48">
            <a:hlinkClick r:id="rId5" action="ppaction://hlinksldjump"/>
          </p:cNvPr>
          <p:cNvSpPr/>
          <p:nvPr/>
        </p:nvSpPr>
        <p:spPr>
          <a:xfrm>
            <a:off x="4619394" y="1796132"/>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必备能力点</a:t>
            </a:r>
            <a:endParaRPr lang="zh-CN" altLang="en-US" b="1" dirty="0">
              <a:latin typeface="黑体" pitchFamily="49" charset="-122"/>
              <a:ea typeface="黑体" pitchFamily="49" charset="-122"/>
            </a:endParaRPr>
          </a:p>
        </p:txBody>
      </p:sp>
      <p:sp>
        <p:nvSpPr>
          <p:cNvPr id="50" name="圆角矩形 49">
            <a:hlinkClick r:id="rId6" action="ppaction://hlinksldjump"/>
          </p:cNvPr>
          <p:cNvSpPr/>
          <p:nvPr/>
        </p:nvSpPr>
        <p:spPr>
          <a:xfrm>
            <a:off x="4823111" y="2230898"/>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时间安排</a:t>
            </a:r>
            <a:endParaRPr lang="zh-CN" altLang="en-US" b="1" dirty="0">
              <a:latin typeface="黑体" pitchFamily="49" charset="-122"/>
              <a:ea typeface="黑体" pitchFamily="49" charset="-122"/>
            </a:endParaRPr>
          </a:p>
        </p:txBody>
      </p:sp>
      <p:sp>
        <p:nvSpPr>
          <p:cNvPr id="51" name="圆角矩形 50">
            <a:hlinkClick r:id="rId6" action="ppaction://hlinksldjump"/>
          </p:cNvPr>
          <p:cNvSpPr/>
          <p:nvPr/>
        </p:nvSpPr>
        <p:spPr>
          <a:xfrm>
            <a:off x="5026828" y="2665664"/>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分组方式</a:t>
            </a:r>
            <a:endParaRPr lang="zh-CN" altLang="en-US" b="1" dirty="0">
              <a:latin typeface="黑体" pitchFamily="49" charset="-122"/>
              <a:ea typeface="黑体" pitchFamily="49" charset="-122"/>
            </a:endParaRPr>
          </a:p>
        </p:txBody>
      </p:sp>
      <p:sp>
        <p:nvSpPr>
          <p:cNvPr id="52" name="圆角矩形 51">
            <a:hlinkClick r:id="rId7" action="ppaction://hlinksldjump"/>
          </p:cNvPr>
          <p:cNvSpPr/>
          <p:nvPr/>
        </p:nvSpPr>
        <p:spPr>
          <a:xfrm>
            <a:off x="5230545" y="3100430"/>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角色背景</a:t>
            </a:r>
            <a:endParaRPr lang="zh-CN" altLang="en-US" b="1" dirty="0">
              <a:latin typeface="黑体" pitchFamily="49" charset="-122"/>
              <a:ea typeface="黑体" pitchFamily="49" charset="-122"/>
            </a:endParaRPr>
          </a:p>
        </p:txBody>
      </p:sp>
      <p:sp>
        <p:nvSpPr>
          <p:cNvPr id="53" name="圆角矩形 52">
            <a:hlinkClick r:id="rId8" action="ppaction://hlinksldjump"/>
          </p:cNvPr>
          <p:cNvSpPr/>
          <p:nvPr/>
        </p:nvSpPr>
        <p:spPr>
          <a:xfrm>
            <a:off x="5434262" y="3535196"/>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任务内容</a:t>
            </a:r>
            <a:endParaRPr lang="zh-CN" altLang="en-US" b="1" dirty="0">
              <a:latin typeface="黑体" pitchFamily="49" charset="-122"/>
              <a:ea typeface="黑体" pitchFamily="49" charset="-122"/>
            </a:endParaRPr>
          </a:p>
        </p:txBody>
      </p:sp>
      <p:sp>
        <p:nvSpPr>
          <p:cNvPr id="54" name="圆角矩形 53">
            <a:hlinkClick r:id="rId9" action="ppaction://hlinksldjump"/>
          </p:cNvPr>
          <p:cNvSpPr/>
          <p:nvPr/>
        </p:nvSpPr>
        <p:spPr>
          <a:xfrm>
            <a:off x="5637979" y="3969962"/>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各角色任务安排</a:t>
            </a:r>
            <a:endParaRPr lang="zh-CN" altLang="en-US" b="1" dirty="0">
              <a:latin typeface="黑体" pitchFamily="49" charset="-122"/>
              <a:ea typeface="黑体" pitchFamily="49" charset="-122"/>
            </a:endParaRPr>
          </a:p>
        </p:txBody>
      </p:sp>
      <p:sp>
        <p:nvSpPr>
          <p:cNvPr id="55" name="圆角矩形 54">
            <a:hlinkClick r:id="rId10" action="ppaction://hlinksldjump"/>
          </p:cNvPr>
          <p:cNvSpPr/>
          <p:nvPr/>
        </p:nvSpPr>
        <p:spPr>
          <a:xfrm>
            <a:off x="6046179" y="4839490"/>
            <a:ext cx="2774293"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讨论内容</a:t>
            </a:r>
            <a:endParaRPr lang="zh-CN" altLang="en-US" b="1" dirty="0">
              <a:latin typeface="黑体" pitchFamily="49" charset="-122"/>
              <a:ea typeface="黑体" pitchFamily="49" charset="-122"/>
            </a:endParaRPr>
          </a:p>
        </p:txBody>
      </p:sp>
      <p:sp>
        <p:nvSpPr>
          <p:cNvPr id="56" name="TextBox 7177"/>
          <p:cNvSpPr>
            <a:spLocks noChangeArrowheads="1"/>
          </p:cNvSpPr>
          <p:nvPr/>
        </p:nvSpPr>
        <p:spPr bwMode="auto">
          <a:xfrm>
            <a:off x="4599280" y="4347049"/>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9</a:t>
            </a:r>
            <a:endParaRPr lang="zh-CN" altLang="en-US" dirty="0"/>
          </a:p>
        </p:txBody>
      </p:sp>
      <p:sp>
        <p:nvSpPr>
          <p:cNvPr id="57" name="圆角矩形 56">
            <a:hlinkClick r:id="rId11" action="ppaction://hlinksldjump"/>
          </p:cNvPr>
          <p:cNvSpPr/>
          <p:nvPr/>
        </p:nvSpPr>
        <p:spPr>
          <a:xfrm>
            <a:off x="5841696" y="4404728"/>
            <a:ext cx="2774293"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必备知识</a:t>
            </a:r>
            <a:endParaRPr lang="zh-CN" altLang="en-US" b="1" dirty="0">
              <a:latin typeface="黑体" pitchFamily="49" charset="-122"/>
              <a:ea typeface="黑体" pitchFamily="49" charset="-122"/>
            </a:endParaRPr>
          </a:p>
        </p:txBody>
      </p:sp>
      <p:sp>
        <p:nvSpPr>
          <p:cNvPr id="58"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29" name="圆角矩形 18">
            <a:hlinkClick r:id="rId12"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96963500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p:cBhvr>
                                        <p:cTn id="7" dur="1000"/>
                                        <p:tgtEl>
                                          <p:spTgt spid="37"/>
                                        </p:tgtEl>
                                      </p:cBhvr>
                                    </p:animEffect>
                                    <p:anim calcmode="lin" valueType="num">
                                      <p:cBhvr>
                                        <p:cTn id="8" dur="1000" fill="hold"/>
                                        <p:tgtEl>
                                          <p:spTgt spid="37"/>
                                        </p:tgtEl>
                                        <p:attrNameLst>
                                          <p:attrName>ppt_x</p:attrName>
                                        </p:attrNameLst>
                                      </p:cBhvr>
                                      <p:tavLst>
                                        <p:tav tm="0">
                                          <p:val>
                                            <p:strVal val="#ppt_x"/>
                                          </p:val>
                                        </p:tav>
                                        <p:tav tm="100000">
                                          <p:val>
                                            <p:strVal val="#ppt_x"/>
                                          </p:val>
                                        </p:tav>
                                      </p:tavLst>
                                    </p:anim>
                                    <p:anim calcmode="lin" valueType="num">
                                      <p:cBhvr>
                                        <p:cTn id="9" dur="1000" fill="hold"/>
                                        <p:tgtEl>
                                          <p:spTgt spid="3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2" fill="hold" grpId="0" nodeType="afterEffect">
                                  <p:stCondLst>
                                    <p:cond delay="200"/>
                                  </p:stCondLst>
                                  <p:childTnLst>
                                    <p:set>
                                      <p:cBhvr>
                                        <p:cTn id="12" dur="1" fill="hold">
                                          <p:stCondLst>
                                            <p:cond delay="0"/>
                                          </p:stCondLst>
                                        </p:cTn>
                                        <p:tgtEl>
                                          <p:spTgt spid="41"/>
                                        </p:tgtEl>
                                        <p:attrNameLst>
                                          <p:attrName>style.visibility</p:attrName>
                                        </p:attrNameLst>
                                      </p:cBhvr>
                                      <p:to>
                                        <p:strVal val="visible"/>
                                      </p:to>
                                    </p:set>
                                    <p:anim calcmode="lin" valueType="num">
                                      <p:cBhvr>
                                        <p:cTn id="13" dur="500" fill="hold"/>
                                        <p:tgtEl>
                                          <p:spTgt spid="41"/>
                                        </p:tgtEl>
                                        <p:attrNameLst>
                                          <p:attrName>ppt_x</p:attrName>
                                        </p:attrNameLst>
                                      </p:cBhvr>
                                      <p:tavLst>
                                        <p:tav tm="0">
                                          <p:val>
                                            <p:strVal val="1+#ppt_w/2"/>
                                          </p:val>
                                        </p:tav>
                                        <p:tav tm="100000">
                                          <p:val>
                                            <p:strVal val="#ppt_x"/>
                                          </p:val>
                                        </p:tav>
                                      </p:tavLst>
                                    </p:anim>
                                    <p:anim calcmode="lin" valueType="num">
                                      <p:cBhvr>
                                        <p:cTn id="14" dur="500" fill="hold"/>
                                        <p:tgtEl>
                                          <p:spTgt spid="41"/>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400"/>
                                  </p:stCondLst>
                                  <p:childTnLst>
                                    <p:set>
                                      <p:cBhvr>
                                        <p:cTn id="16" dur="1" fill="hold">
                                          <p:stCondLst>
                                            <p:cond delay="0"/>
                                          </p:stCondLst>
                                        </p:cTn>
                                        <p:tgtEl>
                                          <p:spTgt spid="42"/>
                                        </p:tgtEl>
                                        <p:attrNameLst>
                                          <p:attrName>style.visibility</p:attrName>
                                        </p:attrNameLst>
                                      </p:cBhvr>
                                      <p:to>
                                        <p:strVal val="visible"/>
                                      </p:to>
                                    </p:set>
                                    <p:anim calcmode="lin" valueType="num">
                                      <p:cBhvr>
                                        <p:cTn id="17" dur="500" fill="hold"/>
                                        <p:tgtEl>
                                          <p:spTgt spid="42"/>
                                        </p:tgtEl>
                                        <p:attrNameLst>
                                          <p:attrName>ppt_x</p:attrName>
                                        </p:attrNameLst>
                                      </p:cBhvr>
                                      <p:tavLst>
                                        <p:tav tm="0">
                                          <p:val>
                                            <p:strVal val="1+#ppt_w/2"/>
                                          </p:val>
                                        </p:tav>
                                        <p:tav tm="100000">
                                          <p:val>
                                            <p:strVal val="#ppt_x"/>
                                          </p:val>
                                        </p:tav>
                                      </p:tavLst>
                                    </p:anim>
                                    <p:anim calcmode="lin" valueType="num">
                                      <p:cBhvr>
                                        <p:cTn id="18" dur="500" fill="hold"/>
                                        <p:tgtEl>
                                          <p:spTgt spid="42"/>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600"/>
                                  </p:stCondLst>
                                  <p:childTnLst>
                                    <p:set>
                                      <p:cBhvr>
                                        <p:cTn id="20" dur="1" fill="hold">
                                          <p:stCondLst>
                                            <p:cond delay="0"/>
                                          </p:stCondLst>
                                        </p:cTn>
                                        <p:tgtEl>
                                          <p:spTgt spid="43"/>
                                        </p:tgtEl>
                                        <p:attrNameLst>
                                          <p:attrName>style.visibility</p:attrName>
                                        </p:attrNameLst>
                                      </p:cBhvr>
                                      <p:to>
                                        <p:strVal val="visible"/>
                                      </p:to>
                                    </p:set>
                                    <p:anim calcmode="lin" valueType="num">
                                      <p:cBhvr>
                                        <p:cTn id="21" dur="500" fill="hold"/>
                                        <p:tgtEl>
                                          <p:spTgt spid="43"/>
                                        </p:tgtEl>
                                        <p:attrNameLst>
                                          <p:attrName>ppt_x</p:attrName>
                                        </p:attrNameLst>
                                      </p:cBhvr>
                                      <p:tavLst>
                                        <p:tav tm="0">
                                          <p:val>
                                            <p:strVal val="1+#ppt_w/2"/>
                                          </p:val>
                                        </p:tav>
                                        <p:tav tm="100000">
                                          <p:val>
                                            <p:strVal val="#ppt_x"/>
                                          </p:val>
                                        </p:tav>
                                      </p:tavLst>
                                    </p:anim>
                                    <p:anim calcmode="lin" valueType="num">
                                      <p:cBhvr>
                                        <p:cTn id="22" dur="500" fill="hold"/>
                                        <p:tgtEl>
                                          <p:spTgt spid="43"/>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800"/>
                                  </p:stCondLst>
                                  <p:childTnLst>
                                    <p:set>
                                      <p:cBhvr>
                                        <p:cTn id="24" dur="1" fill="hold">
                                          <p:stCondLst>
                                            <p:cond delay="0"/>
                                          </p:stCondLst>
                                        </p:cTn>
                                        <p:tgtEl>
                                          <p:spTgt spid="38"/>
                                        </p:tgtEl>
                                        <p:attrNameLst>
                                          <p:attrName>style.visibility</p:attrName>
                                        </p:attrNameLst>
                                      </p:cBhvr>
                                      <p:to>
                                        <p:strVal val="visible"/>
                                      </p:to>
                                    </p:set>
                                    <p:anim calcmode="lin" valueType="num">
                                      <p:cBhvr>
                                        <p:cTn id="25" dur="500" fill="hold"/>
                                        <p:tgtEl>
                                          <p:spTgt spid="38"/>
                                        </p:tgtEl>
                                        <p:attrNameLst>
                                          <p:attrName>ppt_x</p:attrName>
                                        </p:attrNameLst>
                                      </p:cBhvr>
                                      <p:tavLst>
                                        <p:tav tm="0">
                                          <p:val>
                                            <p:strVal val="1+#ppt_w/2"/>
                                          </p:val>
                                        </p:tav>
                                        <p:tav tm="100000">
                                          <p:val>
                                            <p:strVal val="#ppt_x"/>
                                          </p:val>
                                        </p:tav>
                                      </p:tavLst>
                                    </p:anim>
                                    <p:anim calcmode="lin" valueType="num">
                                      <p:cBhvr>
                                        <p:cTn id="26" dur="500" fill="hold"/>
                                        <p:tgtEl>
                                          <p:spTgt spid="38"/>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1000"/>
                                  </p:stCondLst>
                                  <p:childTnLst>
                                    <p:set>
                                      <p:cBhvr>
                                        <p:cTn id="28" dur="1" fill="hold">
                                          <p:stCondLst>
                                            <p:cond delay="0"/>
                                          </p:stCondLst>
                                        </p:cTn>
                                        <p:tgtEl>
                                          <p:spTgt spid="39"/>
                                        </p:tgtEl>
                                        <p:attrNameLst>
                                          <p:attrName>style.visibility</p:attrName>
                                        </p:attrNameLst>
                                      </p:cBhvr>
                                      <p:to>
                                        <p:strVal val="visible"/>
                                      </p:to>
                                    </p:set>
                                    <p:anim calcmode="lin" valueType="num">
                                      <p:cBhvr>
                                        <p:cTn id="29" dur="500" fill="hold"/>
                                        <p:tgtEl>
                                          <p:spTgt spid="39"/>
                                        </p:tgtEl>
                                        <p:attrNameLst>
                                          <p:attrName>ppt_x</p:attrName>
                                        </p:attrNameLst>
                                      </p:cBhvr>
                                      <p:tavLst>
                                        <p:tav tm="0">
                                          <p:val>
                                            <p:strVal val="1+#ppt_w/2"/>
                                          </p:val>
                                        </p:tav>
                                        <p:tav tm="100000">
                                          <p:val>
                                            <p:strVal val="#ppt_x"/>
                                          </p:val>
                                        </p:tav>
                                      </p:tavLst>
                                    </p:anim>
                                    <p:anim calcmode="lin" valueType="num">
                                      <p:cBhvr>
                                        <p:cTn id="30" dur="500" fill="hold"/>
                                        <p:tgtEl>
                                          <p:spTgt spid="39"/>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1200"/>
                                  </p:stCondLst>
                                  <p:childTnLst>
                                    <p:set>
                                      <p:cBhvr>
                                        <p:cTn id="32" dur="1" fill="hold">
                                          <p:stCondLst>
                                            <p:cond delay="0"/>
                                          </p:stCondLst>
                                        </p:cTn>
                                        <p:tgtEl>
                                          <p:spTgt spid="40"/>
                                        </p:tgtEl>
                                        <p:attrNameLst>
                                          <p:attrName>style.visibility</p:attrName>
                                        </p:attrNameLst>
                                      </p:cBhvr>
                                      <p:to>
                                        <p:strVal val="visible"/>
                                      </p:to>
                                    </p:set>
                                    <p:anim calcmode="lin" valueType="num">
                                      <p:cBhvr>
                                        <p:cTn id="33" dur="500" fill="hold"/>
                                        <p:tgtEl>
                                          <p:spTgt spid="40"/>
                                        </p:tgtEl>
                                        <p:attrNameLst>
                                          <p:attrName>ppt_x</p:attrName>
                                        </p:attrNameLst>
                                      </p:cBhvr>
                                      <p:tavLst>
                                        <p:tav tm="0">
                                          <p:val>
                                            <p:strVal val="1+#ppt_w/2"/>
                                          </p:val>
                                        </p:tav>
                                        <p:tav tm="100000">
                                          <p:val>
                                            <p:strVal val="#ppt_x"/>
                                          </p:val>
                                        </p:tav>
                                      </p:tavLst>
                                    </p:anim>
                                    <p:anim calcmode="lin" valueType="num">
                                      <p:cBhvr>
                                        <p:cTn id="34" dur="500" fill="hold"/>
                                        <p:tgtEl>
                                          <p:spTgt spid="40"/>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1400"/>
                                  </p:stCondLst>
                                  <p:childTnLst>
                                    <p:set>
                                      <p:cBhvr>
                                        <p:cTn id="36" dur="1" fill="hold">
                                          <p:stCondLst>
                                            <p:cond delay="0"/>
                                          </p:stCondLst>
                                        </p:cTn>
                                        <p:tgtEl>
                                          <p:spTgt spid="44"/>
                                        </p:tgtEl>
                                        <p:attrNameLst>
                                          <p:attrName>style.visibility</p:attrName>
                                        </p:attrNameLst>
                                      </p:cBhvr>
                                      <p:to>
                                        <p:strVal val="visible"/>
                                      </p:to>
                                    </p:set>
                                    <p:anim calcmode="lin" valueType="num">
                                      <p:cBhvr>
                                        <p:cTn id="37" dur="500" fill="hold"/>
                                        <p:tgtEl>
                                          <p:spTgt spid="44"/>
                                        </p:tgtEl>
                                        <p:attrNameLst>
                                          <p:attrName>ppt_x</p:attrName>
                                        </p:attrNameLst>
                                      </p:cBhvr>
                                      <p:tavLst>
                                        <p:tav tm="0">
                                          <p:val>
                                            <p:strVal val="1+#ppt_w/2"/>
                                          </p:val>
                                        </p:tav>
                                        <p:tav tm="100000">
                                          <p:val>
                                            <p:strVal val="#ppt_x"/>
                                          </p:val>
                                        </p:tav>
                                      </p:tavLst>
                                    </p:anim>
                                    <p:anim calcmode="lin" valueType="num">
                                      <p:cBhvr>
                                        <p:cTn id="38" dur="500" fill="hold"/>
                                        <p:tgtEl>
                                          <p:spTgt spid="44"/>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1600"/>
                                  </p:stCondLst>
                                  <p:childTnLst>
                                    <p:set>
                                      <p:cBhvr>
                                        <p:cTn id="40" dur="1" fill="hold">
                                          <p:stCondLst>
                                            <p:cond delay="0"/>
                                          </p:stCondLst>
                                        </p:cTn>
                                        <p:tgtEl>
                                          <p:spTgt spid="45"/>
                                        </p:tgtEl>
                                        <p:attrNameLst>
                                          <p:attrName>style.visibility</p:attrName>
                                        </p:attrNameLst>
                                      </p:cBhvr>
                                      <p:to>
                                        <p:strVal val="visible"/>
                                      </p:to>
                                    </p:set>
                                    <p:anim calcmode="lin" valueType="num">
                                      <p:cBhvr>
                                        <p:cTn id="41" dur="500" fill="hold"/>
                                        <p:tgtEl>
                                          <p:spTgt spid="45"/>
                                        </p:tgtEl>
                                        <p:attrNameLst>
                                          <p:attrName>ppt_x</p:attrName>
                                        </p:attrNameLst>
                                      </p:cBhvr>
                                      <p:tavLst>
                                        <p:tav tm="0">
                                          <p:val>
                                            <p:strVal val="1+#ppt_w/2"/>
                                          </p:val>
                                        </p:tav>
                                        <p:tav tm="100000">
                                          <p:val>
                                            <p:strVal val="#ppt_x"/>
                                          </p:val>
                                        </p:tav>
                                      </p:tavLst>
                                    </p:anim>
                                    <p:anim calcmode="lin" valueType="num">
                                      <p:cBhvr>
                                        <p:cTn id="42" dur="500" fill="hold"/>
                                        <p:tgtEl>
                                          <p:spTgt spid="45"/>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1800"/>
                                  </p:stCondLst>
                                  <p:childTnLst>
                                    <p:set>
                                      <p:cBhvr>
                                        <p:cTn id="44" dur="1" fill="hold">
                                          <p:stCondLst>
                                            <p:cond delay="0"/>
                                          </p:stCondLst>
                                        </p:cTn>
                                        <p:tgtEl>
                                          <p:spTgt spid="46"/>
                                        </p:tgtEl>
                                        <p:attrNameLst>
                                          <p:attrName>style.visibility</p:attrName>
                                        </p:attrNameLst>
                                      </p:cBhvr>
                                      <p:to>
                                        <p:strVal val="visible"/>
                                      </p:to>
                                    </p:set>
                                    <p:anim calcmode="lin" valueType="num">
                                      <p:cBhvr>
                                        <p:cTn id="45" dur="500" fill="hold"/>
                                        <p:tgtEl>
                                          <p:spTgt spid="46"/>
                                        </p:tgtEl>
                                        <p:attrNameLst>
                                          <p:attrName>ppt_x</p:attrName>
                                        </p:attrNameLst>
                                      </p:cBhvr>
                                      <p:tavLst>
                                        <p:tav tm="0">
                                          <p:val>
                                            <p:strVal val="1+#ppt_w/2"/>
                                          </p:val>
                                        </p:tav>
                                        <p:tav tm="100000">
                                          <p:val>
                                            <p:strVal val="#ppt_x"/>
                                          </p:val>
                                        </p:tav>
                                      </p:tavLst>
                                    </p:anim>
                                    <p:anim calcmode="lin" valueType="num">
                                      <p:cBhvr>
                                        <p:cTn id="46" dur="500" fill="hold"/>
                                        <p:tgtEl>
                                          <p:spTgt spid="46"/>
                                        </p:tgtEl>
                                        <p:attrNameLst>
                                          <p:attrName>ppt_y</p:attrName>
                                        </p:attrNameLst>
                                      </p:cBhvr>
                                      <p:tavLst>
                                        <p:tav tm="0">
                                          <p:val>
                                            <p:strVal val="#ppt_y"/>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47"/>
                                        </p:tgtEl>
                                        <p:attrNameLst>
                                          <p:attrName>style.visibility</p:attrName>
                                        </p:attrNameLst>
                                      </p:cBhvr>
                                      <p:to>
                                        <p:strVal val="visible"/>
                                      </p:to>
                                    </p:set>
                                    <p:animEffect transition="in" filter="fade">
                                      <p:cBhvr>
                                        <p:cTn id="49" dur="1000"/>
                                        <p:tgtEl>
                                          <p:spTgt spid="47"/>
                                        </p:tgtEl>
                                      </p:cBhvr>
                                    </p:animEffect>
                                    <p:anim calcmode="lin" valueType="num">
                                      <p:cBhvr>
                                        <p:cTn id="50" dur="1000" fill="hold"/>
                                        <p:tgtEl>
                                          <p:spTgt spid="47"/>
                                        </p:tgtEl>
                                        <p:attrNameLst>
                                          <p:attrName>ppt_x</p:attrName>
                                        </p:attrNameLst>
                                      </p:cBhvr>
                                      <p:tavLst>
                                        <p:tav tm="0">
                                          <p:val>
                                            <p:strVal val="#ppt_x"/>
                                          </p:val>
                                        </p:tav>
                                        <p:tav tm="100000">
                                          <p:val>
                                            <p:strVal val="#ppt_x"/>
                                          </p:val>
                                        </p:tav>
                                      </p:tavLst>
                                    </p:anim>
                                    <p:anim calcmode="lin" valueType="num">
                                      <p:cBhvr>
                                        <p:cTn id="51" dur="1000" fill="hold"/>
                                        <p:tgtEl>
                                          <p:spTgt spid="47"/>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200"/>
                                  </p:stCondLst>
                                  <p:childTnLst>
                                    <p:set>
                                      <p:cBhvr>
                                        <p:cTn id="53" dur="1" fill="hold">
                                          <p:stCondLst>
                                            <p:cond delay="0"/>
                                          </p:stCondLst>
                                        </p:cTn>
                                        <p:tgtEl>
                                          <p:spTgt spid="48"/>
                                        </p:tgtEl>
                                        <p:attrNameLst>
                                          <p:attrName>style.visibility</p:attrName>
                                        </p:attrNameLst>
                                      </p:cBhvr>
                                      <p:to>
                                        <p:strVal val="visible"/>
                                      </p:to>
                                    </p:set>
                                    <p:animEffect transition="in" filter="fade">
                                      <p:cBhvr>
                                        <p:cTn id="54" dur="1000"/>
                                        <p:tgtEl>
                                          <p:spTgt spid="48"/>
                                        </p:tgtEl>
                                      </p:cBhvr>
                                    </p:animEffect>
                                    <p:anim calcmode="lin" valueType="num">
                                      <p:cBhvr>
                                        <p:cTn id="55" dur="1000" fill="hold"/>
                                        <p:tgtEl>
                                          <p:spTgt spid="48"/>
                                        </p:tgtEl>
                                        <p:attrNameLst>
                                          <p:attrName>ppt_x</p:attrName>
                                        </p:attrNameLst>
                                      </p:cBhvr>
                                      <p:tavLst>
                                        <p:tav tm="0">
                                          <p:val>
                                            <p:strVal val="#ppt_x"/>
                                          </p:val>
                                        </p:tav>
                                        <p:tav tm="100000">
                                          <p:val>
                                            <p:strVal val="#ppt_x"/>
                                          </p:val>
                                        </p:tav>
                                      </p:tavLst>
                                    </p:anim>
                                    <p:anim calcmode="lin" valueType="num">
                                      <p:cBhvr>
                                        <p:cTn id="56" dur="1000" fill="hold"/>
                                        <p:tgtEl>
                                          <p:spTgt spid="48"/>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400"/>
                                  </p:stCondLst>
                                  <p:childTnLst>
                                    <p:set>
                                      <p:cBhvr>
                                        <p:cTn id="58" dur="1" fill="hold">
                                          <p:stCondLst>
                                            <p:cond delay="0"/>
                                          </p:stCondLst>
                                        </p:cTn>
                                        <p:tgtEl>
                                          <p:spTgt spid="49"/>
                                        </p:tgtEl>
                                        <p:attrNameLst>
                                          <p:attrName>style.visibility</p:attrName>
                                        </p:attrNameLst>
                                      </p:cBhvr>
                                      <p:to>
                                        <p:strVal val="visible"/>
                                      </p:to>
                                    </p:set>
                                    <p:animEffect transition="in" filter="fade">
                                      <p:cBhvr>
                                        <p:cTn id="59" dur="1000"/>
                                        <p:tgtEl>
                                          <p:spTgt spid="49"/>
                                        </p:tgtEl>
                                      </p:cBhvr>
                                    </p:animEffect>
                                    <p:anim calcmode="lin" valueType="num">
                                      <p:cBhvr>
                                        <p:cTn id="60" dur="1000" fill="hold"/>
                                        <p:tgtEl>
                                          <p:spTgt spid="49"/>
                                        </p:tgtEl>
                                        <p:attrNameLst>
                                          <p:attrName>ppt_x</p:attrName>
                                        </p:attrNameLst>
                                      </p:cBhvr>
                                      <p:tavLst>
                                        <p:tav tm="0">
                                          <p:val>
                                            <p:strVal val="#ppt_x"/>
                                          </p:val>
                                        </p:tav>
                                        <p:tav tm="100000">
                                          <p:val>
                                            <p:strVal val="#ppt_x"/>
                                          </p:val>
                                        </p:tav>
                                      </p:tavLst>
                                    </p:anim>
                                    <p:anim calcmode="lin" valueType="num">
                                      <p:cBhvr>
                                        <p:cTn id="61" dur="1000" fill="hold"/>
                                        <p:tgtEl>
                                          <p:spTgt spid="49"/>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600"/>
                                  </p:stCondLst>
                                  <p:childTnLst>
                                    <p:set>
                                      <p:cBhvr>
                                        <p:cTn id="63" dur="1" fill="hold">
                                          <p:stCondLst>
                                            <p:cond delay="0"/>
                                          </p:stCondLst>
                                        </p:cTn>
                                        <p:tgtEl>
                                          <p:spTgt spid="50"/>
                                        </p:tgtEl>
                                        <p:attrNameLst>
                                          <p:attrName>style.visibility</p:attrName>
                                        </p:attrNameLst>
                                      </p:cBhvr>
                                      <p:to>
                                        <p:strVal val="visible"/>
                                      </p:to>
                                    </p:set>
                                    <p:animEffect transition="in" filter="fade">
                                      <p:cBhvr>
                                        <p:cTn id="64" dur="1000"/>
                                        <p:tgtEl>
                                          <p:spTgt spid="50"/>
                                        </p:tgtEl>
                                      </p:cBhvr>
                                    </p:animEffect>
                                    <p:anim calcmode="lin" valueType="num">
                                      <p:cBhvr>
                                        <p:cTn id="65" dur="1000" fill="hold"/>
                                        <p:tgtEl>
                                          <p:spTgt spid="50"/>
                                        </p:tgtEl>
                                        <p:attrNameLst>
                                          <p:attrName>ppt_x</p:attrName>
                                        </p:attrNameLst>
                                      </p:cBhvr>
                                      <p:tavLst>
                                        <p:tav tm="0">
                                          <p:val>
                                            <p:strVal val="#ppt_x"/>
                                          </p:val>
                                        </p:tav>
                                        <p:tav tm="100000">
                                          <p:val>
                                            <p:strVal val="#ppt_x"/>
                                          </p:val>
                                        </p:tav>
                                      </p:tavLst>
                                    </p:anim>
                                    <p:anim calcmode="lin" valueType="num">
                                      <p:cBhvr>
                                        <p:cTn id="66" dur="1000" fill="hold"/>
                                        <p:tgtEl>
                                          <p:spTgt spid="50"/>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800"/>
                                  </p:stCondLst>
                                  <p:childTnLst>
                                    <p:set>
                                      <p:cBhvr>
                                        <p:cTn id="68" dur="1" fill="hold">
                                          <p:stCondLst>
                                            <p:cond delay="0"/>
                                          </p:stCondLst>
                                        </p:cTn>
                                        <p:tgtEl>
                                          <p:spTgt spid="51"/>
                                        </p:tgtEl>
                                        <p:attrNameLst>
                                          <p:attrName>style.visibility</p:attrName>
                                        </p:attrNameLst>
                                      </p:cBhvr>
                                      <p:to>
                                        <p:strVal val="visible"/>
                                      </p:to>
                                    </p:set>
                                    <p:animEffect transition="in" filter="fade">
                                      <p:cBhvr>
                                        <p:cTn id="69" dur="1000"/>
                                        <p:tgtEl>
                                          <p:spTgt spid="51"/>
                                        </p:tgtEl>
                                      </p:cBhvr>
                                    </p:animEffect>
                                    <p:anim calcmode="lin" valueType="num">
                                      <p:cBhvr>
                                        <p:cTn id="70" dur="1000" fill="hold"/>
                                        <p:tgtEl>
                                          <p:spTgt spid="51"/>
                                        </p:tgtEl>
                                        <p:attrNameLst>
                                          <p:attrName>ppt_x</p:attrName>
                                        </p:attrNameLst>
                                      </p:cBhvr>
                                      <p:tavLst>
                                        <p:tav tm="0">
                                          <p:val>
                                            <p:strVal val="#ppt_x"/>
                                          </p:val>
                                        </p:tav>
                                        <p:tav tm="100000">
                                          <p:val>
                                            <p:strVal val="#ppt_x"/>
                                          </p:val>
                                        </p:tav>
                                      </p:tavLst>
                                    </p:anim>
                                    <p:anim calcmode="lin" valueType="num">
                                      <p:cBhvr>
                                        <p:cTn id="71" dur="1000" fill="hold"/>
                                        <p:tgtEl>
                                          <p:spTgt spid="51"/>
                                        </p:tgtEl>
                                        <p:attrNameLst>
                                          <p:attrName>ppt_y</p:attrName>
                                        </p:attrNameLst>
                                      </p:cBhvr>
                                      <p:tavLst>
                                        <p:tav tm="0">
                                          <p:val>
                                            <p:strVal val="#ppt_y+.1"/>
                                          </p:val>
                                        </p:tav>
                                        <p:tav tm="100000">
                                          <p:val>
                                            <p:strVal val="#ppt_y"/>
                                          </p:val>
                                        </p:tav>
                                      </p:tavLst>
                                    </p:anim>
                                  </p:childTnLst>
                                </p:cTn>
                              </p:par>
                              <p:par>
                                <p:cTn id="72" presetID="42" presetClass="entr" presetSubtype="0" fill="hold" grpId="0" nodeType="withEffect">
                                  <p:stCondLst>
                                    <p:cond delay="1000"/>
                                  </p:stCondLst>
                                  <p:childTnLst>
                                    <p:set>
                                      <p:cBhvr>
                                        <p:cTn id="73" dur="1" fill="hold">
                                          <p:stCondLst>
                                            <p:cond delay="0"/>
                                          </p:stCondLst>
                                        </p:cTn>
                                        <p:tgtEl>
                                          <p:spTgt spid="52"/>
                                        </p:tgtEl>
                                        <p:attrNameLst>
                                          <p:attrName>style.visibility</p:attrName>
                                        </p:attrNameLst>
                                      </p:cBhvr>
                                      <p:to>
                                        <p:strVal val="visible"/>
                                      </p:to>
                                    </p:set>
                                    <p:animEffect transition="in" filter="fade">
                                      <p:cBhvr>
                                        <p:cTn id="74" dur="1000"/>
                                        <p:tgtEl>
                                          <p:spTgt spid="52"/>
                                        </p:tgtEl>
                                      </p:cBhvr>
                                    </p:animEffect>
                                    <p:anim calcmode="lin" valueType="num">
                                      <p:cBhvr>
                                        <p:cTn id="75" dur="1000" fill="hold"/>
                                        <p:tgtEl>
                                          <p:spTgt spid="52"/>
                                        </p:tgtEl>
                                        <p:attrNameLst>
                                          <p:attrName>ppt_x</p:attrName>
                                        </p:attrNameLst>
                                      </p:cBhvr>
                                      <p:tavLst>
                                        <p:tav tm="0">
                                          <p:val>
                                            <p:strVal val="#ppt_x"/>
                                          </p:val>
                                        </p:tav>
                                        <p:tav tm="100000">
                                          <p:val>
                                            <p:strVal val="#ppt_x"/>
                                          </p:val>
                                        </p:tav>
                                      </p:tavLst>
                                    </p:anim>
                                    <p:anim calcmode="lin" valueType="num">
                                      <p:cBhvr>
                                        <p:cTn id="76" dur="1000" fill="hold"/>
                                        <p:tgtEl>
                                          <p:spTgt spid="52"/>
                                        </p:tgtEl>
                                        <p:attrNameLst>
                                          <p:attrName>ppt_y</p:attrName>
                                        </p:attrNameLst>
                                      </p:cBhvr>
                                      <p:tavLst>
                                        <p:tav tm="0">
                                          <p:val>
                                            <p:strVal val="#ppt_y+.1"/>
                                          </p:val>
                                        </p:tav>
                                        <p:tav tm="100000">
                                          <p:val>
                                            <p:strVal val="#ppt_y"/>
                                          </p:val>
                                        </p:tav>
                                      </p:tavLst>
                                    </p:anim>
                                  </p:childTnLst>
                                </p:cTn>
                              </p:par>
                              <p:par>
                                <p:cTn id="77" presetID="42" presetClass="entr" presetSubtype="0" fill="hold" grpId="0" nodeType="withEffect">
                                  <p:stCondLst>
                                    <p:cond delay="1200"/>
                                  </p:stCondLst>
                                  <p:childTnLst>
                                    <p:set>
                                      <p:cBhvr>
                                        <p:cTn id="78" dur="1" fill="hold">
                                          <p:stCondLst>
                                            <p:cond delay="0"/>
                                          </p:stCondLst>
                                        </p:cTn>
                                        <p:tgtEl>
                                          <p:spTgt spid="53"/>
                                        </p:tgtEl>
                                        <p:attrNameLst>
                                          <p:attrName>style.visibility</p:attrName>
                                        </p:attrNameLst>
                                      </p:cBhvr>
                                      <p:to>
                                        <p:strVal val="visible"/>
                                      </p:to>
                                    </p:set>
                                    <p:animEffect transition="in" filter="fade">
                                      <p:cBhvr>
                                        <p:cTn id="79" dur="1000"/>
                                        <p:tgtEl>
                                          <p:spTgt spid="53"/>
                                        </p:tgtEl>
                                      </p:cBhvr>
                                    </p:animEffect>
                                    <p:anim calcmode="lin" valueType="num">
                                      <p:cBhvr>
                                        <p:cTn id="80" dur="1000" fill="hold"/>
                                        <p:tgtEl>
                                          <p:spTgt spid="53"/>
                                        </p:tgtEl>
                                        <p:attrNameLst>
                                          <p:attrName>ppt_x</p:attrName>
                                        </p:attrNameLst>
                                      </p:cBhvr>
                                      <p:tavLst>
                                        <p:tav tm="0">
                                          <p:val>
                                            <p:strVal val="#ppt_x"/>
                                          </p:val>
                                        </p:tav>
                                        <p:tav tm="100000">
                                          <p:val>
                                            <p:strVal val="#ppt_x"/>
                                          </p:val>
                                        </p:tav>
                                      </p:tavLst>
                                    </p:anim>
                                    <p:anim calcmode="lin" valueType="num">
                                      <p:cBhvr>
                                        <p:cTn id="81" dur="1000" fill="hold"/>
                                        <p:tgtEl>
                                          <p:spTgt spid="53"/>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1400"/>
                                  </p:stCondLst>
                                  <p:childTnLst>
                                    <p:set>
                                      <p:cBhvr>
                                        <p:cTn id="83" dur="1" fill="hold">
                                          <p:stCondLst>
                                            <p:cond delay="0"/>
                                          </p:stCondLst>
                                        </p:cTn>
                                        <p:tgtEl>
                                          <p:spTgt spid="54"/>
                                        </p:tgtEl>
                                        <p:attrNameLst>
                                          <p:attrName>style.visibility</p:attrName>
                                        </p:attrNameLst>
                                      </p:cBhvr>
                                      <p:to>
                                        <p:strVal val="visible"/>
                                      </p:to>
                                    </p:set>
                                    <p:animEffect transition="in" filter="fade">
                                      <p:cBhvr>
                                        <p:cTn id="84" dur="1000"/>
                                        <p:tgtEl>
                                          <p:spTgt spid="54"/>
                                        </p:tgtEl>
                                      </p:cBhvr>
                                    </p:animEffect>
                                    <p:anim calcmode="lin" valueType="num">
                                      <p:cBhvr>
                                        <p:cTn id="85" dur="1000" fill="hold"/>
                                        <p:tgtEl>
                                          <p:spTgt spid="54"/>
                                        </p:tgtEl>
                                        <p:attrNameLst>
                                          <p:attrName>ppt_x</p:attrName>
                                        </p:attrNameLst>
                                      </p:cBhvr>
                                      <p:tavLst>
                                        <p:tav tm="0">
                                          <p:val>
                                            <p:strVal val="#ppt_x"/>
                                          </p:val>
                                        </p:tav>
                                        <p:tav tm="100000">
                                          <p:val>
                                            <p:strVal val="#ppt_x"/>
                                          </p:val>
                                        </p:tav>
                                      </p:tavLst>
                                    </p:anim>
                                    <p:anim calcmode="lin" valueType="num">
                                      <p:cBhvr>
                                        <p:cTn id="86" dur="1000" fill="hold"/>
                                        <p:tgtEl>
                                          <p:spTgt spid="54"/>
                                        </p:tgtEl>
                                        <p:attrNameLst>
                                          <p:attrName>ppt_y</p:attrName>
                                        </p:attrNameLst>
                                      </p:cBhvr>
                                      <p:tavLst>
                                        <p:tav tm="0">
                                          <p:val>
                                            <p:strVal val="#ppt_y+.1"/>
                                          </p:val>
                                        </p:tav>
                                        <p:tav tm="100000">
                                          <p:val>
                                            <p:strVal val="#ppt_y"/>
                                          </p:val>
                                        </p:tav>
                                      </p:tavLst>
                                    </p:anim>
                                  </p:childTnLst>
                                </p:cTn>
                              </p:par>
                              <p:par>
                                <p:cTn id="87" presetID="42" presetClass="entr" presetSubtype="0" fill="hold" grpId="0" nodeType="withEffect">
                                  <p:stCondLst>
                                    <p:cond delay="1600"/>
                                  </p:stCondLst>
                                  <p:childTnLst>
                                    <p:set>
                                      <p:cBhvr>
                                        <p:cTn id="88" dur="1" fill="hold">
                                          <p:stCondLst>
                                            <p:cond delay="0"/>
                                          </p:stCondLst>
                                        </p:cTn>
                                        <p:tgtEl>
                                          <p:spTgt spid="55"/>
                                        </p:tgtEl>
                                        <p:attrNameLst>
                                          <p:attrName>style.visibility</p:attrName>
                                        </p:attrNameLst>
                                      </p:cBhvr>
                                      <p:to>
                                        <p:strVal val="visible"/>
                                      </p:to>
                                    </p:set>
                                    <p:animEffect transition="in" filter="fade">
                                      <p:cBhvr>
                                        <p:cTn id="89" dur="1000"/>
                                        <p:tgtEl>
                                          <p:spTgt spid="55"/>
                                        </p:tgtEl>
                                      </p:cBhvr>
                                    </p:animEffect>
                                    <p:anim calcmode="lin" valueType="num">
                                      <p:cBhvr>
                                        <p:cTn id="90" dur="1000" fill="hold"/>
                                        <p:tgtEl>
                                          <p:spTgt spid="55"/>
                                        </p:tgtEl>
                                        <p:attrNameLst>
                                          <p:attrName>ppt_x</p:attrName>
                                        </p:attrNameLst>
                                      </p:cBhvr>
                                      <p:tavLst>
                                        <p:tav tm="0">
                                          <p:val>
                                            <p:strVal val="#ppt_x"/>
                                          </p:val>
                                        </p:tav>
                                        <p:tav tm="100000">
                                          <p:val>
                                            <p:strVal val="#ppt_x"/>
                                          </p:val>
                                        </p:tav>
                                      </p:tavLst>
                                    </p:anim>
                                    <p:anim calcmode="lin" valueType="num">
                                      <p:cBhvr>
                                        <p:cTn id="91" dur="1000" fill="hold"/>
                                        <p:tgtEl>
                                          <p:spTgt spid="55"/>
                                        </p:tgtEl>
                                        <p:attrNameLst>
                                          <p:attrName>ppt_y</p:attrName>
                                        </p:attrNameLst>
                                      </p:cBhvr>
                                      <p:tavLst>
                                        <p:tav tm="0">
                                          <p:val>
                                            <p:strVal val="#ppt_y+.1"/>
                                          </p:val>
                                        </p:tav>
                                        <p:tav tm="100000">
                                          <p:val>
                                            <p:strVal val="#ppt_y"/>
                                          </p:val>
                                        </p:tav>
                                      </p:tavLst>
                                    </p:anim>
                                  </p:childTnLst>
                                </p:cTn>
                              </p:par>
                              <p:par>
                                <p:cTn id="92" presetID="2" presetClass="entr" presetSubtype="2" fill="hold" grpId="0" nodeType="withEffect">
                                  <p:stCondLst>
                                    <p:cond delay="1800"/>
                                  </p:stCondLst>
                                  <p:childTnLst>
                                    <p:set>
                                      <p:cBhvr>
                                        <p:cTn id="93" dur="1" fill="hold">
                                          <p:stCondLst>
                                            <p:cond delay="0"/>
                                          </p:stCondLst>
                                        </p:cTn>
                                        <p:tgtEl>
                                          <p:spTgt spid="56"/>
                                        </p:tgtEl>
                                        <p:attrNameLst>
                                          <p:attrName>style.visibility</p:attrName>
                                        </p:attrNameLst>
                                      </p:cBhvr>
                                      <p:to>
                                        <p:strVal val="visible"/>
                                      </p:to>
                                    </p:set>
                                    <p:anim calcmode="lin" valueType="num">
                                      <p:cBhvr>
                                        <p:cTn id="94" dur="500" fill="hold"/>
                                        <p:tgtEl>
                                          <p:spTgt spid="56"/>
                                        </p:tgtEl>
                                        <p:attrNameLst>
                                          <p:attrName>ppt_x</p:attrName>
                                        </p:attrNameLst>
                                      </p:cBhvr>
                                      <p:tavLst>
                                        <p:tav tm="0">
                                          <p:val>
                                            <p:strVal val="1+#ppt_w/2"/>
                                          </p:val>
                                        </p:tav>
                                        <p:tav tm="100000">
                                          <p:val>
                                            <p:strVal val="#ppt_x"/>
                                          </p:val>
                                        </p:tav>
                                      </p:tavLst>
                                    </p:anim>
                                    <p:anim calcmode="lin" valueType="num">
                                      <p:cBhvr>
                                        <p:cTn id="95" dur="500" fill="hold"/>
                                        <p:tgtEl>
                                          <p:spTgt spid="56"/>
                                        </p:tgtEl>
                                        <p:attrNameLst>
                                          <p:attrName>ppt_y</p:attrName>
                                        </p:attrNameLst>
                                      </p:cBhvr>
                                      <p:tavLst>
                                        <p:tav tm="0">
                                          <p:val>
                                            <p:strVal val="#ppt_y"/>
                                          </p:val>
                                        </p:tav>
                                        <p:tav tm="100000">
                                          <p:val>
                                            <p:strVal val="#ppt_y"/>
                                          </p:val>
                                        </p:tav>
                                      </p:tavLst>
                                    </p:anim>
                                  </p:childTnLst>
                                </p:cTn>
                              </p:par>
                              <p:par>
                                <p:cTn id="96" presetID="42" presetClass="entr" presetSubtype="0" fill="hold" grpId="0" nodeType="withEffect">
                                  <p:stCondLst>
                                    <p:cond delay="1600"/>
                                  </p:stCondLst>
                                  <p:childTnLst>
                                    <p:set>
                                      <p:cBhvr>
                                        <p:cTn id="97" dur="1" fill="hold">
                                          <p:stCondLst>
                                            <p:cond delay="0"/>
                                          </p:stCondLst>
                                        </p:cTn>
                                        <p:tgtEl>
                                          <p:spTgt spid="57"/>
                                        </p:tgtEl>
                                        <p:attrNameLst>
                                          <p:attrName>style.visibility</p:attrName>
                                        </p:attrNameLst>
                                      </p:cBhvr>
                                      <p:to>
                                        <p:strVal val="visible"/>
                                      </p:to>
                                    </p:set>
                                    <p:animEffect transition="in" filter="fade">
                                      <p:cBhvr>
                                        <p:cTn id="98" dur="1000"/>
                                        <p:tgtEl>
                                          <p:spTgt spid="57"/>
                                        </p:tgtEl>
                                      </p:cBhvr>
                                    </p:animEffect>
                                    <p:anim calcmode="lin" valueType="num">
                                      <p:cBhvr>
                                        <p:cTn id="99" dur="1000" fill="hold"/>
                                        <p:tgtEl>
                                          <p:spTgt spid="57"/>
                                        </p:tgtEl>
                                        <p:attrNameLst>
                                          <p:attrName>ppt_x</p:attrName>
                                        </p:attrNameLst>
                                      </p:cBhvr>
                                      <p:tavLst>
                                        <p:tav tm="0">
                                          <p:val>
                                            <p:strVal val="#ppt_x"/>
                                          </p:val>
                                        </p:tav>
                                        <p:tav tm="100000">
                                          <p:val>
                                            <p:strVal val="#ppt_x"/>
                                          </p:val>
                                        </p:tav>
                                      </p:tavLst>
                                    </p:anim>
                                    <p:anim calcmode="lin" valueType="num">
                                      <p:cBhvr>
                                        <p:cTn id="100"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ldLvl="0" autoUpdateAnimBg="0"/>
      <p:bldP spid="39" grpId="0" bldLvl="0" autoUpdateAnimBg="0"/>
      <p:bldP spid="40" grpId="0" bldLvl="0" autoUpdateAnimBg="0"/>
      <p:bldP spid="41" grpId="0" bldLvl="0" autoUpdateAnimBg="0"/>
      <p:bldP spid="42" grpId="0" bldLvl="0" autoUpdateAnimBg="0"/>
      <p:bldP spid="43" grpId="0" bldLvl="0" autoUpdateAnimBg="0"/>
      <p:bldP spid="44" grpId="0" bldLvl="0" autoUpdateAnimBg="0"/>
      <p:bldP spid="45" grpId="0" bldLvl="0" autoUpdateAnimBg="0"/>
      <p:bldP spid="46" grpId="0" bldLvl="0" autoUpdateAnimBg="0"/>
      <p:bldP spid="47" grpId="0" animBg="1"/>
      <p:bldP spid="48" grpId="0" animBg="1"/>
      <p:bldP spid="49" grpId="0" animBg="1"/>
      <p:bldP spid="50" grpId="0" animBg="1"/>
      <p:bldP spid="51" grpId="0" animBg="1"/>
      <p:bldP spid="52" grpId="0" animBg="1"/>
      <p:bldP spid="53" grpId="0" animBg="1"/>
      <p:bldP spid="54" grpId="0" animBg="1"/>
      <p:bldP spid="55" grpId="0" animBg="1"/>
      <p:bldP spid="56" grpId="0" bldLvl="0" autoUpdateAnimBg="0"/>
      <p:bldP spid="57"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369332"/>
          </a:xfrm>
          <a:prstGeom prst="rect">
            <a:avLst/>
          </a:prstGeom>
          <a:noFill/>
        </p:spPr>
        <p:txBody>
          <a:bodyPr wrap="square" rtlCol="0">
            <a:spAutoFit/>
          </a:bodyPr>
          <a:lstStyle/>
          <a:p>
            <a:pPr algn="ctr"/>
            <a:r>
              <a:rPr lang="zh-CN" altLang="zh-CN" dirty="0"/>
              <a:t>表</a:t>
            </a:r>
            <a:r>
              <a:rPr lang="en-US" altLang="zh-CN" dirty="0"/>
              <a:t>2-3</a:t>
            </a:r>
            <a:r>
              <a:rPr lang="zh-CN" altLang="zh-CN" dirty="0"/>
              <a:t>案例分析会组织情况评分表</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案例分析会的执行</a:t>
            </a:r>
            <a:endParaRPr lang="zh-CN" altLang="en-US" sz="1600" b="1" dirty="0">
              <a:solidFill>
                <a:schemeClr val="accent3">
                  <a:lumMod val="50000"/>
                </a:schemeClr>
              </a:solidFill>
              <a:latin typeface="黑体" pitchFamily="2" charset="-122"/>
              <a:ea typeface="黑体" pitchFamily="2"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011950851"/>
              </p:ext>
            </p:extLst>
          </p:nvPr>
        </p:nvGraphicFramePr>
        <p:xfrm>
          <a:off x="2987824" y="1417340"/>
          <a:ext cx="5412105" cy="3657600"/>
        </p:xfrm>
        <a:graphic>
          <a:graphicData uri="http://schemas.openxmlformats.org/drawingml/2006/table">
            <a:tbl>
              <a:tblPr firstRow="1" firstCol="1" lastRow="1" lastCol="1" bandRow="1" bandCol="1">
                <a:tableStyleId>{5C22544A-7EE6-4342-B048-85BDC9FD1C3A}</a:tableStyleId>
              </a:tblPr>
              <a:tblGrid>
                <a:gridCol w="901700"/>
                <a:gridCol w="901700"/>
                <a:gridCol w="2013024"/>
                <a:gridCol w="504056"/>
                <a:gridCol w="648072"/>
                <a:gridCol w="443553"/>
              </a:tblGrid>
              <a:tr h="0">
                <a:tc>
                  <a:txBody>
                    <a:bodyPr/>
                    <a:lstStyle/>
                    <a:p>
                      <a:pPr algn="ctr">
                        <a:spcAft>
                          <a:spcPts val="0"/>
                        </a:spcAft>
                      </a:pPr>
                      <a:r>
                        <a:rPr lang="zh-CN" sz="1200" kern="0" dirty="0">
                          <a:effectLst/>
                        </a:rPr>
                        <a:t>班组长</a:t>
                      </a:r>
                      <a:endParaRPr lang="zh-CN" sz="1200" kern="100" dirty="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zh-CN" sz="1200" kern="0">
                          <a:effectLst/>
                        </a:rPr>
                        <a:t>部门</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zh-CN" sz="1200" kern="0">
                          <a:effectLst/>
                        </a:rPr>
                        <a:t>观察员</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a:txBody>
                    <a:bodyPr/>
                    <a:lstStyle/>
                    <a:p>
                      <a:pPr algn="ctr">
                        <a:spcAft>
                          <a:spcPts val="0"/>
                        </a:spcAft>
                      </a:pPr>
                      <a:r>
                        <a:rPr lang="zh-CN" sz="1200" kern="0">
                          <a:effectLst/>
                        </a:rPr>
                        <a:t>项目</a:t>
                      </a:r>
                      <a:endParaRPr lang="zh-CN" sz="1200" kern="100">
                        <a:effectLst/>
                        <a:latin typeface="Calibri"/>
                        <a:ea typeface="宋体"/>
                        <a:cs typeface="Times New Roman"/>
                      </a:endParaRPr>
                    </a:p>
                  </a:txBody>
                  <a:tcPr marL="68580" marR="68580" marT="0" marB="0" anchor="ctr"/>
                </a:tc>
                <a:tc gridSpan="2">
                  <a:txBody>
                    <a:bodyPr/>
                    <a:lstStyle/>
                    <a:p>
                      <a:pPr algn="ctr">
                        <a:spcAft>
                          <a:spcPts val="0"/>
                        </a:spcAft>
                      </a:pPr>
                      <a:r>
                        <a:rPr lang="zh-CN" sz="1200" kern="0">
                          <a:effectLst/>
                        </a:rPr>
                        <a:t>评分标准</a:t>
                      </a:r>
                      <a:endParaRPr lang="zh-CN" sz="1200" kern="10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zh-CN" sz="1200" kern="0">
                          <a:effectLst/>
                        </a:rPr>
                        <a:t>分值</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zh-CN" sz="1200" kern="0">
                          <a:effectLst/>
                        </a:rPr>
                        <a:t>得分</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zh-CN" sz="1200" kern="0">
                          <a:effectLst/>
                        </a:rPr>
                        <a:t>备注</a:t>
                      </a:r>
                      <a:endParaRPr lang="zh-CN" sz="1200" kern="100">
                        <a:effectLst/>
                        <a:latin typeface="Calibri"/>
                        <a:ea typeface="宋体"/>
                        <a:cs typeface="Times New Roman"/>
                      </a:endParaRPr>
                    </a:p>
                  </a:txBody>
                  <a:tcPr marL="68580" marR="68580" marT="0" marB="0" anchor="ctr"/>
                </a:tc>
              </a:tr>
              <a:tr h="0">
                <a:tc rowSpan="4">
                  <a:txBody>
                    <a:bodyPr/>
                    <a:lstStyle/>
                    <a:p>
                      <a:pPr algn="ctr">
                        <a:spcAft>
                          <a:spcPts val="0"/>
                        </a:spcAft>
                      </a:pPr>
                      <a:r>
                        <a:rPr lang="zh-CN" sz="1200" kern="0" dirty="0">
                          <a:effectLst/>
                        </a:rPr>
                        <a:t>会议准备</a:t>
                      </a:r>
                      <a:endParaRPr lang="zh-CN" sz="1200" kern="100" dirty="0">
                        <a:effectLst/>
                        <a:latin typeface="Calibri"/>
                        <a:ea typeface="宋体"/>
                        <a:cs typeface="Times New Roman"/>
                      </a:endParaRPr>
                    </a:p>
                  </a:txBody>
                  <a:tcPr marL="68580" marR="68580" marT="0" marB="0" anchor="ctr"/>
                </a:tc>
                <a:tc gridSpan="2">
                  <a:txBody>
                    <a:bodyPr/>
                    <a:lstStyle/>
                    <a:p>
                      <a:pPr algn="l">
                        <a:spcAft>
                          <a:spcPts val="0"/>
                        </a:spcAft>
                      </a:pPr>
                      <a:r>
                        <a:rPr lang="en-US" sz="1200" kern="0" dirty="0">
                          <a:effectLst/>
                        </a:rPr>
                        <a:t>1.</a:t>
                      </a:r>
                      <a:r>
                        <a:rPr lang="zh-CN" sz="1200" kern="0" dirty="0">
                          <a:effectLst/>
                        </a:rPr>
                        <a:t>角色分配是否明确</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5</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en-US" sz="1200" kern="0" dirty="0">
                          <a:effectLst/>
                        </a:rPr>
                        <a:t>2.</a:t>
                      </a:r>
                      <a:r>
                        <a:rPr lang="zh-CN" sz="1200" kern="0" dirty="0">
                          <a:effectLst/>
                        </a:rPr>
                        <a:t>资料准备是否充分</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5</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en-US" sz="1200" kern="0" dirty="0">
                          <a:effectLst/>
                        </a:rPr>
                        <a:t>3.</a:t>
                      </a:r>
                      <a:r>
                        <a:rPr lang="zh-CN" sz="1200" kern="0" dirty="0">
                          <a:effectLst/>
                        </a:rPr>
                        <a:t>是否提前进行了会议通知</a:t>
                      </a:r>
                      <a:r>
                        <a:rPr lang="en-US" sz="1200" kern="0" dirty="0">
                          <a:effectLst/>
                        </a:rPr>
                        <a:t>.</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5</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en-US" sz="1200" kern="0" dirty="0">
                          <a:effectLst/>
                        </a:rPr>
                        <a:t>4.</a:t>
                      </a:r>
                      <a:r>
                        <a:rPr lang="zh-CN" sz="1200" kern="0" dirty="0">
                          <a:effectLst/>
                        </a:rPr>
                        <a:t>音频文件和音像啊河北是否进行了检查，并且进行了试播</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5</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rowSpan="2">
                  <a:txBody>
                    <a:bodyPr/>
                    <a:lstStyle/>
                    <a:p>
                      <a:pPr algn="ctr">
                        <a:spcAft>
                          <a:spcPts val="0"/>
                        </a:spcAft>
                      </a:pPr>
                      <a:r>
                        <a:rPr lang="zh-CN" sz="1200" kern="0" dirty="0">
                          <a:effectLst/>
                        </a:rPr>
                        <a:t>会议组织</a:t>
                      </a:r>
                      <a:endParaRPr lang="zh-CN" sz="1200" kern="100" dirty="0">
                        <a:effectLst/>
                        <a:latin typeface="Calibri"/>
                        <a:ea typeface="宋体"/>
                        <a:cs typeface="Times New Roman"/>
                      </a:endParaRPr>
                    </a:p>
                  </a:txBody>
                  <a:tcPr marL="68580" marR="68580" marT="0" marB="0" anchor="ctr"/>
                </a:tc>
                <a:tc gridSpan="2">
                  <a:txBody>
                    <a:bodyPr/>
                    <a:lstStyle/>
                    <a:p>
                      <a:pPr algn="l">
                        <a:spcAft>
                          <a:spcPts val="0"/>
                        </a:spcAft>
                      </a:pPr>
                      <a:r>
                        <a:rPr lang="en-US" sz="1200" kern="0" dirty="0">
                          <a:effectLst/>
                        </a:rPr>
                        <a:t>1.</a:t>
                      </a:r>
                      <a:r>
                        <a:rPr lang="zh-CN" sz="1200" kern="0" dirty="0">
                          <a:effectLst/>
                        </a:rPr>
                        <a:t>时间、地点、参与人员是否确认</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5</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en-US" sz="1200" kern="0" dirty="0">
                          <a:effectLst/>
                        </a:rPr>
                        <a:t>2.</a:t>
                      </a:r>
                      <a:r>
                        <a:rPr lang="zh-CN" sz="1200" kern="0" dirty="0">
                          <a:effectLst/>
                        </a:rPr>
                        <a:t>人员召集过程是否有序</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5</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rowSpan="6">
                  <a:txBody>
                    <a:bodyPr/>
                    <a:lstStyle/>
                    <a:p>
                      <a:pPr algn="ctr">
                        <a:spcAft>
                          <a:spcPts val="0"/>
                        </a:spcAft>
                      </a:pPr>
                      <a:r>
                        <a:rPr lang="zh-CN" sz="1200" kern="0">
                          <a:effectLst/>
                        </a:rPr>
                        <a:t>会议内容</a:t>
                      </a:r>
                      <a:endParaRPr lang="zh-CN" sz="1200" kern="100">
                        <a:effectLst/>
                        <a:latin typeface="Calibri"/>
                        <a:ea typeface="宋体"/>
                        <a:cs typeface="Times New Roman"/>
                      </a:endParaRPr>
                    </a:p>
                  </a:txBody>
                  <a:tcPr marL="68580" marR="68580" marT="0" marB="0" anchor="ctr"/>
                </a:tc>
                <a:tc gridSpan="2">
                  <a:txBody>
                    <a:bodyPr/>
                    <a:lstStyle/>
                    <a:p>
                      <a:pPr algn="l">
                        <a:spcAft>
                          <a:spcPts val="0"/>
                        </a:spcAft>
                      </a:pPr>
                      <a:r>
                        <a:rPr lang="en-US" sz="1200" kern="0" dirty="0">
                          <a:effectLst/>
                        </a:rPr>
                        <a:t>1.</a:t>
                      </a:r>
                      <a:r>
                        <a:rPr lang="zh-CN" sz="1200" kern="0" dirty="0">
                          <a:effectLst/>
                        </a:rPr>
                        <a:t>会议流程是否正确</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10</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en-US" sz="1200" kern="0" dirty="0">
                          <a:effectLst/>
                        </a:rPr>
                        <a:t>2.</a:t>
                      </a:r>
                      <a:r>
                        <a:rPr lang="zh-CN" sz="1200" kern="0" dirty="0">
                          <a:effectLst/>
                        </a:rPr>
                        <a:t>录音的分析是否到位</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10</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en-US" sz="1200" kern="0" dirty="0">
                          <a:effectLst/>
                        </a:rPr>
                        <a:t>3.</a:t>
                      </a:r>
                      <a:r>
                        <a:rPr lang="zh-CN" sz="1200" kern="0" dirty="0">
                          <a:effectLst/>
                        </a:rPr>
                        <a:t>对员工提出的问题是否进行了合理解释</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10</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en-US" sz="1200" kern="0" dirty="0">
                          <a:effectLst/>
                        </a:rPr>
                        <a:t>4.</a:t>
                      </a:r>
                      <a:r>
                        <a:rPr lang="zh-CN" sz="1200" kern="0" dirty="0">
                          <a:effectLst/>
                        </a:rPr>
                        <a:t>是否正确引导大家讨论</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10</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en-US" sz="1200" kern="0" dirty="0">
                          <a:effectLst/>
                        </a:rPr>
                        <a:t>5.</a:t>
                      </a:r>
                      <a:r>
                        <a:rPr lang="zh-CN" sz="1200" kern="0" dirty="0">
                          <a:effectLst/>
                        </a:rPr>
                        <a:t>是否安排主管进行发言</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5</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en-US" sz="1200" kern="0" dirty="0">
                          <a:effectLst/>
                        </a:rPr>
                        <a:t>6.</a:t>
                      </a:r>
                      <a:r>
                        <a:rPr lang="zh-CN" sz="1200" kern="0" dirty="0">
                          <a:effectLst/>
                        </a:rPr>
                        <a:t>是否动员大家参与发言</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5</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rowSpan="2">
                  <a:txBody>
                    <a:bodyPr/>
                    <a:lstStyle/>
                    <a:p>
                      <a:pPr algn="ctr">
                        <a:spcAft>
                          <a:spcPts val="0"/>
                        </a:spcAft>
                      </a:pPr>
                      <a:r>
                        <a:rPr lang="zh-CN" sz="1200" kern="0">
                          <a:effectLst/>
                        </a:rPr>
                        <a:t>会议总结</a:t>
                      </a:r>
                      <a:endParaRPr lang="zh-CN" sz="1200" kern="100">
                        <a:effectLst/>
                        <a:latin typeface="Calibri"/>
                        <a:ea typeface="宋体"/>
                        <a:cs typeface="Times New Roman"/>
                      </a:endParaRPr>
                    </a:p>
                  </a:txBody>
                  <a:tcPr marL="68580" marR="68580" marT="0" marB="0" anchor="ctr"/>
                </a:tc>
                <a:tc gridSpan="2">
                  <a:txBody>
                    <a:bodyPr/>
                    <a:lstStyle/>
                    <a:p>
                      <a:pPr algn="l">
                        <a:spcAft>
                          <a:spcPts val="0"/>
                        </a:spcAft>
                      </a:pPr>
                      <a:r>
                        <a:rPr lang="en-US" sz="1200" kern="0" dirty="0">
                          <a:effectLst/>
                        </a:rPr>
                        <a:t>1.</a:t>
                      </a:r>
                      <a:r>
                        <a:rPr lang="zh-CN" sz="1200" kern="0" dirty="0">
                          <a:effectLst/>
                        </a:rPr>
                        <a:t>会议总结是否全面</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10</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en-US" sz="1200" kern="0" dirty="0">
                          <a:effectLst/>
                        </a:rPr>
                        <a:t>2.</a:t>
                      </a:r>
                      <a:r>
                        <a:rPr lang="zh-CN" sz="1200" kern="0" dirty="0">
                          <a:effectLst/>
                        </a:rPr>
                        <a:t>是否达到预期效果</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10</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gridSpan="3">
                  <a:txBody>
                    <a:bodyPr/>
                    <a:lstStyle/>
                    <a:p>
                      <a:pPr algn="ctr">
                        <a:spcAft>
                          <a:spcPts val="0"/>
                        </a:spcAft>
                      </a:pPr>
                      <a:r>
                        <a:rPr lang="zh-CN" sz="1200" kern="0" dirty="0">
                          <a:effectLst/>
                        </a:rPr>
                        <a:t>合计</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gridSpan="3">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r>
              <a:tr h="0">
                <a:tc gridSpan="6">
                  <a:txBody>
                    <a:bodyPr/>
                    <a:lstStyle/>
                    <a:p>
                      <a:pPr algn="ctr">
                        <a:spcAft>
                          <a:spcPts val="0"/>
                        </a:spcAft>
                      </a:pPr>
                      <a:r>
                        <a:rPr lang="zh-CN" sz="1200" kern="0">
                          <a:effectLst/>
                        </a:rPr>
                        <a:t>整体评价</a:t>
                      </a:r>
                      <a:endParaRPr lang="zh-CN" sz="1200" kern="10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0">
                <a:tc gridSpan="6">
                  <a:txBody>
                    <a:bodyPr/>
                    <a:lstStyle/>
                    <a:p>
                      <a:pPr algn="ctr">
                        <a:spcAft>
                          <a:spcPts val="0"/>
                        </a:spcAft>
                      </a:pPr>
                      <a:r>
                        <a:rPr lang="en-US" sz="1200" kern="0" dirty="0">
                          <a:effectLst/>
                        </a:rPr>
                        <a:t> </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32382095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369332"/>
          </a:xfrm>
          <a:prstGeom prst="rect">
            <a:avLst/>
          </a:prstGeom>
          <a:noFill/>
        </p:spPr>
        <p:txBody>
          <a:bodyPr wrap="square" rtlCol="0">
            <a:spAutoFit/>
          </a:bodyPr>
          <a:lstStyle/>
          <a:p>
            <a:pPr algn="ctr"/>
            <a:r>
              <a:rPr lang="zh-CN" altLang="zh-CN" dirty="0"/>
              <a:t>表</a:t>
            </a:r>
            <a:r>
              <a:rPr lang="en-US" altLang="zh-CN" dirty="0"/>
              <a:t>2-4</a:t>
            </a:r>
            <a:r>
              <a:rPr lang="zh-CN" altLang="zh-CN" dirty="0"/>
              <a:t>案例分析会效果评估表</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案例分析会的执行</a:t>
            </a:r>
            <a:endParaRPr lang="zh-CN" altLang="en-US" sz="1600" b="1" dirty="0">
              <a:solidFill>
                <a:schemeClr val="accent3">
                  <a:lumMod val="50000"/>
                </a:schemeClr>
              </a:solidFill>
              <a:latin typeface="黑体" pitchFamily="2" charset="-122"/>
              <a:ea typeface="黑体" pitchFamily="2" charset="-122"/>
            </a:endParaRPr>
          </a:p>
        </p:txBody>
      </p:sp>
      <p:graphicFrame>
        <p:nvGraphicFramePr>
          <p:cNvPr id="6" name="表格 5"/>
          <p:cNvGraphicFramePr>
            <a:graphicFrameLocks noGrp="1"/>
          </p:cNvGraphicFramePr>
          <p:nvPr>
            <p:extLst>
              <p:ext uri="{D42A27DB-BD31-4B8C-83A1-F6EECF244321}">
                <p14:modId xmlns:p14="http://schemas.microsoft.com/office/powerpoint/2010/main" val="3532886338"/>
              </p:ext>
            </p:extLst>
          </p:nvPr>
        </p:nvGraphicFramePr>
        <p:xfrm>
          <a:off x="2699792" y="1585627"/>
          <a:ext cx="5832648" cy="3364074"/>
        </p:xfrm>
        <a:graphic>
          <a:graphicData uri="http://schemas.openxmlformats.org/drawingml/2006/table">
            <a:tbl>
              <a:tblPr firstRow="1" firstCol="1" lastRow="1" lastCol="1" bandRow="1" bandCol="1">
                <a:tableStyleId>{5C22544A-7EE6-4342-B048-85BDC9FD1C3A}</a:tableStyleId>
              </a:tblPr>
              <a:tblGrid>
                <a:gridCol w="745049"/>
                <a:gridCol w="490523"/>
                <a:gridCol w="490523"/>
                <a:gridCol w="466541"/>
                <a:gridCol w="1551780"/>
                <a:gridCol w="432048"/>
                <a:gridCol w="360040"/>
                <a:gridCol w="504056"/>
                <a:gridCol w="288032"/>
                <a:gridCol w="504056"/>
              </a:tblGrid>
              <a:tr h="118381">
                <a:tc>
                  <a:txBody>
                    <a:bodyPr/>
                    <a:lstStyle/>
                    <a:p>
                      <a:pPr algn="ctr">
                        <a:spcAft>
                          <a:spcPts val="0"/>
                        </a:spcAft>
                      </a:pPr>
                      <a:r>
                        <a:rPr lang="zh-CN" sz="1000" kern="0" dirty="0">
                          <a:effectLst/>
                        </a:rPr>
                        <a:t>班组长</a:t>
                      </a:r>
                      <a:endParaRPr lang="zh-CN" sz="1000" kern="100" dirty="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 </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zh-CN" sz="1000" kern="0">
                          <a:effectLst/>
                        </a:rPr>
                        <a:t>部门</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 </a:t>
                      </a:r>
                      <a:endParaRPr lang="zh-CN" sz="1000" kern="100">
                        <a:effectLst/>
                        <a:latin typeface="Calibri"/>
                        <a:ea typeface="宋体"/>
                        <a:cs typeface="Times New Roman"/>
                      </a:endParaRPr>
                    </a:p>
                  </a:txBody>
                  <a:tcPr marL="53271" marR="53271" marT="0" marB="0" anchor="ctr"/>
                </a:tc>
                <a:tc gridSpan="3">
                  <a:txBody>
                    <a:bodyPr/>
                    <a:lstStyle/>
                    <a:p>
                      <a:pPr algn="ctr">
                        <a:spcAft>
                          <a:spcPts val="0"/>
                        </a:spcAft>
                      </a:pPr>
                      <a:r>
                        <a:rPr lang="zh-CN" sz="1000" kern="0">
                          <a:effectLst/>
                        </a:rPr>
                        <a:t>观察员</a:t>
                      </a:r>
                      <a:endParaRPr lang="zh-CN" sz="1000" kern="100">
                        <a:effectLst/>
                        <a:latin typeface="Calibri"/>
                        <a:ea typeface="宋体"/>
                        <a:cs typeface="Times New Roman"/>
                      </a:endParaRPr>
                    </a:p>
                  </a:txBody>
                  <a:tcPr marL="53271" marR="53271" marT="0" marB="0" anchor="ct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1000" kern="0">
                          <a:effectLst/>
                        </a:rPr>
                        <a:t> </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 </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 </a:t>
                      </a:r>
                      <a:endParaRPr lang="zh-CN" sz="1000" kern="100">
                        <a:effectLst/>
                        <a:latin typeface="Calibri"/>
                        <a:ea typeface="宋体"/>
                        <a:cs typeface="Times New Roman"/>
                      </a:endParaRPr>
                    </a:p>
                  </a:txBody>
                  <a:tcPr marL="53271" marR="53271" marT="0" marB="0" anchor="ctr"/>
                </a:tc>
              </a:tr>
              <a:tr h="118381">
                <a:tc gridSpan="7">
                  <a:txBody>
                    <a:bodyPr/>
                    <a:lstStyle/>
                    <a:p>
                      <a:pPr algn="ctr">
                        <a:spcAft>
                          <a:spcPts val="0"/>
                        </a:spcAft>
                      </a:pPr>
                      <a:r>
                        <a:rPr lang="zh-CN" sz="1000" kern="0">
                          <a:effectLst/>
                        </a:rPr>
                        <a:t>对下面每一项进行评价，在相应分数上打√</a:t>
                      </a:r>
                      <a:endParaRPr lang="zh-CN" sz="1000" kern="100">
                        <a:effectLst/>
                        <a:latin typeface="Calibri"/>
                        <a:ea typeface="宋体"/>
                        <a:cs typeface="Times New Roman"/>
                      </a:endParaRPr>
                    </a:p>
                  </a:txBody>
                  <a:tcPr marL="53271" marR="53271"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1000" kern="0">
                          <a:effectLst/>
                        </a:rPr>
                        <a:t> </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 </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 </a:t>
                      </a:r>
                      <a:endParaRPr lang="zh-CN" sz="1000" kern="100">
                        <a:effectLst/>
                        <a:latin typeface="Calibri"/>
                        <a:ea typeface="宋体"/>
                        <a:cs typeface="Times New Roman"/>
                      </a:endParaRPr>
                    </a:p>
                  </a:txBody>
                  <a:tcPr marL="53271" marR="53271" marT="0" marB="0" anchor="ctr"/>
                </a:tc>
              </a:tr>
              <a:tr h="118381">
                <a:tc gridSpan="5">
                  <a:txBody>
                    <a:bodyPr/>
                    <a:lstStyle/>
                    <a:p>
                      <a:pPr algn="ctr">
                        <a:spcAft>
                          <a:spcPts val="0"/>
                        </a:spcAft>
                      </a:pPr>
                      <a:r>
                        <a:rPr lang="zh-CN" sz="1000" kern="0">
                          <a:effectLst/>
                        </a:rPr>
                        <a:t>项目</a:t>
                      </a:r>
                      <a:endParaRPr lang="zh-CN" sz="1000" kern="100">
                        <a:effectLst/>
                        <a:latin typeface="Calibri"/>
                        <a:ea typeface="宋体"/>
                        <a:cs typeface="Times New Roman"/>
                      </a:endParaRPr>
                    </a:p>
                  </a:txBody>
                  <a:tcPr marL="53271" marR="53271"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zh-CN" sz="1000" kern="0">
                          <a:effectLst/>
                        </a:rPr>
                        <a:t>很差</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zh-CN" sz="1000" kern="0">
                          <a:effectLst/>
                        </a:rPr>
                        <a:t>差</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zh-CN" sz="1000" kern="0">
                          <a:effectLst/>
                        </a:rPr>
                        <a:t>一般</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zh-CN" sz="1000" kern="0">
                          <a:effectLst/>
                        </a:rPr>
                        <a:t>好</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zh-CN" sz="1000" kern="0">
                          <a:effectLst/>
                        </a:rPr>
                        <a:t>很好</a:t>
                      </a:r>
                      <a:endParaRPr lang="zh-CN" sz="1000" kern="100">
                        <a:effectLst/>
                        <a:latin typeface="Calibri"/>
                        <a:ea typeface="宋体"/>
                        <a:cs typeface="Times New Roman"/>
                      </a:endParaRPr>
                    </a:p>
                  </a:txBody>
                  <a:tcPr marL="53271" marR="53271" marT="0" marB="0" anchor="ctr"/>
                </a:tc>
              </a:tr>
              <a:tr h="118381">
                <a:tc>
                  <a:txBody>
                    <a:bodyPr/>
                    <a:lstStyle/>
                    <a:p>
                      <a:pPr algn="ctr">
                        <a:spcAft>
                          <a:spcPts val="0"/>
                        </a:spcAft>
                      </a:pPr>
                      <a:r>
                        <a:rPr lang="zh-CN" sz="1000" kern="0">
                          <a:effectLst/>
                        </a:rPr>
                        <a:t>会议内容</a:t>
                      </a:r>
                      <a:endParaRPr lang="zh-CN" sz="1000" kern="100">
                        <a:effectLst/>
                        <a:latin typeface="Calibri"/>
                        <a:ea typeface="宋体"/>
                        <a:cs typeface="Times New Roman"/>
                      </a:endParaRPr>
                    </a:p>
                  </a:txBody>
                  <a:tcPr marL="53271" marR="53271" marT="0" marB="0" anchor="ctr"/>
                </a:tc>
                <a:tc gridSpan="4">
                  <a:txBody>
                    <a:bodyPr/>
                    <a:lstStyle/>
                    <a:p>
                      <a:pPr algn="l">
                        <a:spcAft>
                          <a:spcPts val="0"/>
                        </a:spcAft>
                      </a:pPr>
                      <a:r>
                        <a:rPr lang="en-US" sz="1000" kern="0" dirty="0">
                          <a:effectLst/>
                        </a:rPr>
                        <a:t>1.</a:t>
                      </a:r>
                      <a:r>
                        <a:rPr lang="zh-CN" sz="1000" kern="0" dirty="0">
                          <a:effectLst/>
                        </a:rPr>
                        <a:t>案例是否具有代表性</a:t>
                      </a:r>
                      <a:endParaRPr lang="zh-CN" sz="1000" kern="100" dirty="0">
                        <a:effectLst/>
                        <a:latin typeface="Calibri"/>
                        <a:ea typeface="宋体"/>
                        <a:cs typeface="Times New Roman"/>
                      </a:endParaRPr>
                    </a:p>
                  </a:txBody>
                  <a:tcPr marL="53271" marR="53271"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1000" kern="0">
                          <a:effectLst/>
                        </a:rPr>
                        <a:t>1</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2</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3</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4</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5</a:t>
                      </a:r>
                      <a:endParaRPr lang="zh-CN" sz="1000" kern="100">
                        <a:effectLst/>
                        <a:latin typeface="Calibri"/>
                        <a:ea typeface="宋体"/>
                        <a:cs typeface="Times New Roman"/>
                      </a:endParaRPr>
                    </a:p>
                  </a:txBody>
                  <a:tcPr marL="53271" marR="53271" marT="0" marB="0" anchor="ctr"/>
                </a:tc>
              </a:tr>
              <a:tr h="147896">
                <a:tc rowSpan="3">
                  <a:txBody>
                    <a:bodyPr/>
                    <a:lstStyle/>
                    <a:p>
                      <a:pPr algn="ctr">
                        <a:spcAft>
                          <a:spcPts val="0"/>
                        </a:spcAft>
                      </a:pPr>
                      <a:r>
                        <a:rPr lang="en-US" sz="1000" kern="0">
                          <a:effectLst/>
                        </a:rPr>
                        <a:t> </a:t>
                      </a:r>
                      <a:endParaRPr lang="zh-CN" sz="1000" kern="100">
                        <a:effectLst/>
                        <a:latin typeface="Calibri"/>
                        <a:ea typeface="宋体"/>
                        <a:cs typeface="Times New Roman"/>
                      </a:endParaRPr>
                    </a:p>
                  </a:txBody>
                  <a:tcPr marL="53271" marR="53271" marT="0" marB="0" anchor="ctr"/>
                </a:tc>
                <a:tc gridSpan="4">
                  <a:txBody>
                    <a:bodyPr/>
                    <a:lstStyle/>
                    <a:p>
                      <a:pPr algn="l">
                        <a:spcAft>
                          <a:spcPts val="0"/>
                        </a:spcAft>
                      </a:pPr>
                      <a:r>
                        <a:rPr lang="en-US" sz="1000" kern="0" dirty="0" smtClean="0">
                          <a:effectLst/>
                        </a:rPr>
                        <a:t>2</a:t>
                      </a:r>
                      <a:r>
                        <a:rPr lang="en-US" altLang="zh-CN" sz="1000" kern="0" dirty="0" smtClean="0">
                          <a:effectLst/>
                        </a:rPr>
                        <a:t>.</a:t>
                      </a:r>
                      <a:r>
                        <a:rPr lang="zh-CN" sz="1000" kern="0" dirty="0" smtClean="0">
                          <a:effectLst/>
                        </a:rPr>
                        <a:t>录音</a:t>
                      </a:r>
                      <a:r>
                        <a:rPr lang="zh-CN" sz="1000" kern="0" dirty="0">
                          <a:effectLst/>
                        </a:rPr>
                        <a:t>分析是否到位、容易接受</a:t>
                      </a:r>
                      <a:endParaRPr lang="zh-CN" sz="1000" kern="100" dirty="0">
                        <a:effectLst/>
                        <a:latin typeface="Calibri"/>
                        <a:ea typeface="宋体"/>
                        <a:cs typeface="Times New Roman"/>
                      </a:endParaRPr>
                    </a:p>
                  </a:txBody>
                  <a:tcPr marL="53271" marR="53271"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1000" kern="0">
                          <a:effectLst/>
                        </a:rPr>
                        <a:t>1</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dirty="0">
                          <a:effectLst/>
                        </a:rPr>
                        <a:t>2</a:t>
                      </a:r>
                      <a:endParaRPr lang="zh-CN" sz="1000" kern="100" dirty="0">
                        <a:effectLst/>
                        <a:latin typeface="Calibri"/>
                        <a:ea typeface="宋体"/>
                        <a:cs typeface="Times New Roman"/>
                      </a:endParaRPr>
                    </a:p>
                  </a:txBody>
                  <a:tcPr marL="53271" marR="53271" marT="0" marB="0" anchor="ctr"/>
                </a:tc>
                <a:tc>
                  <a:txBody>
                    <a:bodyPr/>
                    <a:lstStyle/>
                    <a:p>
                      <a:pPr algn="ctr">
                        <a:spcAft>
                          <a:spcPts val="0"/>
                        </a:spcAft>
                      </a:pPr>
                      <a:r>
                        <a:rPr lang="en-US" sz="1000" kern="0" dirty="0">
                          <a:effectLst/>
                        </a:rPr>
                        <a:t>3</a:t>
                      </a:r>
                      <a:endParaRPr lang="zh-CN" sz="1000" kern="100" dirty="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4</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5</a:t>
                      </a:r>
                      <a:endParaRPr lang="zh-CN" sz="1000" kern="100">
                        <a:effectLst/>
                        <a:latin typeface="Calibri"/>
                        <a:ea typeface="宋体"/>
                        <a:cs typeface="Times New Roman"/>
                      </a:endParaRPr>
                    </a:p>
                  </a:txBody>
                  <a:tcPr marL="53271" marR="53271" marT="0" marB="0" anchor="ctr"/>
                </a:tc>
              </a:tr>
              <a:tr h="139512">
                <a:tc vMerge="1">
                  <a:txBody>
                    <a:bodyPr/>
                    <a:lstStyle/>
                    <a:p>
                      <a:endParaRPr lang="zh-CN" altLang="en-US"/>
                    </a:p>
                  </a:txBody>
                  <a:tcPr/>
                </a:tc>
                <a:tc gridSpan="4">
                  <a:txBody>
                    <a:bodyPr/>
                    <a:lstStyle/>
                    <a:p>
                      <a:pPr algn="l">
                        <a:spcAft>
                          <a:spcPts val="0"/>
                        </a:spcAft>
                      </a:pPr>
                      <a:r>
                        <a:rPr lang="en-US" sz="1000" kern="0" dirty="0">
                          <a:effectLst/>
                        </a:rPr>
                        <a:t>3.</a:t>
                      </a:r>
                      <a:r>
                        <a:rPr lang="zh-CN" sz="1000" kern="0" dirty="0">
                          <a:effectLst/>
                        </a:rPr>
                        <a:t>自己的想法是否得到充分的表达</a:t>
                      </a:r>
                      <a:endParaRPr lang="zh-CN" sz="1000" kern="100" dirty="0">
                        <a:effectLst/>
                        <a:latin typeface="Calibri"/>
                        <a:ea typeface="宋体"/>
                        <a:cs typeface="Times New Roman"/>
                      </a:endParaRPr>
                    </a:p>
                  </a:txBody>
                  <a:tcPr marL="53271" marR="53271"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1000" kern="0">
                          <a:effectLst/>
                        </a:rPr>
                        <a:t>1</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2</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3</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4</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5</a:t>
                      </a:r>
                      <a:endParaRPr lang="zh-CN" sz="1000" kern="100">
                        <a:effectLst/>
                        <a:latin typeface="Calibri"/>
                        <a:ea typeface="宋体"/>
                        <a:cs typeface="Times New Roman"/>
                      </a:endParaRPr>
                    </a:p>
                  </a:txBody>
                  <a:tcPr marL="53271" marR="53271" marT="0" marB="0" anchor="ctr"/>
                </a:tc>
              </a:tr>
              <a:tr h="118381">
                <a:tc vMerge="1">
                  <a:txBody>
                    <a:bodyPr/>
                    <a:lstStyle/>
                    <a:p>
                      <a:endParaRPr lang="zh-CN" altLang="en-US"/>
                    </a:p>
                  </a:txBody>
                  <a:tcPr/>
                </a:tc>
                <a:tc gridSpan="4">
                  <a:txBody>
                    <a:bodyPr/>
                    <a:lstStyle/>
                    <a:p>
                      <a:pPr algn="l">
                        <a:spcAft>
                          <a:spcPts val="0"/>
                        </a:spcAft>
                      </a:pPr>
                      <a:r>
                        <a:rPr lang="zh-CN" sz="1000" kern="0" dirty="0">
                          <a:effectLst/>
                        </a:rPr>
                        <a:t>会议内容是否严格遵照流程进行</a:t>
                      </a:r>
                      <a:endParaRPr lang="zh-CN" sz="1000" kern="100" dirty="0">
                        <a:effectLst/>
                        <a:latin typeface="Calibri"/>
                        <a:ea typeface="宋体"/>
                        <a:cs typeface="Times New Roman"/>
                      </a:endParaRPr>
                    </a:p>
                  </a:txBody>
                  <a:tcPr marL="53271" marR="53271"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1000" kern="0">
                          <a:effectLst/>
                        </a:rPr>
                        <a:t>1</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2</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3</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4</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5</a:t>
                      </a:r>
                      <a:endParaRPr lang="zh-CN" sz="1000" kern="100">
                        <a:effectLst/>
                        <a:latin typeface="Calibri"/>
                        <a:ea typeface="宋体"/>
                        <a:cs typeface="Times New Roman"/>
                      </a:endParaRPr>
                    </a:p>
                  </a:txBody>
                  <a:tcPr marL="53271" marR="53271" marT="0" marB="0" anchor="ctr"/>
                </a:tc>
              </a:tr>
              <a:tr h="170046">
                <a:tc rowSpan="3">
                  <a:txBody>
                    <a:bodyPr/>
                    <a:lstStyle/>
                    <a:p>
                      <a:pPr algn="ctr">
                        <a:spcAft>
                          <a:spcPts val="0"/>
                        </a:spcAft>
                      </a:pPr>
                      <a:r>
                        <a:rPr lang="zh-CN" sz="1000" kern="0">
                          <a:effectLst/>
                        </a:rPr>
                        <a:t>组织人</a:t>
                      </a:r>
                      <a:endParaRPr lang="zh-CN" sz="1000" kern="100">
                        <a:effectLst/>
                        <a:latin typeface="Calibri"/>
                        <a:ea typeface="宋体"/>
                        <a:cs typeface="Times New Roman"/>
                      </a:endParaRPr>
                    </a:p>
                  </a:txBody>
                  <a:tcPr marL="53271" marR="53271" marT="0" marB="0" anchor="ctr"/>
                </a:tc>
                <a:tc gridSpan="4">
                  <a:txBody>
                    <a:bodyPr/>
                    <a:lstStyle/>
                    <a:p>
                      <a:pPr algn="l">
                        <a:spcAft>
                          <a:spcPts val="0"/>
                        </a:spcAft>
                      </a:pPr>
                      <a:r>
                        <a:rPr lang="en-US" sz="1000" kern="0" dirty="0">
                          <a:effectLst/>
                        </a:rPr>
                        <a:t>1.</a:t>
                      </a:r>
                      <a:r>
                        <a:rPr lang="zh-CN" sz="1000" kern="0" dirty="0">
                          <a:effectLst/>
                        </a:rPr>
                        <a:t>班组长是否能掌握会议的进度，并正确进行引导</a:t>
                      </a:r>
                      <a:endParaRPr lang="zh-CN" sz="1000" kern="100" dirty="0">
                        <a:effectLst/>
                        <a:latin typeface="Calibri"/>
                        <a:ea typeface="宋体"/>
                        <a:cs typeface="Times New Roman"/>
                      </a:endParaRPr>
                    </a:p>
                  </a:txBody>
                  <a:tcPr marL="53271" marR="53271"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1000" kern="0">
                          <a:effectLst/>
                        </a:rPr>
                        <a:t>1</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2</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3</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4</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5</a:t>
                      </a:r>
                      <a:endParaRPr lang="zh-CN" sz="1000" kern="100">
                        <a:effectLst/>
                        <a:latin typeface="Calibri"/>
                        <a:ea typeface="宋体"/>
                        <a:cs typeface="Times New Roman"/>
                      </a:endParaRPr>
                    </a:p>
                  </a:txBody>
                  <a:tcPr marL="53271" marR="53271" marT="0" marB="0" anchor="ctr"/>
                </a:tc>
              </a:tr>
              <a:tr h="72008">
                <a:tc vMerge="1">
                  <a:txBody>
                    <a:bodyPr/>
                    <a:lstStyle/>
                    <a:p>
                      <a:endParaRPr lang="zh-CN" altLang="en-US"/>
                    </a:p>
                  </a:txBody>
                  <a:tcPr/>
                </a:tc>
                <a:tc gridSpan="4">
                  <a:txBody>
                    <a:bodyPr/>
                    <a:lstStyle/>
                    <a:p>
                      <a:pPr algn="l">
                        <a:spcAft>
                          <a:spcPts val="0"/>
                        </a:spcAft>
                      </a:pPr>
                      <a:r>
                        <a:rPr lang="en-US" sz="1000" kern="0" dirty="0">
                          <a:effectLst/>
                        </a:rPr>
                        <a:t>2.</a:t>
                      </a:r>
                      <a:r>
                        <a:rPr lang="zh-CN" sz="1000" kern="0" dirty="0">
                          <a:effectLst/>
                        </a:rPr>
                        <a:t>班组长是否调动了大家的积极性，共同参与了讨论</a:t>
                      </a:r>
                      <a:endParaRPr lang="zh-CN" sz="1000" kern="100" dirty="0">
                        <a:effectLst/>
                        <a:latin typeface="Calibri"/>
                        <a:ea typeface="宋体"/>
                        <a:cs typeface="Times New Roman"/>
                      </a:endParaRPr>
                    </a:p>
                  </a:txBody>
                  <a:tcPr marL="53271" marR="53271"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1000" kern="0">
                          <a:effectLst/>
                        </a:rPr>
                        <a:t>1</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2</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3</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4</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5</a:t>
                      </a:r>
                      <a:endParaRPr lang="zh-CN" sz="1000" kern="100">
                        <a:effectLst/>
                        <a:latin typeface="Calibri"/>
                        <a:ea typeface="宋体"/>
                        <a:cs typeface="Times New Roman"/>
                      </a:endParaRPr>
                    </a:p>
                  </a:txBody>
                  <a:tcPr marL="53271" marR="53271" marT="0" marB="0" anchor="ctr"/>
                </a:tc>
              </a:tr>
              <a:tr h="207640">
                <a:tc vMerge="1">
                  <a:txBody>
                    <a:bodyPr/>
                    <a:lstStyle/>
                    <a:p>
                      <a:endParaRPr lang="zh-CN" altLang="en-US"/>
                    </a:p>
                  </a:txBody>
                  <a:tcPr/>
                </a:tc>
                <a:tc gridSpan="4">
                  <a:txBody>
                    <a:bodyPr/>
                    <a:lstStyle/>
                    <a:p>
                      <a:pPr algn="l">
                        <a:spcAft>
                          <a:spcPts val="0"/>
                        </a:spcAft>
                      </a:pPr>
                      <a:r>
                        <a:rPr lang="en-US" sz="1000" kern="0" dirty="0">
                          <a:effectLst/>
                        </a:rPr>
                        <a:t>3.</a:t>
                      </a:r>
                      <a:r>
                        <a:rPr lang="zh-CN" sz="1000" kern="0" dirty="0">
                          <a:effectLst/>
                        </a:rPr>
                        <a:t>班组长是否对大家提出的问题都做了相应的回答</a:t>
                      </a:r>
                      <a:endParaRPr lang="zh-CN" sz="1000" kern="100" dirty="0">
                        <a:effectLst/>
                        <a:latin typeface="Calibri"/>
                        <a:ea typeface="宋体"/>
                        <a:cs typeface="Times New Roman"/>
                      </a:endParaRPr>
                    </a:p>
                  </a:txBody>
                  <a:tcPr marL="53271" marR="53271"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1000" kern="0">
                          <a:effectLst/>
                        </a:rPr>
                        <a:t>1</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2</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3</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4</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5</a:t>
                      </a:r>
                      <a:endParaRPr lang="zh-CN" sz="1000" kern="100">
                        <a:effectLst/>
                        <a:latin typeface="Calibri"/>
                        <a:ea typeface="宋体"/>
                        <a:cs typeface="Times New Roman"/>
                      </a:endParaRPr>
                    </a:p>
                  </a:txBody>
                  <a:tcPr marL="53271" marR="53271" marT="0" marB="0" anchor="ctr"/>
                </a:tc>
              </a:tr>
              <a:tr h="144016">
                <a:tc>
                  <a:txBody>
                    <a:bodyPr/>
                    <a:lstStyle/>
                    <a:p>
                      <a:pPr algn="ctr">
                        <a:spcAft>
                          <a:spcPts val="0"/>
                        </a:spcAft>
                      </a:pPr>
                      <a:r>
                        <a:rPr lang="en-US" sz="1000" kern="0">
                          <a:effectLst/>
                        </a:rPr>
                        <a:t> </a:t>
                      </a:r>
                      <a:endParaRPr lang="zh-CN" sz="1000" kern="100">
                        <a:effectLst/>
                        <a:latin typeface="Calibri"/>
                        <a:ea typeface="宋体"/>
                        <a:cs typeface="Times New Roman"/>
                      </a:endParaRPr>
                    </a:p>
                  </a:txBody>
                  <a:tcPr marL="53271" marR="53271" marT="0" marB="0" anchor="ctr"/>
                </a:tc>
                <a:tc gridSpan="4">
                  <a:txBody>
                    <a:bodyPr/>
                    <a:lstStyle/>
                    <a:p>
                      <a:pPr algn="l">
                        <a:spcAft>
                          <a:spcPts val="0"/>
                        </a:spcAft>
                      </a:pPr>
                      <a:r>
                        <a:rPr lang="en-US" sz="1000" kern="0" dirty="0">
                          <a:effectLst/>
                        </a:rPr>
                        <a:t>4.</a:t>
                      </a:r>
                      <a:r>
                        <a:rPr lang="zh-CN" sz="1000" kern="0" dirty="0">
                          <a:effectLst/>
                        </a:rPr>
                        <a:t>班组长和主管的分析是不是准确到位</a:t>
                      </a:r>
                      <a:endParaRPr lang="zh-CN" sz="1000" kern="100" dirty="0">
                        <a:effectLst/>
                        <a:latin typeface="Calibri"/>
                        <a:ea typeface="宋体"/>
                        <a:cs typeface="Times New Roman"/>
                      </a:endParaRPr>
                    </a:p>
                  </a:txBody>
                  <a:tcPr marL="53271" marR="53271"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1000" kern="0">
                          <a:effectLst/>
                        </a:rPr>
                        <a:t>1</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2</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3</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4</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5</a:t>
                      </a:r>
                      <a:endParaRPr lang="zh-CN" sz="1000" kern="100">
                        <a:effectLst/>
                        <a:latin typeface="Calibri"/>
                        <a:ea typeface="宋体"/>
                        <a:cs typeface="Times New Roman"/>
                      </a:endParaRPr>
                    </a:p>
                  </a:txBody>
                  <a:tcPr marL="53271" marR="53271" marT="0" marB="0" anchor="ctr"/>
                </a:tc>
              </a:tr>
              <a:tr h="118381">
                <a:tc gridSpan="5">
                  <a:txBody>
                    <a:bodyPr/>
                    <a:lstStyle/>
                    <a:p>
                      <a:pPr algn="l">
                        <a:spcAft>
                          <a:spcPts val="0"/>
                        </a:spcAft>
                      </a:pPr>
                      <a:r>
                        <a:rPr lang="zh-CN" sz="1000" kern="0" dirty="0">
                          <a:effectLst/>
                        </a:rPr>
                        <a:t>项目</a:t>
                      </a:r>
                      <a:endParaRPr lang="zh-CN" sz="1000" kern="100" dirty="0">
                        <a:effectLst/>
                        <a:latin typeface="Calibri"/>
                        <a:ea typeface="宋体"/>
                        <a:cs typeface="Times New Roman"/>
                      </a:endParaRPr>
                    </a:p>
                  </a:txBody>
                  <a:tcPr marL="53271" marR="53271"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zh-CN" sz="1000" kern="0">
                          <a:effectLst/>
                        </a:rPr>
                        <a:t>很差</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zh-CN" sz="1000" kern="0">
                          <a:effectLst/>
                        </a:rPr>
                        <a:t>差</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zh-CN" sz="1000" kern="0">
                          <a:effectLst/>
                        </a:rPr>
                        <a:t>一般</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zh-CN" sz="1000" kern="0">
                          <a:effectLst/>
                        </a:rPr>
                        <a:t>好</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zh-CN" sz="1000" kern="0">
                          <a:effectLst/>
                        </a:rPr>
                        <a:t>很好</a:t>
                      </a:r>
                      <a:endParaRPr lang="zh-CN" sz="1000" kern="100">
                        <a:effectLst/>
                        <a:latin typeface="Calibri"/>
                        <a:ea typeface="宋体"/>
                        <a:cs typeface="Times New Roman"/>
                      </a:endParaRPr>
                    </a:p>
                  </a:txBody>
                  <a:tcPr marL="53271" marR="53271" marT="0" marB="0" anchor="ctr"/>
                </a:tc>
              </a:tr>
              <a:tr h="151954">
                <a:tc rowSpan="3">
                  <a:txBody>
                    <a:bodyPr/>
                    <a:lstStyle/>
                    <a:p>
                      <a:pPr algn="ctr">
                        <a:spcAft>
                          <a:spcPts val="0"/>
                        </a:spcAft>
                      </a:pPr>
                      <a:r>
                        <a:rPr lang="zh-CN" sz="1000" kern="0">
                          <a:effectLst/>
                        </a:rPr>
                        <a:t>收获</a:t>
                      </a:r>
                      <a:endParaRPr lang="zh-CN" sz="1000" kern="100">
                        <a:effectLst/>
                        <a:latin typeface="Calibri"/>
                        <a:ea typeface="宋体"/>
                        <a:cs typeface="Times New Roman"/>
                      </a:endParaRPr>
                    </a:p>
                  </a:txBody>
                  <a:tcPr marL="53271" marR="53271" marT="0" marB="0" anchor="ctr"/>
                </a:tc>
                <a:tc gridSpan="4">
                  <a:txBody>
                    <a:bodyPr/>
                    <a:lstStyle/>
                    <a:p>
                      <a:pPr algn="l">
                        <a:spcAft>
                          <a:spcPts val="0"/>
                        </a:spcAft>
                      </a:pPr>
                      <a:r>
                        <a:rPr lang="en-US" sz="1000" kern="0" dirty="0">
                          <a:effectLst/>
                        </a:rPr>
                        <a:t>1.</a:t>
                      </a:r>
                      <a:r>
                        <a:rPr lang="zh-CN" sz="1000" kern="0" dirty="0">
                          <a:effectLst/>
                        </a:rPr>
                        <a:t>对一些工作理念有了更深的理解</a:t>
                      </a:r>
                      <a:endParaRPr lang="zh-CN" sz="1000" kern="100" dirty="0">
                        <a:effectLst/>
                        <a:latin typeface="Calibri"/>
                        <a:ea typeface="宋体"/>
                        <a:cs typeface="Times New Roman"/>
                      </a:endParaRPr>
                    </a:p>
                  </a:txBody>
                  <a:tcPr marL="53271" marR="53271"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1000" kern="0">
                          <a:effectLst/>
                        </a:rPr>
                        <a:t>1</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2</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3</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4</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5</a:t>
                      </a:r>
                      <a:endParaRPr lang="zh-CN" sz="1000" kern="100">
                        <a:effectLst/>
                        <a:latin typeface="Calibri"/>
                        <a:ea typeface="宋体"/>
                        <a:cs typeface="Times New Roman"/>
                      </a:endParaRPr>
                    </a:p>
                  </a:txBody>
                  <a:tcPr marL="53271" marR="53271" marT="0" marB="0" anchor="ctr"/>
                </a:tc>
              </a:tr>
              <a:tr h="126273">
                <a:tc vMerge="1">
                  <a:txBody>
                    <a:bodyPr/>
                    <a:lstStyle/>
                    <a:p>
                      <a:endParaRPr lang="zh-CN" altLang="en-US"/>
                    </a:p>
                  </a:txBody>
                  <a:tcPr/>
                </a:tc>
                <a:tc gridSpan="4">
                  <a:txBody>
                    <a:bodyPr/>
                    <a:lstStyle/>
                    <a:p>
                      <a:pPr algn="l">
                        <a:spcAft>
                          <a:spcPts val="0"/>
                        </a:spcAft>
                      </a:pPr>
                      <a:r>
                        <a:rPr lang="en-US" sz="1000" kern="0" dirty="0">
                          <a:effectLst/>
                        </a:rPr>
                        <a:t>2.</a:t>
                      </a:r>
                      <a:r>
                        <a:rPr lang="zh-CN" sz="1000" kern="0" dirty="0">
                          <a:effectLst/>
                        </a:rPr>
                        <a:t>获得了一些新的工作技巧</a:t>
                      </a:r>
                      <a:endParaRPr lang="zh-CN" sz="1000" kern="100" dirty="0">
                        <a:effectLst/>
                        <a:latin typeface="Calibri"/>
                        <a:ea typeface="宋体"/>
                        <a:cs typeface="Times New Roman"/>
                      </a:endParaRPr>
                    </a:p>
                  </a:txBody>
                  <a:tcPr marL="53271" marR="53271"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1000" kern="0">
                          <a:effectLst/>
                        </a:rPr>
                        <a:t>1</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2</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3</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4</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5</a:t>
                      </a:r>
                      <a:endParaRPr lang="zh-CN" sz="1000" kern="100">
                        <a:effectLst/>
                        <a:latin typeface="Calibri"/>
                        <a:ea typeface="宋体"/>
                        <a:cs typeface="Times New Roman"/>
                      </a:endParaRPr>
                    </a:p>
                  </a:txBody>
                  <a:tcPr marL="53271" marR="53271" marT="0" marB="0" anchor="ctr"/>
                </a:tc>
              </a:tr>
              <a:tr h="135186">
                <a:tc vMerge="1">
                  <a:txBody>
                    <a:bodyPr/>
                    <a:lstStyle/>
                    <a:p>
                      <a:endParaRPr lang="zh-CN" altLang="en-US"/>
                    </a:p>
                  </a:txBody>
                  <a:tcPr/>
                </a:tc>
                <a:tc gridSpan="4">
                  <a:txBody>
                    <a:bodyPr/>
                    <a:lstStyle/>
                    <a:p>
                      <a:pPr algn="l">
                        <a:spcAft>
                          <a:spcPts val="0"/>
                        </a:spcAft>
                      </a:pPr>
                      <a:r>
                        <a:rPr lang="en-US" sz="1000" kern="0" dirty="0" smtClean="0">
                          <a:effectLst/>
                        </a:rPr>
                        <a:t>3</a:t>
                      </a:r>
                      <a:r>
                        <a:rPr lang="en-US" altLang="zh-CN" sz="1000" kern="0" dirty="0" smtClean="0">
                          <a:effectLst/>
                        </a:rPr>
                        <a:t>.</a:t>
                      </a:r>
                      <a:r>
                        <a:rPr lang="zh-CN" sz="1000" kern="0" dirty="0" smtClean="0">
                          <a:effectLst/>
                        </a:rPr>
                        <a:t>通过</a:t>
                      </a:r>
                      <a:r>
                        <a:rPr lang="zh-CN" sz="1000" kern="0" dirty="0">
                          <a:effectLst/>
                        </a:rPr>
                        <a:t>录音分析发现自身的很多不足</a:t>
                      </a:r>
                      <a:endParaRPr lang="zh-CN" sz="1000" kern="100" dirty="0">
                        <a:effectLst/>
                        <a:latin typeface="Calibri"/>
                        <a:ea typeface="宋体"/>
                        <a:cs typeface="Times New Roman"/>
                      </a:endParaRPr>
                    </a:p>
                  </a:txBody>
                  <a:tcPr marL="53271" marR="53271"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1000" kern="0">
                          <a:effectLst/>
                        </a:rPr>
                        <a:t>1</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2</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3</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4</a:t>
                      </a:r>
                      <a:endParaRPr lang="zh-CN" sz="1000" kern="100">
                        <a:effectLst/>
                        <a:latin typeface="Calibri"/>
                        <a:ea typeface="宋体"/>
                        <a:cs typeface="Times New Roman"/>
                      </a:endParaRPr>
                    </a:p>
                  </a:txBody>
                  <a:tcPr marL="53271" marR="53271" marT="0" marB="0" anchor="ctr"/>
                </a:tc>
                <a:tc>
                  <a:txBody>
                    <a:bodyPr/>
                    <a:lstStyle/>
                    <a:p>
                      <a:pPr algn="ctr">
                        <a:spcAft>
                          <a:spcPts val="0"/>
                        </a:spcAft>
                      </a:pPr>
                      <a:r>
                        <a:rPr lang="en-US" sz="1000" kern="0">
                          <a:effectLst/>
                        </a:rPr>
                        <a:t>5</a:t>
                      </a:r>
                      <a:endParaRPr lang="zh-CN" sz="1000" kern="100">
                        <a:effectLst/>
                        <a:latin typeface="Calibri"/>
                        <a:ea typeface="宋体"/>
                        <a:cs typeface="Times New Roman"/>
                      </a:endParaRPr>
                    </a:p>
                  </a:txBody>
                  <a:tcPr marL="53271" marR="53271" marT="0" marB="0" anchor="ctr"/>
                </a:tc>
              </a:tr>
              <a:tr h="158827">
                <a:tc>
                  <a:txBody>
                    <a:bodyPr/>
                    <a:lstStyle/>
                    <a:p>
                      <a:pPr algn="ctr">
                        <a:spcAft>
                          <a:spcPts val="0"/>
                        </a:spcAft>
                      </a:pPr>
                      <a:r>
                        <a:rPr lang="zh-CN" sz="1000" kern="0">
                          <a:effectLst/>
                        </a:rPr>
                        <a:t>整体评价</a:t>
                      </a:r>
                      <a:endParaRPr lang="zh-CN" sz="1000" kern="100">
                        <a:effectLst/>
                        <a:latin typeface="Calibri"/>
                        <a:ea typeface="宋体"/>
                        <a:cs typeface="Times New Roman"/>
                      </a:endParaRPr>
                    </a:p>
                  </a:txBody>
                  <a:tcPr marL="53271" marR="53271" marT="0" marB="0" anchor="ctr"/>
                </a:tc>
                <a:tc gridSpan="4">
                  <a:txBody>
                    <a:bodyPr/>
                    <a:lstStyle/>
                    <a:p>
                      <a:pPr algn="l">
                        <a:spcAft>
                          <a:spcPts val="0"/>
                        </a:spcAft>
                      </a:pPr>
                      <a:r>
                        <a:rPr lang="zh-CN" sz="1000" kern="0" dirty="0">
                          <a:effectLst/>
                        </a:rPr>
                        <a:t>你对这次课程的满意程度</a:t>
                      </a:r>
                      <a:endParaRPr lang="zh-CN" sz="1000" kern="100" dirty="0">
                        <a:effectLst/>
                        <a:latin typeface="Calibri"/>
                        <a:ea typeface="宋体"/>
                        <a:cs typeface="Times New Roman"/>
                      </a:endParaRPr>
                    </a:p>
                  </a:txBody>
                  <a:tcPr marL="53271" marR="53271"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5">
                  <a:txBody>
                    <a:bodyPr/>
                    <a:lstStyle/>
                    <a:p>
                      <a:pPr algn="ctr">
                        <a:spcAft>
                          <a:spcPts val="0"/>
                        </a:spcAft>
                      </a:pPr>
                      <a:r>
                        <a:rPr lang="en-US" sz="1000" kern="0">
                          <a:effectLst/>
                        </a:rPr>
                        <a:t> </a:t>
                      </a:r>
                      <a:endParaRPr lang="zh-CN" sz="1000" kern="100">
                        <a:effectLst/>
                        <a:latin typeface="Calibri"/>
                        <a:ea typeface="宋体"/>
                        <a:cs typeface="Times New Roman"/>
                      </a:endParaRPr>
                    </a:p>
                  </a:txBody>
                  <a:tcPr marL="53271" marR="53271"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39590">
                <a:tc gridSpan="5">
                  <a:txBody>
                    <a:bodyPr/>
                    <a:lstStyle/>
                    <a:p>
                      <a:pPr algn="ctr">
                        <a:spcAft>
                          <a:spcPts val="0"/>
                        </a:spcAft>
                      </a:pPr>
                      <a:r>
                        <a:rPr lang="zh-CN" sz="1000" kern="0">
                          <a:effectLst/>
                        </a:rPr>
                        <a:t>平均分数</a:t>
                      </a:r>
                      <a:endParaRPr lang="zh-CN" sz="1000" kern="100">
                        <a:effectLst/>
                        <a:latin typeface="Calibri"/>
                        <a:ea typeface="宋体"/>
                        <a:cs typeface="Times New Roman"/>
                      </a:endParaRPr>
                    </a:p>
                  </a:txBody>
                  <a:tcPr marL="53271" marR="53271"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5">
                  <a:txBody>
                    <a:bodyPr/>
                    <a:lstStyle/>
                    <a:p>
                      <a:pPr algn="ctr">
                        <a:spcAft>
                          <a:spcPts val="0"/>
                        </a:spcAft>
                      </a:pPr>
                      <a:r>
                        <a:rPr lang="en-US" sz="1000" kern="0">
                          <a:effectLst/>
                        </a:rPr>
                        <a:t> </a:t>
                      </a:r>
                      <a:endParaRPr lang="zh-CN" sz="1000" kern="100">
                        <a:effectLst/>
                        <a:latin typeface="Calibri"/>
                        <a:ea typeface="宋体"/>
                        <a:cs typeface="Times New Roman"/>
                      </a:endParaRPr>
                    </a:p>
                  </a:txBody>
                  <a:tcPr marL="53271" marR="53271"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21340">
                <a:tc gridSpan="10">
                  <a:txBody>
                    <a:bodyPr/>
                    <a:lstStyle/>
                    <a:p>
                      <a:pPr algn="ctr">
                        <a:spcAft>
                          <a:spcPts val="0"/>
                        </a:spcAft>
                      </a:pPr>
                      <a:r>
                        <a:rPr lang="zh-CN" sz="1000" kern="0">
                          <a:effectLst/>
                        </a:rPr>
                        <a:t>整体评价</a:t>
                      </a:r>
                      <a:endParaRPr lang="zh-CN" sz="1000" kern="100">
                        <a:effectLst/>
                        <a:latin typeface="Calibri"/>
                        <a:ea typeface="宋体"/>
                        <a:cs typeface="Times New Roman"/>
                      </a:endParaRPr>
                    </a:p>
                  </a:txBody>
                  <a:tcPr marL="53271" marR="53271"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18381">
                <a:tc gridSpan="10">
                  <a:txBody>
                    <a:bodyPr/>
                    <a:lstStyle/>
                    <a:p>
                      <a:pPr algn="l">
                        <a:spcAft>
                          <a:spcPts val="0"/>
                        </a:spcAft>
                      </a:pPr>
                      <a:r>
                        <a:rPr lang="zh-CN" sz="1000" kern="0" dirty="0">
                          <a:effectLst/>
                        </a:rPr>
                        <a:t>对于本次会议，你感觉收获最大的哪些方面？</a:t>
                      </a:r>
                      <a:endParaRPr lang="zh-CN" sz="1000" kern="100" dirty="0">
                        <a:effectLst/>
                        <a:latin typeface="Calibri"/>
                        <a:ea typeface="宋体"/>
                        <a:cs typeface="Times New Roman"/>
                      </a:endParaRPr>
                    </a:p>
                  </a:txBody>
                  <a:tcPr marL="53271" marR="53271"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18381">
                <a:tc gridSpan="10">
                  <a:txBody>
                    <a:bodyPr/>
                    <a:lstStyle/>
                    <a:p>
                      <a:pPr algn="l">
                        <a:spcAft>
                          <a:spcPts val="0"/>
                        </a:spcAft>
                      </a:pPr>
                      <a:r>
                        <a:rPr lang="zh-CN" sz="1000" kern="0" dirty="0">
                          <a:effectLst/>
                        </a:rPr>
                        <a:t>对案例分析会提出自己的相法和建议；</a:t>
                      </a:r>
                      <a:endParaRPr lang="zh-CN" sz="1000" kern="100" dirty="0">
                        <a:effectLst/>
                        <a:latin typeface="Calibri"/>
                        <a:ea typeface="宋体"/>
                        <a:cs typeface="Times New Roman"/>
                      </a:endParaRPr>
                    </a:p>
                  </a:txBody>
                  <a:tcPr marL="53271" marR="53271"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36761">
                <a:tc gridSpan="10">
                  <a:txBody>
                    <a:bodyPr/>
                    <a:lstStyle/>
                    <a:p>
                      <a:pPr algn="l">
                        <a:spcAft>
                          <a:spcPts val="0"/>
                        </a:spcAft>
                      </a:pPr>
                      <a:r>
                        <a:rPr lang="zh-CN" sz="1000" kern="0" dirty="0">
                          <a:effectLst/>
                        </a:rPr>
                        <a:t>说明：</a:t>
                      </a:r>
                      <a:r>
                        <a:rPr lang="en-US" sz="1000" kern="0" dirty="0">
                          <a:effectLst/>
                        </a:rPr>
                        <a:t>1.</a:t>
                      </a:r>
                      <a:r>
                        <a:rPr lang="zh-CN" sz="1000" kern="0" dirty="0">
                          <a:effectLst/>
                        </a:rPr>
                        <a:t>本表格在会议结束进行填写并及时</a:t>
                      </a:r>
                      <a:r>
                        <a:rPr lang="zh-CN" sz="1000" kern="0" dirty="0" smtClean="0">
                          <a:effectLst/>
                        </a:rPr>
                        <a:t>上交</a:t>
                      </a:r>
                      <a:r>
                        <a:rPr lang="en-US" altLang="zh-CN" sz="1000" kern="0" dirty="0" smtClean="0">
                          <a:effectLst/>
                        </a:rPr>
                        <a:t>  </a:t>
                      </a:r>
                      <a:r>
                        <a:rPr lang="en-US" sz="1000" kern="0" dirty="0" smtClean="0">
                          <a:effectLst/>
                        </a:rPr>
                        <a:t>    </a:t>
                      </a:r>
                      <a:r>
                        <a:rPr lang="en-US" sz="1000" kern="0" dirty="0">
                          <a:effectLst/>
                        </a:rPr>
                        <a:t>2.</a:t>
                      </a:r>
                      <a:r>
                        <a:rPr lang="zh-CN" sz="1000" kern="0" dirty="0">
                          <a:effectLst/>
                        </a:rPr>
                        <a:t>为了提高会议的质量，需要认真如实填写</a:t>
                      </a:r>
                      <a:endParaRPr lang="zh-CN" sz="1000" kern="100" dirty="0">
                        <a:effectLst/>
                        <a:latin typeface="Calibri"/>
                        <a:ea typeface="宋体"/>
                        <a:cs typeface="Times New Roman"/>
                      </a:endParaRPr>
                    </a:p>
                  </a:txBody>
                  <a:tcPr marL="53271" marR="53271"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6991098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sp>
        <p:nvSpPr>
          <p:cNvPr id="5" name="矩形 23"/>
          <p:cNvSpPr>
            <a:spLocks noChangeArrowheads="1"/>
          </p:cNvSpPr>
          <p:nvPr/>
        </p:nvSpPr>
        <p:spPr bwMode="auto">
          <a:xfrm>
            <a:off x="625475" y="1531897"/>
            <a:ext cx="671338" cy="2651206"/>
          </a:xfrm>
          <a:prstGeom prst="rect">
            <a:avLst/>
          </a:prstGeom>
          <a:solidFill>
            <a:srgbClr val="92D05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6" name="直角三角形 20"/>
          <p:cNvSpPr>
            <a:spLocks noChangeArrowheads="1"/>
          </p:cNvSpPr>
          <p:nvPr/>
        </p:nvSpPr>
        <p:spPr bwMode="auto">
          <a:xfrm>
            <a:off x="1296813" y="1531897"/>
            <a:ext cx="195212" cy="173413"/>
          </a:xfrm>
          <a:prstGeom prst="rtTriangle">
            <a:avLst/>
          </a:prstGeom>
          <a:solidFill>
            <a:srgbClr val="92D050">
              <a:alpha val="62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7" name="直角三角形 26"/>
          <p:cNvSpPr>
            <a:spLocks noChangeArrowheads="1"/>
          </p:cNvSpPr>
          <p:nvPr/>
        </p:nvSpPr>
        <p:spPr bwMode="auto">
          <a:xfrm flipV="1">
            <a:off x="1296813" y="4009689"/>
            <a:ext cx="195212" cy="173413"/>
          </a:xfrm>
          <a:prstGeom prst="rtTriangle">
            <a:avLst/>
          </a:prstGeom>
          <a:solidFill>
            <a:srgbClr val="92D050">
              <a:alpha val="62999"/>
            </a:srgbClr>
          </a:solidFill>
          <a:ln>
            <a:noFill/>
          </a:ln>
        </p:spPr>
        <p:txBody>
          <a:bodyPr anchor="ctr"/>
          <a:lstStyle/>
          <a:p>
            <a:endParaRPr lang="zh-CN" altLang="en-US">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691680" y="1849388"/>
            <a:ext cx="2232248" cy="584775"/>
          </a:xfrm>
          <a:prstGeom prst="rect">
            <a:avLst/>
          </a:prstGeom>
          <a:noFill/>
        </p:spPr>
        <p:txBody>
          <a:bodyPr wrap="square" rtlCol="0">
            <a:spAutoFit/>
          </a:bodyPr>
          <a:lstStyle/>
          <a:p>
            <a:pPr algn="ctr"/>
            <a:r>
              <a:rPr lang="zh-CN" altLang="en-US" sz="3200" b="1" i="1" dirty="0" smtClean="0">
                <a:solidFill>
                  <a:schemeClr val="bg1"/>
                </a:solidFill>
                <a:latin typeface="华文新魏" pitchFamily="2" charset="-122"/>
                <a:ea typeface="华文新魏" pitchFamily="2" charset="-122"/>
              </a:rPr>
              <a:t>情境任务</a:t>
            </a:r>
            <a:r>
              <a:rPr lang="en-US" altLang="zh-CN" sz="3200" b="1" i="1" dirty="0" smtClean="0">
                <a:solidFill>
                  <a:schemeClr val="bg1"/>
                </a:solidFill>
                <a:latin typeface="华文新魏" pitchFamily="2" charset="-122"/>
                <a:ea typeface="华文新魏" pitchFamily="2" charset="-122"/>
              </a:rPr>
              <a:t>4</a:t>
            </a:r>
            <a:endParaRPr lang="zh-CN" altLang="en-US" sz="3200" b="1" i="1" dirty="0">
              <a:solidFill>
                <a:schemeClr val="bg1"/>
              </a:solidFill>
              <a:latin typeface="华文新魏" pitchFamily="2" charset="-122"/>
              <a:ea typeface="华文新魏" pitchFamily="2" charset="-122"/>
            </a:endParaRPr>
          </a:p>
        </p:txBody>
      </p:sp>
      <p:sp>
        <p:nvSpPr>
          <p:cNvPr id="12" name="TextBox 11"/>
          <p:cNvSpPr txBox="1"/>
          <p:nvPr/>
        </p:nvSpPr>
        <p:spPr>
          <a:xfrm>
            <a:off x="1691680" y="2565110"/>
            <a:ext cx="4104456" cy="584775"/>
          </a:xfrm>
          <a:prstGeom prst="rect">
            <a:avLst/>
          </a:prstGeom>
          <a:noFill/>
        </p:spPr>
        <p:txBody>
          <a:bodyPr wrap="square" rtlCol="0">
            <a:spAutoFit/>
          </a:bodyPr>
          <a:lstStyle/>
          <a:p>
            <a:pPr algn="r"/>
            <a:r>
              <a:rPr lang="zh-CN" altLang="en-US" sz="3200" dirty="0" smtClean="0">
                <a:solidFill>
                  <a:schemeClr val="bg1">
                    <a:lumMod val="95000"/>
                  </a:schemeClr>
                </a:solidFill>
                <a:latin typeface="华文新魏" pitchFamily="2" charset="-122"/>
                <a:ea typeface="华文新魏" pitchFamily="2" charset="-122"/>
              </a:rPr>
              <a:t>小组周例会的执行</a:t>
            </a:r>
            <a:endParaRPr lang="zh-CN" altLang="en-US" sz="3200" dirty="0">
              <a:solidFill>
                <a:schemeClr val="bg1">
                  <a:lumMod val="95000"/>
                </a:schemeClr>
              </a:solidFill>
              <a:latin typeface="华文新魏" pitchFamily="2" charset="-122"/>
              <a:ea typeface="华文新魏" pitchFamily="2" charset="-122"/>
            </a:endParaRPr>
          </a:p>
        </p:txBody>
      </p:sp>
      <p:pic>
        <p:nvPicPr>
          <p:cNvPr id="13"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模块二</a:t>
            </a:r>
            <a:r>
              <a:rPr lang="zh-CN" altLang="en-US" sz="3600" b="1" dirty="0" smtClean="0">
                <a:latin typeface="黑体" pitchFamily="2" charset="-122"/>
                <a:ea typeface="黑体" pitchFamily="2" charset="-122"/>
              </a:rPr>
              <a:t>  执行会议</a:t>
            </a:r>
            <a:endParaRPr lang="zh-CN" altLang="en-US" sz="3600" b="1" dirty="0">
              <a:solidFill>
                <a:schemeClr val="accent1">
                  <a:lumMod val="75000"/>
                </a:schemeClr>
              </a:solidFill>
              <a:latin typeface="黑体" pitchFamily="2" charset="-122"/>
              <a:ea typeface="黑体" pitchFamily="2" charset="-122"/>
            </a:endParaRPr>
          </a:p>
        </p:txBody>
      </p:sp>
      <p:sp>
        <p:nvSpPr>
          <p:cNvPr id="15"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267175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250"/>
                                  </p:stCondLst>
                                  <p:iterate type="lt">
                                    <p:tmPct val="10000"/>
                                  </p:iterate>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ppt_x</p:attrName>
                                        </p:attrNameLst>
                                      </p:cBhvr>
                                      <p:tavLst>
                                        <p:tav tm="0">
                                          <p:val>
                                            <p:strVal val="1+#ppt_w/2"/>
                                          </p:val>
                                        </p:tav>
                                        <p:tav tm="100000">
                                          <p:val>
                                            <p:strVal val="#ppt_x"/>
                                          </p:val>
                                        </p:tav>
                                      </p:tavLst>
                                    </p:anim>
                                    <p:anim calcmode="lin" valueType="num">
                                      <p:cBhvr>
                                        <p:cTn id="8"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sp>
        <p:nvSpPr>
          <p:cNvPr id="8" name="矩形 7"/>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13"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小组周例会的执行</a:t>
            </a:r>
            <a:endParaRPr lang="zh-CN" altLang="en-US" sz="1600" b="1" dirty="0">
              <a:solidFill>
                <a:schemeClr val="accent3">
                  <a:lumMod val="50000"/>
                </a:schemeClr>
              </a:solidFill>
              <a:latin typeface="黑体" pitchFamily="2" charset="-122"/>
              <a:ea typeface="黑体" pitchFamily="2" charset="-122"/>
            </a:endParaRPr>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TextBox 7177"/>
          <p:cNvSpPr>
            <a:spLocks noChangeArrowheads="1"/>
          </p:cNvSpPr>
          <p:nvPr/>
        </p:nvSpPr>
        <p:spPr bwMode="auto">
          <a:xfrm>
            <a:off x="3609874" y="2173219"/>
            <a:ext cx="885766"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200" b="1" dirty="0" smtClean="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4</a:t>
            </a:r>
            <a:endParaRPr lang="zh-CN" altLang="en-US" dirty="0"/>
          </a:p>
        </p:txBody>
      </p:sp>
      <p:sp>
        <p:nvSpPr>
          <p:cNvPr id="39" name="TextBox 7177"/>
          <p:cNvSpPr>
            <a:spLocks noChangeArrowheads="1"/>
          </p:cNvSpPr>
          <p:nvPr/>
        </p:nvSpPr>
        <p:spPr bwMode="auto">
          <a:xfrm>
            <a:off x="3800702" y="2607985"/>
            <a:ext cx="90500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5</a:t>
            </a:r>
            <a:endParaRPr lang="zh-CN" altLang="en-US" dirty="0"/>
          </a:p>
        </p:txBody>
      </p:sp>
      <p:sp>
        <p:nvSpPr>
          <p:cNvPr id="40" name="TextBox 7177"/>
          <p:cNvSpPr>
            <a:spLocks noChangeArrowheads="1"/>
          </p:cNvSpPr>
          <p:nvPr/>
        </p:nvSpPr>
        <p:spPr bwMode="auto">
          <a:xfrm>
            <a:off x="4010766" y="3042751"/>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6</a:t>
            </a:r>
            <a:endParaRPr lang="zh-CN" altLang="en-US" dirty="0"/>
          </a:p>
        </p:txBody>
      </p:sp>
      <p:sp>
        <p:nvSpPr>
          <p:cNvPr id="41" name="TextBox 7177"/>
          <p:cNvSpPr>
            <a:spLocks noChangeArrowheads="1"/>
          </p:cNvSpPr>
          <p:nvPr/>
        </p:nvSpPr>
        <p:spPr bwMode="auto">
          <a:xfrm>
            <a:off x="3059832" y="868921"/>
            <a:ext cx="879354"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1</a:t>
            </a:r>
            <a:endParaRPr lang="zh-CN" altLang="en-US" dirty="0"/>
          </a:p>
        </p:txBody>
      </p:sp>
      <p:sp>
        <p:nvSpPr>
          <p:cNvPr id="42" name="TextBox 7177"/>
          <p:cNvSpPr>
            <a:spLocks noChangeArrowheads="1"/>
          </p:cNvSpPr>
          <p:nvPr/>
        </p:nvSpPr>
        <p:spPr bwMode="auto">
          <a:xfrm>
            <a:off x="3244248" y="1303687"/>
            <a:ext cx="87294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2</a:t>
            </a:r>
            <a:endParaRPr lang="zh-CN" altLang="en-US" dirty="0"/>
          </a:p>
        </p:txBody>
      </p:sp>
      <p:sp>
        <p:nvSpPr>
          <p:cNvPr id="43" name="TextBox 7177"/>
          <p:cNvSpPr>
            <a:spLocks noChangeArrowheads="1"/>
          </p:cNvSpPr>
          <p:nvPr/>
        </p:nvSpPr>
        <p:spPr bwMode="auto">
          <a:xfrm>
            <a:off x="3422252" y="1738453"/>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3</a:t>
            </a:r>
            <a:endParaRPr lang="zh-CN" altLang="en-US" dirty="0"/>
          </a:p>
        </p:txBody>
      </p:sp>
      <p:sp>
        <p:nvSpPr>
          <p:cNvPr id="44" name="TextBox 7177"/>
          <p:cNvSpPr>
            <a:spLocks noChangeArrowheads="1"/>
          </p:cNvSpPr>
          <p:nvPr/>
        </p:nvSpPr>
        <p:spPr bwMode="auto">
          <a:xfrm>
            <a:off x="4198388" y="3477517"/>
            <a:ext cx="885766"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200" b="1" dirty="0" smtClean="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7</a:t>
            </a:r>
            <a:endParaRPr lang="zh-CN" altLang="en-US" dirty="0"/>
          </a:p>
        </p:txBody>
      </p:sp>
      <p:sp>
        <p:nvSpPr>
          <p:cNvPr id="45" name="TextBox 7177"/>
          <p:cNvSpPr>
            <a:spLocks noChangeArrowheads="1"/>
          </p:cNvSpPr>
          <p:nvPr/>
        </p:nvSpPr>
        <p:spPr bwMode="auto">
          <a:xfrm>
            <a:off x="4389216" y="3912283"/>
            <a:ext cx="90500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8</a:t>
            </a:r>
            <a:endParaRPr lang="zh-CN" altLang="en-US" dirty="0"/>
          </a:p>
        </p:txBody>
      </p:sp>
      <p:sp>
        <p:nvSpPr>
          <p:cNvPr id="46" name="TextBox 7177"/>
          <p:cNvSpPr>
            <a:spLocks noChangeArrowheads="1"/>
          </p:cNvSpPr>
          <p:nvPr/>
        </p:nvSpPr>
        <p:spPr bwMode="auto">
          <a:xfrm>
            <a:off x="4786905" y="4781811"/>
            <a:ext cx="98650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2700" b="1" dirty="0" smtClean="0">
                <a:solidFill>
                  <a:srgbClr val="7F7F7F"/>
                </a:solidFill>
                <a:latin typeface="Broadway" pitchFamily="82" charset="0"/>
                <a:ea typeface="黑体" pitchFamily="2" charset="-122"/>
                <a:sym typeface="Arial" pitchFamily="34" charset="0"/>
              </a:rPr>
              <a:t>10</a:t>
            </a:r>
            <a:endParaRPr lang="zh-CN" altLang="en-US" sz="2700" dirty="0"/>
          </a:p>
        </p:txBody>
      </p:sp>
      <p:sp>
        <p:nvSpPr>
          <p:cNvPr id="47" name="圆角矩形 46">
            <a:hlinkClick r:id="rId4" action="ppaction://hlinksldjump"/>
          </p:cNvPr>
          <p:cNvSpPr/>
          <p:nvPr/>
        </p:nvSpPr>
        <p:spPr>
          <a:xfrm>
            <a:off x="4211960" y="926600"/>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任务背景</a:t>
            </a:r>
            <a:endParaRPr lang="zh-CN" altLang="en-US" b="1" dirty="0">
              <a:latin typeface="黑体" pitchFamily="49" charset="-122"/>
              <a:ea typeface="黑体" pitchFamily="49" charset="-122"/>
            </a:endParaRPr>
          </a:p>
        </p:txBody>
      </p:sp>
      <p:sp>
        <p:nvSpPr>
          <p:cNvPr id="48" name="圆角矩形 47">
            <a:hlinkClick r:id="rId4" action="ppaction://hlinksldjump"/>
          </p:cNvPr>
          <p:cNvSpPr/>
          <p:nvPr/>
        </p:nvSpPr>
        <p:spPr>
          <a:xfrm>
            <a:off x="4415677" y="1361366"/>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实训目的</a:t>
            </a:r>
            <a:endParaRPr lang="zh-CN" altLang="en-US" b="1" dirty="0">
              <a:latin typeface="黑体" pitchFamily="49" charset="-122"/>
              <a:ea typeface="黑体" pitchFamily="49" charset="-122"/>
            </a:endParaRPr>
          </a:p>
        </p:txBody>
      </p:sp>
      <p:sp>
        <p:nvSpPr>
          <p:cNvPr id="49" name="圆角矩形 48">
            <a:hlinkClick r:id="rId5" action="ppaction://hlinksldjump"/>
          </p:cNvPr>
          <p:cNvSpPr/>
          <p:nvPr/>
        </p:nvSpPr>
        <p:spPr>
          <a:xfrm>
            <a:off x="4619394" y="1796132"/>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必备能力点</a:t>
            </a:r>
            <a:endParaRPr lang="zh-CN" altLang="en-US" b="1" dirty="0">
              <a:latin typeface="黑体" pitchFamily="49" charset="-122"/>
              <a:ea typeface="黑体" pitchFamily="49" charset="-122"/>
            </a:endParaRPr>
          </a:p>
        </p:txBody>
      </p:sp>
      <p:sp>
        <p:nvSpPr>
          <p:cNvPr id="50" name="圆角矩形 49">
            <a:hlinkClick r:id="rId6" action="ppaction://hlinksldjump"/>
          </p:cNvPr>
          <p:cNvSpPr/>
          <p:nvPr/>
        </p:nvSpPr>
        <p:spPr>
          <a:xfrm>
            <a:off x="4823111" y="2230898"/>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时间安排</a:t>
            </a:r>
            <a:endParaRPr lang="zh-CN" altLang="en-US" b="1" dirty="0">
              <a:latin typeface="黑体" pitchFamily="49" charset="-122"/>
              <a:ea typeface="黑体" pitchFamily="49" charset="-122"/>
            </a:endParaRPr>
          </a:p>
        </p:txBody>
      </p:sp>
      <p:sp>
        <p:nvSpPr>
          <p:cNvPr id="51" name="圆角矩形 50">
            <a:hlinkClick r:id="rId6" action="ppaction://hlinksldjump"/>
          </p:cNvPr>
          <p:cNvSpPr/>
          <p:nvPr/>
        </p:nvSpPr>
        <p:spPr>
          <a:xfrm>
            <a:off x="5026828" y="2665664"/>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分组方式</a:t>
            </a:r>
            <a:endParaRPr lang="zh-CN" altLang="en-US" b="1" dirty="0">
              <a:latin typeface="黑体" pitchFamily="49" charset="-122"/>
              <a:ea typeface="黑体" pitchFamily="49" charset="-122"/>
            </a:endParaRPr>
          </a:p>
        </p:txBody>
      </p:sp>
      <p:sp>
        <p:nvSpPr>
          <p:cNvPr id="52" name="圆角矩形 51">
            <a:hlinkClick r:id="rId7" action="ppaction://hlinksldjump"/>
          </p:cNvPr>
          <p:cNvSpPr/>
          <p:nvPr/>
        </p:nvSpPr>
        <p:spPr>
          <a:xfrm>
            <a:off x="5230545" y="3100430"/>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角色背景</a:t>
            </a:r>
            <a:endParaRPr lang="zh-CN" altLang="en-US" b="1" dirty="0">
              <a:latin typeface="黑体" pitchFamily="49" charset="-122"/>
              <a:ea typeface="黑体" pitchFamily="49" charset="-122"/>
            </a:endParaRPr>
          </a:p>
        </p:txBody>
      </p:sp>
      <p:sp>
        <p:nvSpPr>
          <p:cNvPr id="53" name="圆角矩形 52">
            <a:hlinkClick r:id="rId8" action="ppaction://hlinksldjump"/>
          </p:cNvPr>
          <p:cNvSpPr/>
          <p:nvPr/>
        </p:nvSpPr>
        <p:spPr>
          <a:xfrm>
            <a:off x="5434262" y="3535196"/>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任务内容</a:t>
            </a:r>
            <a:endParaRPr lang="zh-CN" altLang="en-US" b="1" dirty="0">
              <a:latin typeface="黑体" pitchFamily="49" charset="-122"/>
              <a:ea typeface="黑体" pitchFamily="49" charset="-122"/>
            </a:endParaRPr>
          </a:p>
        </p:txBody>
      </p:sp>
      <p:sp>
        <p:nvSpPr>
          <p:cNvPr id="54" name="圆角矩形 53">
            <a:hlinkClick r:id="rId9" action="ppaction://hlinksldjump"/>
          </p:cNvPr>
          <p:cNvSpPr/>
          <p:nvPr/>
        </p:nvSpPr>
        <p:spPr>
          <a:xfrm>
            <a:off x="5637979" y="3969962"/>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各角色任务安排</a:t>
            </a:r>
            <a:endParaRPr lang="zh-CN" altLang="en-US" b="1" dirty="0">
              <a:latin typeface="黑体" pitchFamily="49" charset="-122"/>
              <a:ea typeface="黑体" pitchFamily="49" charset="-122"/>
            </a:endParaRPr>
          </a:p>
        </p:txBody>
      </p:sp>
      <p:sp>
        <p:nvSpPr>
          <p:cNvPr id="55" name="圆角矩形 54">
            <a:hlinkClick r:id="rId10" action="ppaction://hlinksldjump"/>
          </p:cNvPr>
          <p:cNvSpPr/>
          <p:nvPr/>
        </p:nvSpPr>
        <p:spPr>
          <a:xfrm>
            <a:off x="6046179" y="4839490"/>
            <a:ext cx="2774293"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讨论内容</a:t>
            </a:r>
            <a:endParaRPr lang="zh-CN" altLang="en-US" b="1" dirty="0">
              <a:latin typeface="黑体" pitchFamily="49" charset="-122"/>
              <a:ea typeface="黑体" pitchFamily="49" charset="-122"/>
            </a:endParaRPr>
          </a:p>
        </p:txBody>
      </p:sp>
      <p:sp>
        <p:nvSpPr>
          <p:cNvPr id="56" name="TextBox 7177"/>
          <p:cNvSpPr>
            <a:spLocks noChangeArrowheads="1"/>
          </p:cNvSpPr>
          <p:nvPr/>
        </p:nvSpPr>
        <p:spPr bwMode="auto">
          <a:xfrm>
            <a:off x="4599280" y="4347049"/>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9</a:t>
            </a:r>
            <a:endParaRPr lang="zh-CN" altLang="en-US" dirty="0"/>
          </a:p>
        </p:txBody>
      </p:sp>
      <p:sp>
        <p:nvSpPr>
          <p:cNvPr id="57" name="圆角矩形 56">
            <a:hlinkClick r:id="rId11" action="ppaction://hlinksldjump"/>
          </p:cNvPr>
          <p:cNvSpPr/>
          <p:nvPr/>
        </p:nvSpPr>
        <p:spPr>
          <a:xfrm>
            <a:off x="5841696" y="4404728"/>
            <a:ext cx="2774293"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必备知识</a:t>
            </a:r>
            <a:endParaRPr lang="zh-CN" altLang="en-US" b="1" dirty="0">
              <a:latin typeface="黑体" pitchFamily="49" charset="-122"/>
              <a:ea typeface="黑体" pitchFamily="49" charset="-122"/>
            </a:endParaRPr>
          </a:p>
        </p:txBody>
      </p:sp>
      <p:sp>
        <p:nvSpPr>
          <p:cNvPr id="58"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29" name="圆角矩形 18">
            <a:hlinkClick r:id="rId12"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09112267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p:cBhvr>
                                        <p:cTn id="7" dur="1000"/>
                                        <p:tgtEl>
                                          <p:spTgt spid="37"/>
                                        </p:tgtEl>
                                      </p:cBhvr>
                                    </p:animEffect>
                                    <p:anim calcmode="lin" valueType="num">
                                      <p:cBhvr>
                                        <p:cTn id="8" dur="1000" fill="hold"/>
                                        <p:tgtEl>
                                          <p:spTgt spid="37"/>
                                        </p:tgtEl>
                                        <p:attrNameLst>
                                          <p:attrName>ppt_x</p:attrName>
                                        </p:attrNameLst>
                                      </p:cBhvr>
                                      <p:tavLst>
                                        <p:tav tm="0">
                                          <p:val>
                                            <p:strVal val="#ppt_x"/>
                                          </p:val>
                                        </p:tav>
                                        <p:tav tm="100000">
                                          <p:val>
                                            <p:strVal val="#ppt_x"/>
                                          </p:val>
                                        </p:tav>
                                      </p:tavLst>
                                    </p:anim>
                                    <p:anim calcmode="lin" valueType="num">
                                      <p:cBhvr>
                                        <p:cTn id="9" dur="1000" fill="hold"/>
                                        <p:tgtEl>
                                          <p:spTgt spid="3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2" fill="hold" grpId="0" nodeType="afterEffect">
                                  <p:stCondLst>
                                    <p:cond delay="200"/>
                                  </p:stCondLst>
                                  <p:childTnLst>
                                    <p:set>
                                      <p:cBhvr>
                                        <p:cTn id="12" dur="1" fill="hold">
                                          <p:stCondLst>
                                            <p:cond delay="0"/>
                                          </p:stCondLst>
                                        </p:cTn>
                                        <p:tgtEl>
                                          <p:spTgt spid="41"/>
                                        </p:tgtEl>
                                        <p:attrNameLst>
                                          <p:attrName>style.visibility</p:attrName>
                                        </p:attrNameLst>
                                      </p:cBhvr>
                                      <p:to>
                                        <p:strVal val="visible"/>
                                      </p:to>
                                    </p:set>
                                    <p:anim calcmode="lin" valueType="num">
                                      <p:cBhvr>
                                        <p:cTn id="13" dur="500" fill="hold"/>
                                        <p:tgtEl>
                                          <p:spTgt spid="41"/>
                                        </p:tgtEl>
                                        <p:attrNameLst>
                                          <p:attrName>ppt_x</p:attrName>
                                        </p:attrNameLst>
                                      </p:cBhvr>
                                      <p:tavLst>
                                        <p:tav tm="0">
                                          <p:val>
                                            <p:strVal val="1+#ppt_w/2"/>
                                          </p:val>
                                        </p:tav>
                                        <p:tav tm="100000">
                                          <p:val>
                                            <p:strVal val="#ppt_x"/>
                                          </p:val>
                                        </p:tav>
                                      </p:tavLst>
                                    </p:anim>
                                    <p:anim calcmode="lin" valueType="num">
                                      <p:cBhvr>
                                        <p:cTn id="14" dur="500" fill="hold"/>
                                        <p:tgtEl>
                                          <p:spTgt spid="41"/>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400"/>
                                  </p:stCondLst>
                                  <p:childTnLst>
                                    <p:set>
                                      <p:cBhvr>
                                        <p:cTn id="16" dur="1" fill="hold">
                                          <p:stCondLst>
                                            <p:cond delay="0"/>
                                          </p:stCondLst>
                                        </p:cTn>
                                        <p:tgtEl>
                                          <p:spTgt spid="42"/>
                                        </p:tgtEl>
                                        <p:attrNameLst>
                                          <p:attrName>style.visibility</p:attrName>
                                        </p:attrNameLst>
                                      </p:cBhvr>
                                      <p:to>
                                        <p:strVal val="visible"/>
                                      </p:to>
                                    </p:set>
                                    <p:anim calcmode="lin" valueType="num">
                                      <p:cBhvr>
                                        <p:cTn id="17" dur="500" fill="hold"/>
                                        <p:tgtEl>
                                          <p:spTgt spid="42"/>
                                        </p:tgtEl>
                                        <p:attrNameLst>
                                          <p:attrName>ppt_x</p:attrName>
                                        </p:attrNameLst>
                                      </p:cBhvr>
                                      <p:tavLst>
                                        <p:tav tm="0">
                                          <p:val>
                                            <p:strVal val="1+#ppt_w/2"/>
                                          </p:val>
                                        </p:tav>
                                        <p:tav tm="100000">
                                          <p:val>
                                            <p:strVal val="#ppt_x"/>
                                          </p:val>
                                        </p:tav>
                                      </p:tavLst>
                                    </p:anim>
                                    <p:anim calcmode="lin" valueType="num">
                                      <p:cBhvr>
                                        <p:cTn id="18" dur="500" fill="hold"/>
                                        <p:tgtEl>
                                          <p:spTgt spid="42"/>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600"/>
                                  </p:stCondLst>
                                  <p:childTnLst>
                                    <p:set>
                                      <p:cBhvr>
                                        <p:cTn id="20" dur="1" fill="hold">
                                          <p:stCondLst>
                                            <p:cond delay="0"/>
                                          </p:stCondLst>
                                        </p:cTn>
                                        <p:tgtEl>
                                          <p:spTgt spid="43"/>
                                        </p:tgtEl>
                                        <p:attrNameLst>
                                          <p:attrName>style.visibility</p:attrName>
                                        </p:attrNameLst>
                                      </p:cBhvr>
                                      <p:to>
                                        <p:strVal val="visible"/>
                                      </p:to>
                                    </p:set>
                                    <p:anim calcmode="lin" valueType="num">
                                      <p:cBhvr>
                                        <p:cTn id="21" dur="500" fill="hold"/>
                                        <p:tgtEl>
                                          <p:spTgt spid="43"/>
                                        </p:tgtEl>
                                        <p:attrNameLst>
                                          <p:attrName>ppt_x</p:attrName>
                                        </p:attrNameLst>
                                      </p:cBhvr>
                                      <p:tavLst>
                                        <p:tav tm="0">
                                          <p:val>
                                            <p:strVal val="1+#ppt_w/2"/>
                                          </p:val>
                                        </p:tav>
                                        <p:tav tm="100000">
                                          <p:val>
                                            <p:strVal val="#ppt_x"/>
                                          </p:val>
                                        </p:tav>
                                      </p:tavLst>
                                    </p:anim>
                                    <p:anim calcmode="lin" valueType="num">
                                      <p:cBhvr>
                                        <p:cTn id="22" dur="500" fill="hold"/>
                                        <p:tgtEl>
                                          <p:spTgt spid="43"/>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800"/>
                                  </p:stCondLst>
                                  <p:childTnLst>
                                    <p:set>
                                      <p:cBhvr>
                                        <p:cTn id="24" dur="1" fill="hold">
                                          <p:stCondLst>
                                            <p:cond delay="0"/>
                                          </p:stCondLst>
                                        </p:cTn>
                                        <p:tgtEl>
                                          <p:spTgt spid="38"/>
                                        </p:tgtEl>
                                        <p:attrNameLst>
                                          <p:attrName>style.visibility</p:attrName>
                                        </p:attrNameLst>
                                      </p:cBhvr>
                                      <p:to>
                                        <p:strVal val="visible"/>
                                      </p:to>
                                    </p:set>
                                    <p:anim calcmode="lin" valueType="num">
                                      <p:cBhvr>
                                        <p:cTn id="25" dur="500" fill="hold"/>
                                        <p:tgtEl>
                                          <p:spTgt spid="38"/>
                                        </p:tgtEl>
                                        <p:attrNameLst>
                                          <p:attrName>ppt_x</p:attrName>
                                        </p:attrNameLst>
                                      </p:cBhvr>
                                      <p:tavLst>
                                        <p:tav tm="0">
                                          <p:val>
                                            <p:strVal val="1+#ppt_w/2"/>
                                          </p:val>
                                        </p:tav>
                                        <p:tav tm="100000">
                                          <p:val>
                                            <p:strVal val="#ppt_x"/>
                                          </p:val>
                                        </p:tav>
                                      </p:tavLst>
                                    </p:anim>
                                    <p:anim calcmode="lin" valueType="num">
                                      <p:cBhvr>
                                        <p:cTn id="26" dur="500" fill="hold"/>
                                        <p:tgtEl>
                                          <p:spTgt spid="38"/>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1000"/>
                                  </p:stCondLst>
                                  <p:childTnLst>
                                    <p:set>
                                      <p:cBhvr>
                                        <p:cTn id="28" dur="1" fill="hold">
                                          <p:stCondLst>
                                            <p:cond delay="0"/>
                                          </p:stCondLst>
                                        </p:cTn>
                                        <p:tgtEl>
                                          <p:spTgt spid="39"/>
                                        </p:tgtEl>
                                        <p:attrNameLst>
                                          <p:attrName>style.visibility</p:attrName>
                                        </p:attrNameLst>
                                      </p:cBhvr>
                                      <p:to>
                                        <p:strVal val="visible"/>
                                      </p:to>
                                    </p:set>
                                    <p:anim calcmode="lin" valueType="num">
                                      <p:cBhvr>
                                        <p:cTn id="29" dur="500" fill="hold"/>
                                        <p:tgtEl>
                                          <p:spTgt spid="39"/>
                                        </p:tgtEl>
                                        <p:attrNameLst>
                                          <p:attrName>ppt_x</p:attrName>
                                        </p:attrNameLst>
                                      </p:cBhvr>
                                      <p:tavLst>
                                        <p:tav tm="0">
                                          <p:val>
                                            <p:strVal val="1+#ppt_w/2"/>
                                          </p:val>
                                        </p:tav>
                                        <p:tav tm="100000">
                                          <p:val>
                                            <p:strVal val="#ppt_x"/>
                                          </p:val>
                                        </p:tav>
                                      </p:tavLst>
                                    </p:anim>
                                    <p:anim calcmode="lin" valueType="num">
                                      <p:cBhvr>
                                        <p:cTn id="30" dur="500" fill="hold"/>
                                        <p:tgtEl>
                                          <p:spTgt spid="39"/>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1200"/>
                                  </p:stCondLst>
                                  <p:childTnLst>
                                    <p:set>
                                      <p:cBhvr>
                                        <p:cTn id="32" dur="1" fill="hold">
                                          <p:stCondLst>
                                            <p:cond delay="0"/>
                                          </p:stCondLst>
                                        </p:cTn>
                                        <p:tgtEl>
                                          <p:spTgt spid="40"/>
                                        </p:tgtEl>
                                        <p:attrNameLst>
                                          <p:attrName>style.visibility</p:attrName>
                                        </p:attrNameLst>
                                      </p:cBhvr>
                                      <p:to>
                                        <p:strVal val="visible"/>
                                      </p:to>
                                    </p:set>
                                    <p:anim calcmode="lin" valueType="num">
                                      <p:cBhvr>
                                        <p:cTn id="33" dur="500" fill="hold"/>
                                        <p:tgtEl>
                                          <p:spTgt spid="40"/>
                                        </p:tgtEl>
                                        <p:attrNameLst>
                                          <p:attrName>ppt_x</p:attrName>
                                        </p:attrNameLst>
                                      </p:cBhvr>
                                      <p:tavLst>
                                        <p:tav tm="0">
                                          <p:val>
                                            <p:strVal val="1+#ppt_w/2"/>
                                          </p:val>
                                        </p:tav>
                                        <p:tav tm="100000">
                                          <p:val>
                                            <p:strVal val="#ppt_x"/>
                                          </p:val>
                                        </p:tav>
                                      </p:tavLst>
                                    </p:anim>
                                    <p:anim calcmode="lin" valueType="num">
                                      <p:cBhvr>
                                        <p:cTn id="34" dur="500" fill="hold"/>
                                        <p:tgtEl>
                                          <p:spTgt spid="40"/>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1400"/>
                                  </p:stCondLst>
                                  <p:childTnLst>
                                    <p:set>
                                      <p:cBhvr>
                                        <p:cTn id="36" dur="1" fill="hold">
                                          <p:stCondLst>
                                            <p:cond delay="0"/>
                                          </p:stCondLst>
                                        </p:cTn>
                                        <p:tgtEl>
                                          <p:spTgt spid="44"/>
                                        </p:tgtEl>
                                        <p:attrNameLst>
                                          <p:attrName>style.visibility</p:attrName>
                                        </p:attrNameLst>
                                      </p:cBhvr>
                                      <p:to>
                                        <p:strVal val="visible"/>
                                      </p:to>
                                    </p:set>
                                    <p:anim calcmode="lin" valueType="num">
                                      <p:cBhvr>
                                        <p:cTn id="37" dur="500" fill="hold"/>
                                        <p:tgtEl>
                                          <p:spTgt spid="44"/>
                                        </p:tgtEl>
                                        <p:attrNameLst>
                                          <p:attrName>ppt_x</p:attrName>
                                        </p:attrNameLst>
                                      </p:cBhvr>
                                      <p:tavLst>
                                        <p:tav tm="0">
                                          <p:val>
                                            <p:strVal val="1+#ppt_w/2"/>
                                          </p:val>
                                        </p:tav>
                                        <p:tav tm="100000">
                                          <p:val>
                                            <p:strVal val="#ppt_x"/>
                                          </p:val>
                                        </p:tav>
                                      </p:tavLst>
                                    </p:anim>
                                    <p:anim calcmode="lin" valueType="num">
                                      <p:cBhvr>
                                        <p:cTn id="38" dur="500" fill="hold"/>
                                        <p:tgtEl>
                                          <p:spTgt spid="44"/>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1600"/>
                                  </p:stCondLst>
                                  <p:childTnLst>
                                    <p:set>
                                      <p:cBhvr>
                                        <p:cTn id="40" dur="1" fill="hold">
                                          <p:stCondLst>
                                            <p:cond delay="0"/>
                                          </p:stCondLst>
                                        </p:cTn>
                                        <p:tgtEl>
                                          <p:spTgt spid="45"/>
                                        </p:tgtEl>
                                        <p:attrNameLst>
                                          <p:attrName>style.visibility</p:attrName>
                                        </p:attrNameLst>
                                      </p:cBhvr>
                                      <p:to>
                                        <p:strVal val="visible"/>
                                      </p:to>
                                    </p:set>
                                    <p:anim calcmode="lin" valueType="num">
                                      <p:cBhvr>
                                        <p:cTn id="41" dur="500" fill="hold"/>
                                        <p:tgtEl>
                                          <p:spTgt spid="45"/>
                                        </p:tgtEl>
                                        <p:attrNameLst>
                                          <p:attrName>ppt_x</p:attrName>
                                        </p:attrNameLst>
                                      </p:cBhvr>
                                      <p:tavLst>
                                        <p:tav tm="0">
                                          <p:val>
                                            <p:strVal val="1+#ppt_w/2"/>
                                          </p:val>
                                        </p:tav>
                                        <p:tav tm="100000">
                                          <p:val>
                                            <p:strVal val="#ppt_x"/>
                                          </p:val>
                                        </p:tav>
                                      </p:tavLst>
                                    </p:anim>
                                    <p:anim calcmode="lin" valueType="num">
                                      <p:cBhvr>
                                        <p:cTn id="42" dur="500" fill="hold"/>
                                        <p:tgtEl>
                                          <p:spTgt spid="45"/>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1800"/>
                                  </p:stCondLst>
                                  <p:childTnLst>
                                    <p:set>
                                      <p:cBhvr>
                                        <p:cTn id="44" dur="1" fill="hold">
                                          <p:stCondLst>
                                            <p:cond delay="0"/>
                                          </p:stCondLst>
                                        </p:cTn>
                                        <p:tgtEl>
                                          <p:spTgt spid="46"/>
                                        </p:tgtEl>
                                        <p:attrNameLst>
                                          <p:attrName>style.visibility</p:attrName>
                                        </p:attrNameLst>
                                      </p:cBhvr>
                                      <p:to>
                                        <p:strVal val="visible"/>
                                      </p:to>
                                    </p:set>
                                    <p:anim calcmode="lin" valueType="num">
                                      <p:cBhvr>
                                        <p:cTn id="45" dur="500" fill="hold"/>
                                        <p:tgtEl>
                                          <p:spTgt spid="46"/>
                                        </p:tgtEl>
                                        <p:attrNameLst>
                                          <p:attrName>ppt_x</p:attrName>
                                        </p:attrNameLst>
                                      </p:cBhvr>
                                      <p:tavLst>
                                        <p:tav tm="0">
                                          <p:val>
                                            <p:strVal val="1+#ppt_w/2"/>
                                          </p:val>
                                        </p:tav>
                                        <p:tav tm="100000">
                                          <p:val>
                                            <p:strVal val="#ppt_x"/>
                                          </p:val>
                                        </p:tav>
                                      </p:tavLst>
                                    </p:anim>
                                    <p:anim calcmode="lin" valueType="num">
                                      <p:cBhvr>
                                        <p:cTn id="46" dur="500" fill="hold"/>
                                        <p:tgtEl>
                                          <p:spTgt spid="46"/>
                                        </p:tgtEl>
                                        <p:attrNameLst>
                                          <p:attrName>ppt_y</p:attrName>
                                        </p:attrNameLst>
                                      </p:cBhvr>
                                      <p:tavLst>
                                        <p:tav tm="0">
                                          <p:val>
                                            <p:strVal val="#ppt_y"/>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47"/>
                                        </p:tgtEl>
                                        <p:attrNameLst>
                                          <p:attrName>style.visibility</p:attrName>
                                        </p:attrNameLst>
                                      </p:cBhvr>
                                      <p:to>
                                        <p:strVal val="visible"/>
                                      </p:to>
                                    </p:set>
                                    <p:animEffect transition="in" filter="fade">
                                      <p:cBhvr>
                                        <p:cTn id="49" dur="1000"/>
                                        <p:tgtEl>
                                          <p:spTgt spid="47"/>
                                        </p:tgtEl>
                                      </p:cBhvr>
                                    </p:animEffect>
                                    <p:anim calcmode="lin" valueType="num">
                                      <p:cBhvr>
                                        <p:cTn id="50" dur="1000" fill="hold"/>
                                        <p:tgtEl>
                                          <p:spTgt spid="47"/>
                                        </p:tgtEl>
                                        <p:attrNameLst>
                                          <p:attrName>ppt_x</p:attrName>
                                        </p:attrNameLst>
                                      </p:cBhvr>
                                      <p:tavLst>
                                        <p:tav tm="0">
                                          <p:val>
                                            <p:strVal val="#ppt_x"/>
                                          </p:val>
                                        </p:tav>
                                        <p:tav tm="100000">
                                          <p:val>
                                            <p:strVal val="#ppt_x"/>
                                          </p:val>
                                        </p:tav>
                                      </p:tavLst>
                                    </p:anim>
                                    <p:anim calcmode="lin" valueType="num">
                                      <p:cBhvr>
                                        <p:cTn id="51" dur="1000" fill="hold"/>
                                        <p:tgtEl>
                                          <p:spTgt spid="47"/>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200"/>
                                  </p:stCondLst>
                                  <p:childTnLst>
                                    <p:set>
                                      <p:cBhvr>
                                        <p:cTn id="53" dur="1" fill="hold">
                                          <p:stCondLst>
                                            <p:cond delay="0"/>
                                          </p:stCondLst>
                                        </p:cTn>
                                        <p:tgtEl>
                                          <p:spTgt spid="48"/>
                                        </p:tgtEl>
                                        <p:attrNameLst>
                                          <p:attrName>style.visibility</p:attrName>
                                        </p:attrNameLst>
                                      </p:cBhvr>
                                      <p:to>
                                        <p:strVal val="visible"/>
                                      </p:to>
                                    </p:set>
                                    <p:animEffect transition="in" filter="fade">
                                      <p:cBhvr>
                                        <p:cTn id="54" dur="1000"/>
                                        <p:tgtEl>
                                          <p:spTgt spid="48"/>
                                        </p:tgtEl>
                                      </p:cBhvr>
                                    </p:animEffect>
                                    <p:anim calcmode="lin" valueType="num">
                                      <p:cBhvr>
                                        <p:cTn id="55" dur="1000" fill="hold"/>
                                        <p:tgtEl>
                                          <p:spTgt spid="48"/>
                                        </p:tgtEl>
                                        <p:attrNameLst>
                                          <p:attrName>ppt_x</p:attrName>
                                        </p:attrNameLst>
                                      </p:cBhvr>
                                      <p:tavLst>
                                        <p:tav tm="0">
                                          <p:val>
                                            <p:strVal val="#ppt_x"/>
                                          </p:val>
                                        </p:tav>
                                        <p:tav tm="100000">
                                          <p:val>
                                            <p:strVal val="#ppt_x"/>
                                          </p:val>
                                        </p:tav>
                                      </p:tavLst>
                                    </p:anim>
                                    <p:anim calcmode="lin" valueType="num">
                                      <p:cBhvr>
                                        <p:cTn id="56" dur="1000" fill="hold"/>
                                        <p:tgtEl>
                                          <p:spTgt spid="48"/>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400"/>
                                  </p:stCondLst>
                                  <p:childTnLst>
                                    <p:set>
                                      <p:cBhvr>
                                        <p:cTn id="58" dur="1" fill="hold">
                                          <p:stCondLst>
                                            <p:cond delay="0"/>
                                          </p:stCondLst>
                                        </p:cTn>
                                        <p:tgtEl>
                                          <p:spTgt spid="49"/>
                                        </p:tgtEl>
                                        <p:attrNameLst>
                                          <p:attrName>style.visibility</p:attrName>
                                        </p:attrNameLst>
                                      </p:cBhvr>
                                      <p:to>
                                        <p:strVal val="visible"/>
                                      </p:to>
                                    </p:set>
                                    <p:animEffect transition="in" filter="fade">
                                      <p:cBhvr>
                                        <p:cTn id="59" dur="1000"/>
                                        <p:tgtEl>
                                          <p:spTgt spid="49"/>
                                        </p:tgtEl>
                                      </p:cBhvr>
                                    </p:animEffect>
                                    <p:anim calcmode="lin" valueType="num">
                                      <p:cBhvr>
                                        <p:cTn id="60" dur="1000" fill="hold"/>
                                        <p:tgtEl>
                                          <p:spTgt spid="49"/>
                                        </p:tgtEl>
                                        <p:attrNameLst>
                                          <p:attrName>ppt_x</p:attrName>
                                        </p:attrNameLst>
                                      </p:cBhvr>
                                      <p:tavLst>
                                        <p:tav tm="0">
                                          <p:val>
                                            <p:strVal val="#ppt_x"/>
                                          </p:val>
                                        </p:tav>
                                        <p:tav tm="100000">
                                          <p:val>
                                            <p:strVal val="#ppt_x"/>
                                          </p:val>
                                        </p:tav>
                                      </p:tavLst>
                                    </p:anim>
                                    <p:anim calcmode="lin" valueType="num">
                                      <p:cBhvr>
                                        <p:cTn id="61" dur="1000" fill="hold"/>
                                        <p:tgtEl>
                                          <p:spTgt spid="49"/>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600"/>
                                  </p:stCondLst>
                                  <p:childTnLst>
                                    <p:set>
                                      <p:cBhvr>
                                        <p:cTn id="63" dur="1" fill="hold">
                                          <p:stCondLst>
                                            <p:cond delay="0"/>
                                          </p:stCondLst>
                                        </p:cTn>
                                        <p:tgtEl>
                                          <p:spTgt spid="50"/>
                                        </p:tgtEl>
                                        <p:attrNameLst>
                                          <p:attrName>style.visibility</p:attrName>
                                        </p:attrNameLst>
                                      </p:cBhvr>
                                      <p:to>
                                        <p:strVal val="visible"/>
                                      </p:to>
                                    </p:set>
                                    <p:animEffect transition="in" filter="fade">
                                      <p:cBhvr>
                                        <p:cTn id="64" dur="1000"/>
                                        <p:tgtEl>
                                          <p:spTgt spid="50"/>
                                        </p:tgtEl>
                                      </p:cBhvr>
                                    </p:animEffect>
                                    <p:anim calcmode="lin" valueType="num">
                                      <p:cBhvr>
                                        <p:cTn id="65" dur="1000" fill="hold"/>
                                        <p:tgtEl>
                                          <p:spTgt spid="50"/>
                                        </p:tgtEl>
                                        <p:attrNameLst>
                                          <p:attrName>ppt_x</p:attrName>
                                        </p:attrNameLst>
                                      </p:cBhvr>
                                      <p:tavLst>
                                        <p:tav tm="0">
                                          <p:val>
                                            <p:strVal val="#ppt_x"/>
                                          </p:val>
                                        </p:tav>
                                        <p:tav tm="100000">
                                          <p:val>
                                            <p:strVal val="#ppt_x"/>
                                          </p:val>
                                        </p:tav>
                                      </p:tavLst>
                                    </p:anim>
                                    <p:anim calcmode="lin" valueType="num">
                                      <p:cBhvr>
                                        <p:cTn id="66" dur="1000" fill="hold"/>
                                        <p:tgtEl>
                                          <p:spTgt spid="50"/>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800"/>
                                  </p:stCondLst>
                                  <p:childTnLst>
                                    <p:set>
                                      <p:cBhvr>
                                        <p:cTn id="68" dur="1" fill="hold">
                                          <p:stCondLst>
                                            <p:cond delay="0"/>
                                          </p:stCondLst>
                                        </p:cTn>
                                        <p:tgtEl>
                                          <p:spTgt spid="51"/>
                                        </p:tgtEl>
                                        <p:attrNameLst>
                                          <p:attrName>style.visibility</p:attrName>
                                        </p:attrNameLst>
                                      </p:cBhvr>
                                      <p:to>
                                        <p:strVal val="visible"/>
                                      </p:to>
                                    </p:set>
                                    <p:animEffect transition="in" filter="fade">
                                      <p:cBhvr>
                                        <p:cTn id="69" dur="1000"/>
                                        <p:tgtEl>
                                          <p:spTgt spid="51"/>
                                        </p:tgtEl>
                                      </p:cBhvr>
                                    </p:animEffect>
                                    <p:anim calcmode="lin" valueType="num">
                                      <p:cBhvr>
                                        <p:cTn id="70" dur="1000" fill="hold"/>
                                        <p:tgtEl>
                                          <p:spTgt spid="51"/>
                                        </p:tgtEl>
                                        <p:attrNameLst>
                                          <p:attrName>ppt_x</p:attrName>
                                        </p:attrNameLst>
                                      </p:cBhvr>
                                      <p:tavLst>
                                        <p:tav tm="0">
                                          <p:val>
                                            <p:strVal val="#ppt_x"/>
                                          </p:val>
                                        </p:tav>
                                        <p:tav tm="100000">
                                          <p:val>
                                            <p:strVal val="#ppt_x"/>
                                          </p:val>
                                        </p:tav>
                                      </p:tavLst>
                                    </p:anim>
                                    <p:anim calcmode="lin" valueType="num">
                                      <p:cBhvr>
                                        <p:cTn id="71" dur="1000" fill="hold"/>
                                        <p:tgtEl>
                                          <p:spTgt spid="51"/>
                                        </p:tgtEl>
                                        <p:attrNameLst>
                                          <p:attrName>ppt_y</p:attrName>
                                        </p:attrNameLst>
                                      </p:cBhvr>
                                      <p:tavLst>
                                        <p:tav tm="0">
                                          <p:val>
                                            <p:strVal val="#ppt_y+.1"/>
                                          </p:val>
                                        </p:tav>
                                        <p:tav tm="100000">
                                          <p:val>
                                            <p:strVal val="#ppt_y"/>
                                          </p:val>
                                        </p:tav>
                                      </p:tavLst>
                                    </p:anim>
                                  </p:childTnLst>
                                </p:cTn>
                              </p:par>
                              <p:par>
                                <p:cTn id="72" presetID="42" presetClass="entr" presetSubtype="0" fill="hold" grpId="0" nodeType="withEffect">
                                  <p:stCondLst>
                                    <p:cond delay="1000"/>
                                  </p:stCondLst>
                                  <p:childTnLst>
                                    <p:set>
                                      <p:cBhvr>
                                        <p:cTn id="73" dur="1" fill="hold">
                                          <p:stCondLst>
                                            <p:cond delay="0"/>
                                          </p:stCondLst>
                                        </p:cTn>
                                        <p:tgtEl>
                                          <p:spTgt spid="52"/>
                                        </p:tgtEl>
                                        <p:attrNameLst>
                                          <p:attrName>style.visibility</p:attrName>
                                        </p:attrNameLst>
                                      </p:cBhvr>
                                      <p:to>
                                        <p:strVal val="visible"/>
                                      </p:to>
                                    </p:set>
                                    <p:animEffect transition="in" filter="fade">
                                      <p:cBhvr>
                                        <p:cTn id="74" dur="1000"/>
                                        <p:tgtEl>
                                          <p:spTgt spid="52"/>
                                        </p:tgtEl>
                                      </p:cBhvr>
                                    </p:animEffect>
                                    <p:anim calcmode="lin" valueType="num">
                                      <p:cBhvr>
                                        <p:cTn id="75" dur="1000" fill="hold"/>
                                        <p:tgtEl>
                                          <p:spTgt spid="52"/>
                                        </p:tgtEl>
                                        <p:attrNameLst>
                                          <p:attrName>ppt_x</p:attrName>
                                        </p:attrNameLst>
                                      </p:cBhvr>
                                      <p:tavLst>
                                        <p:tav tm="0">
                                          <p:val>
                                            <p:strVal val="#ppt_x"/>
                                          </p:val>
                                        </p:tav>
                                        <p:tav tm="100000">
                                          <p:val>
                                            <p:strVal val="#ppt_x"/>
                                          </p:val>
                                        </p:tav>
                                      </p:tavLst>
                                    </p:anim>
                                    <p:anim calcmode="lin" valueType="num">
                                      <p:cBhvr>
                                        <p:cTn id="76" dur="1000" fill="hold"/>
                                        <p:tgtEl>
                                          <p:spTgt spid="52"/>
                                        </p:tgtEl>
                                        <p:attrNameLst>
                                          <p:attrName>ppt_y</p:attrName>
                                        </p:attrNameLst>
                                      </p:cBhvr>
                                      <p:tavLst>
                                        <p:tav tm="0">
                                          <p:val>
                                            <p:strVal val="#ppt_y+.1"/>
                                          </p:val>
                                        </p:tav>
                                        <p:tav tm="100000">
                                          <p:val>
                                            <p:strVal val="#ppt_y"/>
                                          </p:val>
                                        </p:tav>
                                      </p:tavLst>
                                    </p:anim>
                                  </p:childTnLst>
                                </p:cTn>
                              </p:par>
                              <p:par>
                                <p:cTn id="77" presetID="42" presetClass="entr" presetSubtype="0" fill="hold" grpId="0" nodeType="withEffect">
                                  <p:stCondLst>
                                    <p:cond delay="1200"/>
                                  </p:stCondLst>
                                  <p:childTnLst>
                                    <p:set>
                                      <p:cBhvr>
                                        <p:cTn id="78" dur="1" fill="hold">
                                          <p:stCondLst>
                                            <p:cond delay="0"/>
                                          </p:stCondLst>
                                        </p:cTn>
                                        <p:tgtEl>
                                          <p:spTgt spid="53"/>
                                        </p:tgtEl>
                                        <p:attrNameLst>
                                          <p:attrName>style.visibility</p:attrName>
                                        </p:attrNameLst>
                                      </p:cBhvr>
                                      <p:to>
                                        <p:strVal val="visible"/>
                                      </p:to>
                                    </p:set>
                                    <p:animEffect transition="in" filter="fade">
                                      <p:cBhvr>
                                        <p:cTn id="79" dur="1000"/>
                                        <p:tgtEl>
                                          <p:spTgt spid="53"/>
                                        </p:tgtEl>
                                      </p:cBhvr>
                                    </p:animEffect>
                                    <p:anim calcmode="lin" valueType="num">
                                      <p:cBhvr>
                                        <p:cTn id="80" dur="1000" fill="hold"/>
                                        <p:tgtEl>
                                          <p:spTgt spid="53"/>
                                        </p:tgtEl>
                                        <p:attrNameLst>
                                          <p:attrName>ppt_x</p:attrName>
                                        </p:attrNameLst>
                                      </p:cBhvr>
                                      <p:tavLst>
                                        <p:tav tm="0">
                                          <p:val>
                                            <p:strVal val="#ppt_x"/>
                                          </p:val>
                                        </p:tav>
                                        <p:tav tm="100000">
                                          <p:val>
                                            <p:strVal val="#ppt_x"/>
                                          </p:val>
                                        </p:tav>
                                      </p:tavLst>
                                    </p:anim>
                                    <p:anim calcmode="lin" valueType="num">
                                      <p:cBhvr>
                                        <p:cTn id="81" dur="1000" fill="hold"/>
                                        <p:tgtEl>
                                          <p:spTgt spid="53"/>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1400"/>
                                  </p:stCondLst>
                                  <p:childTnLst>
                                    <p:set>
                                      <p:cBhvr>
                                        <p:cTn id="83" dur="1" fill="hold">
                                          <p:stCondLst>
                                            <p:cond delay="0"/>
                                          </p:stCondLst>
                                        </p:cTn>
                                        <p:tgtEl>
                                          <p:spTgt spid="54"/>
                                        </p:tgtEl>
                                        <p:attrNameLst>
                                          <p:attrName>style.visibility</p:attrName>
                                        </p:attrNameLst>
                                      </p:cBhvr>
                                      <p:to>
                                        <p:strVal val="visible"/>
                                      </p:to>
                                    </p:set>
                                    <p:animEffect transition="in" filter="fade">
                                      <p:cBhvr>
                                        <p:cTn id="84" dur="1000"/>
                                        <p:tgtEl>
                                          <p:spTgt spid="54"/>
                                        </p:tgtEl>
                                      </p:cBhvr>
                                    </p:animEffect>
                                    <p:anim calcmode="lin" valueType="num">
                                      <p:cBhvr>
                                        <p:cTn id="85" dur="1000" fill="hold"/>
                                        <p:tgtEl>
                                          <p:spTgt spid="54"/>
                                        </p:tgtEl>
                                        <p:attrNameLst>
                                          <p:attrName>ppt_x</p:attrName>
                                        </p:attrNameLst>
                                      </p:cBhvr>
                                      <p:tavLst>
                                        <p:tav tm="0">
                                          <p:val>
                                            <p:strVal val="#ppt_x"/>
                                          </p:val>
                                        </p:tav>
                                        <p:tav tm="100000">
                                          <p:val>
                                            <p:strVal val="#ppt_x"/>
                                          </p:val>
                                        </p:tav>
                                      </p:tavLst>
                                    </p:anim>
                                    <p:anim calcmode="lin" valueType="num">
                                      <p:cBhvr>
                                        <p:cTn id="86" dur="1000" fill="hold"/>
                                        <p:tgtEl>
                                          <p:spTgt spid="54"/>
                                        </p:tgtEl>
                                        <p:attrNameLst>
                                          <p:attrName>ppt_y</p:attrName>
                                        </p:attrNameLst>
                                      </p:cBhvr>
                                      <p:tavLst>
                                        <p:tav tm="0">
                                          <p:val>
                                            <p:strVal val="#ppt_y+.1"/>
                                          </p:val>
                                        </p:tav>
                                        <p:tav tm="100000">
                                          <p:val>
                                            <p:strVal val="#ppt_y"/>
                                          </p:val>
                                        </p:tav>
                                      </p:tavLst>
                                    </p:anim>
                                  </p:childTnLst>
                                </p:cTn>
                              </p:par>
                              <p:par>
                                <p:cTn id="87" presetID="42" presetClass="entr" presetSubtype="0" fill="hold" grpId="0" nodeType="withEffect">
                                  <p:stCondLst>
                                    <p:cond delay="1600"/>
                                  </p:stCondLst>
                                  <p:childTnLst>
                                    <p:set>
                                      <p:cBhvr>
                                        <p:cTn id="88" dur="1" fill="hold">
                                          <p:stCondLst>
                                            <p:cond delay="0"/>
                                          </p:stCondLst>
                                        </p:cTn>
                                        <p:tgtEl>
                                          <p:spTgt spid="55"/>
                                        </p:tgtEl>
                                        <p:attrNameLst>
                                          <p:attrName>style.visibility</p:attrName>
                                        </p:attrNameLst>
                                      </p:cBhvr>
                                      <p:to>
                                        <p:strVal val="visible"/>
                                      </p:to>
                                    </p:set>
                                    <p:animEffect transition="in" filter="fade">
                                      <p:cBhvr>
                                        <p:cTn id="89" dur="1000"/>
                                        <p:tgtEl>
                                          <p:spTgt spid="55"/>
                                        </p:tgtEl>
                                      </p:cBhvr>
                                    </p:animEffect>
                                    <p:anim calcmode="lin" valueType="num">
                                      <p:cBhvr>
                                        <p:cTn id="90" dur="1000" fill="hold"/>
                                        <p:tgtEl>
                                          <p:spTgt spid="55"/>
                                        </p:tgtEl>
                                        <p:attrNameLst>
                                          <p:attrName>ppt_x</p:attrName>
                                        </p:attrNameLst>
                                      </p:cBhvr>
                                      <p:tavLst>
                                        <p:tav tm="0">
                                          <p:val>
                                            <p:strVal val="#ppt_x"/>
                                          </p:val>
                                        </p:tav>
                                        <p:tav tm="100000">
                                          <p:val>
                                            <p:strVal val="#ppt_x"/>
                                          </p:val>
                                        </p:tav>
                                      </p:tavLst>
                                    </p:anim>
                                    <p:anim calcmode="lin" valueType="num">
                                      <p:cBhvr>
                                        <p:cTn id="91" dur="1000" fill="hold"/>
                                        <p:tgtEl>
                                          <p:spTgt spid="55"/>
                                        </p:tgtEl>
                                        <p:attrNameLst>
                                          <p:attrName>ppt_y</p:attrName>
                                        </p:attrNameLst>
                                      </p:cBhvr>
                                      <p:tavLst>
                                        <p:tav tm="0">
                                          <p:val>
                                            <p:strVal val="#ppt_y+.1"/>
                                          </p:val>
                                        </p:tav>
                                        <p:tav tm="100000">
                                          <p:val>
                                            <p:strVal val="#ppt_y"/>
                                          </p:val>
                                        </p:tav>
                                      </p:tavLst>
                                    </p:anim>
                                  </p:childTnLst>
                                </p:cTn>
                              </p:par>
                              <p:par>
                                <p:cTn id="92" presetID="2" presetClass="entr" presetSubtype="2" fill="hold" grpId="0" nodeType="withEffect">
                                  <p:stCondLst>
                                    <p:cond delay="1800"/>
                                  </p:stCondLst>
                                  <p:childTnLst>
                                    <p:set>
                                      <p:cBhvr>
                                        <p:cTn id="93" dur="1" fill="hold">
                                          <p:stCondLst>
                                            <p:cond delay="0"/>
                                          </p:stCondLst>
                                        </p:cTn>
                                        <p:tgtEl>
                                          <p:spTgt spid="56"/>
                                        </p:tgtEl>
                                        <p:attrNameLst>
                                          <p:attrName>style.visibility</p:attrName>
                                        </p:attrNameLst>
                                      </p:cBhvr>
                                      <p:to>
                                        <p:strVal val="visible"/>
                                      </p:to>
                                    </p:set>
                                    <p:anim calcmode="lin" valueType="num">
                                      <p:cBhvr>
                                        <p:cTn id="94" dur="500" fill="hold"/>
                                        <p:tgtEl>
                                          <p:spTgt spid="56"/>
                                        </p:tgtEl>
                                        <p:attrNameLst>
                                          <p:attrName>ppt_x</p:attrName>
                                        </p:attrNameLst>
                                      </p:cBhvr>
                                      <p:tavLst>
                                        <p:tav tm="0">
                                          <p:val>
                                            <p:strVal val="1+#ppt_w/2"/>
                                          </p:val>
                                        </p:tav>
                                        <p:tav tm="100000">
                                          <p:val>
                                            <p:strVal val="#ppt_x"/>
                                          </p:val>
                                        </p:tav>
                                      </p:tavLst>
                                    </p:anim>
                                    <p:anim calcmode="lin" valueType="num">
                                      <p:cBhvr>
                                        <p:cTn id="95" dur="500" fill="hold"/>
                                        <p:tgtEl>
                                          <p:spTgt spid="56"/>
                                        </p:tgtEl>
                                        <p:attrNameLst>
                                          <p:attrName>ppt_y</p:attrName>
                                        </p:attrNameLst>
                                      </p:cBhvr>
                                      <p:tavLst>
                                        <p:tav tm="0">
                                          <p:val>
                                            <p:strVal val="#ppt_y"/>
                                          </p:val>
                                        </p:tav>
                                        <p:tav tm="100000">
                                          <p:val>
                                            <p:strVal val="#ppt_y"/>
                                          </p:val>
                                        </p:tav>
                                      </p:tavLst>
                                    </p:anim>
                                  </p:childTnLst>
                                </p:cTn>
                              </p:par>
                              <p:par>
                                <p:cTn id="96" presetID="42" presetClass="entr" presetSubtype="0" fill="hold" grpId="0" nodeType="withEffect">
                                  <p:stCondLst>
                                    <p:cond delay="1600"/>
                                  </p:stCondLst>
                                  <p:childTnLst>
                                    <p:set>
                                      <p:cBhvr>
                                        <p:cTn id="97" dur="1" fill="hold">
                                          <p:stCondLst>
                                            <p:cond delay="0"/>
                                          </p:stCondLst>
                                        </p:cTn>
                                        <p:tgtEl>
                                          <p:spTgt spid="57"/>
                                        </p:tgtEl>
                                        <p:attrNameLst>
                                          <p:attrName>style.visibility</p:attrName>
                                        </p:attrNameLst>
                                      </p:cBhvr>
                                      <p:to>
                                        <p:strVal val="visible"/>
                                      </p:to>
                                    </p:set>
                                    <p:animEffect transition="in" filter="fade">
                                      <p:cBhvr>
                                        <p:cTn id="98" dur="1000"/>
                                        <p:tgtEl>
                                          <p:spTgt spid="57"/>
                                        </p:tgtEl>
                                      </p:cBhvr>
                                    </p:animEffect>
                                    <p:anim calcmode="lin" valueType="num">
                                      <p:cBhvr>
                                        <p:cTn id="99" dur="1000" fill="hold"/>
                                        <p:tgtEl>
                                          <p:spTgt spid="57"/>
                                        </p:tgtEl>
                                        <p:attrNameLst>
                                          <p:attrName>ppt_x</p:attrName>
                                        </p:attrNameLst>
                                      </p:cBhvr>
                                      <p:tavLst>
                                        <p:tav tm="0">
                                          <p:val>
                                            <p:strVal val="#ppt_x"/>
                                          </p:val>
                                        </p:tav>
                                        <p:tav tm="100000">
                                          <p:val>
                                            <p:strVal val="#ppt_x"/>
                                          </p:val>
                                        </p:tav>
                                      </p:tavLst>
                                    </p:anim>
                                    <p:anim calcmode="lin" valueType="num">
                                      <p:cBhvr>
                                        <p:cTn id="100"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ldLvl="0" autoUpdateAnimBg="0"/>
      <p:bldP spid="39" grpId="0" bldLvl="0" autoUpdateAnimBg="0"/>
      <p:bldP spid="40" grpId="0" bldLvl="0" autoUpdateAnimBg="0"/>
      <p:bldP spid="41" grpId="0" bldLvl="0" autoUpdateAnimBg="0"/>
      <p:bldP spid="42" grpId="0" bldLvl="0" autoUpdateAnimBg="0"/>
      <p:bldP spid="43" grpId="0" bldLvl="0" autoUpdateAnimBg="0"/>
      <p:bldP spid="44" grpId="0" bldLvl="0" autoUpdateAnimBg="0"/>
      <p:bldP spid="45" grpId="0" bldLvl="0" autoUpdateAnimBg="0"/>
      <p:bldP spid="46" grpId="0" bldLvl="0" autoUpdateAnimBg="0"/>
      <p:bldP spid="47" grpId="0" animBg="1"/>
      <p:bldP spid="48" grpId="0" animBg="1"/>
      <p:bldP spid="49" grpId="0" animBg="1"/>
      <p:bldP spid="50" grpId="0" animBg="1"/>
      <p:bldP spid="51" grpId="0" animBg="1"/>
      <p:bldP spid="52" grpId="0" animBg="1"/>
      <p:bldP spid="53" grpId="0" animBg="1"/>
      <p:bldP spid="54" grpId="0" animBg="1"/>
      <p:bldP spid="55" grpId="0" animBg="1"/>
      <p:bldP spid="56" grpId="0" bldLvl="0" autoUpdateAnimBg="0"/>
      <p:bldP spid="57"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3970318"/>
          </a:xfrm>
          <a:prstGeom prst="rect">
            <a:avLst/>
          </a:prstGeom>
          <a:noFill/>
        </p:spPr>
        <p:txBody>
          <a:bodyPr wrap="square" rtlCol="0">
            <a:spAutoFit/>
          </a:bodyPr>
          <a:lstStyle/>
          <a:p>
            <a:pPr indent="457200"/>
            <a:r>
              <a:rPr lang="zh-CN" altLang="zh-CN" b="1" dirty="0"/>
              <a:t>任务</a:t>
            </a:r>
            <a:r>
              <a:rPr lang="zh-CN" altLang="zh-CN" b="1" dirty="0" smtClean="0"/>
              <a:t>背景</a:t>
            </a:r>
            <a:endParaRPr lang="en-US" altLang="zh-CN" b="1" dirty="0" smtClean="0"/>
          </a:p>
          <a:p>
            <a:pPr indent="457200"/>
            <a:endParaRPr lang="zh-CN" altLang="zh-CN" dirty="0"/>
          </a:p>
          <a:p>
            <a:pPr indent="457200"/>
            <a:r>
              <a:rPr lang="zh-CN" altLang="zh-CN" dirty="0"/>
              <a:t>周例会是一种最常见的会议制度，无论是公司的高层领导还是中层部门，或是基层的小组，都需要坚持好周例会的制度。</a:t>
            </a:r>
          </a:p>
          <a:p>
            <a:pPr indent="457200"/>
            <a:r>
              <a:rPr lang="zh-CN" altLang="zh-CN" dirty="0"/>
              <a:t>周例会是以一周时间为单位，对上一周的工作进行分析和总结，对下一周的工作进行安排。</a:t>
            </a:r>
          </a:p>
          <a:p>
            <a:pPr indent="457200"/>
            <a:r>
              <a:rPr lang="zh-CN" altLang="zh-CN" dirty="0"/>
              <a:t>通过周例会的召开，可以及时地了解工作情况，发现近期存在的问题，解决员工近期遇到的困难，对下一步的工作做好布置，并且周例会也可以根据需要灵活地增加一些内容，例如培训、内部沟通、信息传递等。</a:t>
            </a:r>
          </a:p>
          <a:p>
            <a:pPr indent="457200"/>
            <a:r>
              <a:rPr lang="en-US" altLang="zh-CN" b="1" dirty="0"/>
              <a:t> </a:t>
            </a:r>
            <a:endParaRPr lang="zh-CN" altLang="zh-CN" dirty="0"/>
          </a:p>
          <a:p>
            <a:pPr indent="457200"/>
            <a:r>
              <a:rPr lang="zh-CN" altLang="zh-CN" b="1" dirty="0"/>
              <a:t>实训</a:t>
            </a:r>
            <a:r>
              <a:rPr lang="zh-CN" altLang="zh-CN" b="1" dirty="0" smtClean="0"/>
              <a:t>目的</a:t>
            </a:r>
            <a:endParaRPr lang="en-US" altLang="zh-CN" b="1" dirty="0" smtClean="0"/>
          </a:p>
          <a:p>
            <a:pPr indent="457200"/>
            <a:endParaRPr lang="zh-CN" altLang="zh-CN" dirty="0"/>
          </a:p>
          <a:p>
            <a:pPr indent="457200"/>
            <a:r>
              <a:rPr lang="zh-CN" altLang="zh-CN" dirty="0"/>
              <a:t>本节主要针对如何执行好小组周例会进行实训。</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3"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小组周例会的执行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2330795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841276"/>
            <a:ext cx="6836222" cy="4524315"/>
          </a:xfrm>
          <a:prstGeom prst="rect">
            <a:avLst/>
          </a:prstGeom>
          <a:noFill/>
        </p:spPr>
        <p:txBody>
          <a:bodyPr wrap="square" rtlCol="0">
            <a:spAutoFit/>
          </a:bodyPr>
          <a:lstStyle/>
          <a:p>
            <a:pPr indent="457200"/>
            <a:r>
              <a:rPr lang="zh-CN" altLang="zh-CN" b="1" dirty="0"/>
              <a:t>必备能力点</a:t>
            </a:r>
            <a:endParaRPr lang="zh-CN" altLang="zh-CN" dirty="0"/>
          </a:p>
          <a:p>
            <a:pPr indent="457200"/>
            <a:r>
              <a:rPr lang="en-US" altLang="zh-CN" dirty="0"/>
              <a:t>1</a:t>
            </a:r>
            <a:r>
              <a:rPr lang="zh-CN" altLang="zh-CN" dirty="0"/>
              <a:t>．工作梳理和总结</a:t>
            </a:r>
          </a:p>
          <a:p>
            <a:pPr indent="457200"/>
            <a:r>
              <a:rPr lang="zh-CN" altLang="zh-CN" dirty="0"/>
              <a:t>周例会要求对一周的工作情况进行总结，把一周工作中碰到的问题、做出的成绩等都能够在会议中进行阐述。</a:t>
            </a:r>
          </a:p>
          <a:p>
            <a:pPr indent="457200"/>
            <a:r>
              <a:rPr lang="en-US" altLang="zh-CN" dirty="0"/>
              <a:t>2</a:t>
            </a:r>
            <a:r>
              <a:rPr lang="zh-CN" altLang="zh-CN" dirty="0"/>
              <a:t>．理解和表达</a:t>
            </a:r>
          </a:p>
          <a:p>
            <a:pPr indent="457200"/>
            <a:r>
              <a:rPr lang="zh-CN" altLang="zh-CN" dirty="0"/>
              <a:t>公司和部门的一些具体工作要求要通过周例会进行传达，时刻保持和公司、部门的一致性，要保证把公司的想法不打折扣、不变形地传递给每位员工。</a:t>
            </a:r>
          </a:p>
          <a:p>
            <a:pPr indent="457200"/>
            <a:r>
              <a:rPr lang="en-US" altLang="zh-CN" dirty="0"/>
              <a:t>3</a:t>
            </a:r>
            <a:r>
              <a:rPr lang="zh-CN" altLang="zh-CN" dirty="0"/>
              <a:t>．问题解决</a:t>
            </a:r>
          </a:p>
          <a:p>
            <a:pPr indent="457200"/>
            <a:r>
              <a:rPr lang="zh-CN" altLang="zh-CN" dirty="0"/>
              <a:t>周例会中的大多数内容是员工针对一周工作中所发现的问题进行的反馈，在会议中需要解决部门员工所提出的问题。对于无法在会议中解决的问题，需要给出解决方法或者解决思路。</a:t>
            </a:r>
          </a:p>
          <a:p>
            <a:pPr indent="457200"/>
            <a:r>
              <a:rPr lang="en-US" altLang="zh-CN" dirty="0"/>
              <a:t>4</a:t>
            </a:r>
            <a:r>
              <a:rPr lang="zh-CN" altLang="zh-CN" dirty="0"/>
              <a:t>．计划安排</a:t>
            </a:r>
          </a:p>
          <a:p>
            <a:pPr indent="457200"/>
            <a:r>
              <a:rPr lang="zh-CN" altLang="zh-CN" dirty="0"/>
              <a:t>针对当前的工作情况，通过周例会对下一周的工作进行布置和安排，要有比较详细的任务计划，这样才能确保本周的工作能抓住重点，完成预期的目标。</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3"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小组周例会的执行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6013016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2585323"/>
          </a:xfrm>
          <a:prstGeom prst="rect">
            <a:avLst/>
          </a:prstGeom>
          <a:noFill/>
        </p:spPr>
        <p:txBody>
          <a:bodyPr wrap="square" rtlCol="0">
            <a:spAutoFit/>
          </a:bodyPr>
          <a:lstStyle/>
          <a:p>
            <a:pPr indent="457200"/>
            <a:r>
              <a:rPr lang="zh-CN" altLang="zh-CN" b="1" dirty="0"/>
              <a:t>时间</a:t>
            </a:r>
            <a:r>
              <a:rPr lang="zh-CN" altLang="zh-CN" b="1" dirty="0" smtClean="0"/>
              <a:t>安排</a:t>
            </a:r>
            <a:endParaRPr lang="en-US" altLang="zh-CN" b="1" dirty="0" smtClean="0"/>
          </a:p>
          <a:p>
            <a:pPr indent="457200"/>
            <a:endParaRPr lang="zh-CN" altLang="zh-CN" dirty="0"/>
          </a:p>
          <a:p>
            <a:pPr indent="457200"/>
            <a:r>
              <a:rPr lang="zh-CN" altLang="zh-CN" dirty="0"/>
              <a:t>建议课时：</a:t>
            </a:r>
            <a:r>
              <a:rPr lang="en-US" altLang="zh-CN" dirty="0"/>
              <a:t>2</a:t>
            </a:r>
            <a:r>
              <a:rPr lang="zh-CN" altLang="zh-CN" dirty="0"/>
              <a:t>课时，第</a:t>
            </a:r>
            <a:r>
              <a:rPr lang="en-US" altLang="zh-CN" dirty="0"/>
              <a:t>1</a:t>
            </a:r>
            <a:r>
              <a:rPr lang="zh-CN" altLang="zh-CN" dirty="0"/>
              <a:t>课时由教师讲解相关知识后，各角色进行准备；</a:t>
            </a:r>
          </a:p>
          <a:p>
            <a:pPr indent="457200"/>
            <a:r>
              <a:rPr lang="zh-CN" altLang="zh-CN" dirty="0"/>
              <a:t>第</a:t>
            </a:r>
            <a:r>
              <a:rPr lang="en-US" altLang="zh-CN" dirty="0"/>
              <a:t>2</a:t>
            </a:r>
            <a:r>
              <a:rPr lang="zh-CN" altLang="zh-CN" dirty="0"/>
              <a:t>课时执行任务和点评总结。</a:t>
            </a:r>
          </a:p>
          <a:p>
            <a:pPr indent="457200"/>
            <a:r>
              <a:rPr lang="en-US" altLang="zh-CN" b="1" dirty="0"/>
              <a:t> </a:t>
            </a:r>
            <a:endParaRPr lang="zh-CN" altLang="zh-CN" dirty="0"/>
          </a:p>
          <a:p>
            <a:pPr indent="457200"/>
            <a:r>
              <a:rPr lang="zh-CN" altLang="zh-CN" b="1" dirty="0"/>
              <a:t>分组</a:t>
            </a:r>
            <a:r>
              <a:rPr lang="zh-CN" altLang="zh-CN" b="1" dirty="0" smtClean="0"/>
              <a:t>方式</a:t>
            </a:r>
            <a:endParaRPr lang="en-US" altLang="zh-CN" b="1" dirty="0" smtClean="0"/>
          </a:p>
          <a:p>
            <a:pPr indent="457200"/>
            <a:endParaRPr lang="zh-CN" altLang="zh-CN" dirty="0"/>
          </a:p>
          <a:p>
            <a:pPr indent="457200"/>
            <a:r>
              <a:rPr lang="zh-CN" altLang="zh-CN" dirty="0"/>
              <a:t>按默认小组人数执行。</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3"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小组周例会的执行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6013016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2862322"/>
          </a:xfrm>
          <a:prstGeom prst="rect">
            <a:avLst/>
          </a:prstGeom>
          <a:noFill/>
        </p:spPr>
        <p:txBody>
          <a:bodyPr wrap="square" rtlCol="0">
            <a:spAutoFit/>
          </a:bodyPr>
          <a:lstStyle/>
          <a:p>
            <a:pPr indent="457200"/>
            <a:r>
              <a:rPr lang="zh-CN" altLang="zh-CN" b="1" dirty="0"/>
              <a:t>角色</a:t>
            </a:r>
            <a:r>
              <a:rPr lang="zh-CN" altLang="zh-CN" b="1" dirty="0" smtClean="0"/>
              <a:t>背景</a:t>
            </a:r>
            <a:endParaRPr lang="en-US" altLang="zh-CN" b="1" dirty="0" smtClean="0"/>
          </a:p>
          <a:p>
            <a:pPr indent="457200"/>
            <a:endParaRPr lang="zh-CN" altLang="zh-CN" dirty="0"/>
          </a:p>
          <a:p>
            <a:pPr indent="457200"/>
            <a:r>
              <a:rPr lang="en-US" altLang="zh-CN" dirty="0"/>
              <a:t>1</a:t>
            </a:r>
            <a:r>
              <a:rPr lang="zh-CN" altLang="zh-CN" dirty="0"/>
              <a:t>．你的资料</a:t>
            </a:r>
          </a:p>
          <a:p>
            <a:pPr indent="457200"/>
            <a:r>
              <a:rPr lang="zh-CN" altLang="zh-CN" dirty="0"/>
              <a:t>你是联合集团呼叫中心的一名班组长，上任时间四个月左右，人职时间一年半。</a:t>
            </a:r>
          </a:p>
          <a:p>
            <a:pPr indent="457200"/>
            <a:r>
              <a:rPr lang="en-US" altLang="zh-CN" dirty="0"/>
              <a:t>2</a:t>
            </a:r>
            <a:r>
              <a:rPr lang="zh-CN" altLang="zh-CN" dirty="0"/>
              <a:t>．该小组资料</a:t>
            </a:r>
          </a:p>
          <a:p>
            <a:pPr indent="457200"/>
            <a:r>
              <a:rPr lang="zh-CN" altLang="zh-CN" dirty="0"/>
              <a:t>你的小组共</a:t>
            </a:r>
            <a:r>
              <a:rPr lang="en-US" altLang="zh-CN" dirty="0"/>
              <a:t>12</a:t>
            </a:r>
            <a:r>
              <a:rPr lang="zh-CN" altLang="zh-CN" dirty="0"/>
              <a:t>人，其中只有</a:t>
            </a:r>
            <a:r>
              <a:rPr lang="en-US" altLang="zh-CN" dirty="0"/>
              <a:t>5</a:t>
            </a:r>
            <a:r>
              <a:rPr lang="zh-CN" altLang="zh-CN" dirty="0"/>
              <a:t>名是老员工，人职时间都在两年左右，其他</a:t>
            </a:r>
            <a:r>
              <a:rPr lang="en-US" altLang="zh-CN" dirty="0"/>
              <a:t>7</a:t>
            </a:r>
            <a:r>
              <a:rPr lang="zh-CN" altLang="zh-CN" dirty="0"/>
              <a:t>名均是新来的员工。该小组自建立以来绩效指标一般，近期通过大家的努力，各项工作都有了很明显的进步，整个小组的业绩也有了提升。</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3"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小组周例会的执行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6013016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3754874"/>
          </a:xfrm>
          <a:prstGeom prst="rect">
            <a:avLst/>
          </a:prstGeom>
          <a:noFill/>
        </p:spPr>
        <p:txBody>
          <a:bodyPr wrap="square" rtlCol="0">
            <a:spAutoFit/>
          </a:bodyPr>
          <a:lstStyle/>
          <a:p>
            <a:pPr indent="457200"/>
            <a:r>
              <a:rPr lang="en-US" altLang="zh-CN" sz="1400" dirty="0"/>
              <a:t>3</a:t>
            </a:r>
            <a:r>
              <a:rPr lang="zh-CN" altLang="zh-CN" sz="1400" dirty="0"/>
              <a:t>．本次实训背景</a:t>
            </a:r>
          </a:p>
          <a:p>
            <a:pPr indent="457200"/>
            <a:r>
              <a:rPr lang="zh-CN" altLang="zh-CN" sz="1400" dirty="0"/>
              <a:t>近期小组工作整体来说比较顺利，各项绩效成绩也有所提升，在业绩考核评比中，该小组的成绩也名列前茅，得到了部门领导的称赞。</a:t>
            </a:r>
          </a:p>
          <a:p>
            <a:pPr indent="457200"/>
            <a:r>
              <a:rPr lang="zh-CN" altLang="zh-CN" sz="1400" dirty="0"/>
              <a:t>本次周例会需要包含以下内容：</a:t>
            </a:r>
          </a:p>
          <a:p>
            <a:pPr indent="457200"/>
            <a:r>
              <a:rPr lang="en-US" altLang="zh-CN" sz="1400" dirty="0"/>
              <a:t>(1)</a:t>
            </a:r>
            <a:r>
              <a:rPr lang="zh-CN" altLang="zh-CN" sz="1400" dirty="0"/>
              <a:t>上周案例分析会后，几项指标都有明显的改善，需要和大家一同进行分析；</a:t>
            </a:r>
          </a:p>
          <a:p>
            <a:pPr indent="457200"/>
            <a:r>
              <a:rPr lang="en-US" altLang="zh-CN" sz="1400" dirty="0"/>
              <a:t>(2)</a:t>
            </a:r>
            <a:r>
              <a:rPr lang="zh-CN" altLang="zh-CN" sz="1400" dirty="0"/>
              <a:t>员工对上周工作进行汇报，日常工作内容可不用阐述，只需要阐述重点内容；</a:t>
            </a:r>
          </a:p>
          <a:p>
            <a:pPr indent="457200"/>
            <a:r>
              <a:rPr lang="en-US" altLang="zh-CN" sz="1400" dirty="0"/>
              <a:t>(3)</a:t>
            </a:r>
            <a:r>
              <a:rPr lang="zh-CN" altLang="zh-CN" sz="1400" dirty="0"/>
              <a:t>上周某员工被调用完成了一项回访任务，表现较好；</a:t>
            </a:r>
          </a:p>
          <a:p>
            <a:pPr indent="457200"/>
            <a:r>
              <a:rPr lang="en-US" altLang="zh-CN" sz="1400" dirty="0"/>
              <a:t>(4)</a:t>
            </a:r>
            <a:r>
              <a:rPr lang="zh-CN" altLang="zh-CN" sz="1400" dirty="0"/>
              <a:t>上周一名员工生病比较严重，需要小组安排人去医院进行探望；</a:t>
            </a:r>
          </a:p>
          <a:p>
            <a:pPr indent="457200"/>
            <a:r>
              <a:rPr lang="en-US" altLang="zh-CN" sz="1400" dirty="0"/>
              <a:t>(5)</a:t>
            </a:r>
            <a:r>
              <a:rPr lang="zh-CN" altLang="zh-CN" sz="1400" dirty="0"/>
              <a:t>上周本组产生两个工作失误，一个是维修单派发地区错误，另一个是给予用户错误的解决方案，导致数据丢失；</a:t>
            </a:r>
          </a:p>
          <a:p>
            <a:pPr indent="457200"/>
            <a:r>
              <a:rPr lang="en-US" altLang="zh-CN" sz="1400" dirty="0"/>
              <a:t>(6)</a:t>
            </a:r>
            <a:r>
              <a:rPr lang="zh-CN" altLang="zh-CN" sz="1400" dirty="0"/>
              <a:t>确认新的一周绩效目标；</a:t>
            </a:r>
          </a:p>
          <a:p>
            <a:pPr indent="457200"/>
            <a:r>
              <a:rPr lang="en-US" altLang="zh-CN" sz="1400" dirty="0"/>
              <a:t>(7)</a:t>
            </a:r>
            <a:r>
              <a:rPr lang="zh-CN" altLang="zh-CN" sz="1400" dirty="0"/>
              <a:t>本周部门组织拔河比赛，确定参加人员；</a:t>
            </a:r>
          </a:p>
          <a:p>
            <a:pPr indent="457200"/>
            <a:r>
              <a:rPr lang="en-US" altLang="zh-CN" sz="1400" dirty="0"/>
              <a:t>(8)</a:t>
            </a:r>
            <a:r>
              <a:rPr lang="zh-CN" altLang="zh-CN" sz="1400" dirty="0"/>
              <a:t>本组长期固定的晚班人员最近要求进行调整，不想再上晚班了；</a:t>
            </a:r>
          </a:p>
          <a:p>
            <a:pPr indent="457200"/>
            <a:r>
              <a:rPr lang="en-US" altLang="zh-CN" sz="1400" dirty="0"/>
              <a:t>(9)</a:t>
            </a:r>
            <a:r>
              <a:rPr lang="zh-CN" altLang="zh-CN" sz="1400" dirty="0"/>
              <a:t>员工各类需求和意见反馈，有一名员工反映电脑太慢，另一名员工反映本周要请假三天等；</a:t>
            </a:r>
          </a:p>
          <a:p>
            <a:pPr indent="457200"/>
            <a:r>
              <a:rPr lang="en-US" altLang="zh-CN" sz="1400" dirty="0"/>
              <a:t>(10)</a:t>
            </a:r>
            <a:r>
              <a:rPr lang="zh-CN" altLang="zh-CN" sz="1400" dirty="0"/>
              <a:t>对新的一周工作作出安排，制订相应的计划和目标；</a:t>
            </a:r>
          </a:p>
          <a:p>
            <a:pPr indent="457200"/>
            <a:r>
              <a:rPr lang="en-US" altLang="zh-CN" sz="1400" dirty="0"/>
              <a:t>(11)</a:t>
            </a:r>
            <a:r>
              <a:rPr lang="zh-CN" altLang="zh-CN" sz="1400" dirty="0"/>
              <a:t>会议总结。</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3"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小组周例会的执行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6013016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1477328"/>
          </a:xfrm>
          <a:prstGeom prst="rect">
            <a:avLst/>
          </a:prstGeom>
          <a:noFill/>
        </p:spPr>
        <p:txBody>
          <a:bodyPr wrap="square" rtlCol="0">
            <a:spAutoFit/>
          </a:bodyPr>
          <a:lstStyle/>
          <a:p>
            <a:pPr indent="457200"/>
            <a:r>
              <a:rPr lang="zh-CN" altLang="zh-CN" b="1" dirty="0"/>
              <a:t>任务</a:t>
            </a:r>
            <a:r>
              <a:rPr lang="zh-CN" altLang="zh-CN" b="1" dirty="0" smtClean="0"/>
              <a:t>内容</a:t>
            </a:r>
            <a:endParaRPr lang="en-US" altLang="zh-CN" b="1" dirty="0" smtClean="0"/>
          </a:p>
          <a:p>
            <a:pPr indent="457200"/>
            <a:endParaRPr lang="zh-CN" altLang="zh-CN" dirty="0"/>
          </a:p>
          <a:p>
            <a:pPr indent="457200"/>
            <a:r>
              <a:rPr lang="en-US" altLang="zh-CN" dirty="0"/>
              <a:t>1</a:t>
            </a:r>
            <a:r>
              <a:rPr lang="zh-CN" altLang="zh-CN" dirty="0"/>
              <a:t>．按照背景内容进行角色划分。</a:t>
            </a:r>
          </a:p>
          <a:p>
            <a:pPr indent="457200"/>
            <a:r>
              <a:rPr lang="en-US" altLang="zh-CN" dirty="0"/>
              <a:t>2</a:t>
            </a:r>
            <a:r>
              <a:rPr lang="zh-CN" altLang="zh-CN" dirty="0"/>
              <a:t>．对每个环节进行设计和准备。</a:t>
            </a:r>
          </a:p>
          <a:p>
            <a:pPr indent="457200"/>
            <a:r>
              <a:rPr lang="en-US" altLang="zh-CN" dirty="0"/>
              <a:t>3</a:t>
            </a:r>
            <a:r>
              <a:rPr lang="zh-CN" altLang="zh-CN" dirty="0"/>
              <a:t>．模拟班组长组织进行周例会。</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3"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小组周例会的执行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6013016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3693319"/>
          </a:xfrm>
          <a:prstGeom prst="rect">
            <a:avLst/>
          </a:prstGeom>
          <a:noFill/>
        </p:spPr>
        <p:txBody>
          <a:bodyPr wrap="square" rtlCol="0">
            <a:spAutoFit/>
          </a:bodyPr>
          <a:lstStyle/>
          <a:p>
            <a:pPr indent="457200"/>
            <a:r>
              <a:rPr lang="zh-CN" altLang="zh-CN" b="1" dirty="0"/>
              <a:t>任务</a:t>
            </a:r>
            <a:r>
              <a:rPr lang="zh-CN" altLang="zh-CN" b="1" dirty="0" smtClean="0"/>
              <a:t>背景</a:t>
            </a:r>
            <a:endParaRPr lang="en-US" altLang="zh-CN" b="1" dirty="0" smtClean="0"/>
          </a:p>
          <a:p>
            <a:pPr indent="457200"/>
            <a:endParaRPr lang="zh-CN" altLang="zh-CN" dirty="0"/>
          </a:p>
          <a:p>
            <a:pPr indent="457200"/>
            <a:r>
              <a:rPr lang="zh-CN" altLang="zh-CN" dirty="0"/>
              <a:t>班前例会是现场工作的开始，也是现场管理的第一道程序，很多公司和企业都坚持这种会议形式，会议的时间虽然比较短，但是作用非常重要，主要是对当日人员情况、工作安排和交接进行了解，并且对一些临时性问题进行说明</a:t>
            </a:r>
          </a:p>
          <a:p>
            <a:pPr indent="457200"/>
            <a:r>
              <a:rPr lang="zh-CN" altLang="zh-CN" dirty="0"/>
              <a:t>和解决。</a:t>
            </a:r>
          </a:p>
          <a:p>
            <a:pPr indent="457200"/>
            <a:r>
              <a:rPr lang="zh-CN" altLang="zh-CN" dirty="0"/>
              <a:t>班前例会不仅是对管理者能力的一个锻炼和提高，也能对员工的日常管理和工作进行督促。在很多以销售为主的呼叫中心，班前例会是一个提高士气、振奋人心的过程，能够让员工满怀激情地开始一天的工作。</a:t>
            </a:r>
          </a:p>
          <a:p>
            <a:pPr indent="457200"/>
            <a:r>
              <a:rPr lang="zh-CN" altLang="zh-CN" dirty="0"/>
              <a:t>班前例会是非常重要的管理形式，需要每天坚持召开，做好每天工作的第一步。</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班前例会的执行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24906878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841276"/>
            <a:ext cx="6836222" cy="4524315"/>
          </a:xfrm>
          <a:prstGeom prst="rect">
            <a:avLst/>
          </a:prstGeom>
          <a:noFill/>
        </p:spPr>
        <p:txBody>
          <a:bodyPr wrap="square" rtlCol="0">
            <a:spAutoFit/>
          </a:bodyPr>
          <a:lstStyle/>
          <a:p>
            <a:pPr indent="457200"/>
            <a:r>
              <a:rPr lang="zh-CN" altLang="zh-CN" b="1" dirty="0"/>
              <a:t>各角色任务安排</a:t>
            </a:r>
            <a:endParaRPr lang="zh-CN" altLang="zh-CN" dirty="0"/>
          </a:p>
          <a:p>
            <a:pPr indent="457200"/>
            <a:r>
              <a:rPr lang="en-US" altLang="zh-CN" dirty="0"/>
              <a:t>1</a:t>
            </a:r>
            <a:r>
              <a:rPr lang="zh-CN" altLang="zh-CN" dirty="0"/>
              <a:t>．观察员角色</a:t>
            </a:r>
          </a:p>
          <a:p>
            <a:pPr indent="457200"/>
            <a:r>
              <a:rPr lang="zh-CN" altLang="zh-CN" dirty="0"/>
              <a:t>对班组长的表现进行点评和打分。</a:t>
            </a:r>
          </a:p>
          <a:p>
            <a:pPr indent="457200"/>
            <a:r>
              <a:rPr lang="zh-CN" altLang="zh-CN" dirty="0"/>
              <a:t>实训前的准备：你需要做以下事情：</a:t>
            </a:r>
          </a:p>
          <a:p>
            <a:pPr indent="457200"/>
            <a:r>
              <a:rPr lang="en-US" altLang="zh-CN" dirty="0"/>
              <a:t>(1)</a:t>
            </a:r>
            <a:r>
              <a:rPr lang="zh-CN" altLang="zh-CN" dirty="0"/>
              <a:t>熟悉周例会的相关知识；</a:t>
            </a:r>
          </a:p>
          <a:p>
            <a:pPr indent="457200"/>
            <a:r>
              <a:rPr lang="en-US" altLang="zh-CN" dirty="0"/>
              <a:t>(2)</a:t>
            </a:r>
            <a:r>
              <a:rPr lang="zh-CN" altLang="zh-CN" dirty="0"/>
              <a:t>认真阅读背景资料；</a:t>
            </a:r>
          </a:p>
          <a:p>
            <a:pPr indent="457200"/>
            <a:r>
              <a:rPr lang="en-US" altLang="zh-CN" dirty="0"/>
              <a:t>(3)</a:t>
            </a:r>
            <a:r>
              <a:rPr lang="zh-CN" altLang="zh-CN" dirty="0"/>
              <a:t>了解随后需要完成的周例会组织情况评分表。</a:t>
            </a:r>
          </a:p>
          <a:p>
            <a:pPr indent="457200"/>
            <a:r>
              <a:rPr lang="en-US" altLang="zh-CN" dirty="0"/>
              <a:t>2</a:t>
            </a:r>
            <a:r>
              <a:rPr lang="zh-CN" altLang="zh-CN" dirty="0"/>
              <a:t>．模拟班组长角色</a:t>
            </a:r>
          </a:p>
          <a:p>
            <a:pPr indent="457200"/>
            <a:r>
              <a:rPr lang="zh-CN" altLang="zh-CN" dirty="0"/>
              <a:t>模拟班组长是该情境训练的组织者，主持进行整个过程。</a:t>
            </a:r>
          </a:p>
          <a:p>
            <a:pPr indent="457200"/>
            <a:r>
              <a:rPr lang="zh-CN" altLang="zh-CN" dirty="0"/>
              <a:t>实训前的准备：你需要做以下事情：</a:t>
            </a:r>
          </a:p>
          <a:p>
            <a:pPr indent="457200"/>
            <a:r>
              <a:rPr lang="en-US" altLang="zh-CN" dirty="0"/>
              <a:t>(1)</a:t>
            </a:r>
            <a:r>
              <a:rPr lang="zh-CN" altLang="zh-CN" dirty="0"/>
              <a:t>熟悉知识点；</a:t>
            </a:r>
          </a:p>
          <a:p>
            <a:pPr indent="457200"/>
            <a:r>
              <a:rPr lang="en-US" altLang="zh-CN" dirty="0"/>
              <a:t>(2)</a:t>
            </a:r>
            <a:r>
              <a:rPr lang="zh-CN" altLang="zh-CN" dirty="0"/>
              <a:t>熟悉背景资料，对背景资料中所列出的各项内容，逐一进行分析；</a:t>
            </a:r>
          </a:p>
          <a:p>
            <a:pPr indent="457200"/>
            <a:r>
              <a:rPr lang="en-US" altLang="zh-CN" dirty="0"/>
              <a:t>(3)</a:t>
            </a:r>
            <a:r>
              <a:rPr lang="zh-CN" altLang="zh-CN" dirty="0"/>
              <a:t>查看相关资料；</a:t>
            </a:r>
          </a:p>
          <a:p>
            <a:pPr indent="457200"/>
            <a:r>
              <a:rPr lang="en-US" altLang="zh-CN" dirty="0"/>
              <a:t>(4)</a:t>
            </a:r>
            <a:r>
              <a:rPr lang="zh-CN" altLang="zh-CN" dirty="0"/>
              <a:t>对人物角色进行分配；</a:t>
            </a:r>
          </a:p>
          <a:p>
            <a:pPr indent="457200"/>
            <a:r>
              <a:rPr lang="en-US" altLang="zh-CN" dirty="0"/>
              <a:t>(5)</a:t>
            </a:r>
            <a:r>
              <a:rPr lang="zh-CN" altLang="zh-CN" dirty="0"/>
              <a:t>准备好相关工具和资料。</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3"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小组周例会的执行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6013016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2031325"/>
          </a:xfrm>
          <a:prstGeom prst="rect">
            <a:avLst/>
          </a:prstGeom>
          <a:noFill/>
        </p:spPr>
        <p:txBody>
          <a:bodyPr wrap="square" rtlCol="0">
            <a:spAutoFit/>
          </a:bodyPr>
          <a:lstStyle/>
          <a:p>
            <a:pPr indent="457200"/>
            <a:r>
              <a:rPr lang="zh-CN" altLang="zh-CN" dirty="0"/>
              <a:t>实训过程中：你需要执行以下任务：</a:t>
            </a:r>
          </a:p>
          <a:p>
            <a:pPr indent="457200"/>
            <a:r>
              <a:rPr lang="en-US" altLang="zh-CN" dirty="0"/>
              <a:t>(1)</a:t>
            </a:r>
            <a:r>
              <a:rPr lang="zh-CN" altLang="zh-CN" dirty="0"/>
              <a:t>按照要求控制整个周例会的流程；</a:t>
            </a:r>
          </a:p>
          <a:p>
            <a:pPr indent="457200"/>
            <a:r>
              <a:rPr lang="en-US" altLang="zh-CN" dirty="0"/>
              <a:t>(2)</a:t>
            </a:r>
            <a:r>
              <a:rPr lang="zh-CN" altLang="zh-CN" dirty="0"/>
              <a:t>解决背景资料中所列出的一些问题；</a:t>
            </a:r>
          </a:p>
          <a:p>
            <a:pPr indent="457200"/>
            <a:r>
              <a:rPr lang="en-US" altLang="zh-CN" dirty="0"/>
              <a:t>(3)</a:t>
            </a:r>
            <a:r>
              <a:rPr lang="zh-CN" altLang="zh-CN" dirty="0"/>
              <a:t>引导大家积极参与沟通交流。</a:t>
            </a:r>
          </a:p>
          <a:p>
            <a:pPr indent="457200"/>
            <a:r>
              <a:rPr lang="zh-CN" altLang="zh-CN" dirty="0"/>
              <a:t>实训结束后：你需要执行以下任务：</a:t>
            </a:r>
          </a:p>
          <a:p>
            <a:pPr indent="457200"/>
            <a:r>
              <a:rPr lang="en-US" altLang="zh-CN" dirty="0"/>
              <a:t>(1)</a:t>
            </a:r>
            <a:r>
              <a:rPr lang="zh-CN" altLang="zh-CN" dirty="0"/>
              <a:t>和大家讨论周例会中还可以增加哪些内容；</a:t>
            </a:r>
          </a:p>
          <a:p>
            <a:pPr indent="457200"/>
            <a:r>
              <a:rPr lang="en-US" altLang="zh-CN" dirty="0"/>
              <a:t>(2)</a:t>
            </a:r>
            <a:r>
              <a:rPr lang="zh-CN" altLang="zh-CN" dirty="0"/>
              <a:t>总结自己在会议中的表现。</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3"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小组周例会的执行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6013016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4401205"/>
          </a:xfrm>
          <a:prstGeom prst="rect">
            <a:avLst/>
          </a:prstGeom>
          <a:noFill/>
        </p:spPr>
        <p:txBody>
          <a:bodyPr wrap="square" rtlCol="0">
            <a:spAutoFit/>
          </a:bodyPr>
          <a:lstStyle/>
          <a:p>
            <a:pPr indent="457200"/>
            <a:r>
              <a:rPr lang="zh-CN" altLang="zh-CN" sz="1400" b="1" dirty="0"/>
              <a:t>必备知识</a:t>
            </a:r>
            <a:endParaRPr lang="zh-CN" altLang="zh-CN" sz="1400" dirty="0"/>
          </a:p>
          <a:p>
            <a:pPr indent="457200"/>
            <a:r>
              <a:rPr lang="en-US" altLang="zh-CN" sz="1400" dirty="0"/>
              <a:t>1</a:t>
            </a:r>
            <a:r>
              <a:rPr lang="zh-CN" altLang="zh-CN" sz="1400" dirty="0"/>
              <a:t>．周例会的目的</a:t>
            </a:r>
          </a:p>
          <a:p>
            <a:pPr indent="457200"/>
            <a:r>
              <a:rPr lang="zh-CN" altLang="zh-CN" sz="1400" dirty="0"/>
              <a:t>周例会是一个阶段性的总结会议，在这个会议中集中要解决的就是一周工作当中所存在的一些问题，将管理者的思路传递给员工，使整个工作方向能够保持一致。</a:t>
            </a:r>
          </a:p>
          <a:p>
            <a:pPr indent="457200"/>
            <a:r>
              <a:rPr lang="zh-CN" altLang="zh-CN" sz="1400" dirty="0"/>
              <a:t>周例会的组织是公司的各个层级都要坚持的一项会议制度，这里所讲的内容主要是小组周例会。</a:t>
            </a:r>
          </a:p>
          <a:p>
            <a:pPr indent="457200"/>
            <a:r>
              <a:rPr lang="zh-CN" altLang="zh-CN" sz="1400" dirty="0"/>
              <a:t>小组周例会的目的如下：</a:t>
            </a:r>
          </a:p>
          <a:p>
            <a:pPr indent="457200"/>
            <a:r>
              <a:rPr lang="en-US" altLang="zh-CN" sz="1400" dirty="0"/>
              <a:t>(l)</a:t>
            </a:r>
            <a:r>
              <a:rPr lang="zh-CN" altLang="zh-CN" sz="1400" dirty="0"/>
              <a:t>了解当前小组业务、人员状况，例如如新业务的运行情况、近期任务的完成情况、新人职人员的工作状态等。</a:t>
            </a:r>
          </a:p>
          <a:p>
            <a:pPr indent="457200"/>
            <a:r>
              <a:rPr lang="en-US" altLang="zh-CN" sz="1400" dirty="0"/>
              <a:t>(2)</a:t>
            </a:r>
            <a:r>
              <a:rPr lang="zh-CN" altLang="zh-CN" sz="1400" dirty="0"/>
              <a:t>总结上一周的工作情况，公布周报表，了解一周的工作绩效成绩，对于一周以来工作中出现的各类问题进行分析和解决。</a:t>
            </a:r>
          </a:p>
          <a:p>
            <a:pPr indent="457200"/>
            <a:r>
              <a:rPr lang="en-US" altLang="zh-CN" sz="1400" dirty="0"/>
              <a:t>(3)</a:t>
            </a:r>
            <a:r>
              <a:rPr lang="zh-CN" altLang="zh-CN" sz="1400" dirty="0"/>
              <a:t>传达上级部门的要求，传递公司、部门的最新动态，让大家的思想能够与公司保持一致。</a:t>
            </a:r>
          </a:p>
          <a:p>
            <a:pPr indent="457200"/>
            <a:r>
              <a:rPr lang="en-US" altLang="zh-CN" sz="1400" dirty="0"/>
              <a:t>(4)</a:t>
            </a:r>
            <a:r>
              <a:rPr lang="zh-CN" altLang="zh-CN" sz="1400" dirty="0"/>
              <a:t>对新的一周的工作、任务进行安排布置，针对存在的问题提出相应的解决措施，对重点工作任务安排到人。</a:t>
            </a:r>
          </a:p>
          <a:p>
            <a:pPr indent="457200"/>
            <a:r>
              <a:rPr lang="en-US" altLang="zh-CN" sz="1400" dirty="0"/>
              <a:t>(5)</a:t>
            </a:r>
            <a:r>
              <a:rPr lang="zh-CN" altLang="zh-CN" sz="1400" dirty="0"/>
              <a:t>员工对小组一周的工作提出意见和建议，表达自己的想法，班组长进行解答和收集，会后向上级进行反馈。</a:t>
            </a:r>
          </a:p>
          <a:p>
            <a:pPr indent="457200"/>
            <a:r>
              <a:rPr lang="en-US" altLang="zh-CN" sz="1400" dirty="0"/>
              <a:t>(6)</a:t>
            </a:r>
            <a:r>
              <a:rPr lang="zh-CN" altLang="zh-CN" sz="1400" dirty="0"/>
              <a:t>工作经验交流，优秀员工或者进步较快的员工可以在会议中和大家进行经验交流。</a:t>
            </a:r>
          </a:p>
          <a:p>
            <a:pPr indent="457200"/>
            <a:r>
              <a:rPr lang="en-US" altLang="zh-CN" sz="1400" dirty="0"/>
              <a:t>(7)</a:t>
            </a:r>
            <a:r>
              <a:rPr lang="zh-CN" altLang="zh-CN" sz="1400" dirty="0"/>
              <a:t>在周例会中融入一些日常培训、员工主题发言、团队活动安排等各项内容。</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3"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小组周例会的执行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6013016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4401205"/>
          </a:xfrm>
          <a:prstGeom prst="rect">
            <a:avLst/>
          </a:prstGeom>
          <a:noFill/>
        </p:spPr>
        <p:txBody>
          <a:bodyPr wrap="square" rtlCol="0">
            <a:spAutoFit/>
          </a:bodyPr>
          <a:lstStyle/>
          <a:p>
            <a:pPr indent="457200"/>
            <a:r>
              <a:rPr lang="en-US" altLang="zh-CN" sz="1600" dirty="0"/>
              <a:t>2</a:t>
            </a:r>
            <a:r>
              <a:rPr lang="zh-CN" altLang="zh-CN" sz="1600" dirty="0"/>
              <a:t>．周例会的意义</a:t>
            </a:r>
          </a:p>
          <a:p>
            <a:pPr indent="457200"/>
            <a:r>
              <a:rPr lang="en-US" altLang="zh-CN" sz="1600" dirty="0"/>
              <a:t>(1)</a:t>
            </a:r>
            <a:r>
              <a:rPr lang="zh-CN" altLang="zh-CN" sz="1600" dirty="0"/>
              <a:t>增进交流沟通</a:t>
            </a:r>
          </a:p>
          <a:p>
            <a:pPr indent="457200"/>
            <a:r>
              <a:rPr lang="zh-CN" altLang="zh-CN" sz="1600" dirty="0"/>
              <a:t>周例会是一个难得的日常沟通机制，通过周例会的定期召开，可以增进小组人员之间的感情，使大家相互更加了解，并且有机会把自己的想法和意见与大家沟通，解决很多员工平时在思想上存在的问题，增强团队的凝聚力。</a:t>
            </a:r>
          </a:p>
          <a:p>
            <a:pPr indent="457200"/>
            <a:r>
              <a:rPr lang="en-US" altLang="zh-CN" sz="1600" dirty="0"/>
              <a:t>(2)</a:t>
            </a:r>
            <a:r>
              <a:rPr lang="zh-CN" altLang="zh-CN" sz="1600" dirty="0"/>
              <a:t>统一思想</a:t>
            </a:r>
          </a:p>
          <a:p>
            <a:pPr indent="457200"/>
            <a:r>
              <a:rPr lang="zh-CN" altLang="zh-CN" sz="1600" dirty="0"/>
              <a:t>日常工作都是围绕阶段性的目标所展开的。为了确保大家的工作目标能够保持一致，必须有固定的例行会议进行思想统一。</a:t>
            </a:r>
          </a:p>
          <a:p>
            <a:pPr indent="457200"/>
            <a:r>
              <a:rPr lang="en-US" altLang="zh-CN" sz="1600" dirty="0"/>
              <a:t>(3)</a:t>
            </a:r>
            <a:r>
              <a:rPr lang="zh-CN" altLang="zh-CN" sz="1600" dirty="0"/>
              <a:t>提升工作能力</a:t>
            </a:r>
          </a:p>
          <a:p>
            <a:pPr indent="457200"/>
            <a:r>
              <a:rPr lang="zh-CN" altLang="zh-CN" sz="1600" dirty="0"/>
              <a:t>周例会既能通过面对面的沟通解决日常工作中遇到的各种困难和问题，又能进行经验的交流和学习。通过这种固定的会议形式，能够持续不断地提升小组的整体工作能力。</a:t>
            </a:r>
          </a:p>
          <a:p>
            <a:pPr indent="457200"/>
            <a:r>
              <a:rPr lang="en-US" altLang="zh-CN" sz="1600" dirty="0"/>
              <a:t>(4)</a:t>
            </a:r>
            <a:r>
              <a:rPr lang="zh-CN" altLang="zh-CN" sz="1600" dirty="0"/>
              <a:t>树立班组长威信</a:t>
            </a:r>
          </a:p>
          <a:p>
            <a:pPr indent="457200"/>
            <a:r>
              <a:rPr lang="zh-CN" altLang="zh-CN" sz="1600" dirty="0"/>
              <a:t>小组周例会是班组长日常管理的重要内容之一。通过组织会议、处理员工问题、接受员工的工作汇报、传达公司的要求、指导员工工作等，班组长可不断地树立在团队中的威信。</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3"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小组周例会的执行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6013016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841276"/>
            <a:ext cx="6836222" cy="4524315"/>
          </a:xfrm>
          <a:prstGeom prst="rect">
            <a:avLst/>
          </a:prstGeom>
          <a:noFill/>
        </p:spPr>
        <p:txBody>
          <a:bodyPr wrap="square" rtlCol="0">
            <a:spAutoFit/>
          </a:bodyPr>
          <a:lstStyle/>
          <a:p>
            <a:pPr indent="457200"/>
            <a:r>
              <a:rPr lang="en-US" altLang="zh-CN" dirty="0"/>
              <a:t>3</a:t>
            </a:r>
            <a:r>
              <a:rPr lang="zh-CN" altLang="zh-CN" dirty="0"/>
              <a:t>．周例会的要素</a:t>
            </a:r>
          </a:p>
          <a:p>
            <a:pPr indent="457200"/>
            <a:r>
              <a:rPr lang="en-US" altLang="zh-CN" dirty="0"/>
              <a:t>(1)</a:t>
            </a:r>
            <a:r>
              <a:rPr lang="zh-CN" altLang="zh-CN" dirty="0"/>
              <a:t>时间</a:t>
            </a:r>
          </a:p>
          <a:p>
            <a:pPr indent="457200"/>
            <a:r>
              <a:rPr lang="zh-CN" altLang="zh-CN" dirty="0"/>
              <a:t>周例会是以自然周为时间周期进行召开的。因为根据呼叫中心的特点，每周的绩效数据情况最早周一才能统计出来，所以大多数呼叫中心的小组周例会安排在周一召开，会议通常时长在</a:t>
            </a:r>
            <a:r>
              <a:rPr lang="en-US" altLang="zh-CN" dirty="0"/>
              <a:t>30</a:t>
            </a:r>
            <a:r>
              <a:rPr lang="zh-CN" altLang="zh-CN" dirty="0"/>
              <a:t>分钟左右。如果由于工作需要，周例会无法在工作时间进行，则可以将会议放在下班后。</a:t>
            </a:r>
          </a:p>
          <a:p>
            <a:pPr indent="457200"/>
            <a:r>
              <a:rPr lang="en-US" altLang="zh-CN" dirty="0"/>
              <a:t>(2)</a:t>
            </a:r>
            <a:r>
              <a:rPr lang="zh-CN" altLang="zh-CN" dirty="0"/>
              <a:t>地点</a:t>
            </a:r>
          </a:p>
          <a:p>
            <a:pPr indent="457200"/>
            <a:r>
              <a:rPr lang="zh-CN" altLang="zh-CN" dirty="0"/>
              <a:t>周例会因为时间较长，所以基本都在会议室进行，并且需要利用投影仪展示上周的绩效成绩。</a:t>
            </a:r>
          </a:p>
          <a:p>
            <a:pPr indent="457200"/>
            <a:r>
              <a:rPr lang="en-US" altLang="zh-CN" dirty="0"/>
              <a:t>(3)</a:t>
            </a:r>
            <a:r>
              <a:rPr lang="zh-CN" altLang="zh-CN" dirty="0"/>
              <a:t>参加人员</a:t>
            </a:r>
          </a:p>
          <a:p>
            <a:pPr indent="457200"/>
            <a:r>
              <a:rPr lang="zh-CN" altLang="zh-CN" dirty="0"/>
              <a:t>全组人员尽量能够参加，如果由于排班导致个别人员无法参加，则需要通过邮件的形式传达会议的主要内容。</a:t>
            </a:r>
          </a:p>
          <a:p>
            <a:pPr indent="457200"/>
            <a:r>
              <a:rPr lang="en-US" altLang="zh-CN" dirty="0"/>
              <a:t>(4)</a:t>
            </a:r>
            <a:r>
              <a:rPr lang="zh-CN" altLang="zh-CN" dirty="0"/>
              <a:t>组织方式</a:t>
            </a:r>
          </a:p>
          <a:p>
            <a:pPr indent="457200"/>
            <a:r>
              <a:rPr lang="zh-CN" altLang="zh-CN" dirty="0"/>
              <a:t>小组周例会由班组长组织，按照会议议程进行，做好相关的记录，主管和经理偶尔会参加。</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3"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小组周例会的执行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6013016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4247317"/>
          </a:xfrm>
          <a:prstGeom prst="rect">
            <a:avLst/>
          </a:prstGeom>
          <a:noFill/>
        </p:spPr>
        <p:txBody>
          <a:bodyPr wrap="square" rtlCol="0">
            <a:spAutoFit/>
          </a:bodyPr>
          <a:lstStyle/>
          <a:p>
            <a:pPr indent="457200"/>
            <a:r>
              <a:rPr lang="en-US" altLang="zh-CN" dirty="0"/>
              <a:t>4</a:t>
            </a:r>
            <a:r>
              <a:rPr lang="zh-CN" altLang="zh-CN" dirty="0"/>
              <a:t>．周例会的流程和要求</a:t>
            </a:r>
          </a:p>
          <a:p>
            <a:pPr indent="457200"/>
            <a:r>
              <a:rPr lang="en-US" altLang="zh-CN" dirty="0"/>
              <a:t>(1)</a:t>
            </a:r>
            <a:r>
              <a:rPr lang="zh-CN" altLang="zh-CN" dirty="0"/>
              <a:t>周例会的准备工作</a:t>
            </a:r>
          </a:p>
          <a:p>
            <a:pPr indent="457200"/>
            <a:r>
              <a:rPr lang="zh-CN" altLang="zh-CN" dirty="0"/>
              <a:t>①整理上周工作绩效报表，汇总工作中存在的一些问题；</a:t>
            </a:r>
          </a:p>
          <a:p>
            <a:pPr indent="457200"/>
            <a:r>
              <a:rPr lang="zh-CN" altLang="zh-CN" dirty="0"/>
              <a:t>②整理部门和公司的工作要求和近期的一些调整安排；</a:t>
            </a:r>
          </a:p>
          <a:p>
            <a:pPr indent="457200"/>
            <a:r>
              <a:rPr lang="zh-CN" altLang="zh-CN" dirty="0"/>
              <a:t>③回顾上次周例会内容，检查上周工作计划是否完成；</a:t>
            </a:r>
          </a:p>
          <a:p>
            <a:pPr indent="457200"/>
            <a:r>
              <a:rPr lang="zh-CN" altLang="zh-CN" dirty="0"/>
              <a:t>④对本周工作进行规划；</a:t>
            </a:r>
          </a:p>
          <a:p>
            <a:pPr indent="457200"/>
            <a:r>
              <a:rPr lang="zh-CN" altLang="zh-CN" dirty="0"/>
              <a:t>⑤对周例会内容进行设计，在例会中加入自己的想法；</a:t>
            </a:r>
          </a:p>
          <a:p>
            <a:pPr indent="457200"/>
            <a:r>
              <a:rPr lang="zh-CN" altLang="zh-CN" dirty="0"/>
              <a:t>⑥提前通知会议时间和地点以及参加人员；</a:t>
            </a:r>
          </a:p>
          <a:p>
            <a:pPr indent="457200"/>
            <a:r>
              <a:rPr lang="zh-CN" altLang="zh-CN" dirty="0"/>
              <a:t>⑦在会议开始之前对投影仪进行检查；</a:t>
            </a:r>
          </a:p>
          <a:p>
            <a:pPr indent="457200"/>
            <a:r>
              <a:rPr lang="zh-CN" altLang="zh-CN" dirty="0"/>
              <a:t>⑧确立周例会的具体流程。</a:t>
            </a:r>
          </a:p>
          <a:p>
            <a:pPr indent="457200"/>
            <a:r>
              <a:rPr lang="en-US" altLang="zh-CN" dirty="0"/>
              <a:t>(2)</a:t>
            </a:r>
            <a:r>
              <a:rPr lang="zh-CN" altLang="zh-CN" dirty="0"/>
              <a:t>总结一周工作情况</a:t>
            </a:r>
          </a:p>
          <a:p>
            <a:pPr indent="457200"/>
            <a:r>
              <a:rPr lang="zh-CN" altLang="zh-CN" dirty="0"/>
              <a:t>向大家展示上周工作绩效报表，并且进行简单的分析和描述；对上周的整体工作进行评价，对好的方面进行表扬，对不足的地方进行批评；将上周工作中还存在的不足和大家进行沟通，接受大家的提问并作回答</a:t>
            </a:r>
            <a:r>
              <a:rPr lang="zh-CN" altLang="zh-CN" dirty="0" smtClean="0"/>
              <a:t>。</a:t>
            </a:r>
            <a:endParaRPr lang="zh-CN" altLang="zh-CN" dirty="0"/>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3"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小组周例会的执行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6013016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4247317"/>
          </a:xfrm>
          <a:prstGeom prst="rect">
            <a:avLst/>
          </a:prstGeom>
          <a:noFill/>
        </p:spPr>
        <p:txBody>
          <a:bodyPr wrap="square" rtlCol="0">
            <a:spAutoFit/>
          </a:bodyPr>
          <a:lstStyle/>
          <a:p>
            <a:pPr indent="457200"/>
            <a:r>
              <a:rPr lang="en-US" altLang="zh-CN" dirty="0" smtClean="0"/>
              <a:t>(</a:t>
            </a:r>
            <a:r>
              <a:rPr lang="en-US" altLang="zh-CN" dirty="0"/>
              <a:t>3)</a:t>
            </a:r>
            <a:r>
              <a:rPr lang="zh-CN" altLang="zh-CN" dirty="0"/>
              <a:t>员工发言</a:t>
            </a:r>
          </a:p>
          <a:p>
            <a:pPr indent="457200"/>
            <a:r>
              <a:rPr lang="zh-CN" altLang="zh-CN" dirty="0"/>
              <a:t>员工对自己的一周工作进行简单总结，描述个人目标的完成情况。此环节可以是部分员工参加，也可是所有员工参加。</a:t>
            </a:r>
          </a:p>
          <a:p>
            <a:pPr indent="457200"/>
            <a:r>
              <a:rPr lang="en-US" altLang="zh-CN" dirty="0"/>
              <a:t>(4)</a:t>
            </a:r>
            <a:r>
              <a:rPr lang="zh-CN" altLang="zh-CN" dirty="0"/>
              <a:t>讨论和沟通</a:t>
            </a:r>
          </a:p>
          <a:p>
            <a:pPr indent="457200"/>
            <a:r>
              <a:rPr lang="zh-CN" altLang="zh-CN" dirty="0"/>
              <a:t>针对前面所谈到的问题，大家可以共同沟通，将能在会议上解决的问题尽量解决，对于暂时无法解决的问题确定解决方法和解决时间。</a:t>
            </a:r>
          </a:p>
          <a:p>
            <a:pPr indent="457200"/>
            <a:r>
              <a:rPr lang="en-US" altLang="zh-CN" dirty="0"/>
              <a:t>(5)</a:t>
            </a:r>
            <a:r>
              <a:rPr lang="zh-CN" altLang="zh-CN" dirty="0"/>
              <a:t>员工需求及建议反馈</a:t>
            </a:r>
          </a:p>
          <a:p>
            <a:pPr indent="457200"/>
            <a:r>
              <a:rPr lang="zh-CN" altLang="zh-CN" dirty="0"/>
              <a:t>组员反映工作和生活中的一些需求，并且针对上周的工作情况提出自己的建议，包括对管理方面的一些意见等。</a:t>
            </a:r>
          </a:p>
          <a:p>
            <a:pPr indent="457200"/>
            <a:r>
              <a:rPr lang="en-US" altLang="zh-CN" dirty="0"/>
              <a:t>(6)</a:t>
            </a:r>
            <a:r>
              <a:rPr lang="zh-CN" altLang="zh-CN" dirty="0"/>
              <a:t>总结</a:t>
            </a:r>
          </a:p>
          <a:p>
            <a:pPr indent="457200"/>
            <a:r>
              <a:rPr lang="zh-CN" altLang="zh-CN" dirty="0"/>
              <a:t>由班组长对整个会议的内容进行总结和确认。</a:t>
            </a:r>
          </a:p>
          <a:p>
            <a:pPr indent="457200"/>
            <a:r>
              <a:rPr lang="en-US" altLang="zh-CN" dirty="0"/>
              <a:t>(7)</a:t>
            </a:r>
            <a:r>
              <a:rPr lang="zh-CN" altLang="zh-CN" dirty="0"/>
              <a:t>其他内容</a:t>
            </a:r>
          </a:p>
          <a:p>
            <a:pPr indent="457200"/>
            <a:r>
              <a:rPr lang="zh-CN" altLang="zh-CN" dirty="0"/>
              <a:t>在周例会中也可加入其他内容，包括前面提到的减压游戏、对大家的日常培训、员工的主题演讲等。</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3"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小组周例会的执行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4914015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3970318"/>
          </a:xfrm>
          <a:prstGeom prst="rect">
            <a:avLst/>
          </a:prstGeom>
          <a:noFill/>
        </p:spPr>
        <p:txBody>
          <a:bodyPr wrap="square" rtlCol="0">
            <a:spAutoFit/>
          </a:bodyPr>
          <a:lstStyle/>
          <a:p>
            <a:pPr indent="457200"/>
            <a:r>
              <a:rPr lang="en-US" altLang="zh-CN" sz="1400" dirty="0"/>
              <a:t>5</a:t>
            </a:r>
            <a:r>
              <a:rPr lang="zh-CN" altLang="zh-CN" sz="1400" dirty="0"/>
              <a:t>．周例会需要注意的事项</a:t>
            </a:r>
          </a:p>
          <a:p>
            <a:pPr indent="457200"/>
            <a:r>
              <a:rPr lang="en-US" altLang="zh-CN" sz="1400" dirty="0"/>
              <a:t>(1)</a:t>
            </a:r>
            <a:r>
              <a:rPr lang="zh-CN" altLang="zh-CN" sz="1400" dirty="0"/>
              <a:t>准备工作要充分</a:t>
            </a:r>
          </a:p>
          <a:p>
            <a:pPr indent="457200"/>
            <a:r>
              <a:rPr lang="zh-CN" altLang="zh-CN" sz="1400" dirty="0"/>
              <a:t>一定要固定会议时间和地点，尽量不发生变化，万一临时改变，一定要及时通知大家；会议前要准备好周报表，对整个会议的流程进行梳理，准备好各项内容资料，这样才能确保整个会议的高效。</a:t>
            </a:r>
          </a:p>
          <a:p>
            <a:pPr indent="457200"/>
            <a:r>
              <a:rPr lang="en-US" altLang="zh-CN" sz="1400" dirty="0"/>
              <a:t>(2)</a:t>
            </a:r>
            <a:r>
              <a:rPr lang="zh-CN" altLang="zh-CN" sz="1400" dirty="0"/>
              <a:t>维持好会议纪律</a:t>
            </a:r>
          </a:p>
          <a:p>
            <a:pPr indent="457200"/>
            <a:r>
              <a:rPr lang="zh-CN" altLang="zh-CN" sz="1400" dirty="0"/>
              <a:t>因为周例会时间较长，内容较多，所以一定要维持好现场的会议秩序，在讨论过程中避免发生争吵或者对某个问题纠缠不清的情况。</a:t>
            </a:r>
          </a:p>
          <a:p>
            <a:pPr indent="457200"/>
            <a:r>
              <a:rPr lang="en-US" altLang="zh-CN" sz="1400" dirty="0"/>
              <a:t>(3)</a:t>
            </a:r>
            <a:r>
              <a:rPr lang="zh-CN" altLang="zh-CN" sz="1400" dirty="0"/>
              <a:t>突出重点</a:t>
            </a:r>
          </a:p>
          <a:p>
            <a:pPr indent="457200"/>
            <a:r>
              <a:rPr lang="zh-CN" altLang="zh-CN" sz="1400" dirty="0"/>
              <a:t>由于周例会的召开次数较多，日常工作相对来说变化不会太大，所以周例会中尽量解决重点问题，讨论重点工作，对于日常重复性的工作可简要带过。</a:t>
            </a:r>
          </a:p>
          <a:p>
            <a:pPr indent="457200"/>
            <a:r>
              <a:rPr lang="en-US" altLang="zh-CN" sz="1400" dirty="0"/>
              <a:t>(4)</a:t>
            </a:r>
            <a:r>
              <a:rPr lang="zh-CN" altLang="zh-CN" sz="1400" dirty="0"/>
              <a:t>工作细化</a:t>
            </a:r>
          </a:p>
          <a:p>
            <a:pPr indent="457200"/>
            <a:r>
              <a:rPr lang="zh-CN" altLang="zh-CN" sz="1400" dirty="0"/>
              <a:t>在周例会中所确定的问题解决办法，以及新的一周工作安排，一定要注意细化到人，并且有时间节点，以便在下次例会时能够进行检查，这样才能确保会议决议能够顺利地被执行。</a:t>
            </a:r>
          </a:p>
          <a:p>
            <a:pPr indent="457200"/>
            <a:r>
              <a:rPr lang="en-US" altLang="zh-CN" sz="1400" dirty="0"/>
              <a:t>(5)</a:t>
            </a:r>
            <a:r>
              <a:rPr lang="zh-CN" altLang="zh-CN" sz="1400" dirty="0"/>
              <a:t>做好记录</a:t>
            </a:r>
          </a:p>
          <a:p>
            <a:pPr indent="457200"/>
            <a:r>
              <a:rPr lang="zh-CN" altLang="zh-CN" sz="1400" dirty="0"/>
              <a:t>对于周例会的内容需要有专门的人员进行记录，并且形成邮件或共享文件，以供大家随时进行查看。</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3"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小组周例会的执行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6013016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1477328"/>
          </a:xfrm>
          <a:prstGeom prst="rect">
            <a:avLst/>
          </a:prstGeom>
          <a:noFill/>
        </p:spPr>
        <p:txBody>
          <a:bodyPr wrap="square" rtlCol="0">
            <a:spAutoFit/>
          </a:bodyPr>
          <a:lstStyle/>
          <a:p>
            <a:pPr indent="457200"/>
            <a:r>
              <a:rPr lang="zh-CN" altLang="zh-CN" b="1" dirty="0"/>
              <a:t>讨论</a:t>
            </a:r>
            <a:r>
              <a:rPr lang="zh-CN" altLang="zh-CN" b="1" dirty="0" smtClean="0"/>
              <a:t>内容</a:t>
            </a:r>
            <a:endParaRPr lang="en-US" altLang="zh-CN" b="1" dirty="0" smtClean="0"/>
          </a:p>
          <a:p>
            <a:pPr indent="457200"/>
            <a:endParaRPr lang="zh-CN" altLang="zh-CN" dirty="0"/>
          </a:p>
          <a:p>
            <a:pPr indent="457200"/>
            <a:r>
              <a:rPr lang="en-US" altLang="zh-CN" dirty="0"/>
              <a:t>1</a:t>
            </a:r>
            <a:r>
              <a:rPr lang="zh-CN" altLang="zh-CN" dirty="0"/>
              <a:t>．本次周例会组织的优缺点是什么？</a:t>
            </a:r>
          </a:p>
          <a:p>
            <a:pPr indent="457200"/>
            <a:r>
              <a:rPr lang="en-US" altLang="zh-CN" dirty="0"/>
              <a:t>2</a:t>
            </a:r>
            <a:r>
              <a:rPr lang="zh-CN" altLang="zh-CN" dirty="0"/>
              <a:t>．此次实训中，班组长角色表现如何？</a:t>
            </a:r>
          </a:p>
          <a:p>
            <a:pPr indent="457200"/>
            <a:r>
              <a:rPr lang="en-US" altLang="zh-CN" dirty="0"/>
              <a:t>3</a:t>
            </a:r>
            <a:r>
              <a:rPr lang="zh-CN" altLang="zh-CN" dirty="0"/>
              <a:t>．周例会的必要性。</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3"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小组周例会的执行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6013016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369332"/>
          </a:xfrm>
          <a:prstGeom prst="rect">
            <a:avLst/>
          </a:prstGeom>
          <a:noFill/>
        </p:spPr>
        <p:txBody>
          <a:bodyPr wrap="square" rtlCol="0">
            <a:spAutoFit/>
          </a:bodyPr>
          <a:lstStyle/>
          <a:p>
            <a:pPr algn="ctr"/>
            <a:r>
              <a:rPr lang="zh-CN" altLang="zh-CN" dirty="0"/>
              <a:t>表</a:t>
            </a:r>
            <a:r>
              <a:rPr lang="en-US" altLang="zh-CN" dirty="0"/>
              <a:t>2-5</a:t>
            </a:r>
            <a:r>
              <a:rPr lang="zh-CN" altLang="zh-CN" dirty="0"/>
              <a:t>周例会组织情况评分表</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3" name="TextBox 28"/>
          <p:cNvSpPr>
            <a:spLocks noChangeArrowheads="1"/>
          </p:cNvSpPr>
          <p:nvPr/>
        </p:nvSpPr>
        <p:spPr bwMode="auto">
          <a:xfrm>
            <a:off x="6046180" y="84605"/>
            <a:ext cx="2990318"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小组周例会的执行</a:t>
            </a:r>
            <a:endParaRPr lang="zh-CN" altLang="en-US" sz="1600" b="1" dirty="0">
              <a:solidFill>
                <a:schemeClr val="accent3">
                  <a:lumMod val="50000"/>
                </a:schemeClr>
              </a:solidFill>
              <a:latin typeface="黑体" pitchFamily="2" charset="-122"/>
              <a:ea typeface="黑体" pitchFamily="2"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2635243422"/>
              </p:ext>
            </p:extLst>
          </p:nvPr>
        </p:nvGraphicFramePr>
        <p:xfrm>
          <a:off x="2910746" y="1561356"/>
          <a:ext cx="5415280" cy="3474720"/>
        </p:xfrm>
        <a:graphic>
          <a:graphicData uri="http://schemas.openxmlformats.org/drawingml/2006/table">
            <a:tbl>
              <a:tblPr firstRow="1" firstCol="1" lastRow="1" lastCol="1" bandRow="1" bandCol="1">
                <a:tableStyleId>{5C22544A-7EE6-4342-B048-85BDC9FD1C3A}</a:tableStyleId>
              </a:tblPr>
              <a:tblGrid>
                <a:gridCol w="901700"/>
                <a:gridCol w="901700"/>
                <a:gridCol w="1802070"/>
                <a:gridCol w="504056"/>
                <a:gridCol w="720080"/>
                <a:gridCol w="585674"/>
              </a:tblGrid>
              <a:tr h="0">
                <a:tc>
                  <a:txBody>
                    <a:bodyPr/>
                    <a:lstStyle/>
                    <a:p>
                      <a:pPr algn="ctr">
                        <a:spcAft>
                          <a:spcPts val="0"/>
                        </a:spcAft>
                      </a:pPr>
                      <a:r>
                        <a:rPr lang="zh-CN" sz="1200" kern="0" dirty="0">
                          <a:effectLst/>
                        </a:rPr>
                        <a:t>班组长</a:t>
                      </a:r>
                      <a:endParaRPr lang="zh-CN" sz="1200" kern="100" dirty="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zh-CN" sz="1200" kern="0">
                          <a:effectLst/>
                        </a:rPr>
                        <a:t>部门</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zh-CN" sz="1200" kern="0">
                          <a:effectLst/>
                        </a:rPr>
                        <a:t>观察员</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a:txBody>
                    <a:bodyPr/>
                    <a:lstStyle/>
                    <a:p>
                      <a:pPr algn="ctr">
                        <a:spcAft>
                          <a:spcPts val="0"/>
                        </a:spcAft>
                      </a:pPr>
                      <a:r>
                        <a:rPr lang="zh-CN" sz="1200" kern="0">
                          <a:effectLst/>
                        </a:rPr>
                        <a:t>项目</a:t>
                      </a:r>
                      <a:endParaRPr lang="zh-CN" sz="1200" kern="100">
                        <a:effectLst/>
                        <a:latin typeface="Calibri"/>
                        <a:ea typeface="宋体"/>
                        <a:cs typeface="Times New Roman"/>
                      </a:endParaRPr>
                    </a:p>
                  </a:txBody>
                  <a:tcPr marL="68580" marR="68580" marT="0" marB="0" anchor="ctr"/>
                </a:tc>
                <a:tc gridSpan="2">
                  <a:txBody>
                    <a:bodyPr/>
                    <a:lstStyle/>
                    <a:p>
                      <a:pPr algn="ctr">
                        <a:spcAft>
                          <a:spcPts val="0"/>
                        </a:spcAft>
                      </a:pPr>
                      <a:r>
                        <a:rPr lang="zh-CN" sz="1200" kern="0">
                          <a:effectLst/>
                        </a:rPr>
                        <a:t>评分标准</a:t>
                      </a:r>
                      <a:endParaRPr lang="zh-CN" sz="1200" kern="10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zh-CN" sz="1200" kern="0">
                          <a:effectLst/>
                        </a:rPr>
                        <a:t>分值</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zh-CN" sz="1200" kern="0">
                          <a:effectLst/>
                        </a:rPr>
                        <a:t>得分</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zh-CN" sz="1200" kern="0" dirty="0">
                          <a:effectLst/>
                        </a:rPr>
                        <a:t>备注</a:t>
                      </a:r>
                      <a:endParaRPr lang="zh-CN" sz="1200" kern="100" dirty="0">
                        <a:effectLst/>
                        <a:latin typeface="Calibri"/>
                        <a:ea typeface="宋体"/>
                        <a:cs typeface="Times New Roman"/>
                      </a:endParaRPr>
                    </a:p>
                  </a:txBody>
                  <a:tcPr marL="68580" marR="68580" marT="0" marB="0" anchor="ctr"/>
                </a:tc>
              </a:tr>
              <a:tr h="0">
                <a:tc rowSpan="3">
                  <a:txBody>
                    <a:bodyPr/>
                    <a:lstStyle/>
                    <a:p>
                      <a:pPr algn="ctr">
                        <a:spcAft>
                          <a:spcPts val="0"/>
                        </a:spcAft>
                      </a:pPr>
                      <a:r>
                        <a:rPr lang="zh-CN" sz="1200" kern="0" dirty="0">
                          <a:effectLst/>
                        </a:rPr>
                        <a:t>会议准备</a:t>
                      </a:r>
                      <a:endParaRPr lang="zh-CN" sz="1200" kern="100" dirty="0">
                        <a:effectLst/>
                        <a:latin typeface="Calibri"/>
                        <a:ea typeface="宋体"/>
                        <a:cs typeface="Times New Roman"/>
                      </a:endParaRPr>
                    </a:p>
                  </a:txBody>
                  <a:tcPr marL="68580" marR="68580" marT="0" marB="0" anchor="ctr"/>
                </a:tc>
                <a:tc rowSpan="3" gridSpan="2">
                  <a:txBody>
                    <a:bodyPr/>
                    <a:lstStyle/>
                    <a:p>
                      <a:pPr algn="l">
                        <a:spcAft>
                          <a:spcPts val="0"/>
                        </a:spcAft>
                      </a:pPr>
                      <a:r>
                        <a:rPr lang="en-US" sz="1200" kern="0" dirty="0">
                          <a:effectLst/>
                        </a:rPr>
                        <a:t>1.</a:t>
                      </a:r>
                      <a:r>
                        <a:rPr lang="zh-CN" sz="1200" kern="0" dirty="0">
                          <a:effectLst/>
                        </a:rPr>
                        <a:t>角色分配是否明确</a:t>
                      </a:r>
                      <a:endParaRPr lang="zh-CN" sz="1200" kern="100" dirty="0">
                        <a:effectLst/>
                      </a:endParaRPr>
                    </a:p>
                    <a:p>
                      <a:pPr algn="l">
                        <a:spcAft>
                          <a:spcPts val="0"/>
                        </a:spcAft>
                      </a:pPr>
                      <a:r>
                        <a:rPr lang="en-US" sz="1200" kern="0" dirty="0">
                          <a:effectLst/>
                        </a:rPr>
                        <a:t>2.</a:t>
                      </a:r>
                      <a:r>
                        <a:rPr lang="zh-CN" sz="1200" kern="0" dirty="0">
                          <a:effectLst/>
                        </a:rPr>
                        <a:t>资料准备是否充分</a:t>
                      </a:r>
                      <a:endParaRPr lang="zh-CN" sz="1200" kern="100" dirty="0">
                        <a:effectLst/>
                      </a:endParaRPr>
                    </a:p>
                    <a:p>
                      <a:pPr algn="l">
                        <a:spcAft>
                          <a:spcPts val="0"/>
                        </a:spcAft>
                      </a:pPr>
                      <a:r>
                        <a:rPr lang="en-US" sz="1200" kern="0" dirty="0">
                          <a:effectLst/>
                        </a:rPr>
                        <a:t>3.</a:t>
                      </a:r>
                      <a:r>
                        <a:rPr lang="zh-CN" sz="1200" kern="0" dirty="0">
                          <a:effectLst/>
                        </a:rPr>
                        <a:t>是否提前进行了会议通知</a:t>
                      </a:r>
                      <a:endParaRPr lang="zh-CN" sz="1200" kern="100" dirty="0">
                        <a:effectLst/>
                        <a:latin typeface="Calibri"/>
                        <a:ea typeface="宋体"/>
                        <a:cs typeface="Times New Roman"/>
                      </a:endParaRPr>
                    </a:p>
                  </a:txBody>
                  <a:tcPr marL="68580" marR="68580" marT="0" marB="0" anchor="ctr"/>
                </a:tc>
                <a:tc rowSpan="3" hMerge="1">
                  <a:txBody>
                    <a:bodyPr/>
                    <a:lstStyle/>
                    <a:p>
                      <a:endParaRPr lang="zh-CN" altLang="en-US"/>
                    </a:p>
                  </a:txBody>
                  <a:tcPr/>
                </a:tc>
                <a:tc>
                  <a:txBody>
                    <a:bodyPr/>
                    <a:lstStyle/>
                    <a:p>
                      <a:pPr algn="ctr">
                        <a:spcAft>
                          <a:spcPts val="0"/>
                        </a:spcAft>
                      </a:pPr>
                      <a:r>
                        <a:rPr lang="en-US" sz="1200" kern="0">
                          <a:effectLst/>
                        </a:rPr>
                        <a:t>5</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vMerge="1">
                  <a:txBody>
                    <a:bodyPr/>
                    <a:lstStyle/>
                    <a:p>
                      <a:endParaRPr lang="zh-CN" altLang="en-US"/>
                    </a:p>
                  </a:txBody>
                  <a:tcPr/>
                </a:tc>
                <a:tc hMerge="1" vMerge="1">
                  <a:txBody>
                    <a:bodyPr/>
                    <a:lstStyle/>
                    <a:p>
                      <a:endParaRPr lang="zh-CN" altLang="en-US"/>
                    </a:p>
                  </a:txBody>
                  <a:tcPr/>
                </a:tc>
                <a:tc>
                  <a:txBody>
                    <a:bodyPr/>
                    <a:lstStyle/>
                    <a:p>
                      <a:pPr algn="ctr">
                        <a:spcAft>
                          <a:spcPts val="0"/>
                        </a:spcAft>
                      </a:pPr>
                      <a:r>
                        <a:rPr lang="en-US" sz="1200" kern="0">
                          <a:effectLst/>
                        </a:rPr>
                        <a:t>5</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vMerge="1">
                  <a:txBody>
                    <a:bodyPr/>
                    <a:lstStyle/>
                    <a:p>
                      <a:endParaRPr lang="zh-CN" altLang="en-US"/>
                    </a:p>
                  </a:txBody>
                  <a:tcPr/>
                </a:tc>
                <a:tc hMerge="1" vMerge="1">
                  <a:txBody>
                    <a:bodyPr/>
                    <a:lstStyle/>
                    <a:p>
                      <a:endParaRPr lang="zh-CN" altLang="en-US"/>
                    </a:p>
                  </a:txBody>
                  <a:tcPr/>
                </a:tc>
                <a:tc>
                  <a:txBody>
                    <a:bodyPr/>
                    <a:lstStyle/>
                    <a:p>
                      <a:pPr algn="ctr">
                        <a:spcAft>
                          <a:spcPts val="0"/>
                        </a:spcAft>
                      </a:pPr>
                      <a:r>
                        <a:rPr lang="en-US" sz="1200" kern="0">
                          <a:effectLst/>
                        </a:rPr>
                        <a:t>5</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dirty="0">
                          <a:effectLst/>
                        </a:rPr>
                        <a:t> </a:t>
                      </a:r>
                      <a:endParaRPr lang="zh-CN" sz="1200" kern="100" dirty="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rowSpan="2">
                  <a:txBody>
                    <a:bodyPr/>
                    <a:lstStyle/>
                    <a:p>
                      <a:pPr algn="ctr">
                        <a:spcAft>
                          <a:spcPts val="0"/>
                        </a:spcAft>
                      </a:pPr>
                      <a:r>
                        <a:rPr lang="zh-CN" sz="1200" kern="0">
                          <a:effectLst/>
                        </a:rPr>
                        <a:t>会议组织</a:t>
                      </a:r>
                      <a:endParaRPr lang="zh-CN" sz="1200" kern="100">
                        <a:effectLst/>
                        <a:latin typeface="Calibri"/>
                        <a:ea typeface="宋体"/>
                        <a:cs typeface="Times New Roman"/>
                      </a:endParaRPr>
                    </a:p>
                  </a:txBody>
                  <a:tcPr marL="68580" marR="68580" marT="0" marB="0" anchor="ctr"/>
                </a:tc>
                <a:tc gridSpan="2">
                  <a:txBody>
                    <a:bodyPr/>
                    <a:lstStyle/>
                    <a:p>
                      <a:pPr algn="l">
                        <a:spcAft>
                          <a:spcPts val="0"/>
                        </a:spcAft>
                      </a:pPr>
                      <a:r>
                        <a:rPr lang="en-US" sz="1200" kern="0" dirty="0">
                          <a:effectLst/>
                        </a:rPr>
                        <a:t>1.</a:t>
                      </a:r>
                      <a:r>
                        <a:rPr lang="zh-CN" sz="1200" kern="0" dirty="0">
                          <a:effectLst/>
                        </a:rPr>
                        <a:t>时间、地点、参与人员是否确认</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5</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dirty="0">
                          <a:effectLst/>
                        </a:rPr>
                        <a:t> </a:t>
                      </a:r>
                      <a:endParaRPr lang="zh-CN" sz="1200" kern="100" dirty="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en-US" sz="1200" kern="0" dirty="0">
                          <a:effectLst/>
                        </a:rPr>
                        <a:t>2.</a:t>
                      </a:r>
                      <a:r>
                        <a:rPr lang="zh-CN" sz="1200" kern="0" dirty="0">
                          <a:effectLst/>
                        </a:rPr>
                        <a:t>人员召集过程是否有序</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5</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rowSpan="6">
                  <a:txBody>
                    <a:bodyPr/>
                    <a:lstStyle/>
                    <a:p>
                      <a:pPr algn="ctr">
                        <a:spcAft>
                          <a:spcPts val="0"/>
                        </a:spcAft>
                      </a:pPr>
                      <a:r>
                        <a:rPr lang="zh-CN" sz="1200" kern="0">
                          <a:effectLst/>
                        </a:rPr>
                        <a:t>会议内容</a:t>
                      </a:r>
                      <a:endParaRPr lang="zh-CN" sz="1200" kern="100">
                        <a:effectLst/>
                        <a:latin typeface="Calibri"/>
                        <a:ea typeface="宋体"/>
                        <a:cs typeface="Times New Roman"/>
                      </a:endParaRPr>
                    </a:p>
                  </a:txBody>
                  <a:tcPr marL="68580" marR="68580" marT="0" marB="0" anchor="ctr"/>
                </a:tc>
                <a:tc gridSpan="2">
                  <a:txBody>
                    <a:bodyPr/>
                    <a:lstStyle/>
                    <a:p>
                      <a:pPr algn="l">
                        <a:spcAft>
                          <a:spcPts val="0"/>
                        </a:spcAft>
                      </a:pPr>
                      <a:r>
                        <a:rPr lang="en-US" sz="1200" kern="0" dirty="0">
                          <a:effectLst/>
                        </a:rPr>
                        <a:t>1.</a:t>
                      </a:r>
                      <a:r>
                        <a:rPr lang="zh-CN" sz="1200" kern="0" dirty="0">
                          <a:effectLst/>
                        </a:rPr>
                        <a:t>会议流程是否正确</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10</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en-US" sz="1200" kern="0" dirty="0">
                          <a:effectLst/>
                        </a:rPr>
                        <a:t>2.</a:t>
                      </a:r>
                      <a:r>
                        <a:rPr lang="zh-CN" sz="1200" kern="0" dirty="0">
                          <a:effectLst/>
                        </a:rPr>
                        <a:t>会议内容是否全面</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10</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dirty="0">
                          <a:effectLst/>
                        </a:rPr>
                        <a:t> </a:t>
                      </a:r>
                      <a:endParaRPr lang="zh-CN" sz="1200" kern="100" dirty="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en-US" sz="1200" kern="0" dirty="0">
                          <a:effectLst/>
                        </a:rPr>
                        <a:t>3.</a:t>
                      </a:r>
                      <a:r>
                        <a:rPr lang="zh-CN" sz="1200" kern="0" dirty="0">
                          <a:effectLst/>
                        </a:rPr>
                        <a:t>是否对相关工作进行了合理的解释</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10</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en-US" sz="1200" kern="0" dirty="0">
                          <a:effectLst/>
                        </a:rPr>
                        <a:t>4.</a:t>
                      </a:r>
                      <a:r>
                        <a:rPr lang="zh-CN" sz="1200" kern="0" dirty="0">
                          <a:effectLst/>
                        </a:rPr>
                        <a:t>是否对相关工作进行了合理的安排</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10</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en-US" sz="1200" kern="0" dirty="0">
                          <a:effectLst/>
                        </a:rPr>
                        <a:t>5.</a:t>
                      </a:r>
                      <a:r>
                        <a:rPr lang="zh-CN" sz="1200" kern="0" dirty="0">
                          <a:effectLst/>
                        </a:rPr>
                        <a:t>是否对员工提出的问题进行了合理的解决</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10</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en-US" sz="1200" kern="0" dirty="0">
                          <a:effectLst/>
                        </a:rPr>
                        <a:t>6.</a:t>
                      </a:r>
                      <a:r>
                        <a:rPr lang="zh-CN" sz="1200" kern="0" dirty="0">
                          <a:effectLst/>
                        </a:rPr>
                        <a:t>是否动员大家参与发言</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5</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rowSpan="2">
                  <a:txBody>
                    <a:bodyPr/>
                    <a:lstStyle/>
                    <a:p>
                      <a:pPr algn="ctr">
                        <a:spcAft>
                          <a:spcPts val="0"/>
                        </a:spcAft>
                      </a:pPr>
                      <a:r>
                        <a:rPr lang="zh-CN" sz="1200" kern="0">
                          <a:effectLst/>
                        </a:rPr>
                        <a:t>会议总结</a:t>
                      </a:r>
                      <a:endParaRPr lang="zh-CN" sz="1200" kern="100">
                        <a:effectLst/>
                        <a:latin typeface="Calibri"/>
                        <a:ea typeface="宋体"/>
                        <a:cs typeface="Times New Roman"/>
                      </a:endParaRPr>
                    </a:p>
                  </a:txBody>
                  <a:tcPr marL="68580" marR="68580" marT="0" marB="0" anchor="ctr"/>
                </a:tc>
                <a:tc gridSpan="2">
                  <a:txBody>
                    <a:bodyPr/>
                    <a:lstStyle/>
                    <a:p>
                      <a:pPr algn="l">
                        <a:spcAft>
                          <a:spcPts val="0"/>
                        </a:spcAft>
                      </a:pPr>
                      <a:r>
                        <a:rPr lang="en-US" sz="1200" kern="0" dirty="0">
                          <a:effectLst/>
                        </a:rPr>
                        <a:t>1.</a:t>
                      </a:r>
                      <a:r>
                        <a:rPr lang="zh-CN" sz="1200" kern="0" dirty="0">
                          <a:effectLst/>
                        </a:rPr>
                        <a:t>会议总结是否全面</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10</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en-US" sz="1200" kern="0" dirty="0">
                          <a:effectLst/>
                        </a:rPr>
                        <a:t>2.</a:t>
                      </a:r>
                      <a:r>
                        <a:rPr lang="zh-CN" sz="1200" kern="0" dirty="0">
                          <a:effectLst/>
                        </a:rPr>
                        <a:t>是否达到预期效果</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10</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gridSpan="3">
                  <a:txBody>
                    <a:bodyPr/>
                    <a:lstStyle/>
                    <a:p>
                      <a:pPr algn="ctr">
                        <a:spcAft>
                          <a:spcPts val="0"/>
                        </a:spcAft>
                      </a:pPr>
                      <a:r>
                        <a:rPr lang="zh-CN" sz="1200" kern="0">
                          <a:effectLst/>
                        </a:rPr>
                        <a:t>合计</a:t>
                      </a:r>
                      <a:endParaRPr lang="zh-CN" sz="1200" kern="10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gridSpan="3">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r>
              <a:tr h="0">
                <a:tc gridSpan="6">
                  <a:txBody>
                    <a:bodyPr/>
                    <a:lstStyle/>
                    <a:p>
                      <a:pPr algn="ctr">
                        <a:spcAft>
                          <a:spcPts val="0"/>
                        </a:spcAft>
                      </a:pPr>
                      <a:r>
                        <a:rPr lang="zh-CN" sz="1200" kern="0">
                          <a:effectLst/>
                        </a:rPr>
                        <a:t>整体评价</a:t>
                      </a:r>
                      <a:endParaRPr lang="zh-CN" sz="1200" kern="10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0">
                <a:tc gridSpan="6">
                  <a:txBody>
                    <a:bodyPr/>
                    <a:lstStyle/>
                    <a:p>
                      <a:pPr algn="ctr">
                        <a:spcAft>
                          <a:spcPts val="0"/>
                        </a:spcAft>
                      </a:pPr>
                      <a:r>
                        <a:rPr lang="en-US" sz="1200" kern="0" dirty="0">
                          <a:effectLst/>
                        </a:rPr>
                        <a:t> </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16"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61273281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4247317"/>
          </a:xfrm>
          <a:prstGeom prst="rect">
            <a:avLst/>
          </a:prstGeom>
          <a:noFill/>
        </p:spPr>
        <p:txBody>
          <a:bodyPr wrap="square" rtlCol="0">
            <a:spAutoFit/>
          </a:bodyPr>
          <a:lstStyle/>
          <a:p>
            <a:pPr indent="457200"/>
            <a:r>
              <a:rPr lang="zh-CN" altLang="zh-CN" b="1" dirty="0"/>
              <a:t>实训</a:t>
            </a:r>
            <a:r>
              <a:rPr lang="zh-CN" altLang="zh-CN" b="1" dirty="0" smtClean="0"/>
              <a:t>目的</a:t>
            </a:r>
            <a:endParaRPr lang="en-US" altLang="zh-CN" b="1" dirty="0" smtClean="0"/>
          </a:p>
          <a:p>
            <a:pPr indent="457200"/>
            <a:endParaRPr lang="zh-CN" altLang="zh-CN" dirty="0"/>
          </a:p>
          <a:p>
            <a:pPr indent="457200"/>
            <a:r>
              <a:rPr lang="zh-CN" altLang="zh-CN" dirty="0"/>
              <a:t>本节主要针对如何执行好班前例会进行实训</a:t>
            </a:r>
            <a:r>
              <a:rPr lang="zh-CN" altLang="zh-CN" dirty="0" smtClean="0"/>
              <a:t>。</a:t>
            </a:r>
            <a:endParaRPr lang="en-US" altLang="zh-CN" dirty="0" smtClean="0"/>
          </a:p>
          <a:p>
            <a:pPr indent="457200"/>
            <a:endParaRPr lang="en-US" altLang="zh-CN" dirty="0"/>
          </a:p>
          <a:p>
            <a:pPr indent="457200"/>
            <a:r>
              <a:rPr lang="zh-CN" altLang="zh-CN" b="1" dirty="0"/>
              <a:t>必备能</a:t>
            </a:r>
            <a:r>
              <a:rPr lang="zh-CN" altLang="zh-CN" b="1" dirty="0" smtClean="0"/>
              <a:t>力点</a:t>
            </a:r>
            <a:endParaRPr lang="en-US" altLang="zh-CN" b="1" dirty="0" smtClean="0"/>
          </a:p>
          <a:p>
            <a:pPr indent="457200"/>
            <a:endParaRPr lang="zh-CN" altLang="zh-CN" dirty="0"/>
          </a:p>
          <a:p>
            <a:pPr indent="457200"/>
            <a:r>
              <a:rPr lang="en-US" altLang="zh-CN" dirty="0"/>
              <a:t>1</a:t>
            </a:r>
            <a:r>
              <a:rPr lang="zh-CN" altLang="zh-CN" dirty="0"/>
              <a:t>．数据分析能力</a:t>
            </a:r>
          </a:p>
          <a:p>
            <a:pPr indent="457200"/>
            <a:r>
              <a:rPr lang="zh-CN" altLang="zh-CN" dirty="0"/>
              <a:t>班组长要及时对夜班数据或者前日数据进行分析，掌握近期的数据情况，根据当前的工作状况进行重点问题的解决和人员的分配。</a:t>
            </a:r>
          </a:p>
          <a:p>
            <a:pPr indent="457200"/>
            <a:r>
              <a:rPr lang="en-US" altLang="zh-CN" dirty="0"/>
              <a:t>2</a:t>
            </a:r>
            <a:r>
              <a:rPr lang="zh-CN" altLang="zh-CN" dirty="0"/>
              <a:t>．问题解决能力</a:t>
            </a:r>
          </a:p>
          <a:p>
            <a:pPr indent="457200"/>
            <a:r>
              <a:rPr lang="zh-CN" altLang="zh-CN" dirty="0"/>
              <a:t>要对夜班或者前一天遗留问题给出处理办法，要能在例会中解决部分员工现场提出的一些问题。</a:t>
            </a:r>
          </a:p>
          <a:p>
            <a:pPr indent="457200"/>
            <a:r>
              <a:rPr lang="en-US" altLang="zh-CN" dirty="0"/>
              <a:t>3</a:t>
            </a:r>
            <a:r>
              <a:rPr lang="zh-CN" altLang="zh-CN" dirty="0"/>
              <a:t>．较强组织能力</a:t>
            </a:r>
          </a:p>
          <a:p>
            <a:pPr indent="457200"/>
            <a:r>
              <a:rPr lang="zh-CN" altLang="zh-CN" dirty="0"/>
              <a:t>要组织好班前例会的整个过程，有必要时还需要组织大家进行唱歌、喊口号，甚至组织游戏等</a:t>
            </a:r>
            <a:r>
              <a:rPr lang="zh-CN" altLang="zh-CN" dirty="0" smtClean="0"/>
              <a:t>。</a:t>
            </a:r>
            <a:endParaRPr lang="zh-CN" altLang="zh-CN" dirty="0"/>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班前例会的执行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546217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6" name="TextBox 15"/>
          <p:cNvSpPr txBox="1"/>
          <p:nvPr/>
        </p:nvSpPr>
        <p:spPr>
          <a:xfrm>
            <a:off x="3131369" y="1633364"/>
            <a:ext cx="4392488" cy="646331"/>
          </a:xfrm>
          <a:prstGeom prst="rect">
            <a:avLst/>
          </a:prstGeom>
          <a:noFill/>
        </p:spPr>
        <p:txBody>
          <a:bodyPr wrap="square" rtlCol="0">
            <a:spAutoFit/>
          </a:bodyPr>
          <a:lstStyle/>
          <a:p>
            <a:r>
              <a:rPr lang="zh-CN" altLang="en-US" sz="3600" b="1" dirty="0" smtClean="0">
                <a:latin typeface="黑体" pitchFamily="49" charset="-122"/>
                <a:ea typeface="黑体" pitchFamily="49" charset="-122"/>
              </a:rPr>
              <a:t>本</a:t>
            </a:r>
            <a:r>
              <a:rPr lang="zh-CN" altLang="en-US" sz="3600" b="1" dirty="0">
                <a:latin typeface="黑体" pitchFamily="49" charset="-122"/>
                <a:ea typeface="黑体" pitchFamily="49" charset="-122"/>
              </a:rPr>
              <a:t>模块</a:t>
            </a:r>
            <a:r>
              <a:rPr lang="zh-CN" altLang="en-US" sz="3600" b="1" dirty="0" smtClean="0">
                <a:latin typeface="黑体" pitchFamily="49" charset="-122"/>
                <a:ea typeface="黑体" pitchFamily="49" charset="-122"/>
              </a:rPr>
              <a:t>内容</a:t>
            </a:r>
            <a:r>
              <a:rPr lang="zh-CN" altLang="en-US" sz="3600" b="1" dirty="0" smtClean="0">
                <a:latin typeface="黑体" pitchFamily="49" charset="-122"/>
                <a:ea typeface="黑体" pitchFamily="49" charset="-122"/>
              </a:rPr>
              <a:t>学习结束！</a:t>
            </a:r>
            <a:endParaRPr lang="zh-CN" altLang="en-US" sz="3600" b="1" dirty="0">
              <a:latin typeface="黑体" pitchFamily="49" charset="-122"/>
              <a:ea typeface="黑体" pitchFamily="49" charset="-122"/>
            </a:endParaRPr>
          </a:p>
        </p:txBody>
      </p:sp>
      <p:sp>
        <p:nvSpPr>
          <p:cNvPr id="17" name="圆角矩形 16"/>
          <p:cNvSpPr/>
          <p:nvPr/>
        </p:nvSpPr>
        <p:spPr>
          <a:xfrm>
            <a:off x="2627313" y="2857500"/>
            <a:ext cx="5400600" cy="864096"/>
          </a:xfrm>
          <a:prstGeom prst="round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smtClean="0">
                <a:latin typeface="黑体" pitchFamily="49" charset="-122"/>
                <a:ea typeface="黑体" pitchFamily="49" charset="-122"/>
              </a:rPr>
              <a:t>请同学们继续努力学习</a:t>
            </a:r>
            <a:endParaRPr lang="zh-CN" altLang="en-US" sz="4000" dirty="0">
              <a:latin typeface="黑体" pitchFamily="49" charset="-122"/>
              <a:ea typeface="黑体" pitchFamily="49" charset="-122"/>
            </a:endParaRPr>
          </a:p>
        </p:txBody>
      </p:sp>
      <p:pic>
        <p:nvPicPr>
          <p:cNvPr id="18" name="图片 17">
            <a:hlinkClick r:id="rId4"/>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18313" y="4313237"/>
            <a:ext cx="609600" cy="619125"/>
          </a:xfrm>
          <a:prstGeom prst="rect">
            <a:avLst/>
          </a:prstGeom>
        </p:spPr>
      </p:pic>
      <p:sp>
        <p:nvSpPr>
          <p:cNvPr id="19" name="圆角矩形 18">
            <a:hlinkClick r:id="rId6"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69066791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2585323"/>
          </a:xfrm>
          <a:prstGeom prst="rect">
            <a:avLst/>
          </a:prstGeom>
          <a:noFill/>
        </p:spPr>
        <p:txBody>
          <a:bodyPr wrap="square" rtlCol="0">
            <a:spAutoFit/>
          </a:bodyPr>
          <a:lstStyle/>
          <a:p>
            <a:pPr indent="457200"/>
            <a:r>
              <a:rPr lang="zh-CN" altLang="zh-CN" b="1" dirty="0"/>
              <a:t>时间</a:t>
            </a:r>
            <a:r>
              <a:rPr lang="zh-CN" altLang="zh-CN" b="1" dirty="0" smtClean="0"/>
              <a:t>安排</a:t>
            </a:r>
            <a:endParaRPr lang="en-US" altLang="zh-CN" b="1" dirty="0" smtClean="0"/>
          </a:p>
          <a:p>
            <a:pPr indent="457200"/>
            <a:endParaRPr lang="zh-CN" altLang="zh-CN" dirty="0"/>
          </a:p>
          <a:p>
            <a:pPr indent="457200"/>
            <a:r>
              <a:rPr lang="zh-CN" altLang="zh-CN" dirty="0"/>
              <a:t>建议课时：</a:t>
            </a:r>
            <a:r>
              <a:rPr lang="en-US" altLang="zh-CN" dirty="0"/>
              <a:t>2</a:t>
            </a:r>
            <a:r>
              <a:rPr lang="zh-CN" altLang="zh-CN" dirty="0"/>
              <a:t>课时，第</a:t>
            </a:r>
            <a:r>
              <a:rPr lang="en-US" altLang="zh-CN" dirty="0"/>
              <a:t>1</a:t>
            </a:r>
            <a:r>
              <a:rPr lang="zh-CN" altLang="zh-CN" dirty="0"/>
              <a:t>课时由教师讲解相关知识后，各角色进行准备；</a:t>
            </a:r>
          </a:p>
          <a:p>
            <a:pPr indent="457200"/>
            <a:r>
              <a:rPr lang="zh-CN" altLang="zh-CN" dirty="0"/>
              <a:t>第</a:t>
            </a:r>
            <a:r>
              <a:rPr lang="en-US" altLang="zh-CN" dirty="0"/>
              <a:t>2</a:t>
            </a:r>
            <a:r>
              <a:rPr lang="zh-CN" altLang="zh-CN" dirty="0"/>
              <a:t>课时执行任务和点评总结。</a:t>
            </a:r>
          </a:p>
          <a:p>
            <a:pPr indent="457200"/>
            <a:r>
              <a:rPr lang="en-US" altLang="zh-CN" b="1" dirty="0"/>
              <a:t> </a:t>
            </a:r>
            <a:endParaRPr lang="zh-CN" altLang="zh-CN" dirty="0"/>
          </a:p>
          <a:p>
            <a:pPr indent="457200"/>
            <a:r>
              <a:rPr lang="zh-CN" altLang="zh-CN" b="1" dirty="0"/>
              <a:t>分组</a:t>
            </a:r>
            <a:r>
              <a:rPr lang="zh-CN" altLang="zh-CN" b="1" dirty="0" smtClean="0"/>
              <a:t>方式</a:t>
            </a:r>
            <a:endParaRPr lang="en-US" altLang="zh-CN" b="1" dirty="0" smtClean="0"/>
          </a:p>
          <a:p>
            <a:pPr indent="457200"/>
            <a:endParaRPr lang="zh-CN" altLang="zh-CN" dirty="0"/>
          </a:p>
          <a:p>
            <a:pPr indent="457200"/>
            <a:r>
              <a:rPr lang="zh-CN" altLang="zh-CN" dirty="0"/>
              <a:t>按默认小组人数执行。</a:t>
            </a:r>
          </a:p>
        </p:txBody>
      </p:sp>
      <p:pic>
        <p:nvPicPr>
          <p:cNvPr id="12" name="图片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450" r="19067"/>
          <a:stretch/>
        </p:blipFill>
        <p:spPr bwMode="auto">
          <a:xfrm>
            <a:off x="0" y="1921396"/>
            <a:ext cx="216645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班前例会的执行</a:t>
            </a:r>
            <a:endParaRPr lang="zh-CN" altLang="en-US" sz="1600" b="1" dirty="0">
              <a:solidFill>
                <a:schemeClr val="accent3">
                  <a:lumMod val="50000"/>
                </a:schemeClr>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194421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模块二  执行会议</a:t>
            </a:r>
            <a:endParaRPr lang="zh-CN" altLang="en-US" dirty="0">
              <a:solidFill>
                <a:schemeClr val="bg1"/>
              </a:solidFill>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546217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778</TotalTime>
  <Words>12330</Words>
  <Application>Microsoft Office PowerPoint</Application>
  <PresentationFormat>全屏显示(16:10)</PresentationFormat>
  <Paragraphs>1341</Paragraphs>
  <Slides>80</Slides>
  <Notes>0</Notes>
  <HiddenSlides>0</HiddenSlides>
  <MMClips>0</MMClips>
  <ScaleCrop>false</ScaleCrop>
  <HeadingPairs>
    <vt:vector size="4" baseType="variant">
      <vt:variant>
        <vt:lpstr>主题</vt:lpstr>
      </vt:variant>
      <vt:variant>
        <vt:i4>1</vt:i4>
      </vt:variant>
      <vt:variant>
        <vt:lpstr>幻灯片标题</vt:lpstr>
      </vt:variant>
      <vt:variant>
        <vt:i4>80</vt:i4>
      </vt:variant>
    </vt:vector>
  </HeadingPairs>
  <TitlesOfParts>
    <vt:vector size="81"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LeExOyO Studio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usmsn</dc:creator>
  <cp:lastModifiedBy>usmsn</cp:lastModifiedBy>
  <cp:revision>41</cp:revision>
  <dcterms:created xsi:type="dcterms:W3CDTF">2013-05-08T02:22:59Z</dcterms:created>
  <dcterms:modified xsi:type="dcterms:W3CDTF">2013-05-15T07:33:40Z</dcterms:modified>
</cp:coreProperties>
</file>