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396" r:id="rId5"/>
    <p:sldId id="261" r:id="rId6"/>
    <p:sldId id="325" r:id="rId7"/>
    <p:sldId id="360" r:id="rId8"/>
    <p:sldId id="336" r:id="rId9"/>
    <p:sldId id="337" r:id="rId10"/>
    <p:sldId id="369" r:id="rId11"/>
    <p:sldId id="370" r:id="rId12"/>
    <p:sldId id="371" r:id="rId13"/>
    <p:sldId id="372" r:id="rId14"/>
    <p:sldId id="373" r:id="rId15"/>
    <p:sldId id="374" r:id="rId16"/>
    <p:sldId id="375" r:id="rId17"/>
    <p:sldId id="376" r:id="rId18"/>
    <p:sldId id="377" r:id="rId19"/>
    <p:sldId id="397" r:id="rId20"/>
    <p:sldId id="398" r:id="rId21"/>
    <p:sldId id="399" r:id="rId22"/>
    <p:sldId id="400" r:id="rId23"/>
    <p:sldId id="401" r:id="rId24"/>
    <p:sldId id="402" r:id="rId25"/>
    <p:sldId id="403" r:id="rId26"/>
    <p:sldId id="347" r:id="rId27"/>
    <p:sldId id="348" r:id="rId28"/>
    <p:sldId id="378" r:id="rId29"/>
    <p:sldId id="379" r:id="rId30"/>
    <p:sldId id="358" r:id="rId31"/>
    <p:sldId id="359" r:id="rId32"/>
    <p:sldId id="387" r:id="rId33"/>
    <p:sldId id="388" r:id="rId34"/>
    <p:sldId id="389" r:id="rId35"/>
    <p:sldId id="390" r:id="rId36"/>
    <p:sldId id="391" r:id="rId37"/>
    <p:sldId id="392" r:id="rId38"/>
    <p:sldId id="393" r:id="rId39"/>
    <p:sldId id="394" r:id="rId40"/>
    <p:sldId id="395" r:id="rId41"/>
    <p:sldId id="407" r:id="rId42"/>
    <p:sldId id="408" r:id="rId43"/>
    <p:sldId id="409" r:id="rId44"/>
    <p:sldId id="410" r:id="rId45"/>
    <p:sldId id="411" r:id="rId46"/>
    <p:sldId id="412" r:id="rId47"/>
    <p:sldId id="413" r:id="rId48"/>
    <p:sldId id="414" r:id="rId49"/>
    <p:sldId id="415" r:id="rId50"/>
    <p:sldId id="417" r:id="rId51"/>
    <p:sldId id="418" r:id="rId52"/>
    <p:sldId id="419" r:id="rId53"/>
    <p:sldId id="420" r:id="rId54"/>
    <p:sldId id="421" r:id="rId55"/>
    <p:sldId id="422" r:id="rId56"/>
    <p:sldId id="423" r:id="rId57"/>
    <p:sldId id="326" r:id="rId58"/>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3759" autoAdjust="0"/>
  </p:normalViewPr>
  <p:slideViewPr>
    <p:cSldViewPr>
      <p:cViewPr>
        <p:scale>
          <a:sx n="100" d="100"/>
          <a:sy n="100" d="100"/>
        </p:scale>
        <p:origin x="-696" y="-114"/>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xml.rels><?xml version="1.0" encoding="UTF-8" standalone="yes"?>
<Relationships xmlns="http://schemas.openxmlformats.org/package/2006/relationships"><Relationship Id="rId8" Type="http://schemas.openxmlformats.org/officeDocument/2006/relationships/hyperlink" Target="&#26222;&#36890;&#35805;&#35821;&#35328;&#22522;&#30784;&#19982;&#24212;&#29992;&#25945;&#31243;&#31532;&#19968;&#31456;.pps" TargetMode="External"/><Relationship Id="rId3" Type="http://schemas.openxmlformats.org/officeDocument/2006/relationships/image" Target="../media/image2.png"/><Relationship Id="rId7" Type="http://schemas.openxmlformats.org/officeDocument/2006/relationships/hyperlink" Target="&#26222;&#36890;&#35805;&#35821;&#35328;&#22522;&#30784;&#19982;&#24212;&#29992;&#25945;&#31243;&#31532;&#20108;&#31456;.pps"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26222;&#36890;&#35805;&#35821;&#35328;&#22522;&#30784;&#19982;&#24212;&#29992;&#25945;&#31243;&#31532;&#20845;&#31456;.pps" TargetMode="External"/><Relationship Id="rId11" Type="http://schemas.openxmlformats.org/officeDocument/2006/relationships/hyperlink" Target="&#26222;&#36890;&#35805;&#35821;&#35328;&#22522;&#30784;&#19982;&#24212;&#29992;&#25945;&#31243;&#31532;&#22235;&#31456;.pps" TargetMode="External"/><Relationship Id="rId5" Type="http://schemas.openxmlformats.org/officeDocument/2006/relationships/hyperlink" Target="&#26222;&#36890;&#35805;&#35821;&#35328;&#22522;&#30784;&#19982;&#24212;&#29992;&#25945;&#31243;&#31532;&#20116;&#31456;.pps" TargetMode="External"/><Relationship Id="rId10" Type="http://schemas.openxmlformats.org/officeDocument/2006/relationships/hyperlink" Target="&#26222;&#36890;&#35805;&#35821;&#35328;&#22522;&#30784;&#19982;&#24212;&#29992;&#25945;&#31243;&#31532;&#19977;&#31456;.pps" TargetMode="External"/><Relationship Id="rId4" Type="http://schemas.openxmlformats.org/officeDocument/2006/relationships/hyperlink" Target="&#26222;&#36890;&#35805;&#35821;&#35328;&#22522;&#30784;&#19982;&#24212;&#29992;&#25945;&#31243;&#38468;&#24405;.pps" TargetMode="External"/><Relationship Id="rId9" Type="http://schemas.openxmlformats.org/officeDocument/2006/relationships/hyperlink" Target="&#26222;&#36890;&#35805;&#35821;&#35328;&#22522;&#30784;&#19982;&#24212;&#29992;&#25945;&#31243;&#31532;&#19971;&#3145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5.xml"/><Relationship Id="rId7" Type="http://schemas.openxmlformats.org/officeDocument/2006/relationships/slide" Target="slide26.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2.xml"/><Relationship Id="rId4" Type="http://schemas.openxmlformats.org/officeDocument/2006/relationships/slide" Target="slide8.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4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0.xml"/></Relationships>
</file>

<file path=ppt/slides/_rels/slide5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sp>
        <p:nvSpPr>
          <p:cNvPr id="8" name="TextBox 7"/>
          <p:cNvSpPr txBox="1"/>
          <p:nvPr/>
        </p:nvSpPr>
        <p:spPr>
          <a:xfrm>
            <a:off x="529868" y="1208861"/>
            <a:ext cx="8084264" cy="2800767"/>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普通话语言基础</a:t>
            </a:r>
            <a:endParaRPr lang="en-US" altLang="zh-CN"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与应用教程</a:t>
            </a:r>
            <a:endParaRPr lang="zh-CN" altLang="en-US" sz="8800" dirty="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457860" y="4422512"/>
            <a:ext cx="8228280" cy="523220"/>
          </a:xfrm>
          <a:prstGeom prst="rect">
            <a:avLst/>
          </a:prstGeom>
          <a:noFill/>
        </p:spPr>
        <p:txBody>
          <a:bodyPr wrap="square" rtlCol="0">
            <a:spAutoFit/>
          </a:bodyPr>
          <a:lstStyle/>
          <a:p>
            <a:pPr algn="ctr"/>
            <a:r>
              <a:rPr lang="en-US" altLang="zh-CN" sz="2800" dirty="0" smtClean="0">
                <a:solidFill>
                  <a:schemeClr val="accent6">
                    <a:lumMod val="75000"/>
                  </a:schemeClr>
                </a:solidFill>
                <a:latin typeface="黑体" pitchFamily="2" charset="-122"/>
                <a:ea typeface="黑体" pitchFamily="2" charset="-122"/>
              </a:rPr>
              <a:t>PUTONGHUA YUYAN JICHU YU YINGYONG JIAOCHENG</a:t>
            </a:r>
            <a:endParaRPr lang="zh-CN" altLang="en-US" sz="2800" dirty="0">
              <a:solidFill>
                <a:schemeClr val="accent6">
                  <a:lumMod val="75000"/>
                </a:schemeClr>
              </a:solidFill>
              <a:latin typeface="黑体" pitchFamily="2" charset="-122"/>
              <a:ea typeface="黑体" pitchFamily="2" charset="-122"/>
            </a:endParaRPr>
          </a:p>
        </p:txBody>
      </p:sp>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72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二、单音节字词测试的应试技巧</a:t>
            </a:r>
            <a:endParaRPr lang="zh-CN" altLang="zh-CN" dirty="0"/>
          </a:p>
          <a:p>
            <a:pPr indent="457200"/>
            <a:r>
              <a:rPr lang="zh-CN" altLang="zh-CN" dirty="0" smtClean="0"/>
              <a:t>单音</a:t>
            </a:r>
            <a:r>
              <a:rPr lang="zh-CN" altLang="zh-CN" dirty="0"/>
              <a:t>节字词共测试</a:t>
            </a:r>
            <a:r>
              <a:rPr lang="en-US" altLang="zh-CN" dirty="0"/>
              <a:t>100</a:t>
            </a:r>
            <a:r>
              <a:rPr lang="zh-CN" altLang="zh-CN" dirty="0"/>
              <a:t>个音节，由国家语委普通话培训测试中心提供试卷。</a:t>
            </a:r>
            <a:r>
              <a:rPr lang="en-US" altLang="zh-CN" dirty="0"/>
              <a:t>100</a:t>
            </a:r>
            <a:r>
              <a:rPr lang="zh-CN" altLang="zh-CN" dirty="0"/>
              <a:t>个音节中每个声母出现次数一般不少于</a:t>
            </a:r>
            <a:r>
              <a:rPr lang="en-US" altLang="zh-CN" dirty="0"/>
              <a:t>3</a:t>
            </a:r>
            <a:r>
              <a:rPr lang="zh-CN" altLang="zh-CN" dirty="0"/>
              <a:t>次，每个韵母出现的次数一般不少于</a:t>
            </a:r>
            <a:r>
              <a:rPr lang="en-US" altLang="zh-CN" dirty="0"/>
              <a:t>2</a:t>
            </a:r>
            <a:r>
              <a:rPr lang="zh-CN" altLang="zh-CN" dirty="0"/>
              <a:t>次，</a:t>
            </a:r>
            <a:r>
              <a:rPr lang="en-US" altLang="zh-CN" dirty="0"/>
              <a:t>4</a:t>
            </a:r>
            <a:r>
              <a:rPr lang="zh-CN" altLang="zh-CN" dirty="0"/>
              <a:t>个声调出现次数大致均衡。这一项成绩的满分是</a:t>
            </a:r>
            <a:r>
              <a:rPr lang="en-US" altLang="zh-CN" dirty="0"/>
              <a:t>10</a:t>
            </a:r>
            <a:r>
              <a:rPr lang="zh-CN" altLang="zh-CN" dirty="0"/>
              <a:t>分。读错一个音节的声母、韵母或声调扣</a:t>
            </a:r>
            <a:r>
              <a:rPr lang="en-US" altLang="zh-CN" dirty="0"/>
              <a:t>0.1</a:t>
            </a:r>
            <a:r>
              <a:rPr lang="zh-CN" altLang="zh-CN" dirty="0"/>
              <a:t>分；读音有缺陷每个字扣</a:t>
            </a:r>
            <a:r>
              <a:rPr lang="en-US" altLang="zh-CN" dirty="0"/>
              <a:t>0.05</a:t>
            </a:r>
            <a:r>
              <a:rPr lang="zh-CN" altLang="zh-CN" dirty="0"/>
              <a:t>分。这</a:t>
            </a:r>
            <a:r>
              <a:rPr lang="en-US" altLang="zh-CN" dirty="0"/>
              <a:t>100</a:t>
            </a:r>
            <a:r>
              <a:rPr lang="zh-CN" altLang="zh-CN" dirty="0"/>
              <a:t>个字词绝大部分在</a:t>
            </a:r>
            <a:r>
              <a:rPr lang="en-US" altLang="zh-CN" dirty="0"/>
              <a:t>2500</a:t>
            </a:r>
            <a:r>
              <a:rPr lang="zh-CN" altLang="zh-CN" dirty="0"/>
              <a:t>常用字和</a:t>
            </a:r>
            <a:r>
              <a:rPr lang="en-US" altLang="zh-CN" dirty="0"/>
              <a:t>1000</a:t>
            </a:r>
            <a:r>
              <a:rPr lang="zh-CN" altLang="zh-CN" dirty="0"/>
              <a:t>个次常用字的氛围内，可能出现个别生僻字。但在测试过程中，由于心理紧张，方言影响或者出现错读等，第一道题失分的现象很普遍。应试人在应试时应注意以下几点：</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en-US" altLang="zh-CN" b="1" dirty="0"/>
              <a:t>1.</a:t>
            </a:r>
            <a:r>
              <a:rPr lang="zh-CN" altLang="zh-CN" b="1" dirty="0"/>
              <a:t>避免语音错误</a:t>
            </a:r>
            <a:endParaRPr lang="zh-CN" altLang="zh-CN" dirty="0"/>
          </a:p>
          <a:p>
            <a:pPr indent="457200"/>
            <a:r>
              <a:rPr lang="zh-CN" altLang="zh-CN" dirty="0" smtClean="0"/>
              <a:t>语音</a:t>
            </a:r>
            <a:r>
              <a:rPr lang="zh-CN" altLang="zh-CN" dirty="0"/>
              <a:t>错误指（含漏读音节）将某个音节的声母、韵母、声调中的任何一个或几个要素，读成其他声母、韵母、声调。只要某一个要素读错，这个音节就算读错。</a:t>
            </a:r>
          </a:p>
          <a:p>
            <a:pPr indent="457200"/>
            <a:r>
              <a:rPr lang="zh-CN" altLang="zh-CN" dirty="0" smtClean="0"/>
              <a:t>首先</a:t>
            </a:r>
            <a:r>
              <a:rPr lang="zh-CN" altLang="zh-CN" dirty="0"/>
              <a:t>要发音准确，声、韵、调都要到位。声母要注意发音部位和发音方法，特别是要准确区别翘舌音和平舌音声母字，</a:t>
            </a:r>
            <a:r>
              <a:rPr lang="en-US" altLang="zh-CN" dirty="0"/>
              <a:t>n</a:t>
            </a:r>
            <a:r>
              <a:rPr lang="zh-CN" altLang="zh-CN" dirty="0"/>
              <a:t>和</a:t>
            </a:r>
            <a:r>
              <a:rPr lang="en-US" altLang="zh-CN" dirty="0"/>
              <a:t>l</a:t>
            </a:r>
            <a:r>
              <a:rPr lang="zh-CN" altLang="zh-CN" dirty="0"/>
              <a:t>声母四声调值的到位，克服入声。</a:t>
            </a:r>
          </a:p>
          <a:p>
            <a:pPr indent="457200"/>
            <a:r>
              <a:rPr lang="zh-CN" altLang="zh-CN" dirty="0" smtClean="0"/>
              <a:t>其次</a:t>
            </a:r>
            <a:r>
              <a:rPr lang="zh-CN" altLang="zh-CN" dirty="0"/>
              <a:t>，要花时间强化记忆一些难点字。汉字字数繁多，结构复杂，认读难度较大，加上一字多音，形体相似的情况很普遍，更增加了认读的难度。因此，除了要掌握普通话语音系统的知识外，还必须认真辨别、记忆常用的汉字，尤其是多音字、形近字和异读词，要掌握它们的规范读音。</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en-US" altLang="zh-CN" b="1" dirty="0" smtClean="0"/>
              <a:t>2</a:t>
            </a:r>
            <a:r>
              <a:rPr lang="en-US" altLang="zh-CN" b="1" dirty="0"/>
              <a:t>.</a:t>
            </a:r>
            <a:r>
              <a:rPr lang="zh-CN" altLang="zh-CN" b="1" dirty="0"/>
              <a:t>避免读音缺陷</a:t>
            </a:r>
            <a:endParaRPr lang="zh-CN" altLang="zh-CN" dirty="0"/>
          </a:p>
          <a:p>
            <a:pPr indent="457200"/>
            <a:r>
              <a:rPr lang="zh-CN" altLang="zh-CN" dirty="0" smtClean="0"/>
              <a:t>语音</a:t>
            </a:r>
            <a:r>
              <a:rPr lang="zh-CN" altLang="zh-CN" dirty="0"/>
              <a:t>缺陷指没有将某个音节的声母、韵母、声调读成其他声母、韵母、声调，但其中的一个或几个要素没有达到标准的程度。</a:t>
            </a:r>
          </a:p>
          <a:p>
            <a:pPr indent="457200"/>
            <a:r>
              <a:rPr lang="zh-CN" altLang="zh-CN" dirty="0" smtClean="0"/>
              <a:t>语音</a:t>
            </a:r>
            <a:r>
              <a:rPr lang="zh-CN" altLang="zh-CN" dirty="0"/>
              <a:t>有缺陷，在读单音节字词的时候主要指声母的缺陷，多表现为发音部位不准确，但还没有把普通话里的某一类声母读成另一类声母。如，读翘舌音声母时舌尖接触或接近上腭的位置过于靠前，但还没有完全读错为舌尖前音等。</a:t>
            </a:r>
          </a:p>
          <a:p>
            <a:pPr indent="457200"/>
            <a:r>
              <a:rPr lang="zh-CN" altLang="zh-CN" dirty="0" smtClean="0"/>
              <a:t>韵母</a:t>
            </a:r>
            <a:r>
              <a:rPr lang="zh-CN" altLang="zh-CN" dirty="0"/>
              <a:t>读音的缺陷多表现为合口呼、撮口呼的韵母唇形圆展不够，发音生硬，或者韵母开口度明显不够，或者复韵母舌位动程明显不够等。韵母发音时气力要充沛圆润，动程完整；韵腹要拉开立起响而长；韵尾要归音到位，干净利索。</a:t>
            </a:r>
          </a:p>
          <a:p>
            <a:pPr indent="457200"/>
            <a:r>
              <a:rPr lang="zh-CN" altLang="zh-CN" dirty="0"/>
              <a:t>　　</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dirty="0" smtClean="0"/>
              <a:t>声调</a:t>
            </a:r>
            <a:r>
              <a:rPr lang="zh-CN" altLang="zh-CN" dirty="0"/>
              <a:t>的缺陷主要表现为声调调型基本正确，但调值明显偏低或偏高，四声的相对高点或低点明显不一致。此外，读单音节时，声调方面还容易出现的缺陷是读上声时调值不够，往往读成半上。</a:t>
            </a:r>
          </a:p>
          <a:p>
            <a:pPr indent="457200"/>
            <a:r>
              <a:rPr lang="en-US" altLang="zh-CN" b="1" dirty="0" smtClean="0"/>
              <a:t>3</a:t>
            </a:r>
            <a:r>
              <a:rPr lang="en-US" altLang="zh-CN" b="1" dirty="0"/>
              <a:t>.</a:t>
            </a:r>
            <a:r>
              <a:rPr lang="zh-CN" altLang="zh-CN" b="1" dirty="0"/>
              <a:t>适当控制语速</a:t>
            </a:r>
            <a:endParaRPr lang="zh-CN" altLang="zh-CN" dirty="0"/>
          </a:p>
          <a:p>
            <a:pPr indent="457200"/>
            <a:r>
              <a:rPr lang="zh-CN" altLang="zh-CN" dirty="0" smtClean="0"/>
              <a:t>注意</a:t>
            </a:r>
            <a:r>
              <a:rPr lang="zh-CN" altLang="zh-CN" dirty="0"/>
              <a:t>音节间要有间隙，但不要有过长的停顿，语速适中。语速过快容易造成复韵母动程不足或者调值不到位等缺陷。</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三、多音节词语测试的目的和要求</a:t>
            </a:r>
            <a:endParaRPr lang="zh-CN" altLang="zh-CN" dirty="0"/>
          </a:p>
          <a:p>
            <a:pPr indent="457200"/>
            <a:r>
              <a:rPr lang="zh-CN" altLang="zh-CN" dirty="0"/>
              <a:t>普通话水平测试第二项“读多音节词语”，共给出</a:t>
            </a:r>
            <a:r>
              <a:rPr lang="en-US" altLang="zh-CN" dirty="0"/>
              <a:t>100</a:t>
            </a:r>
            <a:r>
              <a:rPr lang="zh-CN" altLang="zh-CN" dirty="0"/>
              <a:t>个音节，以多音节词语的形式出现，满分是</a:t>
            </a:r>
            <a:r>
              <a:rPr lang="en-US" altLang="zh-CN" dirty="0"/>
              <a:t>20</a:t>
            </a:r>
            <a:r>
              <a:rPr lang="zh-CN" altLang="zh-CN" dirty="0"/>
              <a:t>分。主要目的是考查应试人普通话声母、韵母、声调的发音，同时考查轻声、儿化、变调。由于分值的加大、考查项目的增多，相对来讲，考试的难度也加大了。</a:t>
            </a:r>
          </a:p>
          <a:p>
            <a:pPr indent="457200"/>
            <a:r>
              <a:rPr lang="zh-CN" altLang="zh-CN" dirty="0"/>
              <a:t>读多音节词语既要圆润饱满、清晰响亮，又要注意音节的连读，不能把多个音节割裂，这是与读音节字词不同的地方，要特别注意。与读单音节词语一样，要避免错行、漏行等现象的发生。</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四、多音节词语测试的应试技巧</a:t>
            </a:r>
            <a:endParaRPr lang="zh-CN" altLang="zh-CN" dirty="0"/>
          </a:p>
          <a:p>
            <a:pPr indent="457200"/>
            <a:r>
              <a:rPr lang="zh-CN" altLang="zh-CN" dirty="0"/>
              <a:t>多音节词语项共测试</a:t>
            </a:r>
            <a:r>
              <a:rPr lang="en-US" altLang="zh-CN" dirty="0"/>
              <a:t>100</a:t>
            </a:r>
            <a:r>
              <a:rPr lang="zh-CN" altLang="zh-CN" dirty="0"/>
              <a:t>个音节，大概由</a:t>
            </a:r>
            <a:r>
              <a:rPr lang="en-US" altLang="zh-CN" dirty="0"/>
              <a:t>45</a:t>
            </a:r>
            <a:r>
              <a:rPr lang="zh-CN" altLang="zh-CN" dirty="0"/>
              <a:t>—</a:t>
            </a:r>
            <a:r>
              <a:rPr lang="en-US" altLang="zh-CN" dirty="0"/>
              <a:t>47</a:t>
            </a:r>
            <a:r>
              <a:rPr lang="zh-CN" altLang="zh-CN" dirty="0"/>
              <a:t>个双音节词语、</a:t>
            </a:r>
            <a:r>
              <a:rPr lang="en-US" altLang="zh-CN" dirty="0"/>
              <a:t>2</a:t>
            </a:r>
            <a:r>
              <a:rPr lang="zh-CN" altLang="zh-CN" dirty="0"/>
              <a:t>个三音节词语和</a:t>
            </a:r>
            <a:r>
              <a:rPr lang="en-US" altLang="zh-CN" dirty="0"/>
              <a:t>0</a:t>
            </a:r>
            <a:r>
              <a:rPr lang="zh-CN" altLang="zh-CN" dirty="0"/>
              <a:t>—</a:t>
            </a:r>
            <a:r>
              <a:rPr lang="en-US" altLang="zh-CN" dirty="0"/>
              <a:t>1</a:t>
            </a:r>
            <a:r>
              <a:rPr lang="zh-CN" altLang="zh-CN" dirty="0"/>
              <a:t>个四音节词语构成。在声母、韵母和声调出现的次数上，与第一项是相同的，即每个声母出现次数一般不少于</a:t>
            </a:r>
            <a:r>
              <a:rPr lang="en-US" altLang="zh-CN" dirty="0"/>
              <a:t>3</a:t>
            </a:r>
            <a:r>
              <a:rPr lang="zh-CN" altLang="zh-CN" dirty="0"/>
              <a:t>次，每个韵母出现次数一般不少于</a:t>
            </a:r>
            <a:r>
              <a:rPr lang="en-US" altLang="zh-CN" dirty="0"/>
              <a:t>2</a:t>
            </a:r>
            <a:r>
              <a:rPr lang="zh-CN" altLang="zh-CN" dirty="0"/>
              <a:t>次，</a:t>
            </a:r>
            <a:r>
              <a:rPr lang="en-US" altLang="zh-CN" dirty="0"/>
              <a:t>4</a:t>
            </a:r>
            <a:r>
              <a:rPr lang="zh-CN" altLang="zh-CN" dirty="0"/>
              <a:t>个声调出现次数大致均衡。而对于特殊语音现象的安排，要求上声与上声相连的词语不少于</a:t>
            </a:r>
            <a:r>
              <a:rPr lang="en-US" altLang="zh-CN" dirty="0"/>
              <a:t>3</a:t>
            </a:r>
            <a:r>
              <a:rPr lang="zh-CN" altLang="zh-CN" dirty="0"/>
              <a:t>个，上声与非上声相连的词语不少于</a:t>
            </a:r>
            <a:r>
              <a:rPr lang="en-US" altLang="zh-CN" dirty="0"/>
              <a:t>4</a:t>
            </a:r>
            <a:r>
              <a:rPr lang="zh-CN" altLang="zh-CN" dirty="0"/>
              <a:t>个，轻声不少于</a:t>
            </a:r>
            <a:r>
              <a:rPr lang="en-US" altLang="zh-CN" dirty="0"/>
              <a:t>3</a:t>
            </a:r>
            <a:r>
              <a:rPr lang="zh-CN" altLang="zh-CN" dirty="0"/>
              <a:t>个，儿化不少于</a:t>
            </a:r>
            <a:r>
              <a:rPr lang="en-US" altLang="zh-CN" dirty="0"/>
              <a:t>4</a:t>
            </a:r>
            <a:r>
              <a:rPr lang="zh-CN" altLang="zh-CN" dirty="0"/>
              <a:t>个，每读错一个音节的声母、韵母或声调扣</a:t>
            </a:r>
            <a:r>
              <a:rPr lang="en-US" altLang="zh-CN" dirty="0"/>
              <a:t>0.2</a:t>
            </a:r>
            <a:r>
              <a:rPr lang="zh-CN" altLang="zh-CN" dirty="0"/>
              <a:t>分；读音有缺陷每个音节扣</a:t>
            </a:r>
            <a:r>
              <a:rPr lang="en-US" altLang="zh-CN" dirty="0"/>
              <a:t>0.1</a:t>
            </a:r>
            <a:r>
              <a:rPr lang="zh-CN" altLang="zh-CN" dirty="0"/>
              <a:t>分。限时</a:t>
            </a:r>
            <a:r>
              <a:rPr lang="en-US" altLang="zh-CN" dirty="0"/>
              <a:t>2.5</a:t>
            </a:r>
            <a:r>
              <a:rPr lang="zh-CN" altLang="zh-CN" dirty="0"/>
              <a:t>分钟。本项测试中的这些多音节词语绝大部分在</a:t>
            </a:r>
            <a:r>
              <a:rPr lang="en-US" altLang="zh-CN" dirty="0"/>
              <a:t>2500</a:t>
            </a:r>
            <a:r>
              <a:rPr lang="zh-CN" altLang="zh-CN" dirty="0"/>
              <a:t>个常用字和</a:t>
            </a:r>
            <a:r>
              <a:rPr lang="en-US" altLang="zh-CN" dirty="0"/>
              <a:t>1000</a:t>
            </a:r>
            <a:r>
              <a:rPr lang="zh-CN" altLang="zh-CN" dirty="0"/>
              <a:t>个次常用字的范围内，可能出现个别生僻字。在测试过程中，由于心理紧张，方言影响或者出现错读等，失分的现象很普遍。</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应试人在测试时应注意以下几点：</a:t>
            </a:r>
          </a:p>
          <a:p>
            <a:pPr indent="457200"/>
            <a:r>
              <a:rPr lang="en-US" altLang="zh-CN" b="1" dirty="0"/>
              <a:t>1.</a:t>
            </a:r>
            <a:r>
              <a:rPr lang="zh-CN" altLang="zh-CN" b="1" dirty="0"/>
              <a:t>避免读音错误</a:t>
            </a:r>
            <a:endParaRPr lang="zh-CN" altLang="zh-CN" dirty="0"/>
          </a:p>
          <a:p>
            <a:pPr indent="457200"/>
            <a:r>
              <a:rPr lang="zh-CN" altLang="zh-CN" dirty="0"/>
              <a:t>（</a:t>
            </a:r>
            <a:r>
              <a:rPr lang="en-US" altLang="zh-CN" dirty="0"/>
              <a:t>1</a:t>
            </a:r>
            <a:r>
              <a:rPr lang="zh-CN" altLang="zh-CN" dirty="0"/>
              <a:t>）区别单韵母和复韵母</a:t>
            </a:r>
          </a:p>
          <a:p>
            <a:pPr indent="457200"/>
            <a:r>
              <a:rPr lang="zh-CN" altLang="zh-CN" dirty="0"/>
              <a:t>（</a:t>
            </a:r>
            <a:r>
              <a:rPr lang="en-US" altLang="zh-CN" dirty="0"/>
              <a:t>2</a:t>
            </a:r>
            <a:r>
              <a:rPr lang="zh-CN" altLang="zh-CN" dirty="0"/>
              <a:t>）区别前鼻音韵尾和后鼻音韵尾</a:t>
            </a:r>
          </a:p>
          <a:p>
            <a:pPr indent="457200"/>
            <a:r>
              <a:rPr lang="zh-CN" altLang="zh-CN" dirty="0"/>
              <a:t>（</a:t>
            </a:r>
            <a:r>
              <a:rPr lang="en-US" altLang="zh-CN" dirty="0"/>
              <a:t>3</a:t>
            </a:r>
            <a:r>
              <a:rPr lang="zh-CN" altLang="zh-CN" dirty="0"/>
              <a:t>）读准轻声和儿化</a:t>
            </a:r>
          </a:p>
          <a:p>
            <a:pPr indent="457200"/>
            <a:r>
              <a:rPr lang="zh-CN" altLang="zh-CN" dirty="0"/>
              <a:t>（</a:t>
            </a:r>
            <a:r>
              <a:rPr lang="en-US" altLang="zh-CN" dirty="0"/>
              <a:t>4</a:t>
            </a:r>
            <a:r>
              <a:rPr lang="zh-CN" altLang="zh-CN" dirty="0"/>
              <a:t>）按照变调规律读准变调</a:t>
            </a:r>
          </a:p>
          <a:p>
            <a:pPr indent="457200"/>
            <a:r>
              <a:rPr lang="en-US" altLang="zh-CN" b="1" dirty="0"/>
              <a:t>2.</a:t>
            </a:r>
            <a:r>
              <a:rPr lang="zh-CN" altLang="zh-CN" b="1" dirty="0"/>
              <a:t>避免读音缺陷</a:t>
            </a:r>
            <a:endParaRPr lang="zh-CN" altLang="zh-CN" dirty="0"/>
          </a:p>
          <a:p>
            <a:pPr indent="457200"/>
            <a:r>
              <a:rPr lang="zh-CN" altLang="zh-CN" dirty="0"/>
              <a:t>朗读多音节词语时，在声母发音方面要做到发音部位准确；在韵母发音方面要做到立字稳，动程趋向鲜明、归音到位；在声调方面要力求调值的音高变化恰当。</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dirty="0"/>
              <a:t> </a:t>
            </a:r>
            <a:r>
              <a:rPr lang="en-US" altLang="zh-CN" b="1" dirty="0"/>
              <a:t>3.</a:t>
            </a:r>
            <a:r>
              <a:rPr lang="zh-CN" altLang="zh-CN" b="1" dirty="0"/>
              <a:t>避免“蹦读”</a:t>
            </a:r>
            <a:endParaRPr lang="zh-CN" altLang="zh-CN" dirty="0"/>
          </a:p>
          <a:p>
            <a:pPr indent="457200"/>
            <a:r>
              <a:rPr lang="zh-CN" altLang="zh-CN" dirty="0"/>
              <a:t>因为是多音节词语不是单音节词语的朗读，所以在读的时候要注意一个词语的多个音节要一气呵成，连贯着读，不能像第一项读单音节字词那样一字一顿地“蹦”出来（有人把这种读音现象称作“蹦读”）把词语读“破”了。每出现一个这样的“蹦读”现象要按一个缺陷扣分。</a:t>
            </a:r>
          </a:p>
          <a:p>
            <a:pPr indent="457200"/>
            <a:r>
              <a:rPr lang="zh-CN" altLang="zh-CN" dirty="0"/>
              <a:t>当然，在词与词之间仍需注意停顿，中间留有一定的间隙。我们也可以在间隙中，心里默默地读个“一”字，这样既可以保持一定的语速，不至于越读越快，又可以把音节读得更完整。</a:t>
            </a:r>
          </a:p>
          <a:p>
            <a:pPr indent="457200"/>
            <a:r>
              <a:rPr lang="en-US" altLang="zh-CN" dirty="0"/>
              <a:t> </a:t>
            </a:r>
            <a:r>
              <a:rPr lang="en-US" altLang="zh-CN" b="1" dirty="0"/>
              <a:t>4.</a:t>
            </a:r>
            <a:r>
              <a:rPr lang="zh-CN" altLang="zh-CN" b="1" dirty="0"/>
              <a:t>注意语速适中</a:t>
            </a:r>
            <a:endParaRPr lang="zh-CN" altLang="zh-CN" dirty="0"/>
          </a:p>
          <a:p>
            <a:pPr indent="457200"/>
            <a:r>
              <a:rPr lang="zh-CN" altLang="zh-CN" dirty="0"/>
              <a:t>读多音节词语时，过快可能会造成发音不到位，过慢不仅可能割裂词语，还可能会超时。所以一定要处理好朗读的语速，做到快慢适中。</a:t>
            </a:r>
            <a:endParaRPr lang="zh-CN" altLang="en-US"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en-US" altLang="zh-CN" b="1" dirty="0"/>
              <a:t>5.</a:t>
            </a:r>
            <a:r>
              <a:rPr lang="zh-CN" altLang="zh-CN" b="1" dirty="0"/>
              <a:t>留心词的变调</a:t>
            </a:r>
            <a:endParaRPr lang="zh-CN" altLang="zh-CN" dirty="0"/>
          </a:p>
          <a:p>
            <a:pPr indent="457200"/>
            <a:r>
              <a:rPr lang="zh-CN" altLang="zh-CN" dirty="0"/>
              <a:t>（</a:t>
            </a:r>
            <a:r>
              <a:rPr lang="en-US" altLang="zh-CN" dirty="0"/>
              <a:t>1</a:t>
            </a:r>
            <a:r>
              <a:rPr lang="zh-CN" altLang="zh-CN" dirty="0"/>
              <a:t>）上声的变调</a:t>
            </a:r>
          </a:p>
          <a:p>
            <a:pPr indent="457200"/>
            <a:r>
              <a:rPr lang="zh-CN" altLang="zh-CN" dirty="0"/>
              <a:t>因为是多音节词，就要碰到“语流音变”的问题，特别是上声的变调，以“海”字为例，由于所处的语境不同，其变调情况也不同，规律是：上声前变阳平（海水），非上声前变半上（海面）；如果是在词语中的最后一个音节的位置上，则不要变读，而应该保持调型的完整（大海）。</a:t>
            </a:r>
          </a:p>
          <a:p>
            <a:pPr indent="457200"/>
            <a:r>
              <a:rPr lang="en-US" altLang="zh-CN" dirty="0"/>
              <a:t>    </a:t>
            </a:r>
            <a:r>
              <a:rPr lang="zh-CN" altLang="zh-CN" dirty="0"/>
              <a:t>（</a:t>
            </a:r>
            <a:r>
              <a:rPr lang="en-US" altLang="zh-CN" dirty="0"/>
              <a:t>2</a:t>
            </a:r>
            <a:r>
              <a:rPr lang="zh-CN" altLang="zh-CN" dirty="0"/>
              <a:t>）轻声词语</a:t>
            </a:r>
          </a:p>
          <a:p>
            <a:pPr indent="457200"/>
            <a:r>
              <a:rPr lang="zh-CN" altLang="zh-CN" dirty="0"/>
              <a:t>普通话中有一些必读轻声词，在测试时，一定要清楚地判别出，按照规则读出相应的轻声调值，不要漏读了这些轻声词语。如：包涵、柴火、提防、风筝、规矩、糊涂、将就、口袋、累赘、苗头、暖和、朋友、铺盖、勤快、热闹、舒坦、挑剔、挖苦、稀罕、云彩、张罗。</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71953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a:t>
            </a:r>
            <a:r>
              <a:rPr lang="en-US" altLang="zh-CN" dirty="0"/>
              <a:t>3</a:t>
            </a:r>
            <a:r>
              <a:rPr lang="zh-CN" altLang="zh-CN" dirty="0"/>
              <a:t>）儿化词语</a:t>
            </a:r>
          </a:p>
          <a:p>
            <a:pPr indent="457200"/>
            <a:r>
              <a:rPr lang="zh-CN" altLang="zh-CN" dirty="0"/>
              <a:t>凡是“儿化词语”，一定要根据儿化音的读法读准，特别要注意合口呼和撮口呼的儿化词语。如：老头儿、小兔儿、金鱼儿、毛驴儿等等。另外，要发准鼻化元音的儿化词语。如：药方儿、花样儿、蛋黄儿、脖颈儿、小瓮儿、眼镜儿、胡同儿等等。</a:t>
            </a:r>
          </a:p>
          <a:p>
            <a:pPr indent="457200"/>
            <a:r>
              <a:rPr lang="en-US" altLang="zh-CN" b="1" dirty="0"/>
              <a:t>6.</a:t>
            </a:r>
            <a:r>
              <a:rPr lang="zh-CN" altLang="zh-CN" b="1" dirty="0"/>
              <a:t>合理利用规则</a:t>
            </a:r>
            <a:endParaRPr lang="zh-CN" altLang="zh-CN" dirty="0"/>
          </a:p>
          <a:p>
            <a:pPr indent="457200"/>
            <a:r>
              <a:rPr lang="zh-CN" altLang="zh-CN" dirty="0"/>
              <a:t>读多音节词语时，应试者如有口误，可以随即重读一次，按第二次发音评判，但隔词重读无效。此测试项要求在</a:t>
            </a:r>
            <a:r>
              <a:rPr lang="en-US" altLang="zh-CN" dirty="0"/>
              <a:t>2.5</a:t>
            </a:r>
            <a:r>
              <a:rPr lang="zh-CN" altLang="zh-CN" dirty="0"/>
              <a:t>分钟内读完。</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067944" y="122937"/>
            <a:ext cx="4882507" cy="523220"/>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2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普通话语言基础与应用教程</a:t>
            </a:r>
            <a:endParaRPr lang="zh-CN" altLang="en-US" sz="2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圆角矩形 9">
            <a:hlinkClick r:id="rId4" action="ppaction://hlinkpres?slideindex=1&amp;slidetitle="/>
          </p:cNvPr>
          <p:cNvSpPr/>
          <p:nvPr/>
        </p:nvSpPr>
        <p:spPr>
          <a:xfrm>
            <a:off x="4664365" y="4916419"/>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b="1" dirty="0" smtClean="0">
                <a:solidFill>
                  <a:srgbClr val="FFFFFF"/>
                </a:solidFill>
                <a:latin typeface="黑体" pitchFamily="2" charset="-122"/>
                <a:ea typeface="黑体" pitchFamily="2" charset="-122"/>
              </a:rPr>
              <a:t>附  录</a:t>
            </a:r>
            <a:endParaRPr lang="zh-CN" altLang="en-US" b="1" dirty="0">
              <a:solidFill>
                <a:srgbClr val="FFFFFF"/>
              </a:solidFill>
              <a:latin typeface="黑体" pitchFamily="2" charset="-122"/>
              <a:ea typeface="黑体" pitchFamily="2" charset="-122"/>
            </a:endParaRPr>
          </a:p>
        </p:txBody>
      </p:sp>
      <p:sp>
        <p:nvSpPr>
          <p:cNvPr id="11" name="圆角矩形 10">
            <a:hlinkClick r:id="rId5" action="ppaction://hlinkpres?slideindex=1&amp;slidetitle="/>
          </p:cNvPr>
          <p:cNvSpPr/>
          <p:nvPr/>
        </p:nvSpPr>
        <p:spPr>
          <a:xfrm>
            <a:off x="2851938" y="32752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第五章  朗读、朗诵与播音</a:t>
            </a:r>
            <a:endParaRPr lang="zh-CN" altLang="en-US" b="1" dirty="0">
              <a:solidFill>
                <a:srgbClr val="FFFFFF"/>
              </a:solidFill>
              <a:latin typeface="黑体" pitchFamily="2" charset="-122"/>
              <a:ea typeface="黑体" pitchFamily="2" charset="-122"/>
            </a:endParaRPr>
          </a:p>
        </p:txBody>
      </p:sp>
      <p:sp>
        <p:nvSpPr>
          <p:cNvPr id="15" name="圆角矩形 14">
            <a:hlinkClick r:id="rId6" action="ppaction://hlinkpres?slideindex=1&amp;slidetitle="/>
          </p:cNvPr>
          <p:cNvSpPr/>
          <p:nvPr/>
        </p:nvSpPr>
        <p:spPr>
          <a:xfrm>
            <a:off x="3456081" y="38223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第六章  口语</a:t>
            </a:r>
            <a:endParaRPr lang="zh-CN" altLang="en-US" b="1" dirty="0">
              <a:solidFill>
                <a:srgbClr val="FFFFFF"/>
              </a:solidFill>
              <a:latin typeface="黑体" pitchFamily="2" charset="-122"/>
              <a:ea typeface="黑体" pitchFamily="2" charset="-122"/>
            </a:endParaRPr>
          </a:p>
        </p:txBody>
      </p:sp>
      <p:sp>
        <p:nvSpPr>
          <p:cNvPr id="16" name="圆角矩形 15">
            <a:hlinkClick r:id="rId7" action="ppaction://hlinkpres?slideindex=1&amp;slidetitle="/>
          </p:cNvPr>
          <p:cNvSpPr/>
          <p:nvPr/>
        </p:nvSpPr>
        <p:spPr>
          <a:xfrm>
            <a:off x="1039509" y="16341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2" charset="-122"/>
                <a:ea typeface="黑体" pitchFamily="2" charset="-122"/>
              </a:rPr>
              <a:t>第二章  语音常识</a:t>
            </a:r>
            <a:endParaRPr lang="zh-CN" altLang="en-US" b="1" dirty="0">
              <a:latin typeface="黑体" pitchFamily="2" charset="-122"/>
              <a:ea typeface="黑体" pitchFamily="2" charset="-122"/>
            </a:endParaRPr>
          </a:p>
        </p:txBody>
      </p:sp>
      <p:sp>
        <p:nvSpPr>
          <p:cNvPr id="12" name="圆角矩形 11">
            <a:hlinkClick r:id="rId8" action="ppaction://hlinkpres?slideindex=1&amp;slidetitle="/>
          </p:cNvPr>
          <p:cNvSpPr/>
          <p:nvPr/>
        </p:nvSpPr>
        <p:spPr>
          <a:xfrm>
            <a:off x="435366" y="10870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第一章</a:t>
            </a:r>
            <a:r>
              <a:rPr lang="zh-CN" altLang="en-US" b="1" dirty="0" smtClean="0">
                <a:latin typeface="黑体" pitchFamily="2" charset="-122"/>
                <a:ea typeface="黑体" pitchFamily="2" charset="-122"/>
              </a:rPr>
              <a:t>  </a:t>
            </a:r>
            <a:r>
              <a:rPr lang="zh-CN" altLang="en-US" b="1" dirty="0">
                <a:latin typeface="黑体" pitchFamily="2" charset="-122"/>
                <a:ea typeface="黑体" pitchFamily="2" charset="-122"/>
              </a:rPr>
              <a:t>绪论</a:t>
            </a:r>
          </a:p>
        </p:txBody>
      </p:sp>
      <p:sp>
        <p:nvSpPr>
          <p:cNvPr id="13" name="圆角矩形 12">
            <a:hlinkClick r:id="rId9" action="ppaction://hlinkpres?slideindex=1&amp;slidetitle="/>
          </p:cNvPr>
          <p:cNvSpPr/>
          <p:nvPr/>
        </p:nvSpPr>
        <p:spPr>
          <a:xfrm>
            <a:off x="4060224" y="43693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第七章  普通话水平测试</a:t>
            </a:r>
            <a:endParaRPr lang="zh-CN" altLang="en-US" b="1" dirty="0">
              <a:solidFill>
                <a:srgbClr val="FFFFFF"/>
              </a:solidFill>
              <a:latin typeface="黑体" pitchFamily="2" charset="-122"/>
              <a:ea typeface="黑体" pitchFamily="2" charset="-122"/>
            </a:endParaRPr>
          </a:p>
        </p:txBody>
      </p:sp>
      <p:sp>
        <p:nvSpPr>
          <p:cNvPr id="14" name="圆角矩形 13">
            <a:hlinkClick r:id="rId10" action="ppaction://hlinkpres?slideindex=1&amp;slidetitle="/>
          </p:cNvPr>
          <p:cNvSpPr/>
          <p:nvPr/>
        </p:nvSpPr>
        <p:spPr>
          <a:xfrm>
            <a:off x="1643652" y="21811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第三章  普通话语音基础</a:t>
            </a:r>
            <a:endParaRPr lang="zh-CN" altLang="en-US" b="1" dirty="0">
              <a:solidFill>
                <a:srgbClr val="FFFFFF"/>
              </a:solidFill>
              <a:latin typeface="黑体" pitchFamily="2" charset="-122"/>
              <a:ea typeface="黑体" pitchFamily="2" charset="-122"/>
            </a:endParaRPr>
          </a:p>
        </p:txBody>
      </p:sp>
      <p:sp>
        <p:nvSpPr>
          <p:cNvPr id="17" name="圆角矩形 16">
            <a:hlinkClick r:id="rId11" action="ppaction://hlinkpres?slideindex=1&amp;slidetitle="/>
          </p:cNvPr>
          <p:cNvSpPr/>
          <p:nvPr/>
        </p:nvSpPr>
        <p:spPr>
          <a:xfrm>
            <a:off x="2247795" y="27282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第四章  方音辩证与语音训练</a:t>
            </a:r>
            <a:endParaRPr lang="zh-CN" altLang="en-US" b="1"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96806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a:t>读单音节、多音节词语模拟试卷</a:t>
            </a:r>
            <a:endParaRPr lang="zh-CN" altLang="zh-CN" dirty="0"/>
          </a:p>
          <a:p>
            <a:pPr indent="457200"/>
            <a:r>
              <a:rPr lang="zh-CN" altLang="zh-CN" b="1" dirty="0"/>
              <a:t>模拟试卷</a:t>
            </a:r>
            <a:r>
              <a:rPr lang="en-US" altLang="zh-CN" b="1" dirty="0"/>
              <a:t>1</a:t>
            </a:r>
            <a:endParaRPr lang="zh-CN" altLang="zh-CN" dirty="0"/>
          </a:p>
          <a:p>
            <a:pPr indent="457200"/>
            <a:r>
              <a:rPr lang="zh-CN" altLang="zh-CN" b="1" dirty="0"/>
              <a:t>一、读单音节词语：</a:t>
            </a:r>
            <a:endParaRPr lang="zh-CN" altLang="zh-CN" dirty="0"/>
          </a:p>
          <a:p>
            <a:pPr indent="457200"/>
            <a:r>
              <a:rPr lang="zh-CN" altLang="zh-CN" dirty="0">
                <a:latin typeface="仿宋_GB2312" pitchFamily="49" charset="-122"/>
                <a:ea typeface="仿宋_GB2312" pitchFamily="49" charset="-122"/>
              </a:rPr>
              <a:t>桌　孔　市　逢　挽　铀　怎　陶　溢　遵　垮　爹　日　仿　蜡　惹　派　选</a:t>
            </a:r>
          </a:p>
          <a:p>
            <a:pPr indent="457200"/>
            <a:r>
              <a:rPr lang="zh-CN" altLang="zh-CN" dirty="0">
                <a:latin typeface="仿宋_GB2312" pitchFamily="49" charset="-122"/>
                <a:ea typeface="仿宋_GB2312" pitchFamily="49" charset="-122"/>
              </a:rPr>
              <a:t>求　卯　侧　丢　萍　捐　靠　功　暗　均　溺　推　辈　颇　窘　抓　国　丝</a:t>
            </a:r>
          </a:p>
          <a:p>
            <a:pPr indent="457200"/>
            <a:r>
              <a:rPr lang="zh-CN" altLang="zh-CN" dirty="0">
                <a:latin typeface="仿宋_GB2312" pitchFamily="49" charset="-122"/>
                <a:ea typeface="仿宋_GB2312" pitchFamily="49" charset="-122"/>
              </a:rPr>
              <a:t>遮　总　浮　攥　洒　臣　每　绳　惯　绝　品　而　特　醇　秧　钱　癞　踱</a:t>
            </a:r>
          </a:p>
          <a:p>
            <a:pPr indent="457200"/>
            <a:r>
              <a:rPr lang="zh-CN" altLang="zh-CN" dirty="0">
                <a:latin typeface="仿宋_GB2312" pitchFamily="49" charset="-122"/>
                <a:ea typeface="仿宋_GB2312" pitchFamily="49" charset="-122"/>
              </a:rPr>
              <a:t>貂　粉　袜　白　小　聂　说　洞　宝　凑　斑　跃　儒　内　闸　冰　您　莫</a:t>
            </a:r>
          </a:p>
          <a:p>
            <a:pPr indent="457200"/>
            <a:r>
              <a:rPr lang="zh-CN" altLang="zh-CN" dirty="0">
                <a:latin typeface="仿宋_GB2312" pitchFamily="49" charset="-122"/>
                <a:ea typeface="仿宋_GB2312" pitchFamily="49" charset="-122"/>
              </a:rPr>
              <a:t>拦　锥　雄　历　团　吼　眯　水　词　五　腔　顾　歪　夏　髓　巨　耕　恰</a:t>
            </a:r>
          </a:p>
          <a:p>
            <a:pPr indent="457200"/>
            <a:r>
              <a:rPr lang="zh-CN" altLang="zh-CN" dirty="0">
                <a:latin typeface="仿宋_GB2312" pitchFamily="49" charset="-122"/>
                <a:ea typeface="仿宋_GB2312" pitchFamily="49" charset="-122"/>
              </a:rPr>
              <a:t>衡　许　滩　闯　篇　踹　昂　语　寻　谎</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二、读多音节词语：</a:t>
            </a:r>
            <a:endParaRPr lang="zh-CN" altLang="zh-CN" dirty="0"/>
          </a:p>
          <a:p>
            <a:pPr indent="457200"/>
            <a:r>
              <a:rPr lang="zh-CN" altLang="zh-CN" dirty="0">
                <a:latin typeface="仿宋_GB2312" pitchFamily="49" charset="-122"/>
                <a:ea typeface="仿宋_GB2312" pitchFamily="49" charset="-122"/>
              </a:rPr>
              <a:t>主宰　障碍　她们　谬论　亲切　命运　望远镜　群体　赔偿　超额　佛像</a:t>
            </a:r>
          </a:p>
          <a:p>
            <a:pPr indent="457200"/>
            <a:r>
              <a:rPr lang="zh-CN" altLang="zh-CN" dirty="0">
                <a:latin typeface="仿宋_GB2312" pitchFamily="49" charset="-122"/>
                <a:ea typeface="仿宋_GB2312" pitchFamily="49" charset="-122"/>
              </a:rPr>
              <a:t>战略　双重　嗓子　奇怪　话筒　红润　科学家　坚持　土匪　定律　小瓮儿</a:t>
            </a:r>
          </a:p>
          <a:p>
            <a:pPr indent="457200"/>
            <a:r>
              <a:rPr lang="zh-CN" altLang="zh-CN" dirty="0">
                <a:latin typeface="仿宋_GB2312" pitchFamily="49" charset="-122"/>
                <a:ea typeface="仿宋_GB2312" pitchFamily="49" charset="-122"/>
              </a:rPr>
              <a:t>繁殖　奔涌　妥当　马匹　新娘　核算　豆芽儿　罚款　婴儿　老头儿　收购</a:t>
            </a:r>
          </a:p>
          <a:p>
            <a:pPr indent="457200"/>
            <a:r>
              <a:rPr lang="zh-CN" altLang="zh-CN" dirty="0">
                <a:latin typeface="仿宋_GB2312" pitchFamily="49" charset="-122"/>
                <a:ea typeface="仿宋_GB2312" pitchFamily="49" charset="-122"/>
              </a:rPr>
              <a:t>干脆　少女　交流　成为　私人　念叨　财政　辩驳　打击　撇开　做活儿</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zh-CN" altLang="zh-CN" dirty="0">
                <a:latin typeface="仿宋_GB2312" pitchFamily="49" charset="-122"/>
                <a:ea typeface="仿宋_GB2312" pitchFamily="49" charset="-122"/>
              </a:rPr>
              <a:t>衰弱　线圈　八卦　层出不穷　</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模拟试卷</a:t>
            </a:r>
            <a:r>
              <a:rPr lang="en-US" altLang="zh-CN" b="1" dirty="0"/>
              <a:t>2</a:t>
            </a:r>
            <a:endParaRPr lang="zh-CN" altLang="zh-CN" dirty="0"/>
          </a:p>
          <a:p>
            <a:pPr indent="457200"/>
            <a:r>
              <a:rPr lang="zh-CN" altLang="zh-CN" b="1" dirty="0"/>
              <a:t>一 、读单音节字词</a:t>
            </a:r>
            <a:r>
              <a:rPr lang="en-US" altLang="zh-CN" b="1" dirty="0"/>
              <a:t> </a:t>
            </a:r>
            <a:endParaRPr lang="zh-CN" altLang="zh-CN" dirty="0"/>
          </a:p>
          <a:p>
            <a:pPr indent="457200"/>
            <a:r>
              <a:rPr lang="zh-CN" altLang="zh-CN" dirty="0">
                <a:latin typeface="仿宋_GB2312" pitchFamily="49" charset="-122"/>
                <a:ea typeface="仿宋_GB2312" pitchFamily="49" charset="-122"/>
              </a:rPr>
              <a:t>来</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拣</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跃</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囊　两</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群</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征</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圆</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甩</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内</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梢</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德</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标</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谬</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雄</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豆</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糊</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抠</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窃</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波</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盆</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丢</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耳</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滨　快</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瞻</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次</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寡</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卖</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吻</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突</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嗓</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恩</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闯</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薪　鞋</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盾</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师</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拱</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电</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国</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四</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徽</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运</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准</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岁</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禀</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攥</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惨</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鸭</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竭</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翡</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粗</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脊</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妆 甜</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聚</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耍</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翁</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膜</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闰</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烘</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恰</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鹅</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氯</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罚</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伸</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习</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这</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他</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渺</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锋</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洒</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瓶</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伞</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腔</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怎</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靠　谜</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画</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饶</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选</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穷</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日</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峦</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帕</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苍</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返</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杯</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藻</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惩</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演 脓</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掠</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戳</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惯</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衡</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手</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二、读多音节词语</a:t>
            </a:r>
            <a:endParaRPr lang="zh-CN" altLang="zh-CN" dirty="0"/>
          </a:p>
          <a:p>
            <a:pPr indent="457200"/>
            <a:r>
              <a:rPr lang="zh-CN" altLang="zh-CN" dirty="0">
                <a:latin typeface="仿宋_GB2312" pitchFamily="49" charset="-122"/>
                <a:ea typeface="仿宋_GB2312" pitchFamily="49" charset="-122"/>
              </a:rPr>
              <a:t>妇女</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一直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窘迫</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必须</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挨个儿</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木偶</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虐待　帮忙　难怪　科学家</a:t>
            </a:r>
          </a:p>
          <a:p>
            <a:pPr indent="457200"/>
            <a:r>
              <a:rPr lang="zh-CN" altLang="zh-CN" dirty="0">
                <a:latin typeface="仿宋_GB2312" pitchFamily="49" charset="-122"/>
                <a:ea typeface="仿宋_GB2312" pitchFamily="49" charset="-122"/>
              </a:rPr>
              <a:t>场所　钢铁　另外</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从小</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人影儿 分配</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仍然</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将军</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感慨 通讯</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清楚</a:t>
            </a:r>
          </a:p>
          <a:p>
            <a:pPr indent="457200"/>
            <a:r>
              <a:rPr lang="zh-CN" altLang="zh-CN" dirty="0">
                <a:latin typeface="仿宋_GB2312" pitchFamily="49" charset="-122"/>
                <a:ea typeface="仿宋_GB2312" pitchFamily="49" charset="-122"/>
              </a:rPr>
              <a:t>操作</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疲倦</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遵照</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维持</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金丝猴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周年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抓获 黄昏</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脸盘儿 榨取</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眉头</a:t>
            </a:r>
          </a:p>
          <a:p>
            <a:pPr indent="457200"/>
            <a:r>
              <a:rPr lang="zh-CN" altLang="zh-CN" dirty="0">
                <a:latin typeface="仿宋_GB2312" pitchFamily="49" charset="-122"/>
                <a:ea typeface="仿宋_GB2312" pitchFamily="49" charset="-122"/>
              </a:rPr>
              <a:t>千瓦　佛像</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笼子</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权力</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因而</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门洞儿</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打倒</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硫酸</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双亲</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别扭</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崩溃</a:t>
            </a:r>
          </a:p>
          <a:p>
            <a:pPr indent="457200"/>
            <a:r>
              <a:rPr lang="zh-CN" altLang="zh-CN" dirty="0">
                <a:latin typeface="仿宋_GB2312" pitchFamily="49" charset="-122"/>
                <a:ea typeface="仿宋_GB2312" pitchFamily="49" charset="-122"/>
              </a:rPr>
              <a:t>调和</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悄声</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上下</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拥有</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补丁</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模拟试卷</a:t>
            </a:r>
            <a:r>
              <a:rPr lang="en-US" altLang="zh-CN" b="1" dirty="0"/>
              <a:t>3</a:t>
            </a:r>
            <a:endParaRPr lang="zh-CN" altLang="zh-CN" dirty="0"/>
          </a:p>
          <a:p>
            <a:pPr indent="457200"/>
            <a:r>
              <a:rPr lang="zh-CN" altLang="zh-CN" b="1" dirty="0"/>
              <a:t>一、读单音节字词：</a:t>
            </a:r>
            <a:endParaRPr lang="zh-CN" altLang="zh-CN" dirty="0"/>
          </a:p>
          <a:p>
            <a:pPr indent="457200"/>
            <a:r>
              <a:rPr lang="zh-CN" altLang="zh-CN" dirty="0">
                <a:latin typeface="仿宋_GB2312" pitchFamily="49" charset="-122"/>
                <a:ea typeface="仿宋_GB2312" pitchFamily="49" charset="-122"/>
              </a:rPr>
              <a:t>镀　险　败　缸　合　块　贫　壤　寻　烤　互　享　群　工　袍　羽　舟　草　夏　影　碰　腿　四　刷　越　甩　气　蹲　我　搏　自　插　钙　短　谬　非　喉　举　从　掐　院　除　钓　僧　饭　沉　腊　噎　肋　捐　窃　卤　末　藤　润　浓　毙　杂　本　填　珍　闯　拎　偶　罪　锁　民　胸　凝　之　条　奖　昂　水　颠　绝　纱　拟　崩　穷　缆　容　开　而　眧　泽　裏　僻　门　凑　挖　伞　究　房　戳　碗　厅　爽　惠　吃　　　</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二、读多音节词语</a:t>
            </a:r>
            <a:endParaRPr lang="zh-CN" altLang="zh-CN" dirty="0"/>
          </a:p>
          <a:p>
            <a:pPr indent="457200"/>
            <a:r>
              <a:rPr lang="zh-CN" altLang="zh-CN" dirty="0">
                <a:latin typeface="仿宋_GB2312" pitchFamily="49" charset="-122"/>
                <a:ea typeface="仿宋_GB2312" pitchFamily="49" charset="-122"/>
              </a:rPr>
              <a:t>大婶儿　女郎　赞美　收摊儿　怪异　名词　状况　夸张　带子　旋转　叙述</a:t>
            </a:r>
          </a:p>
          <a:p>
            <a:pPr indent="457200"/>
            <a:r>
              <a:rPr lang="zh-CN" altLang="zh-CN" dirty="0">
                <a:latin typeface="仿宋_GB2312" pitchFamily="49" charset="-122"/>
                <a:ea typeface="仿宋_GB2312" pitchFamily="49" charset="-122"/>
              </a:rPr>
              <a:t>压力　主人翁　论文　成为　喷洒　媳妇　高傲　恋爱　花蕊　外部　跟随</a:t>
            </a:r>
          </a:p>
          <a:p>
            <a:pPr indent="457200"/>
            <a:r>
              <a:rPr lang="zh-CN" altLang="zh-CN" dirty="0">
                <a:latin typeface="仿宋_GB2312" pitchFamily="49" charset="-122"/>
                <a:ea typeface="仿宋_GB2312" pitchFamily="49" charset="-122"/>
              </a:rPr>
              <a:t>侵略　特别　耳朵　栽培　重叠　小偷儿　红色　窘迫　正面　警犬　唱歌儿</a:t>
            </a:r>
          </a:p>
          <a:p>
            <a:pPr indent="457200"/>
            <a:r>
              <a:rPr lang="zh-CN" altLang="zh-CN" dirty="0">
                <a:latin typeface="仿宋_GB2312" pitchFamily="49" charset="-122"/>
                <a:ea typeface="仿宋_GB2312" pitchFamily="49" charset="-122"/>
              </a:rPr>
              <a:t>黄瓜　丰满　日用　乒乓球　火种　事情　均匀　宽阔　才能　新娘　的确</a:t>
            </a:r>
          </a:p>
          <a:p>
            <a:pPr indent="457200"/>
            <a:r>
              <a:rPr lang="zh-CN" altLang="zh-CN" dirty="0">
                <a:latin typeface="仿宋_GB2312" pitchFamily="49" charset="-122"/>
                <a:ea typeface="仿宋_GB2312" pitchFamily="49" charset="-122"/>
              </a:rPr>
              <a:t>发扬　纯粹　佛教　汗流浃背</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967518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第三节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作品朗读应试指导</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第七章</a:t>
            </a:r>
            <a:r>
              <a:rPr lang="zh-CN" altLang="en-US" sz="3600" b="1" dirty="0" smtClean="0">
                <a:latin typeface="黑体" pitchFamily="2" charset="-122"/>
                <a:ea typeface="黑体" pitchFamily="2" charset="-122"/>
              </a:rPr>
              <a:t>  普通话水平测试</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363545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dirty="0"/>
              <a:t>普通话水平测试的第三项是作品朗读。朗读的基本要求与朗读技巧等已在第五章专述（江苏省普通话水平测试所用</a:t>
            </a:r>
            <a:r>
              <a:rPr lang="en-US" altLang="zh-CN" dirty="0"/>
              <a:t>60</a:t>
            </a:r>
            <a:r>
              <a:rPr lang="zh-CN" altLang="zh-CN" dirty="0"/>
              <a:t>篇作品见后附）。限时</a:t>
            </a:r>
            <a:r>
              <a:rPr lang="en-US" altLang="zh-CN" dirty="0"/>
              <a:t>4</a:t>
            </a:r>
            <a:r>
              <a:rPr lang="zh-CN" altLang="zh-CN" dirty="0"/>
              <a:t>分钟，共</a:t>
            </a:r>
            <a:r>
              <a:rPr lang="en-US" altLang="zh-CN" dirty="0"/>
              <a:t>30</a:t>
            </a:r>
            <a:r>
              <a:rPr lang="zh-CN" altLang="zh-CN" dirty="0"/>
              <a:t>分。</a:t>
            </a:r>
          </a:p>
          <a:p>
            <a:pPr indent="457200"/>
            <a:r>
              <a:rPr lang="zh-CN" altLang="zh-CN" b="1" dirty="0"/>
              <a:t>一、作品朗读的评分标准</a:t>
            </a:r>
            <a:endParaRPr lang="zh-CN" altLang="zh-CN"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作品朗读应试指导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85123242"/>
              </p:ext>
            </p:extLst>
          </p:nvPr>
        </p:nvGraphicFramePr>
        <p:xfrm>
          <a:off x="2915816" y="2453347"/>
          <a:ext cx="5760001" cy="2708409"/>
        </p:xfrm>
        <a:graphic>
          <a:graphicData uri="http://schemas.openxmlformats.org/drawingml/2006/table">
            <a:tbl>
              <a:tblPr>
                <a:tableStyleId>{5C22544A-7EE6-4342-B048-85BDC9FD1C3A}</a:tableStyleId>
              </a:tblPr>
              <a:tblGrid>
                <a:gridCol w="1152128"/>
                <a:gridCol w="1008112"/>
                <a:gridCol w="1152128"/>
                <a:gridCol w="1080120"/>
                <a:gridCol w="864096"/>
                <a:gridCol w="503417"/>
              </a:tblGrid>
              <a:tr h="0">
                <a:tc gridSpan="6">
                  <a:txBody>
                    <a:bodyPr/>
                    <a:lstStyle/>
                    <a:p>
                      <a:pPr algn="ctr">
                        <a:spcAft>
                          <a:spcPts val="0"/>
                        </a:spcAft>
                      </a:pPr>
                      <a:r>
                        <a:rPr lang="zh-CN" sz="1050" kern="100" dirty="0">
                          <a:effectLst/>
                        </a:rPr>
                        <a:t>朗读短文一篇（</a:t>
                      </a:r>
                      <a:r>
                        <a:rPr lang="en-US" sz="1050" kern="100" dirty="0">
                          <a:effectLst/>
                        </a:rPr>
                        <a:t>400</a:t>
                      </a:r>
                      <a:r>
                        <a:rPr lang="zh-CN" sz="1050" kern="100" dirty="0">
                          <a:effectLst/>
                        </a:rPr>
                        <a:t>个音节）　占</a:t>
                      </a:r>
                      <a:r>
                        <a:rPr lang="en-US" sz="1050" kern="100" dirty="0">
                          <a:effectLst/>
                        </a:rPr>
                        <a:t>30%</a:t>
                      </a:r>
                      <a:endParaRPr lang="zh-CN" sz="1050" kern="100" dirty="0">
                        <a:effectLst/>
                        <a:latin typeface="Times New Roman"/>
                        <a:ea typeface="宋体"/>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gridSpan="6">
                  <a:txBody>
                    <a:bodyPr/>
                    <a:lstStyle/>
                    <a:p>
                      <a:pPr indent="266700" algn="l">
                        <a:spcAft>
                          <a:spcPts val="0"/>
                        </a:spcAft>
                      </a:pPr>
                      <a:r>
                        <a:rPr lang="zh-CN" sz="1050" kern="100">
                          <a:effectLst/>
                        </a:rPr>
                        <a:t>测查应试人使用普通话朗读书面作品的水平。在测查声、韵、调的同时，重点测查连续音变、停连、语调以及流畅程度。　</a:t>
                      </a:r>
                      <a:endParaRPr lang="zh-CN" sz="1050" kern="100">
                        <a:effectLst/>
                        <a:latin typeface="Times New Roman"/>
                        <a:ea typeface="宋体"/>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a:txBody>
                    <a:bodyPr/>
                    <a:lstStyle/>
                    <a:p>
                      <a:pPr algn="ctr">
                        <a:lnSpc>
                          <a:spcPts val="1700"/>
                        </a:lnSpc>
                        <a:spcAft>
                          <a:spcPts val="0"/>
                        </a:spcAft>
                      </a:pPr>
                      <a:r>
                        <a:rPr lang="zh-CN" sz="1050" kern="100">
                          <a:effectLst/>
                        </a:rPr>
                        <a:t>语音错误</a:t>
                      </a:r>
                      <a:endParaRPr lang="zh-CN" sz="1050" kern="100">
                        <a:effectLst/>
                        <a:latin typeface="Times New Roman"/>
                        <a:ea typeface="宋体"/>
                      </a:endParaRPr>
                    </a:p>
                  </a:txBody>
                  <a:tcPr marL="68580" marR="68580" marT="0" marB="0"/>
                </a:tc>
                <a:tc>
                  <a:txBody>
                    <a:bodyPr/>
                    <a:lstStyle/>
                    <a:p>
                      <a:pPr algn="ctr">
                        <a:lnSpc>
                          <a:spcPts val="1700"/>
                        </a:lnSpc>
                        <a:spcAft>
                          <a:spcPts val="0"/>
                        </a:spcAft>
                      </a:pPr>
                      <a:r>
                        <a:rPr lang="zh-CN" sz="1050" kern="100">
                          <a:effectLst/>
                        </a:rPr>
                        <a:t>系统缺陷</a:t>
                      </a:r>
                      <a:endParaRPr lang="zh-CN" sz="1050" kern="100">
                        <a:effectLst/>
                        <a:latin typeface="Times New Roman"/>
                        <a:ea typeface="宋体"/>
                      </a:endParaRPr>
                    </a:p>
                  </a:txBody>
                  <a:tcPr marL="68580" marR="68580" marT="0" marB="0"/>
                </a:tc>
                <a:tc>
                  <a:txBody>
                    <a:bodyPr/>
                    <a:lstStyle/>
                    <a:p>
                      <a:pPr algn="ctr">
                        <a:lnSpc>
                          <a:spcPts val="1700"/>
                        </a:lnSpc>
                        <a:spcAft>
                          <a:spcPts val="0"/>
                        </a:spcAft>
                      </a:pPr>
                      <a:r>
                        <a:rPr lang="zh-CN" sz="1050" kern="100">
                          <a:effectLst/>
                        </a:rPr>
                        <a:t>语调偏误</a:t>
                      </a:r>
                      <a:endParaRPr lang="zh-CN" sz="1050" kern="100">
                        <a:effectLst/>
                        <a:latin typeface="Times New Roman"/>
                        <a:ea typeface="宋体"/>
                      </a:endParaRPr>
                    </a:p>
                  </a:txBody>
                  <a:tcPr marL="68580" marR="68580" marT="0" marB="0"/>
                </a:tc>
                <a:tc>
                  <a:txBody>
                    <a:bodyPr/>
                    <a:lstStyle/>
                    <a:p>
                      <a:pPr algn="ctr">
                        <a:lnSpc>
                          <a:spcPts val="1700"/>
                        </a:lnSpc>
                        <a:spcAft>
                          <a:spcPts val="0"/>
                        </a:spcAft>
                      </a:pPr>
                      <a:r>
                        <a:rPr lang="zh-CN" sz="1050" kern="100">
                          <a:effectLst/>
                        </a:rPr>
                        <a:t>停连不当</a:t>
                      </a:r>
                      <a:endParaRPr lang="zh-CN" sz="1050" kern="100">
                        <a:effectLst/>
                        <a:latin typeface="Times New Roman"/>
                        <a:ea typeface="宋体"/>
                      </a:endParaRPr>
                    </a:p>
                  </a:txBody>
                  <a:tcPr marL="68580" marR="68580" marT="0" marB="0"/>
                </a:tc>
                <a:tc>
                  <a:txBody>
                    <a:bodyPr/>
                    <a:lstStyle/>
                    <a:p>
                      <a:pPr algn="ctr">
                        <a:lnSpc>
                          <a:spcPts val="1700"/>
                        </a:lnSpc>
                        <a:spcAft>
                          <a:spcPts val="0"/>
                        </a:spcAft>
                      </a:pPr>
                      <a:r>
                        <a:rPr lang="zh-CN" sz="1050" kern="100">
                          <a:effectLst/>
                        </a:rPr>
                        <a:t>流畅</a:t>
                      </a:r>
                      <a:endParaRPr lang="zh-CN" sz="1050" kern="100">
                        <a:effectLst/>
                        <a:latin typeface="Times New Roman"/>
                        <a:ea typeface="宋体"/>
                      </a:endParaRPr>
                    </a:p>
                  </a:txBody>
                  <a:tcPr marL="68580" marR="68580" marT="0" marB="0"/>
                </a:tc>
                <a:tc>
                  <a:txBody>
                    <a:bodyPr/>
                    <a:lstStyle/>
                    <a:p>
                      <a:pPr algn="ctr">
                        <a:lnSpc>
                          <a:spcPts val="1700"/>
                        </a:lnSpc>
                        <a:spcAft>
                          <a:spcPts val="0"/>
                        </a:spcAft>
                      </a:pPr>
                      <a:r>
                        <a:rPr lang="zh-CN" sz="1050" kern="100">
                          <a:effectLst/>
                        </a:rPr>
                        <a:t>超时</a:t>
                      </a:r>
                      <a:endParaRPr lang="zh-CN" sz="1050" kern="100">
                        <a:effectLst/>
                        <a:latin typeface="Times New Roman"/>
                        <a:ea typeface="宋体"/>
                      </a:endParaRPr>
                    </a:p>
                  </a:txBody>
                  <a:tcPr marL="68580" marR="68580" marT="0" marB="0"/>
                </a:tc>
              </a:tr>
              <a:tr h="0">
                <a:tc>
                  <a:txBody>
                    <a:bodyPr/>
                    <a:lstStyle/>
                    <a:p>
                      <a:pPr algn="just">
                        <a:lnSpc>
                          <a:spcPts val="1700"/>
                        </a:lnSpc>
                        <a:spcAft>
                          <a:spcPts val="0"/>
                        </a:spcAft>
                      </a:pPr>
                      <a:r>
                        <a:rPr lang="zh-CN" sz="1050" kern="100" dirty="0">
                          <a:effectLst/>
                        </a:rPr>
                        <a:t>同前两项测试解释，另含增读、漏读、颠倒及“啊”未按具体语境变读。</a:t>
                      </a:r>
                      <a:r>
                        <a:rPr lang="en-US" sz="1050" kern="100" dirty="0">
                          <a:effectLst/>
                        </a:rPr>
                        <a:t> </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声母、韵母系统性缺陷（</a:t>
                      </a:r>
                      <a:r>
                        <a:rPr lang="en-US" sz="1050" kern="100" dirty="0">
                          <a:effectLst/>
                        </a:rPr>
                        <a:t>3</a:t>
                      </a:r>
                      <a:r>
                        <a:rPr lang="zh-CN" sz="1050" kern="100" dirty="0">
                          <a:effectLst/>
                        </a:rPr>
                        <a:t>个及以上相同问题算一类），不含声调缺陷。</a:t>
                      </a:r>
                    </a:p>
                    <a:p>
                      <a:pPr algn="just">
                        <a:lnSpc>
                          <a:spcPts val="1700"/>
                        </a:lnSpc>
                        <a:spcAft>
                          <a:spcPts val="0"/>
                        </a:spcAft>
                      </a:pPr>
                      <a:r>
                        <a:rPr lang="en-US" sz="1050" kern="100" dirty="0">
                          <a:effectLst/>
                        </a:rPr>
                        <a:t>0.5</a:t>
                      </a:r>
                      <a:r>
                        <a:rPr lang="zh-CN" sz="1050" kern="100" dirty="0">
                          <a:effectLst/>
                        </a:rPr>
                        <a:t>－</a:t>
                      </a:r>
                      <a:r>
                        <a:rPr lang="en-US" sz="1050" kern="100" dirty="0">
                          <a:effectLst/>
                        </a:rPr>
                        <a:t>1</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重音不当，词的轻重格式不对，声调有系统性缺陷，句调不自然和语速不当。</a:t>
                      </a:r>
                    </a:p>
                    <a:p>
                      <a:pPr algn="just">
                        <a:lnSpc>
                          <a:spcPts val="1700"/>
                        </a:lnSpc>
                        <a:spcAft>
                          <a:spcPts val="0"/>
                        </a:spcAft>
                      </a:pPr>
                      <a:r>
                        <a:rPr lang="en-US" sz="1050" kern="100" dirty="0">
                          <a:effectLst/>
                        </a:rPr>
                        <a:t> </a:t>
                      </a:r>
                      <a:r>
                        <a:rPr lang="en-US" sz="1050" kern="100" dirty="0" smtClean="0">
                          <a:effectLst/>
                        </a:rPr>
                        <a:t>0.5</a:t>
                      </a:r>
                      <a:r>
                        <a:rPr lang="zh-CN" sz="1050" kern="100" dirty="0">
                          <a:effectLst/>
                        </a:rPr>
                        <a:t>－</a:t>
                      </a:r>
                      <a:r>
                        <a:rPr lang="en-US" sz="1050" kern="100" dirty="0">
                          <a:effectLst/>
                        </a:rPr>
                        <a:t>2</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由不恰当停顿或连读造成对词语的肢解或词义误解。</a:t>
                      </a:r>
                    </a:p>
                    <a:p>
                      <a:pPr algn="just">
                        <a:lnSpc>
                          <a:spcPts val="1700"/>
                        </a:lnSpc>
                        <a:spcAft>
                          <a:spcPts val="0"/>
                        </a:spcAft>
                      </a:pPr>
                      <a:r>
                        <a:rPr lang="en-US" sz="1050" kern="100" dirty="0">
                          <a:effectLst/>
                        </a:rPr>
                        <a:t> </a:t>
                      </a:r>
                      <a:r>
                        <a:rPr lang="en-US" sz="1050" kern="100" dirty="0" smtClean="0">
                          <a:effectLst/>
                        </a:rPr>
                        <a:t>0.5</a:t>
                      </a:r>
                      <a:r>
                        <a:rPr lang="zh-CN" sz="1050" kern="100" dirty="0">
                          <a:effectLst/>
                        </a:rPr>
                        <a:t>－</a:t>
                      </a:r>
                      <a:r>
                        <a:rPr lang="en-US" sz="1050" kern="100" dirty="0">
                          <a:effectLst/>
                        </a:rPr>
                        <a:t>2</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停顿、回读过多，按音节崩读等。</a:t>
                      </a:r>
                    </a:p>
                    <a:p>
                      <a:pPr algn="just">
                        <a:lnSpc>
                          <a:spcPts val="1700"/>
                        </a:lnSpc>
                        <a:spcAft>
                          <a:spcPts val="0"/>
                        </a:spcAft>
                      </a:pPr>
                      <a:r>
                        <a:rPr lang="en-US" sz="1050" kern="100" dirty="0">
                          <a:effectLst/>
                        </a:rPr>
                        <a:t> </a:t>
                      </a:r>
                      <a:r>
                        <a:rPr lang="en-US" sz="1050" kern="100" dirty="0" smtClean="0">
                          <a:effectLst/>
                        </a:rPr>
                        <a:t>0.5</a:t>
                      </a:r>
                      <a:r>
                        <a:rPr lang="zh-CN" sz="1050" kern="100" dirty="0">
                          <a:effectLst/>
                        </a:rPr>
                        <a:t>－</a:t>
                      </a:r>
                      <a:r>
                        <a:rPr lang="en-US" sz="1050" kern="100" dirty="0">
                          <a:effectLst/>
                        </a:rPr>
                        <a:t>2</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a:effectLst/>
                        </a:rPr>
                        <a:t>限时</a:t>
                      </a:r>
                    </a:p>
                    <a:p>
                      <a:pPr algn="just">
                        <a:lnSpc>
                          <a:spcPts val="1700"/>
                        </a:lnSpc>
                        <a:spcAft>
                          <a:spcPts val="0"/>
                        </a:spcAft>
                      </a:pPr>
                      <a:r>
                        <a:rPr lang="en-US" sz="1050" kern="100">
                          <a:effectLst/>
                        </a:rPr>
                        <a:t>4</a:t>
                      </a:r>
                      <a:r>
                        <a:rPr lang="zh-CN" sz="1050" kern="100">
                          <a:effectLst/>
                        </a:rPr>
                        <a:t>分钟</a:t>
                      </a:r>
                      <a:endParaRPr lang="zh-CN" sz="1050" kern="100">
                        <a:effectLst/>
                        <a:latin typeface="Times New Roman"/>
                        <a:ea typeface="宋体"/>
                      </a:endParaRPr>
                    </a:p>
                  </a:txBody>
                  <a:tcPr marL="68580" marR="68580" marT="0" marB="0"/>
                </a:tc>
              </a:tr>
              <a:tr h="717049">
                <a:tc>
                  <a:txBody>
                    <a:bodyPr/>
                    <a:lstStyle/>
                    <a:p>
                      <a:pPr algn="just">
                        <a:lnSpc>
                          <a:spcPts val="1700"/>
                        </a:lnSpc>
                        <a:spcAft>
                          <a:spcPts val="0"/>
                        </a:spcAft>
                      </a:pPr>
                      <a:r>
                        <a:rPr lang="zh-CN" sz="1050" kern="100">
                          <a:effectLst/>
                        </a:rPr>
                        <a:t>每个音节错误扣</a:t>
                      </a:r>
                      <a:r>
                        <a:rPr lang="en-US" sz="1050" kern="100">
                          <a:effectLst/>
                        </a:rPr>
                        <a:t>0.1 </a:t>
                      </a:r>
                      <a:endParaRPr lang="zh-CN" sz="1050" kern="10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有一类扣</a:t>
                      </a:r>
                      <a:r>
                        <a:rPr lang="en-US" sz="1050" kern="100" dirty="0">
                          <a:effectLst/>
                        </a:rPr>
                        <a:t>0.5</a:t>
                      </a:r>
                      <a:r>
                        <a:rPr lang="zh-CN" sz="1050" kern="100" dirty="0">
                          <a:effectLst/>
                        </a:rPr>
                        <a:t>，二类及二类以上扣</a:t>
                      </a:r>
                      <a:r>
                        <a:rPr lang="en-US" sz="1050" kern="100" dirty="0">
                          <a:effectLst/>
                        </a:rPr>
                        <a:t>1</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有所表现扣</a:t>
                      </a:r>
                      <a:r>
                        <a:rPr lang="en-US" sz="1050" kern="100" dirty="0">
                          <a:effectLst/>
                        </a:rPr>
                        <a:t>0.5</a:t>
                      </a:r>
                      <a:endParaRPr lang="zh-CN" sz="1050" kern="100" dirty="0">
                        <a:effectLst/>
                      </a:endParaRPr>
                    </a:p>
                    <a:p>
                      <a:pPr algn="just">
                        <a:lnSpc>
                          <a:spcPts val="1700"/>
                        </a:lnSpc>
                        <a:spcAft>
                          <a:spcPts val="0"/>
                        </a:spcAft>
                      </a:pPr>
                      <a:r>
                        <a:rPr lang="zh-CN" sz="1050" kern="100" dirty="0">
                          <a:effectLst/>
                        </a:rPr>
                        <a:t>明显扣</a:t>
                      </a:r>
                      <a:r>
                        <a:rPr lang="en-US" sz="1050" kern="100" dirty="0">
                          <a:effectLst/>
                        </a:rPr>
                        <a:t>1</a:t>
                      </a:r>
                      <a:r>
                        <a:rPr lang="zh-CN" sz="1050" kern="100" dirty="0">
                          <a:effectLst/>
                        </a:rPr>
                        <a:t>，严重扣</a:t>
                      </a:r>
                      <a:r>
                        <a:rPr lang="en-US" sz="1050" kern="100" dirty="0">
                          <a:effectLst/>
                        </a:rPr>
                        <a:t>2</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en-US" sz="1050" kern="100" dirty="0">
                          <a:effectLst/>
                        </a:rPr>
                        <a:t>1</a:t>
                      </a:r>
                      <a:r>
                        <a:rPr lang="zh-CN" sz="1050" kern="100" dirty="0">
                          <a:effectLst/>
                        </a:rPr>
                        <a:t>次扣</a:t>
                      </a:r>
                      <a:r>
                        <a:rPr lang="en-US" sz="1050" kern="100" dirty="0" smtClean="0">
                          <a:effectLst/>
                        </a:rPr>
                        <a:t>0.5</a:t>
                      </a:r>
                      <a:r>
                        <a:rPr lang="zh-CN" altLang="en-US" sz="1050" kern="100" dirty="0" smtClean="0">
                          <a:effectLst/>
                        </a:rPr>
                        <a:t>；</a:t>
                      </a:r>
                      <a:r>
                        <a:rPr lang="en-US" sz="1050" kern="100" dirty="0" smtClean="0">
                          <a:effectLst/>
                        </a:rPr>
                        <a:t>2</a:t>
                      </a:r>
                      <a:r>
                        <a:rPr lang="zh-CN" sz="1050" kern="100" dirty="0">
                          <a:effectLst/>
                        </a:rPr>
                        <a:t>次扣</a:t>
                      </a:r>
                      <a:r>
                        <a:rPr lang="en-US" sz="1050" kern="100" dirty="0" smtClean="0">
                          <a:effectLst/>
                        </a:rPr>
                        <a:t>1</a:t>
                      </a:r>
                      <a:r>
                        <a:rPr lang="zh-CN" altLang="en-US" sz="1050" kern="100" dirty="0" smtClean="0">
                          <a:effectLst/>
                        </a:rPr>
                        <a:t>；</a:t>
                      </a:r>
                      <a:endParaRPr lang="zh-CN" sz="1050" kern="100" dirty="0">
                        <a:effectLst/>
                      </a:endParaRPr>
                    </a:p>
                    <a:p>
                      <a:pPr algn="just">
                        <a:lnSpc>
                          <a:spcPts val="1700"/>
                        </a:lnSpc>
                        <a:spcAft>
                          <a:spcPts val="0"/>
                        </a:spcAft>
                      </a:pPr>
                      <a:r>
                        <a:rPr lang="en-US" sz="1050" kern="100" dirty="0">
                          <a:effectLst/>
                        </a:rPr>
                        <a:t>3</a:t>
                      </a:r>
                      <a:r>
                        <a:rPr lang="zh-CN" sz="1050" kern="100" dirty="0">
                          <a:effectLst/>
                        </a:rPr>
                        <a:t>次及以上扣</a:t>
                      </a:r>
                      <a:r>
                        <a:rPr lang="en-US" sz="1050" kern="100" dirty="0">
                          <a:effectLst/>
                        </a:rPr>
                        <a:t>2</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有所表现扣</a:t>
                      </a:r>
                      <a:r>
                        <a:rPr lang="en-US" sz="900" kern="100" dirty="0" smtClean="0">
                          <a:effectLst/>
                        </a:rPr>
                        <a:t>0.5</a:t>
                      </a:r>
                      <a:r>
                        <a:rPr lang="zh-CN" altLang="en-US" sz="900" kern="100" dirty="0" smtClean="0">
                          <a:effectLst/>
                        </a:rPr>
                        <a:t>；</a:t>
                      </a:r>
                      <a:r>
                        <a:rPr lang="zh-CN" sz="1050" kern="100" dirty="0" smtClean="0">
                          <a:effectLst/>
                        </a:rPr>
                        <a:t>明显</a:t>
                      </a:r>
                      <a:r>
                        <a:rPr lang="zh-CN" sz="1050" kern="100" dirty="0">
                          <a:effectLst/>
                        </a:rPr>
                        <a:t>扣</a:t>
                      </a:r>
                      <a:r>
                        <a:rPr lang="en-US" sz="1050" kern="100" dirty="0">
                          <a:effectLst/>
                        </a:rPr>
                        <a:t>1</a:t>
                      </a:r>
                      <a:r>
                        <a:rPr lang="zh-CN" sz="1050" kern="100" dirty="0">
                          <a:effectLst/>
                        </a:rPr>
                        <a:t>，严重扣</a:t>
                      </a:r>
                      <a:r>
                        <a:rPr lang="en-US" sz="1050" kern="100" dirty="0">
                          <a:effectLst/>
                        </a:rPr>
                        <a:t>2</a:t>
                      </a:r>
                      <a:endParaRPr lang="zh-CN" sz="1050" kern="100" dirty="0">
                        <a:effectLst/>
                        <a:latin typeface="Times New Roman"/>
                        <a:ea typeface="宋体"/>
                      </a:endParaRPr>
                    </a:p>
                  </a:txBody>
                  <a:tcPr marL="68580" marR="68580" marT="0" marB="0"/>
                </a:tc>
                <a:tc>
                  <a:txBody>
                    <a:bodyPr/>
                    <a:lstStyle/>
                    <a:p>
                      <a:pPr algn="just">
                        <a:lnSpc>
                          <a:spcPts val="1700"/>
                        </a:lnSpc>
                        <a:spcAft>
                          <a:spcPts val="0"/>
                        </a:spcAft>
                      </a:pPr>
                      <a:r>
                        <a:rPr lang="zh-CN" sz="1050" kern="100" dirty="0">
                          <a:effectLst/>
                        </a:rPr>
                        <a:t>超时扣</a:t>
                      </a:r>
                      <a:r>
                        <a:rPr lang="en-US" sz="1050" kern="100" dirty="0">
                          <a:effectLst/>
                        </a:rPr>
                        <a:t>1</a:t>
                      </a:r>
                      <a:endParaRPr lang="zh-CN" sz="1050" kern="100" dirty="0">
                        <a:effectLst/>
                        <a:latin typeface="Times New Roman"/>
                        <a:ea typeface="宋体"/>
                      </a:endParaRPr>
                    </a:p>
                  </a:txBody>
                  <a:tcPr marL="68580" marR="68580" marT="0" marB="0"/>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6054989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smtClean="0"/>
              <a:t>二</a:t>
            </a:r>
            <a:r>
              <a:rPr lang="zh-CN" altLang="zh-CN" b="1" dirty="0"/>
              <a:t>、作品朗读注意事项</a:t>
            </a:r>
            <a:endParaRPr lang="zh-CN" altLang="zh-CN" dirty="0"/>
          </a:p>
          <a:p>
            <a:pPr indent="457200"/>
            <a:r>
              <a:rPr lang="en-US" altLang="zh-CN" b="1" dirty="0"/>
              <a:t>1.</a:t>
            </a:r>
            <a:r>
              <a:rPr lang="zh-CN" altLang="zh-CN" b="1" dirty="0"/>
              <a:t>读准音节</a:t>
            </a:r>
            <a:endParaRPr lang="zh-CN" altLang="zh-CN" dirty="0"/>
          </a:p>
          <a:p>
            <a:pPr indent="457200"/>
            <a:r>
              <a:rPr lang="zh-CN" altLang="zh-CN" dirty="0"/>
              <a:t>作品朗读中的语音错误是按音节扣分的，其主要错误包括：声母、韵母、声调的误读；增读、漏读、颠倒；轻声、儿化、变调及语气词“啊”的音变不合规律，因此，要尽量读准每一个音节。</a:t>
            </a:r>
          </a:p>
          <a:p>
            <a:pPr indent="457200"/>
            <a:r>
              <a:rPr lang="en-US" altLang="zh-CN" b="1" dirty="0"/>
              <a:t>2.</a:t>
            </a:r>
            <a:r>
              <a:rPr lang="zh-CN" altLang="zh-CN" b="1" dirty="0"/>
              <a:t>避免语调偏误</a:t>
            </a:r>
            <a:endParaRPr lang="zh-CN" altLang="zh-CN" dirty="0"/>
          </a:p>
          <a:p>
            <a:pPr indent="457200"/>
            <a:r>
              <a:rPr lang="zh-CN" altLang="zh-CN" dirty="0"/>
              <a:t>作品朗读的语调，首先是指作品的基本情调。在朗读中，要把握作品的基调，并在理解和语言表达的统一中，使情与声得到统一的体现。其次，要注意词语中及句子中的重音及轻重格式。声调要标准，句调与整体的语调要自然，同时要注意采用恰当的语速来进行朗读。</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作品朗读应试指导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04269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3.</a:t>
            </a:r>
            <a:r>
              <a:rPr lang="zh-CN" altLang="zh-CN" b="1" dirty="0"/>
              <a:t>注意停连</a:t>
            </a:r>
            <a:endParaRPr lang="zh-CN" altLang="zh-CN" dirty="0"/>
          </a:p>
          <a:p>
            <a:pPr indent="457200"/>
            <a:r>
              <a:rPr lang="zh-CN" altLang="zh-CN" dirty="0"/>
              <a:t>停连不当是指由不恰当停顿或连读造成对词语的肢解或语义的误解。因换气或个人理解所造成的短暂停顿（未曲解文意）不视为停连不当。不该停顿的地方不能停，特别应注意有些没有标点的长句，应按语言表述的常规形式在语气上略作停顿。如作品</a:t>
            </a:r>
            <a:r>
              <a:rPr lang="en-US" altLang="zh-CN" dirty="0"/>
              <a:t>2</a:t>
            </a:r>
            <a:r>
              <a:rPr lang="zh-CN" altLang="zh-CN" dirty="0"/>
              <a:t>号中的“一边在心里盘算着怎样向解释清楚他和阿诺德之间的差别。”可分作“一边在心里盘算着，怎样向他解释清楚，他和阿诺德之间的差别。”</a:t>
            </a:r>
          </a:p>
          <a:p>
            <a:pPr indent="457200"/>
            <a:r>
              <a:rPr lang="en-US" altLang="zh-CN" b="1" dirty="0"/>
              <a:t>4.</a:t>
            </a:r>
            <a:r>
              <a:rPr lang="zh-CN" altLang="zh-CN" b="1" dirty="0"/>
              <a:t>熟练流畅</a:t>
            </a:r>
            <a:endParaRPr lang="zh-CN" altLang="zh-CN" dirty="0"/>
          </a:p>
          <a:p>
            <a:pPr indent="457200"/>
            <a:r>
              <a:rPr lang="zh-CN" altLang="zh-CN" dirty="0"/>
              <a:t>对一般人来说，作品朗读要反复练习，才能达到熟练流畅。要注意不要过多地停顿，否则容易引起表意的连贯性。更不能回读（发现读错了就返回去进行纠正）。与读词语测试时“可以及时纠正一次”的情况不同，作品朗读时纠正读音会被视为不流畅而扣分。</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作品朗读应试指导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04269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第七章</a:t>
            </a:r>
            <a:r>
              <a:rPr lang="zh-CN" altLang="en-US" sz="3600" b="1" dirty="0" smtClean="0">
                <a:latin typeface="黑体" pitchFamily="2" charset="-122"/>
                <a:ea typeface="黑体" pitchFamily="2" charset="-122"/>
              </a:rPr>
              <a:t>  普通话水平测试</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827584" y="1849388"/>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第一节</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测试项目、等级标准及测试方法</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199625" y="2401449"/>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第二节  词语朗读应试指导</a:t>
            </a:r>
            <a:endParaRPr lang="zh-CN" altLang="en-US" dirty="0">
              <a:latin typeface="华文新魏" pitchFamily="2" charset="-122"/>
              <a:ea typeface="华文新魏" pitchFamily="2" charset="-122"/>
            </a:endParaRPr>
          </a:p>
        </p:txBody>
      </p:sp>
      <p:sp>
        <p:nvSpPr>
          <p:cNvPr id="17" name="圆角矩形 18">
            <a:hlinkClick r:id="rId5"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圆角矩形 11">
            <a:hlinkClick r:id="rId7" action="ppaction://hlinksldjump"/>
          </p:cNvPr>
          <p:cNvSpPr/>
          <p:nvPr/>
        </p:nvSpPr>
        <p:spPr>
          <a:xfrm>
            <a:off x="1571666" y="2953510"/>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第三节  作品朗读应试指导</a:t>
            </a:r>
            <a:endParaRPr lang="zh-CN" altLang="en-US" dirty="0">
              <a:latin typeface="华文新魏" pitchFamily="2" charset="-122"/>
              <a:ea typeface="华文新魏" pitchFamily="2" charset="-122"/>
            </a:endParaRPr>
          </a:p>
        </p:txBody>
      </p:sp>
      <p:sp>
        <p:nvSpPr>
          <p:cNvPr id="14" name="圆角矩形 13">
            <a:hlinkClick r:id="rId8" action="ppaction://hlinksldjump"/>
          </p:cNvPr>
          <p:cNvSpPr/>
          <p:nvPr/>
        </p:nvSpPr>
        <p:spPr>
          <a:xfrm>
            <a:off x="1943708" y="3505572"/>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第四节  命题说话应试指导  </a:t>
            </a:r>
            <a:endParaRPr lang="zh-CN" altLang="en-US" dirty="0">
              <a:latin typeface="华文新魏" pitchFamily="2" charset="-122"/>
              <a:ea typeface="华文新魏" pitchFamily="2" charset="-122"/>
            </a:endParaRPr>
          </a:p>
        </p:txBody>
      </p:sp>
    </p:spTree>
    <p:extLst>
      <p:ext uri="{BB962C8B-B14F-4D97-AF65-F5344CB8AC3E}">
        <p14:creationId xmlns:p14="http://schemas.microsoft.com/office/powerpoint/2010/main" val="692405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250"/>
                                  </p:stCondLst>
                                  <p:childTnLst>
                                    <p:animEffect transition="out" filter="fade">
                                      <p:cBhvr>
                                        <p:cTn id="10" dur="500" tmFilter="0, 0; .2, .5; .8, .5; 1, 0"/>
                                        <p:tgtEl>
                                          <p:spTgt spid="2"/>
                                        </p:tgtEl>
                                      </p:cBhvr>
                                    </p:animEffect>
                                    <p:animScale>
                                      <p:cBhvr>
                                        <p:cTn id="11" dur="250" autoRev="1" fill="hold"/>
                                        <p:tgtEl>
                                          <p:spTgt spid="2"/>
                                        </p:tgtEl>
                                      </p:cBhvr>
                                      <p:by x="105000" y="105000"/>
                                    </p:animScale>
                                  </p:childTnLst>
                                </p:cTn>
                              </p:par>
                              <p:par>
                                <p:cTn id="12" presetID="26" presetClass="emph" presetSubtype="0" fill="hold" grpId="0" nodeType="withEffect">
                                  <p:stCondLst>
                                    <p:cond delay="500"/>
                                  </p:stCondLst>
                                  <p:childTnLst>
                                    <p:animEffect transition="out" filter="fade">
                                      <p:cBhvr>
                                        <p:cTn id="13" dur="500" tmFilter="0, 0; .2, .5; .8, .5; 1, 0"/>
                                        <p:tgtEl>
                                          <p:spTgt spid="13"/>
                                        </p:tgtEl>
                                      </p:cBhvr>
                                    </p:animEffect>
                                    <p:animScale>
                                      <p:cBhvr>
                                        <p:cTn id="14" dur="250" autoRev="1" fill="hold"/>
                                        <p:tgtEl>
                                          <p:spTgt spid="13"/>
                                        </p:tgtEl>
                                      </p:cBhvr>
                                      <p:by x="105000" y="105000"/>
                                    </p:animScale>
                                  </p:childTnLst>
                                </p:cTn>
                              </p:par>
                              <p:par>
                                <p:cTn id="15" presetID="26" presetClass="emph" presetSubtype="0" fill="hold" grpId="0" nodeType="withEffect">
                                  <p:stCondLst>
                                    <p:cond delay="750"/>
                                  </p:stCondLst>
                                  <p:childTnLst>
                                    <p:animEffect transition="out" filter="fade">
                                      <p:cBhvr>
                                        <p:cTn id="16" dur="500" tmFilter="0, 0; .2, .5; .8, .5; 1, 0"/>
                                        <p:tgtEl>
                                          <p:spTgt spid="12"/>
                                        </p:tgtEl>
                                      </p:cBhvr>
                                    </p:animEffect>
                                    <p:animScale>
                                      <p:cBhvr>
                                        <p:cTn id="17" dur="250" autoRev="1" fill="hold"/>
                                        <p:tgtEl>
                                          <p:spTgt spid="12"/>
                                        </p:tgtEl>
                                      </p:cBhvr>
                                      <p:by x="105000" y="105000"/>
                                    </p:animScale>
                                  </p:childTnLst>
                                </p:cTn>
                              </p:par>
                              <p:par>
                                <p:cTn id="18" presetID="26" presetClass="emph" presetSubtype="0" fill="hold" grpId="0" nodeType="withEffect">
                                  <p:stCondLst>
                                    <p:cond delay="1000"/>
                                  </p:stCondLst>
                                  <p:childTnLst>
                                    <p:animEffect transition="out" filter="fade">
                                      <p:cBhvr>
                                        <p:cTn id="19" dur="500" tmFilter="0, 0; .2, .5; .8, .5; 1, 0"/>
                                        <p:tgtEl>
                                          <p:spTgt spid="14"/>
                                        </p:tgtEl>
                                      </p:cBhvr>
                                    </p:animEffect>
                                    <p:animScale>
                                      <p:cBhvr>
                                        <p:cTn id="20"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P spid="12" grpId="0" animBg="1"/>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第四节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命题说话应试指导</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第七章</a:t>
            </a:r>
            <a:r>
              <a:rPr lang="zh-CN" altLang="en-US" sz="3600" b="1" dirty="0" smtClean="0">
                <a:latin typeface="黑体" pitchFamily="2" charset="-122"/>
                <a:ea typeface="黑体" pitchFamily="2" charset="-122"/>
              </a:rPr>
              <a:t>  普通话水平测试</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35725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普通话水平测试的最后一项是“命题说话”。在整个测试中，命题说话的分值最大、难度最，也是对应试人普通话水平考查最全面的一项。应试人要在考前</a:t>
            </a:r>
            <a:r>
              <a:rPr lang="en-US" altLang="zh-CN" dirty="0"/>
              <a:t>10</a:t>
            </a:r>
            <a:r>
              <a:rPr lang="zh-CN" altLang="zh-CN" dirty="0"/>
              <a:t>分钟从给定的两个话题中选定一个做好准备。该项考查的目的是测查应试人在没有文字凭借的情况下，用普通话进行表达的水平。重点测查语音标准程度、词汇语法的规范程度和自然流畅程度，此项占</a:t>
            </a:r>
            <a:r>
              <a:rPr lang="en-US" altLang="zh-CN" dirty="0"/>
              <a:t>40</a:t>
            </a:r>
            <a:r>
              <a:rPr lang="zh-CN" altLang="zh-CN" dirty="0"/>
              <a:t>分。对很多人来讲，在限定的</a:t>
            </a:r>
            <a:r>
              <a:rPr lang="en-US" altLang="zh-CN" dirty="0"/>
              <a:t>3</a:t>
            </a:r>
            <a:r>
              <a:rPr lang="zh-CN" altLang="zh-CN" dirty="0"/>
              <a:t>分钟内单向地连续说一段话是最大的难点之一</a:t>
            </a:r>
            <a:r>
              <a:rPr lang="zh-CN" altLang="zh-CN" dirty="0" smtClean="0"/>
              <a:t>。</a:t>
            </a:r>
            <a:endParaRPr lang="en-US" altLang="zh-CN" dirty="0" smtClean="0"/>
          </a:p>
          <a:p>
            <a:pPr indent="457200"/>
            <a:r>
              <a:rPr lang="zh-CN" altLang="zh-CN" b="1" dirty="0"/>
              <a:t>一、命题说话的基本要求</a:t>
            </a:r>
            <a:endParaRPr lang="zh-CN" altLang="zh-CN" dirty="0"/>
          </a:p>
          <a:p>
            <a:pPr indent="457200"/>
            <a:r>
              <a:rPr lang="zh-CN" altLang="zh-CN" dirty="0"/>
              <a:t>普通话测试是对应试人语音的规范程度及语言综合能力的考查，而不是文化知识和口才的评估，所以对说话内容并没有太高的要求。因此，命题说话不必过于注意立意、结构以及文采等问题</a:t>
            </a:r>
            <a:r>
              <a:rPr lang="zh-CN" altLang="zh-CN" dirty="0" smtClean="0"/>
              <a:t>。</a:t>
            </a:r>
            <a:endParaRPr lang="zh-CN" altLang="zh-CN"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480022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539430"/>
          </a:xfrm>
          <a:prstGeom prst="rect">
            <a:avLst/>
          </a:prstGeom>
          <a:noFill/>
        </p:spPr>
        <p:txBody>
          <a:bodyPr wrap="square" rtlCol="0">
            <a:spAutoFit/>
          </a:bodyPr>
          <a:lstStyle/>
          <a:p>
            <a:pPr indent="457200"/>
            <a:r>
              <a:rPr lang="en-US" altLang="zh-CN" sz="1600" b="1" dirty="0"/>
              <a:t>1.</a:t>
            </a:r>
            <a:r>
              <a:rPr lang="zh-CN" altLang="zh-CN" sz="1600" b="1" dirty="0"/>
              <a:t>语音规范</a:t>
            </a:r>
            <a:endParaRPr lang="zh-CN" altLang="zh-CN" sz="1600" dirty="0"/>
          </a:p>
          <a:p>
            <a:pPr indent="457200"/>
            <a:r>
              <a:rPr lang="zh-CN" altLang="zh-CN" sz="1600" dirty="0"/>
              <a:t>语音规范是指在说话过程中要注意每个字的声母、韵母和声调发音的标准。由于这项测试是没有文字凭借的，所以在说话中，语音标准因素往往会被忽略。除了各人语音基础的差异外，还有以下情况必须引起重视：</a:t>
            </a:r>
          </a:p>
          <a:p>
            <a:pPr indent="457200"/>
            <a:r>
              <a:rPr lang="zh-CN" altLang="zh-CN" sz="1600" dirty="0"/>
              <a:t>（</a:t>
            </a:r>
            <a:r>
              <a:rPr lang="en-US" altLang="zh-CN" sz="1600" dirty="0"/>
              <a:t>1</a:t>
            </a:r>
            <a:r>
              <a:rPr lang="zh-CN" altLang="zh-CN" sz="1600" dirty="0"/>
              <a:t>）不习惯或不会发后鼻音。如：尊敬（</a:t>
            </a:r>
            <a:r>
              <a:rPr lang="en-US" altLang="zh-CN" sz="1600" dirty="0"/>
              <a:t>j</a:t>
            </a:r>
            <a:r>
              <a:rPr lang="zh-CN" altLang="zh-CN" sz="1600" dirty="0"/>
              <a:t>ì</a:t>
            </a:r>
            <a:r>
              <a:rPr lang="en-US" altLang="zh-CN" sz="1600" dirty="0" err="1"/>
              <a:t>ng</a:t>
            </a:r>
            <a:r>
              <a:rPr lang="zh-CN" altLang="zh-CN" sz="1600" dirty="0"/>
              <a:t>）、旅行（</a:t>
            </a:r>
            <a:r>
              <a:rPr lang="en-US" altLang="zh-CN" sz="1600" dirty="0"/>
              <a:t>x</a:t>
            </a:r>
            <a:r>
              <a:rPr lang="zh-CN" altLang="zh-CN" sz="1600" dirty="0"/>
              <a:t>í</a:t>
            </a:r>
            <a:r>
              <a:rPr lang="en-US" altLang="zh-CN" sz="1600" dirty="0" err="1"/>
              <a:t>ng</a:t>
            </a:r>
            <a:r>
              <a:rPr lang="zh-CN" altLang="zh-CN" sz="1600" dirty="0"/>
              <a:t>）、朋（</a:t>
            </a:r>
            <a:r>
              <a:rPr lang="en-US" altLang="zh-CN" sz="1600" dirty="0"/>
              <a:t>p</a:t>
            </a:r>
            <a:r>
              <a:rPr lang="zh-CN" altLang="zh-CN" sz="1600" dirty="0"/>
              <a:t>é</a:t>
            </a:r>
            <a:r>
              <a:rPr lang="en-US" altLang="zh-CN" sz="1600" dirty="0" err="1"/>
              <a:t>ng</a:t>
            </a:r>
            <a:r>
              <a:rPr lang="zh-CN" altLang="zh-CN" sz="1600" dirty="0"/>
              <a:t>）友等；</a:t>
            </a:r>
          </a:p>
          <a:p>
            <a:pPr indent="457200"/>
            <a:r>
              <a:rPr lang="zh-CN" altLang="zh-CN" sz="1600" dirty="0"/>
              <a:t>（</a:t>
            </a:r>
            <a:r>
              <a:rPr lang="en-US" altLang="zh-CN" sz="1600" dirty="0"/>
              <a:t>2</a:t>
            </a:r>
            <a:r>
              <a:rPr lang="zh-CN" altLang="zh-CN" sz="1600" dirty="0"/>
              <a:t>）使用频率高但不经意的虚词。如：这（</a:t>
            </a:r>
            <a:r>
              <a:rPr lang="en-US" altLang="zh-CN" sz="1600" dirty="0"/>
              <a:t>z</a:t>
            </a:r>
            <a:r>
              <a:rPr lang="zh-CN" altLang="zh-CN" sz="1600" dirty="0"/>
              <a:t>è）么、然</a:t>
            </a:r>
            <a:r>
              <a:rPr lang="en-US" altLang="zh-CN" sz="1600" dirty="0"/>
              <a:t>(</a:t>
            </a:r>
            <a:r>
              <a:rPr lang="zh-CN" altLang="zh-CN" sz="1600" dirty="0"/>
              <a:t>à</a:t>
            </a:r>
            <a:r>
              <a:rPr lang="en-US" altLang="zh-CN" sz="1600" dirty="0"/>
              <a:t>n)</a:t>
            </a:r>
            <a:r>
              <a:rPr lang="zh-CN" altLang="zh-CN" sz="1600" dirty="0"/>
              <a:t>后等；</a:t>
            </a:r>
          </a:p>
          <a:p>
            <a:pPr indent="457200"/>
            <a:r>
              <a:rPr lang="zh-CN" altLang="zh-CN" sz="1600" dirty="0"/>
              <a:t>（</a:t>
            </a:r>
            <a:r>
              <a:rPr lang="en-US" altLang="zh-CN" sz="1600" dirty="0"/>
              <a:t>3</a:t>
            </a:r>
            <a:r>
              <a:rPr lang="zh-CN" altLang="zh-CN" sz="1600" dirty="0"/>
              <a:t>）已形成习惯的错误。如：比较（</a:t>
            </a:r>
            <a:r>
              <a:rPr lang="en-US" altLang="zh-CN" sz="1600" dirty="0" err="1"/>
              <a:t>ji</a:t>
            </a:r>
            <a:r>
              <a:rPr lang="zh-CN" altLang="zh-CN" sz="1600" dirty="0"/>
              <a:t>ǎ</a:t>
            </a:r>
            <a:r>
              <a:rPr lang="en-US" altLang="zh-CN" sz="1600" dirty="0"/>
              <a:t>o</a:t>
            </a:r>
            <a:r>
              <a:rPr lang="zh-CN" altLang="zh-CN" sz="1600" dirty="0"/>
              <a:t>）、因为（</a:t>
            </a:r>
            <a:r>
              <a:rPr lang="en-US" altLang="zh-CN" sz="1600" dirty="0"/>
              <a:t>w</a:t>
            </a:r>
            <a:r>
              <a:rPr lang="zh-CN" altLang="zh-CN" sz="1600" dirty="0"/>
              <a:t>é</a:t>
            </a:r>
            <a:r>
              <a:rPr lang="en-US" altLang="zh-CN" sz="1600" dirty="0"/>
              <a:t>i</a:t>
            </a:r>
            <a:r>
              <a:rPr lang="zh-CN" altLang="zh-CN" sz="1600" dirty="0"/>
              <a:t>）等。</a:t>
            </a:r>
          </a:p>
          <a:p>
            <a:pPr indent="457200"/>
            <a:r>
              <a:rPr lang="zh-CN" altLang="zh-CN" sz="1600" dirty="0"/>
              <a:t>（</a:t>
            </a:r>
            <a:r>
              <a:rPr lang="en-US" altLang="zh-CN" sz="1600" dirty="0"/>
              <a:t>4</a:t>
            </a:r>
            <a:r>
              <a:rPr lang="zh-CN" altLang="zh-CN" sz="1600" dirty="0"/>
              <a:t>）“一”、“不”的音变，以及轻声、儿化和“啊”的音变。（举例略）</a:t>
            </a:r>
          </a:p>
          <a:p>
            <a:pPr indent="457200"/>
            <a:r>
              <a:rPr lang="zh-CN" altLang="zh-CN" sz="1600" dirty="0"/>
              <a:t>而评分要素中的所谓“方音明显”，是指在一定的错误字数中多次出现如本教材第四章“本地区普通话方音辨正”中提及的方音现象，在评分时则会下降一档。</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en-US" altLang="zh-CN" b="1" dirty="0"/>
              <a:t>2.</a:t>
            </a:r>
            <a:r>
              <a:rPr lang="zh-CN" altLang="zh-CN" b="1" dirty="0"/>
              <a:t>词汇语法规范</a:t>
            </a:r>
            <a:endParaRPr lang="zh-CN" altLang="zh-CN" dirty="0"/>
          </a:p>
          <a:p>
            <a:pPr indent="457200"/>
            <a:r>
              <a:rPr lang="zh-CN" altLang="zh-CN" dirty="0"/>
              <a:t>词汇规范是指说话时要使用普通话的词汇，不能出现方言词语。如把“比较好”说成“蛮（</a:t>
            </a:r>
            <a:r>
              <a:rPr lang="en-US" altLang="zh-CN" dirty="0"/>
              <a:t>m</a:t>
            </a:r>
            <a:r>
              <a:rPr lang="zh-CN" altLang="zh-CN" dirty="0"/>
              <a:t>ā</a:t>
            </a:r>
            <a:r>
              <a:rPr lang="en-US" altLang="zh-CN" dirty="0"/>
              <a:t>n</a:t>
            </a:r>
            <a:r>
              <a:rPr lang="zh-CN" altLang="zh-CN" dirty="0"/>
              <a:t>）好的”，把“一下”说成“下（</a:t>
            </a:r>
            <a:r>
              <a:rPr lang="en-US" altLang="zh-CN" dirty="0"/>
              <a:t>ha</a:t>
            </a:r>
            <a:r>
              <a:rPr lang="zh-CN" altLang="zh-CN" dirty="0"/>
              <a:t>）子”等。而语法规范是指说话时组织句子或使用的句式要按照普通话的语法规则进行，不能出现明显的语法错误，更不能使用方言句式，如将“拿本书给我”说成“把本书我”，将“你请过假了吗”说成“你有请假吗”等等。</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en-US" altLang="zh-CN" b="1" dirty="0"/>
              <a:t>3.</a:t>
            </a:r>
            <a:r>
              <a:rPr lang="zh-CN" altLang="zh-CN" b="1" dirty="0"/>
              <a:t>围绕主题展开</a:t>
            </a:r>
            <a:endParaRPr lang="zh-CN" altLang="zh-CN" dirty="0"/>
          </a:p>
          <a:p>
            <a:pPr indent="457200"/>
            <a:r>
              <a:rPr lang="zh-CN" altLang="zh-CN" dirty="0"/>
              <a:t>对学生而言，命题说话的测试就是要解决“怎么说”和“说什么”的问题：</a:t>
            </a:r>
          </a:p>
          <a:p>
            <a:pPr indent="457200"/>
            <a:r>
              <a:rPr lang="zh-CN" altLang="zh-CN" dirty="0"/>
              <a:t>首先，进入该项测试后要报一下自己选定的话题：“今天，我说话的话题是……”然后再开始“说话”。</a:t>
            </a:r>
          </a:p>
          <a:p>
            <a:pPr indent="457200"/>
            <a:r>
              <a:rPr lang="zh-CN" altLang="zh-CN" dirty="0"/>
              <a:t>人们对某事物了解或理解的一般性思维结构，都是从一般到具体，从类别到个体，再从具体到抽象。因此命题说话的大致结构，也是从大到小。比如《谈谈社会公德》，一般都得先说说什么是社会公德，再对其中的某一方面的问题，通过或正面或反面的具体现象来阐明自己的看法。再如《我的学习生活》，一般都会先说学习生活是每个现代人的必然经历，对每个人的成长都起到重要的作用，然后再说自己的学习生活特性或记忆深刻、具有影响的情况或过程。</a:t>
            </a:r>
          </a:p>
          <a:p>
            <a:pPr indent="457200"/>
            <a:r>
              <a:rPr lang="zh-CN" altLang="zh-CN" dirty="0"/>
              <a:t>至于“说什么”才能反映主题，特别是还要满足</a:t>
            </a:r>
            <a:r>
              <a:rPr lang="en-US" altLang="zh-CN" dirty="0"/>
              <a:t>3</a:t>
            </a:r>
            <a:r>
              <a:rPr lang="zh-CN" altLang="zh-CN" dirty="0"/>
              <a:t>分钟的说话测试要求，这是学生参加测试的难点之一。</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首先，说话的内容必须与主题相符，不能离题或偏题。其次，在说的内容上要把握这样一个原则或是技巧，即“围绕主题但不必紧扣主题”。一般而言，说理论性的东西比较难而且内容有限，而对某件事情、某次经历具体过程的描述或介绍，则要简单得多。而这样的内容直接与生活本身贴近，话容易更多，也更容易说得自然流畅。因此，测试时要围绕主题，尽量选取自己熟悉的、有切身体验的内容来说，而且假定一个交谈的对象，把自己的感悟、理解，尤其是某次经历的过程向对方叙说。当然，说话的内容不能与话题无关（如《我尊敬的人》说的内容应该是令你尊敬的事；《难忘的旅行》则要在旅行过程的叙述中体现“难忘”等等），不能背诵或朗读现有的或别人的东西，也不能简单重复来拖延时间等等。</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4.</a:t>
            </a:r>
            <a:r>
              <a:rPr lang="zh-CN" altLang="zh-CN" b="1" dirty="0"/>
              <a:t>自然流畅</a:t>
            </a:r>
            <a:endParaRPr lang="zh-CN" altLang="zh-CN" dirty="0"/>
          </a:p>
          <a:p>
            <a:pPr indent="457200"/>
            <a:r>
              <a:rPr lang="zh-CN" altLang="zh-CN" dirty="0"/>
              <a:t>命题说话的语言不讲求精练，不追求文采，第一要点是自然，无论是语音、语调、语气都应呈现日常用语的自然状态。二是用词用语要贴近生活而多用口语词汇，如生活中的爸爸的形象就不会“像高山一样的大”，心胸也不会“像大海一样宽阔”。三是根据口语的特点，多用短语、单句。要尽量说得通俗易懂，避免读书腔和背书腔。也可以按需要重复一些关键话语来引起注意，也可少量使用生活中语言交流时的“嗯”、“还有”来进行语气提顿或短暂思考。</a:t>
            </a:r>
          </a:p>
          <a:p>
            <a:pPr indent="457200"/>
            <a:r>
              <a:rPr lang="zh-CN" altLang="zh-CN" dirty="0"/>
              <a:t>命题说话测试不考查说话结构的完整，</a:t>
            </a:r>
            <a:r>
              <a:rPr lang="en-US" altLang="zh-CN" dirty="0"/>
              <a:t>3</a:t>
            </a:r>
            <a:r>
              <a:rPr lang="zh-CN" altLang="zh-CN" dirty="0"/>
              <a:t>分钟后测试系统会自动终止考试。</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2"/>
          </a:xfrm>
          <a:prstGeom prst="rect">
            <a:avLst/>
          </a:prstGeom>
          <a:noFill/>
        </p:spPr>
        <p:txBody>
          <a:bodyPr wrap="square" rtlCol="0">
            <a:spAutoFit/>
          </a:bodyPr>
          <a:lstStyle/>
          <a:p>
            <a:pPr indent="457200"/>
            <a:r>
              <a:rPr lang="zh-CN" altLang="zh-CN" b="1" dirty="0"/>
              <a:t>二、命题说话的评分标准</a:t>
            </a:r>
            <a:endParaRPr lang="zh-CN" altLang="zh-CN"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653508875"/>
              </p:ext>
            </p:extLst>
          </p:nvPr>
        </p:nvGraphicFramePr>
        <p:xfrm>
          <a:off x="2987824" y="1633364"/>
          <a:ext cx="5759999" cy="3616912"/>
        </p:xfrm>
        <a:graphic>
          <a:graphicData uri="http://schemas.openxmlformats.org/drawingml/2006/table">
            <a:tbl>
              <a:tblPr>
                <a:tableStyleId>{5C22544A-7EE6-4342-B048-85BDC9FD1C3A}</a:tableStyleId>
              </a:tblPr>
              <a:tblGrid>
                <a:gridCol w="287391"/>
                <a:gridCol w="1800200"/>
                <a:gridCol w="432048"/>
                <a:gridCol w="3240360"/>
              </a:tblGrid>
              <a:tr h="138165">
                <a:tc gridSpan="4">
                  <a:txBody>
                    <a:bodyPr/>
                    <a:lstStyle/>
                    <a:p>
                      <a:pPr algn="ctr">
                        <a:lnSpc>
                          <a:spcPts val="1600"/>
                        </a:lnSpc>
                        <a:spcAft>
                          <a:spcPts val="0"/>
                        </a:spcAft>
                      </a:pPr>
                      <a:r>
                        <a:rPr lang="zh-CN" sz="700" kern="100" dirty="0">
                          <a:effectLst/>
                        </a:rPr>
                        <a:t>命题说话（表中的“次”指语音错误或失误次数）</a:t>
                      </a:r>
                      <a:r>
                        <a:rPr lang="en-US" sz="700" kern="100" dirty="0">
                          <a:effectLst/>
                        </a:rPr>
                        <a:t>40%</a:t>
                      </a:r>
                      <a:endParaRPr lang="zh-CN" sz="700" kern="100" dirty="0">
                        <a:effectLst/>
                        <a:latin typeface="Times New Roman"/>
                        <a:ea typeface="宋体"/>
                      </a:endParaRPr>
                    </a:p>
                  </a:txBody>
                  <a:tcPr marL="46631" marR="46631"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8165">
                <a:tc gridSpan="2">
                  <a:txBody>
                    <a:bodyPr/>
                    <a:lstStyle/>
                    <a:p>
                      <a:pPr algn="ctr">
                        <a:lnSpc>
                          <a:spcPts val="1600"/>
                        </a:lnSpc>
                        <a:spcAft>
                          <a:spcPts val="0"/>
                        </a:spcAft>
                      </a:pPr>
                      <a:r>
                        <a:rPr lang="zh-CN" sz="700" kern="100">
                          <a:effectLst/>
                        </a:rPr>
                        <a:t>语音标准程度　</a:t>
                      </a:r>
                      <a:r>
                        <a:rPr lang="en-US" sz="700" kern="100">
                          <a:effectLst/>
                        </a:rPr>
                        <a:t>25%</a:t>
                      </a:r>
                      <a:endParaRPr lang="zh-CN" sz="700" kern="100">
                        <a:effectLst/>
                        <a:latin typeface="Times New Roman"/>
                        <a:ea typeface="宋体"/>
                      </a:endParaRPr>
                    </a:p>
                  </a:txBody>
                  <a:tcPr marL="46631" marR="46631" marT="0" marB="0"/>
                </a:tc>
                <a:tc hMerge="1">
                  <a:txBody>
                    <a:bodyPr/>
                    <a:lstStyle/>
                    <a:p>
                      <a:endParaRPr lang="zh-CN" altLang="en-US"/>
                    </a:p>
                  </a:txBody>
                  <a:tcPr/>
                </a:tc>
                <a:tc gridSpan="2">
                  <a:txBody>
                    <a:bodyPr/>
                    <a:lstStyle/>
                    <a:p>
                      <a:pPr algn="ctr">
                        <a:lnSpc>
                          <a:spcPts val="1600"/>
                        </a:lnSpc>
                        <a:spcAft>
                          <a:spcPts val="0"/>
                        </a:spcAft>
                      </a:pPr>
                      <a:r>
                        <a:rPr lang="zh-CN" sz="700" kern="100">
                          <a:effectLst/>
                        </a:rPr>
                        <a:t>词汇、语法规范程度　</a:t>
                      </a:r>
                      <a:r>
                        <a:rPr lang="en-US" sz="700" kern="100">
                          <a:effectLst/>
                        </a:rPr>
                        <a:t>10%</a:t>
                      </a:r>
                      <a:endParaRPr lang="zh-CN" sz="700" kern="100">
                        <a:effectLst/>
                        <a:latin typeface="Times New Roman"/>
                        <a:ea typeface="宋体"/>
                      </a:endParaRPr>
                    </a:p>
                  </a:txBody>
                  <a:tcPr marL="46631" marR="46631" marT="0" marB="0"/>
                </a:tc>
                <a:tc hMerge="1">
                  <a:txBody>
                    <a:bodyPr/>
                    <a:lstStyle/>
                    <a:p>
                      <a:endParaRPr lang="zh-CN" altLang="en-US"/>
                    </a:p>
                  </a:txBody>
                  <a:tcPr/>
                </a:tc>
              </a:tr>
              <a:tr h="276330">
                <a:tc>
                  <a:txBody>
                    <a:bodyPr/>
                    <a:lstStyle/>
                    <a:p>
                      <a:pPr algn="just">
                        <a:lnSpc>
                          <a:spcPts val="1600"/>
                        </a:lnSpc>
                        <a:spcAft>
                          <a:spcPts val="0"/>
                        </a:spcAft>
                      </a:pPr>
                      <a:r>
                        <a:rPr lang="zh-CN" sz="700" kern="100" dirty="0">
                          <a:effectLst/>
                        </a:rPr>
                        <a:t>一</a:t>
                      </a:r>
                      <a:r>
                        <a:rPr lang="zh-CN" sz="700" kern="100" dirty="0" smtClean="0">
                          <a:effectLst/>
                        </a:rPr>
                        <a:t>档</a:t>
                      </a:r>
                      <a:endParaRPr lang="zh-CN" sz="700" kern="100" dirty="0">
                        <a:effectLst/>
                      </a:endParaRPr>
                    </a:p>
                  </a:txBody>
                  <a:tcPr marL="46631" marR="46631" marT="0" marB="0"/>
                </a:tc>
                <a:tc>
                  <a:txBody>
                    <a:bodyPr/>
                    <a:lstStyle/>
                    <a:p>
                      <a:pPr algn="just">
                        <a:lnSpc>
                          <a:spcPts val="1600"/>
                        </a:lnSpc>
                        <a:spcAft>
                          <a:spcPts val="0"/>
                        </a:spcAft>
                      </a:pPr>
                      <a:r>
                        <a:rPr lang="en-US" sz="700" kern="100" dirty="0">
                          <a:effectLst/>
                        </a:rPr>
                        <a:t>1</a:t>
                      </a:r>
                      <a:r>
                        <a:rPr lang="zh-CN" sz="700" kern="100" dirty="0">
                          <a:effectLst/>
                        </a:rPr>
                        <a:t>－</a:t>
                      </a:r>
                      <a:r>
                        <a:rPr lang="en-US" sz="700" kern="100" dirty="0">
                          <a:effectLst/>
                        </a:rPr>
                        <a:t>2</a:t>
                      </a:r>
                      <a:r>
                        <a:rPr lang="zh-CN" sz="700" kern="100" dirty="0">
                          <a:effectLst/>
                        </a:rPr>
                        <a:t>次　　扣</a:t>
                      </a:r>
                      <a:r>
                        <a:rPr lang="en-US" sz="700" kern="100" dirty="0">
                          <a:effectLst/>
                        </a:rPr>
                        <a:t>1</a:t>
                      </a:r>
                      <a:r>
                        <a:rPr lang="zh-CN" sz="700" kern="100" dirty="0" smtClean="0">
                          <a:effectLst/>
                        </a:rPr>
                        <a:t>分</a:t>
                      </a:r>
                      <a:r>
                        <a:rPr lang="zh-CN" altLang="en-US" sz="700" kern="100" dirty="0" smtClean="0">
                          <a:effectLst/>
                        </a:rPr>
                        <a:t>；</a:t>
                      </a:r>
                      <a:r>
                        <a:rPr lang="en-US" sz="700" kern="100" dirty="0" smtClean="0">
                          <a:effectLst/>
                        </a:rPr>
                        <a:t>3</a:t>
                      </a:r>
                      <a:r>
                        <a:rPr lang="zh-CN" sz="700" kern="100" dirty="0">
                          <a:effectLst/>
                        </a:rPr>
                        <a:t>－</a:t>
                      </a:r>
                      <a:r>
                        <a:rPr lang="en-US" sz="700" kern="100" dirty="0">
                          <a:effectLst/>
                        </a:rPr>
                        <a:t>4</a:t>
                      </a:r>
                      <a:r>
                        <a:rPr lang="zh-CN" sz="700" kern="100" dirty="0">
                          <a:effectLst/>
                        </a:rPr>
                        <a:t>次　　扣</a:t>
                      </a:r>
                      <a:r>
                        <a:rPr lang="en-US" sz="700" kern="100" dirty="0">
                          <a:effectLst/>
                        </a:rPr>
                        <a:t>2</a:t>
                      </a:r>
                      <a:r>
                        <a:rPr lang="zh-CN" sz="700" kern="100" dirty="0">
                          <a:effectLst/>
                        </a:rPr>
                        <a:t>分</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dirty="0">
                          <a:effectLst/>
                        </a:rPr>
                        <a:t>一档</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dirty="0">
                          <a:effectLst/>
                        </a:rPr>
                        <a:t>词汇、语法规范不扣分</a:t>
                      </a:r>
                      <a:endParaRPr lang="zh-CN" sz="700" kern="100" dirty="0">
                        <a:effectLst/>
                        <a:latin typeface="Times New Roman"/>
                        <a:ea typeface="宋体"/>
                      </a:endParaRPr>
                    </a:p>
                  </a:txBody>
                  <a:tcPr marL="46631" marR="46631" marT="0" marB="0"/>
                </a:tc>
              </a:tr>
              <a:tr h="414494">
                <a:tc>
                  <a:txBody>
                    <a:bodyPr/>
                    <a:lstStyle/>
                    <a:p>
                      <a:pPr algn="just">
                        <a:lnSpc>
                          <a:spcPts val="1600"/>
                        </a:lnSpc>
                        <a:spcAft>
                          <a:spcPts val="0"/>
                        </a:spcAft>
                      </a:pPr>
                      <a:r>
                        <a:rPr lang="zh-CN" sz="700" kern="100" dirty="0">
                          <a:effectLst/>
                        </a:rPr>
                        <a:t>二</a:t>
                      </a:r>
                      <a:r>
                        <a:rPr lang="zh-CN" sz="700" kern="100" dirty="0" smtClean="0">
                          <a:effectLst/>
                        </a:rPr>
                        <a:t>档</a:t>
                      </a:r>
                      <a:endParaRPr lang="zh-CN" sz="700" kern="100" dirty="0">
                        <a:effectLst/>
                      </a:endParaRPr>
                    </a:p>
                  </a:txBody>
                  <a:tcPr marL="46631" marR="46631" marT="0" marB="0"/>
                </a:tc>
                <a:tc>
                  <a:txBody>
                    <a:bodyPr/>
                    <a:lstStyle/>
                    <a:p>
                      <a:pPr algn="just">
                        <a:lnSpc>
                          <a:spcPts val="1600"/>
                        </a:lnSpc>
                        <a:spcAft>
                          <a:spcPts val="0"/>
                        </a:spcAft>
                      </a:pPr>
                      <a:r>
                        <a:rPr lang="en-US" sz="700" kern="100" dirty="0">
                          <a:effectLst/>
                        </a:rPr>
                        <a:t>5</a:t>
                      </a:r>
                      <a:r>
                        <a:rPr lang="zh-CN" sz="700" kern="100" dirty="0">
                          <a:effectLst/>
                        </a:rPr>
                        <a:t>－</a:t>
                      </a:r>
                      <a:r>
                        <a:rPr lang="en-US" sz="700" kern="100" dirty="0">
                          <a:effectLst/>
                        </a:rPr>
                        <a:t>7</a:t>
                      </a:r>
                      <a:r>
                        <a:rPr lang="zh-CN" sz="700" kern="100" dirty="0">
                          <a:effectLst/>
                        </a:rPr>
                        <a:t>次　　扣</a:t>
                      </a:r>
                      <a:r>
                        <a:rPr lang="en-US" sz="700" kern="100" dirty="0">
                          <a:effectLst/>
                        </a:rPr>
                        <a:t>3</a:t>
                      </a:r>
                      <a:r>
                        <a:rPr lang="zh-CN" sz="700" kern="100" dirty="0" smtClean="0">
                          <a:effectLst/>
                        </a:rPr>
                        <a:t>分</a:t>
                      </a:r>
                      <a:r>
                        <a:rPr lang="zh-CN" altLang="en-US" sz="700" kern="100" dirty="0" smtClean="0">
                          <a:effectLst/>
                        </a:rPr>
                        <a:t>；</a:t>
                      </a:r>
                      <a:r>
                        <a:rPr lang="en-US" sz="700" kern="100" dirty="0" smtClean="0">
                          <a:effectLst/>
                        </a:rPr>
                        <a:t>08</a:t>
                      </a:r>
                      <a:r>
                        <a:rPr lang="zh-CN" sz="700" kern="100" dirty="0">
                          <a:effectLst/>
                        </a:rPr>
                        <a:t>－</a:t>
                      </a:r>
                      <a:r>
                        <a:rPr lang="en-US" sz="700" kern="100" dirty="0">
                          <a:effectLst/>
                        </a:rPr>
                        <a:t>10</a:t>
                      </a:r>
                      <a:r>
                        <a:rPr lang="zh-CN" sz="700" kern="100" dirty="0">
                          <a:effectLst/>
                        </a:rPr>
                        <a:t>次　扣</a:t>
                      </a:r>
                      <a:r>
                        <a:rPr lang="en-US" sz="700" kern="100" dirty="0">
                          <a:effectLst/>
                        </a:rPr>
                        <a:t>4</a:t>
                      </a:r>
                      <a:r>
                        <a:rPr lang="zh-CN" sz="700" kern="100" dirty="0" smtClean="0">
                          <a:effectLst/>
                        </a:rPr>
                        <a:t>分</a:t>
                      </a:r>
                      <a:r>
                        <a:rPr lang="zh-CN" altLang="en-US" sz="700" kern="100" dirty="0" smtClean="0">
                          <a:effectLst/>
                        </a:rPr>
                        <a:t>；</a:t>
                      </a:r>
                      <a:r>
                        <a:rPr lang="zh-CN" sz="700" kern="100" dirty="0" smtClean="0">
                          <a:effectLst/>
                        </a:rPr>
                        <a:t>如</a:t>
                      </a:r>
                      <a:r>
                        <a:rPr lang="zh-CN" sz="700" kern="100" dirty="0">
                          <a:effectLst/>
                        </a:rPr>
                        <a:t>方音明显降三档</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dirty="0">
                          <a:effectLst/>
                        </a:rPr>
                        <a:t>二档</a:t>
                      </a:r>
                    </a:p>
                    <a:p>
                      <a:pPr algn="just">
                        <a:lnSpc>
                          <a:spcPts val="1600"/>
                        </a:lnSpc>
                        <a:spcAft>
                          <a:spcPts val="0"/>
                        </a:spcAft>
                      </a:pPr>
                      <a:r>
                        <a:rPr lang="en-US" sz="700" kern="100" dirty="0">
                          <a:effectLst/>
                        </a:rPr>
                        <a:t>1</a:t>
                      </a:r>
                      <a:r>
                        <a:rPr lang="zh-CN" sz="700" kern="100" dirty="0">
                          <a:effectLst/>
                        </a:rPr>
                        <a:t>－</a:t>
                      </a:r>
                      <a:r>
                        <a:rPr lang="en-US" sz="700" kern="100" dirty="0">
                          <a:effectLst/>
                        </a:rPr>
                        <a:t>3</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a:effectLst/>
                        </a:rPr>
                        <a:t>不规范在</a:t>
                      </a:r>
                      <a:r>
                        <a:rPr lang="en-US" sz="700" kern="100">
                          <a:effectLst/>
                        </a:rPr>
                        <a:t>3</a:t>
                      </a:r>
                      <a:r>
                        <a:rPr lang="zh-CN" sz="700" kern="100">
                          <a:effectLst/>
                        </a:rPr>
                        <a:t>次内</a:t>
                      </a:r>
                      <a:r>
                        <a:rPr lang="en-US" sz="700" kern="100">
                          <a:effectLst/>
                        </a:rPr>
                        <a:t>1</a:t>
                      </a:r>
                      <a:r>
                        <a:rPr lang="zh-CN" sz="700" kern="100">
                          <a:effectLst/>
                        </a:rPr>
                        <a:t>次扣</a:t>
                      </a:r>
                      <a:r>
                        <a:rPr lang="en-US" sz="700" kern="100">
                          <a:effectLst/>
                        </a:rPr>
                        <a:t>1</a:t>
                      </a:r>
                      <a:r>
                        <a:rPr lang="zh-CN" sz="700" kern="100">
                          <a:effectLst/>
                        </a:rPr>
                        <a:t>分</a:t>
                      </a:r>
                      <a:endParaRPr lang="zh-CN" sz="700" kern="100">
                        <a:effectLst/>
                        <a:latin typeface="Times New Roman"/>
                        <a:ea typeface="宋体"/>
                      </a:endParaRPr>
                    </a:p>
                  </a:txBody>
                  <a:tcPr marL="46631" marR="46631" marT="0" marB="0"/>
                </a:tc>
              </a:tr>
              <a:tr h="276330">
                <a:tc>
                  <a:txBody>
                    <a:bodyPr/>
                    <a:lstStyle/>
                    <a:p>
                      <a:pPr algn="just">
                        <a:lnSpc>
                          <a:spcPts val="1600"/>
                        </a:lnSpc>
                        <a:spcAft>
                          <a:spcPts val="0"/>
                        </a:spcAft>
                      </a:pPr>
                      <a:r>
                        <a:rPr lang="zh-CN" sz="700" kern="100" dirty="0">
                          <a:effectLst/>
                        </a:rPr>
                        <a:t>三</a:t>
                      </a:r>
                      <a:r>
                        <a:rPr lang="zh-CN" sz="700" kern="100" dirty="0" smtClean="0">
                          <a:effectLst/>
                        </a:rPr>
                        <a:t>档</a:t>
                      </a:r>
                      <a:endParaRPr lang="zh-CN" sz="700" kern="100" dirty="0">
                        <a:effectLst/>
                      </a:endParaRPr>
                    </a:p>
                  </a:txBody>
                  <a:tcPr marL="46631" marR="46631" marT="0" marB="0"/>
                </a:tc>
                <a:tc>
                  <a:txBody>
                    <a:bodyPr/>
                    <a:lstStyle/>
                    <a:p>
                      <a:pPr algn="just">
                        <a:lnSpc>
                          <a:spcPts val="1600"/>
                        </a:lnSpc>
                        <a:spcAft>
                          <a:spcPts val="0"/>
                        </a:spcAft>
                      </a:pPr>
                      <a:r>
                        <a:rPr lang="en-US" sz="700" kern="100" dirty="0">
                          <a:effectLst/>
                        </a:rPr>
                        <a:t>11</a:t>
                      </a:r>
                      <a:r>
                        <a:rPr lang="zh-CN" sz="700" kern="100" dirty="0">
                          <a:effectLst/>
                        </a:rPr>
                        <a:t>－</a:t>
                      </a:r>
                      <a:r>
                        <a:rPr lang="en-US" sz="700" kern="100" dirty="0">
                          <a:effectLst/>
                        </a:rPr>
                        <a:t>15</a:t>
                      </a:r>
                      <a:r>
                        <a:rPr lang="zh-CN" sz="700" kern="100" dirty="0">
                          <a:effectLst/>
                        </a:rPr>
                        <a:t>次　扣</a:t>
                      </a:r>
                      <a:r>
                        <a:rPr lang="en-US" sz="700" kern="100" dirty="0">
                          <a:effectLst/>
                        </a:rPr>
                        <a:t>5</a:t>
                      </a:r>
                      <a:r>
                        <a:rPr lang="zh-CN" sz="700" kern="100" dirty="0">
                          <a:effectLst/>
                        </a:rPr>
                        <a:t>－</a:t>
                      </a:r>
                      <a:r>
                        <a:rPr lang="en-US" sz="700" kern="100" dirty="0">
                          <a:effectLst/>
                        </a:rPr>
                        <a:t>6</a:t>
                      </a:r>
                      <a:r>
                        <a:rPr lang="zh-CN" sz="700" kern="100" dirty="0">
                          <a:effectLst/>
                        </a:rPr>
                        <a:t>分　</a:t>
                      </a:r>
                      <a:r>
                        <a:rPr lang="zh-CN" sz="700" kern="100" dirty="0" smtClean="0">
                          <a:effectLst/>
                        </a:rPr>
                        <a:t>如</a:t>
                      </a:r>
                      <a:r>
                        <a:rPr lang="zh-CN" sz="700" kern="100" dirty="0">
                          <a:effectLst/>
                        </a:rPr>
                        <a:t>方音明显降为四档</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dirty="0">
                          <a:effectLst/>
                        </a:rPr>
                        <a:t>三</a:t>
                      </a:r>
                      <a:r>
                        <a:rPr lang="zh-CN" sz="700" kern="100" dirty="0" smtClean="0">
                          <a:effectLst/>
                        </a:rPr>
                        <a:t>档</a:t>
                      </a:r>
                      <a:endParaRPr lang="zh-CN" sz="700" kern="100" dirty="0">
                        <a:effectLst/>
                      </a:endParaRPr>
                    </a:p>
                  </a:txBody>
                  <a:tcPr marL="46631" marR="46631" marT="0" marB="0"/>
                </a:tc>
                <a:tc>
                  <a:txBody>
                    <a:bodyPr/>
                    <a:lstStyle/>
                    <a:p>
                      <a:pPr algn="just">
                        <a:lnSpc>
                          <a:spcPts val="1600"/>
                        </a:lnSpc>
                        <a:spcAft>
                          <a:spcPts val="0"/>
                        </a:spcAft>
                      </a:pPr>
                      <a:r>
                        <a:rPr lang="zh-CN" sz="700" kern="100">
                          <a:effectLst/>
                        </a:rPr>
                        <a:t>不规范</a:t>
                      </a:r>
                      <a:r>
                        <a:rPr lang="en-US" sz="700" kern="100">
                          <a:effectLst/>
                        </a:rPr>
                        <a:t>4</a:t>
                      </a:r>
                      <a:r>
                        <a:rPr lang="zh-CN" sz="700" kern="100">
                          <a:effectLst/>
                        </a:rPr>
                        <a:t>次及</a:t>
                      </a:r>
                      <a:r>
                        <a:rPr lang="en-US" sz="700" kern="100">
                          <a:effectLst/>
                        </a:rPr>
                        <a:t>4</a:t>
                      </a:r>
                      <a:r>
                        <a:rPr lang="zh-CN" sz="700" kern="100">
                          <a:effectLst/>
                        </a:rPr>
                        <a:t>次以上扣</a:t>
                      </a:r>
                      <a:r>
                        <a:rPr lang="en-US" sz="700" kern="100">
                          <a:effectLst/>
                        </a:rPr>
                        <a:t>4</a:t>
                      </a:r>
                      <a:r>
                        <a:rPr lang="zh-CN" sz="700" kern="100">
                          <a:effectLst/>
                        </a:rPr>
                        <a:t>分</a:t>
                      </a:r>
                      <a:endParaRPr lang="zh-CN" sz="700" kern="100">
                        <a:effectLst/>
                        <a:latin typeface="Times New Roman"/>
                        <a:ea typeface="宋体"/>
                      </a:endParaRPr>
                    </a:p>
                  </a:txBody>
                  <a:tcPr marL="46631" marR="46631" marT="0" marB="0"/>
                </a:tc>
              </a:tr>
              <a:tr h="241788">
                <a:tc>
                  <a:txBody>
                    <a:bodyPr/>
                    <a:lstStyle/>
                    <a:p>
                      <a:pPr algn="just">
                        <a:lnSpc>
                          <a:spcPts val="1400"/>
                        </a:lnSpc>
                        <a:spcAft>
                          <a:spcPts val="0"/>
                        </a:spcAft>
                      </a:pPr>
                      <a:r>
                        <a:rPr lang="zh-CN" sz="700" kern="100" dirty="0">
                          <a:effectLst/>
                        </a:rPr>
                        <a:t>四</a:t>
                      </a:r>
                      <a:r>
                        <a:rPr lang="zh-CN" sz="700" kern="100" dirty="0" smtClean="0">
                          <a:effectLst/>
                        </a:rPr>
                        <a:t>档</a:t>
                      </a:r>
                      <a:endParaRPr lang="zh-CN" sz="700" kern="100" dirty="0">
                        <a:effectLst/>
                      </a:endParaRPr>
                    </a:p>
                  </a:txBody>
                  <a:tcPr marL="46631" marR="46631" marT="0" marB="0"/>
                </a:tc>
                <a:tc>
                  <a:txBody>
                    <a:bodyPr/>
                    <a:lstStyle/>
                    <a:p>
                      <a:pPr algn="just">
                        <a:lnSpc>
                          <a:spcPts val="1400"/>
                        </a:lnSpc>
                        <a:spcAft>
                          <a:spcPts val="0"/>
                        </a:spcAft>
                      </a:pPr>
                      <a:r>
                        <a:rPr lang="en-US" sz="700" kern="100" dirty="0">
                          <a:effectLst/>
                        </a:rPr>
                        <a:t>11</a:t>
                      </a:r>
                      <a:r>
                        <a:rPr lang="zh-CN" sz="700" kern="100" dirty="0">
                          <a:effectLst/>
                        </a:rPr>
                        <a:t>－</a:t>
                      </a:r>
                      <a:r>
                        <a:rPr lang="en-US" sz="700" kern="100" dirty="0">
                          <a:effectLst/>
                        </a:rPr>
                        <a:t>15</a:t>
                      </a:r>
                      <a:r>
                        <a:rPr lang="zh-CN" sz="700" kern="100" dirty="0">
                          <a:effectLst/>
                        </a:rPr>
                        <a:t>次　</a:t>
                      </a:r>
                      <a:r>
                        <a:rPr lang="zh-CN" sz="700" kern="100" dirty="0" smtClean="0">
                          <a:effectLst/>
                        </a:rPr>
                        <a:t>如</a:t>
                      </a:r>
                      <a:r>
                        <a:rPr lang="zh-CN" sz="700" kern="100" dirty="0">
                          <a:effectLst/>
                        </a:rPr>
                        <a:t>方音明显，扣</a:t>
                      </a:r>
                      <a:r>
                        <a:rPr lang="en-US" sz="700" kern="100" dirty="0">
                          <a:effectLst/>
                        </a:rPr>
                        <a:t>7</a:t>
                      </a:r>
                      <a:r>
                        <a:rPr lang="zh-CN" sz="700" kern="100" dirty="0">
                          <a:effectLst/>
                        </a:rPr>
                        <a:t>、</a:t>
                      </a:r>
                      <a:r>
                        <a:rPr lang="en-US" sz="700" kern="100" dirty="0">
                          <a:effectLst/>
                        </a:rPr>
                        <a:t>8</a:t>
                      </a:r>
                      <a:r>
                        <a:rPr lang="zh-CN" sz="700" kern="100" dirty="0">
                          <a:effectLst/>
                        </a:rPr>
                        <a:t>分</a:t>
                      </a:r>
                      <a:endParaRPr lang="zh-CN" sz="700" kern="100" dirty="0">
                        <a:effectLst/>
                        <a:latin typeface="Times New Roman"/>
                        <a:ea typeface="宋体"/>
                      </a:endParaRPr>
                    </a:p>
                  </a:txBody>
                  <a:tcPr marL="46631" marR="46631" marT="0" marB="0"/>
                </a:tc>
                <a:tc gridSpan="2">
                  <a:txBody>
                    <a:bodyPr/>
                    <a:lstStyle/>
                    <a:p>
                      <a:pPr algn="ctr">
                        <a:lnSpc>
                          <a:spcPts val="1400"/>
                        </a:lnSpc>
                        <a:spcAft>
                          <a:spcPts val="0"/>
                        </a:spcAft>
                      </a:pPr>
                      <a:r>
                        <a:rPr lang="zh-CN" sz="700" kern="100">
                          <a:effectLst/>
                        </a:rPr>
                        <a:t>自然流畅程度　</a:t>
                      </a:r>
                      <a:r>
                        <a:rPr lang="en-US" sz="700" kern="100">
                          <a:effectLst/>
                        </a:rPr>
                        <a:t>5%</a:t>
                      </a:r>
                      <a:endParaRPr lang="zh-CN" sz="700" kern="100">
                        <a:effectLst/>
                        <a:latin typeface="Times New Roman"/>
                        <a:ea typeface="宋体"/>
                      </a:endParaRPr>
                    </a:p>
                  </a:txBody>
                  <a:tcPr marL="46631" marR="46631" marT="0" marB="0" anchor="ctr"/>
                </a:tc>
                <a:tc hMerge="1">
                  <a:txBody>
                    <a:bodyPr/>
                    <a:lstStyle/>
                    <a:p>
                      <a:endParaRPr lang="zh-CN" altLang="en-US"/>
                    </a:p>
                  </a:txBody>
                  <a:tcPr/>
                </a:tc>
              </a:tr>
              <a:tr h="191864">
                <a:tc>
                  <a:txBody>
                    <a:bodyPr/>
                    <a:lstStyle/>
                    <a:p>
                      <a:pPr algn="just">
                        <a:lnSpc>
                          <a:spcPts val="1400"/>
                        </a:lnSpc>
                        <a:spcAft>
                          <a:spcPts val="0"/>
                        </a:spcAft>
                      </a:pPr>
                      <a:r>
                        <a:rPr lang="zh-CN" sz="700" kern="100" dirty="0">
                          <a:effectLst/>
                        </a:rPr>
                        <a:t>五</a:t>
                      </a:r>
                      <a:r>
                        <a:rPr lang="zh-CN" sz="700" kern="100" dirty="0" smtClean="0">
                          <a:effectLst/>
                        </a:rPr>
                        <a:t>档</a:t>
                      </a:r>
                      <a:endParaRPr lang="zh-CN" sz="700" kern="100" dirty="0">
                        <a:effectLst/>
                      </a:endParaRPr>
                    </a:p>
                  </a:txBody>
                  <a:tcPr marL="46631" marR="46631" marT="0" marB="0"/>
                </a:tc>
                <a:tc>
                  <a:txBody>
                    <a:bodyPr/>
                    <a:lstStyle/>
                    <a:p>
                      <a:pPr marL="800100" indent="-800100" algn="just">
                        <a:lnSpc>
                          <a:spcPts val="1400"/>
                        </a:lnSpc>
                        <a:spcAft>
                          <a:spcPts val="0"/>
                        </a:spcAft>
                      </a:pPr>
                      <a:r>
                        <a:rPr lang="en-US" sz="700" kern="100" dirty="0">
                          <a:effectLst/>
                        </a:rPr>
                        <a:t>16</a:t>
                      </a:r>
                      <a:r>
                        <a:rPr lang="zh-CN" sz="700" kern="100" dirty="0">
                          <a:effectLst/>
                        </a:rPr>
                        <a:t>－</a:t>
                      </a:r>
                      <a:r>
                        <a:rPr lang="en-US" sz="700" kern="100" dirty="0">
                          <a:effectLst/>
                        </a:rPr>
                        <a:t>30</a:t>
                      </a:r>
                      <a:r>
                        <a:rPr lang="zh-CN" sz="700" kern="100" dirty="0" smtClean="0">
                          <a:effectLst/>
                        </a:rPr>
                        <a:t>次</a:t>
                      </a:r>
                      <a:r>
                        <a:rPr lang="en-US" altLang="zh-CN" sz="700" kern="100" dirty="0" smtClean="0">
                          <a:effectLst/>
                        </a:rPr>
                        <a:t> </a:t>
                      </a:r>
                      <a:r>
                        <a:rPr lang="zh-CN" sz="700" kern="100" dirty="0" smtClean="0">
                          <a:effectLst/>
                        </a:rPr>
                        <a:t>视</a:t>
                      </a:r>
                      <a:r>
                        <a:rPr lang="zh-CN" sz="700" kern="100" dirty="0">
                          <a:effectLst/>
                        </a:rPr>
                        <a:t>方音</a:t>
                      </a:r>
                      <a:r>
                        <a:rPr lang="zh-CN" sz="700" kern="100" dirty="0" smtClean="0">
                          <a:effectLst/>
                        </a:rPr>
                        <a:t>程度</a:t>
                      </a:r>
                      <a:r>
                        <a:rPr lang="zh-CN" sz="700" kern="100" dirty="0">
                          <a:effectLst/>
                        </a:rPr>
                        <a:t>，扣</a:t>
                      </a:r>
                      <a:r>
                        <a:rPr lang="en-US" sz="700" kern="100" dirty="0">
                          <a:effectLst/>
                        </a:rPr>
                        <a:t>9</a:t>
                      </a:r>
                      <a:r>
                        <a:rPr lang="zh-CN" sz="700" kern="100" dirty="0">
                          <a:effectLst/>
                        </a:rPr>
                        <a:t>、</a:t>
                      </a:r>
                      <a:r>
                        <a:rPr lang="en-US" sz="700" kern="100" dirty="0">
                          <a:effectLst/>
                        </a:rPr>
                        <a:t>10</a:t>
                      </a:r>
                      <a:r>
                        <a:rPr lang="zh-CN" sz="700" kern="100" dirty="0">
                          <a:effectLst/>
                        </a:rPr>
                        <a:t>、</a:t>
                      </a:r>
                      <a:r>
                        <a:rPr lang="en-US" sz="700" kern="100" dirty="0">
                          <a:effectLst/>
                        </a:rPr>
                        <a:t>11</a:t>
                      </a:r>
                      <a:r>
                        <a:rPr lang="zh-CN" sz="700" kern="100" dirty="0">
                          <a:effectLst/>
                        </a:rPr>
                        <a:t>分</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dirty="0">
                          <a:effectLst/>
                        </a:rPr>
                        <a:t>一档</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dirty="0">
                          <a:effectLst/>
                        </a:rPr>
                        <a:t>语言自然流畅不扣分</a:t>
                      </a:r>
                      <a:endParaRPr lang="zh-CN" sz="700" kern="100" dirty="0">
                        <a:effectLst/>
                        <a:latin typeface="Times New Roman"/>
                        <a:ea typeface="宋体"/>
                      </a:endParaRPr>
                    </a:p>
                  </a:txBody>
                  <a:tcPr marL="46631" marR="46631" marT="0" marB="0"/>
                </a:tc>
              </a:tr>
              <a:tr h="276330">
                <a:tc rowSpan="2">
                  <a:txBody>
                    <a:bodyPr/>
                    <a:lstStyle/>
                    <a:p>
                      <a:pPr algn="just">
                        <a:lnSpc>
                          <a:spcPts val="1600"/>
                        </a:lnSpc>
                        <a:spcAft>
                          <a:spcPts val="0"/>
                        </a:spcAft>
                      </a:pPr>
                      <a:r>
                        <a:rPr lang="zh-CN" sz="700" kern="100">
                          <a:effectLst/>
                        </a:rPr>
                        <a:t>六档</a:t>
                      </a:r>
                      <a:endParaRPr lang="zh-CN" sz="700" kern="100">
                        <a:effectLst/>
                        <a:latin typeface="Times New Roman"/>
                        <a:ea typeface="宋体"/>
                      </a:endParaRPr>
                    </a:p>
                  </a:txBody>
                  <a:tcPr marL="46631" marR="46631" marT="0" marB="0"/>
                </a:tc>
                <a:tc rowSpan="2">
                  <a:txBody>
                    <a:bodyPr/>
                    <a:lstStyle/>
                    <a:p>
                      <a:pPr algn="just">
                        <a:lnSpc>
                          <a:spcPts val="1600"/>
                        </a:lnSpc>
                        <a:spcAft>
                          <a:spcPts val="0"/>
                        </a:spcAft>
                      </a:pPr>
                      <a:r>
                        <a:rPr lang="en-US" sz="700" kern="100" dirty="0">
                          <a:effectLst/>
                        </a:rPr>
                        <a:t>30</a:t>
                      </a:r>
                      <a:r>
                        <a:rPr lang="zh-CN" sz="700" kern="100" dirty="0">
                          <a:effectLst/>
                        </a:rPr>
                        <a:t>次以上　　视方音程度扣</a:t>
                      </a:r>
                      <a:r>
                        <a:rPr lang="en-US" sz="700" kern="100" dirty="0">
                          <a:effectLst/>
                        </a:rPr>
                        <a:t>12</a:t>
                      </a:r>
                      <a:r>
                        <a:rPr lang="zh-CN" sz="700" kern="100" dirty="0">
                          <a:effectLst/>
                        </a:rPr>
                        <a:t>、</a:t>
                      </a:r>
                      <a:r>
                        <a:rPr lang="en-US" sz="700" kern="100" dirty="0">
                          <a:effectLst/>
                        </a:rPr>
                        <a:t>13</a:t>
                      </a:r>
                      <a:r>
                        <a:rPr lang="zh-CN" sz="700" kern="100" dirty="0">
                          <a:effectLst/>
                        </a:rPr>
                        <a:t>、</a:t>
                      </a:r>
                      <a:r>
                        <a:rPr lang="en-US" sz="700" kern="100" dirty="0">
                          <a:effectLst/>
                        </a:rPr>
                        <a:t>14</a:t>
                      </a:r>
                      <a:r>
                        <a:rPr lang="zh-CN" sz="700" kern="100" dirty="0">
                          <a:effectLst/>
                        </a:rPr>
                        <a:t>分</a:t>
                      </a:r>
                    </a:p>
                    <a:p>
                      <a:pPr algn="just">
                        <a:lnSpc>
                          <a:spcPts val="1600"/>
                        </a:lnSpc>
                        <a:spcAft>
                          <a:spcPts val="0"/>
                        </a:spcAft>
                      </a:pPr>
                      <a:r>
                        <a:rPr lang="zh-CN" sz="700" kern="100" dirty="0">
                          <a:effectLst/>
                        </a:rPr>
                        <a:t>基本用方言讲话的酌情扣</a:t>
                      </a:r>
                      <a:r>
                        <a:rPr lang="en-US" sz="700" kern="100" dirty="0">
                          <a:effectLst/>
                        </a:rPr>
                        <a:t>15</a:t>
                      </a:r>
                      <a:r>
                        <a:rPr lang="zh-CN" sz="700" kern="100" dirty="0">
                          <a:effectLst/>
                        </a:rPr>
                        <a:t>－</a:t>
                      </a:r>
                      <a:r>
                        <a:rPr lang="en-US" sz="700" kern="100" dirty="0">
                          <a:effectLst/>
                        </a:rPr>
                        <a:t>20</a:t>
                      </a:r>
                      <a:r>
                        <a:rPr lang="zh-CN" sz="700" kern="100" dirty="0">
                          <a:effectLst/>
                        </a:rPr>
                        <a:t>分</a:t>
                      </a:r>
                      <a:endParaRPr lang="zh-CN" sz="700" kern="100" dirty="0">
                        <a:effectLst/>
                        <a:latin typeface="Times New Roman"/>
                        <a:ea typeface="宋体"/>
                      </a:endParaRPr>
                    </a:p>
                  </a:txBody>
                  <a:tcPr marL="46631" marR="46631" marT="0" marB="0"/>
                </a:tc>
                <a:tc>
                  <a:txBody>
                    <a:bodyPr/>
                    <a:lstStyle/>
                    <a:p>
                      <a:pPr algn="just">
                        <a:lnSpc>
                          <a:spcPts val="1600"/>
                        </a:lnSpc>
                        <a:spcAft>
                          <a:spcPts val="0"/>
                        </a:spcAft>
                      </a:pPr>
                      <a:r>
                        <a:rPr lang="zh-CN" sz="700" kern="100">
                          <a:effectLst/>
                        </a:rPr>
                        <a:t>二档</a:t>
                      </a:r>
                    </a:p>
                    <a:p>
                      <a:pPr algn="just">
                        <a:lnSpc>
                          <a:spcPts val="1600"/>
                        </a:lnSpc>
                        <a:spcAft>
                          <a:spcPts val="0"/>
                        </a:spcAft>
                      </a:pPr>
                      <a:r>
                        <a:rPr lang="en-US" sz="700" kern="100">
                          <a:effectLst/>
                        </a:rPr>
                        <a:t> </a:t>
                      </a:r>
                      <a:endParaRPr lang="zh-CN" sz="700" kern="100">
                        <a:effectLst/>
                        <a:latin typeface="Times New Roman"/>
                        <a:ea typeface="宋体"/>
                      </a:endParaRPr>
                    </a:p>
                  </a:txBody>
                  <a:tcPr marL="46631" marR="46631" marT="0" marB="0"/>
                </a:tc>
                <a:tc>
                  <a:txBody>
                    <a:bodyPr/>
                    <a:lstStyle/>
                    <a:p>
                      <a:pPr algn="just">
                        <a:lnSpc>
                          <a:spcPts val="1600"/>
                        </a:lnSpc>
                        <a:spcAft>
                          <a:spcPts val="0"/>
                        </a:spcAft>
                      </a:pPr>
                      <a:r>
                        <a:rPr lang="zh-CN" sz="700" kern="100">
                          <a:effectLst/>
                        </a:rPr>
                        <a:t>基本流畅，但口语化较差，类似背稿。</a:t>
                      </a:r>
                    </a:p>
                    <a:p>
                      <a:pPr algn="just">
                        <a:lnSpc>
                          <a:spcPts val="1600"/>
                        </a:lnSpc>
                        <a:spcAft>
                          <a:spcPts val="0"/>
                        </a:spcAft>
                      </a:pPr>
                      <a:r>
                        <a:rPr lang="zh-CN" sz="700" kern="100">
                          <a:effectLst/>
                        </a:rPr>
                        <a:t>有所表现扣</a:t>
                      </a:r>
                      <a:r>
                        <a:rPr lang="en-US" sz="700" kern="100">
                          <a:effectLst/>
                        </a:rPr>
                        <a:t>0.5</a:t>
                      </a:r>
                      <a:r>
                        <a:rPr lang="zh-CN" sz="700" kern="100">
                          <a:effectLst/>
                        </a:rPr>
                        <a:t>分，表现明显扣</a:t>
                      </a:r>
                      <a:r>
                        <a:rPr lang="en-US" sz="700" kern="100">
                          <a:effectLst/>
                        </a:rPr>
                        <a:t>1</a:t>
                      </a:r>
                      <a:r>
                        <a:rPr lang="zh-CN" sz="700" kern="100">
                          <a:effectLst/>
                        </a:rPr>
                        <a:t>分</a:t>
                      </a:r>
                      <a:endParaRPr lang="zh-CN" sz="700" kern="100">
                        <a:effectLst/>
                        <a:latin typeface="Times New Roman"/>
                        <a:ea typeface="宋体"/>
                      </a:endParaRPr>
                    </a:p>
                  </a:txBody>
                  <a:tcPr marL="46631" marR="46631" marT="0" marB="0"/>
                </a:tc>
              </a:tr>
              <a:tr h="221952">
                <a:tc vMerge="1">
                  <a:txBody>
                    <a:bodyPr/>
                    <a:lstStyle/>
                    <a:p>
                      <a:endParaRPr lang="zh-CN" altLang="en-US"/>
                    </a:p>
                  </a:txBody>
                  <a:tcPr/>
                </a:tc>
                <a:tc vMerge="1">
                  <a:txBody>
                    <a:bodyPr/>
                    <a:lstStyle/>
                    <a:p>
                      <a:endParaRPr lang="zh-CN" altLang="en-US"/>
                    </a:p>
                  </a:txBody>
                  <a:tcPr/>
                </a:tc>
                <a:tc>
                  <a:txBody>
                    <a:bodyPr/>
                    <a:lstStyle/>
                    <a:p>
                      <a:pPr algn="just">
                        <a:lnSpc>
                          <a:spcPts val="1400"/>
                        </a:lnSpc>
                        <a:spcAft>
                          <a:spcPts val="0"/>
                        </a:spcAft>
                      </a:pPr>
                      <a:r>
                        <a:rPr lang="zh-CN" sz="700" kern="100" dirty="0">
                          <a:effectLst/>
                        </a:rPr>
                        <a:t>三</a:t>
                      </a:r>
                      <a:r>
                        <a:rPr lang="zh-CN" sz="700" kern="100" dirty="0" smtClean="0">
                          <a:effectLst/>
                        </a:rPr>
                        <a:t>档</a:t>
                      </a:r>
                      <a:endParaRPr lang="zh-CN" sz="700" kern="100" dirty="0">
                        <a:effectLst/>
                      </a:endParaRPr>
                    </a:p>
                  </a:txBody>
                  <a:tcPr marL="46631" marR="46631" marT="0" marB="0"/>
                </a:tc>
                <a:tc>
                  <a:txBody>
                    <a:bodyPr/>
                    <a:lstStyle/>
                    <a:p>
                      <a:pPr algn="just">
                        <a:lnSpc>
                          <a:spcPts val="1400"/>
                        </a:lnSpc>
                        <a:spcAft>
                          <a:spcPts val="0"/>
                        </a:spcAft>
                      </a:pPr>
                      <a:r>
                        <a:rPr lang="zh-CN" sz="700" kern="100">
                          <a:effectLst/>
                        </a:rPr>
                        <a:t>语言不连贯，语调生硬，结结巴巴，明显背诵，经常离题，视程度扣</a:t>
                      </a:r>
                      <a:r>
                        <a:rPr lang="en-US" sz="700" kern="100">
                          <a:effectLst/>
                        </a:rPr>
                        <a:t>2</a:t>
                      </a:r>
                      <a:r>
                        <a:rPr lang="zh-CN" sz="700" kern="100">
                          <a:effectLst/>
                        </a:rPr>
                        <a:t>、</a:t>
                      </a:r>
                      <a:r>
                        <a:rPr lang="en-US" sz="700" kern="100">
                          <a:effectLst/>
                        </a:rPr>
                        <a:t>3</a:t>
                      </a:r>
                      <a:r>
                        <a:rPr lang="zh-CN" sz="700" kern="100">
                          <a:effectLst/>
                        </a:rPr>
                        <a:t>分</a:t>
                      </a:r>
                      <a:endParaRPr lang="zh-CN" sz="700" kern="100">
                        <a:effectLst/>
                        <a:latin typeface="Times New Roman"/>
                        <a:ea typeface="宋体"/>
                      </a:endParaRPr>
                    </a:p>
                  </a:txBody>
                  <a:tcPr marL="46631" marR="46631" marT="0" marB="0"/>
                </a:tc>
              </a:tr>
              <a:tr h="329765">
                <a:tc>
                  <a:txBody>
                    <a:bodyPr/>
                    <a:lstStyle/>
                    <a:p>
                      <a:pPr algn="just">
                        <a:lnSpc>
                          <a:spcPts val="1600"/>
                        </a:lnSpc>
                        <a:spcAft>
                          <a:spcPts val="0"/>
                        </a:spcAft>
                      </a:pPr>
                      <a:r>
                        <a:rPr lang="zh-CN" sz="700" kern="100">
                          <a:effectLst/>
                        </a:rPr>
                        <a:t>限时</a:t>
                      </a:r>
                      <a:endParaRPr lang="zh-CN" sz="700" kern="100">
                        <a:effectLst/>
                        <a:latin typeface="Times New Roman"/>
                        <a:ea typeface="宋体"/>
                      </a:endParaRPr>
                    </a:p>
                  </a:txBody>
                  <a:tcPr marL="46631" marR="46631" marT="0" marB="0"/>
                </a:tc>
                <a:tc gridSpan="3">
                  <a:txBody>
                    <a:bodyPr/>
                    <a:lstStyle/>
                    <a:p>
                      <a:pPr indent="266700" algn="just">
                        <a:lnSpc>
                          <a:spcPts val="1400"/>
                        </a:lnSpc>
                        <a:spcAft>
                          <a:spcPts val="0"/>
                        </a:spcAft>
                      </a:pPr>
                      <a:r>
                        <a:rPr lang="zh-CN" sz="700" kern="100" dirty="0">
                          <a:effectLst/>
                        </a:rPr>
                        <a:t>限时</a:t>
                      </a:r>
                      <a:r>
                        <a:rPr lang="en-US" sz="700" kern="100" dirty="0">
                          <a:effectLst/>
                        </a:rPr>
                        <a:t>3</a:t>
                      </a:r>
                      <a:r>
                        <a:rPr lang="zh-CN" sz="700" kern="100" dirty="0">
                          <a:effectLst/>
                        </a:rPr>
                        <a:t>分钟。说话时间少于或等于</a:t>
                      </a:r>
                      <a:r>
                        <a:rPr lang="en-US" sz="700" kern="100" dirty="0">
                          <a:effectLst/>
                        </a:rPr>
                        <a:t>30</a:t>
                      </a:r>
                      <a:r>
                        <a:rPr lang="zh-CN" sz="700" kern="100" dirty="0">
                          <a:effectLst/>
                        </a:rPr>
                        <a:t>秒，本项测试计</a:t>
                      </a:r>
                      <a:r>
                        <a:rPr lang="en-US" sz="700" kern="100" dirty="0">
                          <a:effectLst/>
                        </a:rPr>
                        <a:t>0</a:t>
                      </a:r>
                      <a:r>
                        <a:rPr lang="zh-CN" sz="700" kern="100" dirty="0">
                          <a:effectLst/>
                        </a:rPr>
                        <a:t>分；</a:t>
                      </a:r>
                    </a:p>
                    <a:p>
                      <a:pPr algn="just">
                        <a:lnSpc>
                          <a:spcPts val="1400"/>
                        </a:lnSpc>
                        <a:spcAft>
                          <a:spcPts val="0"/>
                        </a:spcAft>
                      </a:pPr>
                      <a:r>
                        <a:rPr lang="zh-CN" sz="700" kern="100" dirty="0">
                          <a:effectLst/>
                        </a:rPr>
                        <a:t>缺时扣分</a:t>
                      </a:r>
                      <a:r>
                        <a:rPr lang="zh-CN" sz="700" kern="100" dirty="0" smtClean="0">
                          <a:effectLst/>
                        </a:rPr>
                        <a:t>：</a:t>
                      </a:r>
                      <a:r>
                        <a:rPr lang="en-US" sz="700" kern="100" dirty="0" smtClean="0">
                          <a:effectLst/>
                        </a:rPr>
                        <a:t>16</a:t>
                      </a:r>
                      <a:r>
                        <a:rPr lang="zh-CN" sz="700" kern="100" dirty="0">
                          <a:effectLst/>
                        </a:rPr>
                        <a:t>－</a:t>
                      </a:r>
                      <a:r>
                        <a:rPr lang="en-US" sz="700" kern="100" dirty="0">
                          <a:effectLst/>
                        </a:rPr>
                        <a:t>30</a:t>
                      </a:r>
                      <a:r>
                        <a:rPr lang="zh-CN" sz="700" kern="100" dirty="0">
                          <a:effectLst/>
                        </a:rPr>
                        <a:t>秒扣</a:t>
                      </a:r>
                      <a:r>
                        <a:rPr lang="en-US" sz="700" kern="100" dirty="0">
                          <a:effectLst/>
                        </a:rPr>
                        <a:t>1</a:t>
                      </a:r>
                      <a:r>
                        <a:rPr lang="zh-CN" sz="700" kern="100" dirty="0">
                          <a:effectLst/>
                        </a:rPr>
                        <a:t>分，</a:t>
                      </a:r>
                      <a:r>
                        <a:rPr lang="en-US" sz="700" kern="100" dirty="0">
                          <a:effectLst/>
                        </a:rPr>
                        <a:t>31</a:t>
                      </a:r>
                      <a:r>
                        <a:rPr lang="zh-CN" sz="700" kern="100" dirty="0">
                          <a:effectLst/>
                        </a:rPr>
                        <a:t>－</a:t>
                      </a:r>
                      <a:r>
                        <a:rPr lang="en-US" sz="700" kern="100" dirty="0">
                          <a:effectLst/>
                        </a:rPr>
                        <a:t>45</a:t>
                      </a:r>
                      <a:r>
                        <a:rPr lang="zh-CN" sz="700" kern="100" dirty="0">
                          <a:effectLst/>
                        </a:rPr>
                        <a:t>秒扣</a:t>
                      </a:r>
                      <a:r>
                        <a:rPr lang="en-US" sz="700" kern="100" dirty="0">
                          <a:effectLst/>
                        </a:rPr>
                        <a:t>2</a:t>
                      </a:r>
                      <a:r>
                        <a:rPr lang="zh-CN" sz="700" kern="100" dirty="0">
                          <a:effectLst/>
                        </a:rPr>
                        <a:t>分，</a:t>
                      </a:r>
                      <a:r>
                        <a:rPr lang="en-US" sz="700" kern="100" dirty="0">
                          <a:effectLst/>
                        </a:rPr>
                        <a:t>46</a:t>
                      </a:r>
                      <a:r>
                        <a:rPr lang="zh-CN" sz="700" kern="100" dirty="0">
                          <a:effectLst/>
                        </a:rPr>
                        <a:t>－</a:t>
                      </a:r>
                      <a:r>
                        <a:rPr lang="en-US" sz="700" kern="100" dirty="0">
                          <a:effectLst/>
                        </a:rPr>
                        <a:t>60</a:t>
                      </a:r>
                      <a:r>
                        <a:rPr lang="zh-CN" sz="700" kern="100" dirty="0">
                          <a:effectLst/>
                        </a:rPr>
                        <a:t>秒扣</a:t>
                      </a:r>
                      <a:r>
                        <a:rPr lang="en-US" sz="700" kern="100" dirty="0">
                          <a:effectLst/>
                        </a:rPr>
                        <a:t>3</a:t>
                      </a:r>
                      <a:r>
                        <a:rPr lang="zh-CN" sz="700" kern="100" dirty="0">
                          <a:effectLst/>
                        </a:rPr>
                        <a:t>分</a:t>
                      </a:r>
                      <a:r>
                        <a:rPr lang="zh-CN" sz="700" kern="100" dirty="0" smtClean="0">
                          <a:effectLst/>
                        </a:rPr>
                        <a:t>，</a:t>
                      </a:r>
                      <a:r>
                        <a:rPr lang="en-US" sz="700" kern="100" dirty="0" smtClean="0">
                          <a:effectLst/>
                        </a:rPr>
                        <a:t>1</a:t>
                      </a:r>
                      <a:r>
                        <a:rPr lang="zh-CN" sz="700" kern="100" dirty="0">
                          <a:effectLst/>
                        </a:rPr>
                        <a:t>分</a:t>
                      </a:r>
                      <a:r>
                        <a:rPr lang="en-US" sz="700" kern="100" dirty="0">
                          <a:effectLst/>
                        </a:rPr>
                        <a:t>01</a:t>
                      </a:r>
                      <a:r>
                        <a:rPr lang="zh-CN" sz="700" kern="100" dirty="0">
                          <a:effectLst/>
                        </a:rPr>
                        <a:t>秒－</a:t>
                      </a:r>
                      <a:r>
                        <a:rPr lang="en-US" sz="700" kern="100" dirty="0">
                          <a:effectLst/>
                        </a:rPr>
                        <a:t>1</a:t>
                      </a:r>
                      <a:r>
                        <a:rPr lang="zh-CN" sz="700" kern="100" dirty="0">
                          <a:effectLst/>
                        </a:rPr>
                        <a:t>分半扣</a:t>
                      </a:r>
                      <a:r>
                        <a:rPr lang="en-US" sz="700" kern="100" dirty="0">
                          <a:effectLst/>
                        </a:rPr>
                        <a:t>4</a:t>
                      </a:r>
                      <a:r>
                        <a:rPr lang="zh-CN" sz="700" kern="100" dirty="0">
                          <a:effectLst/>
                        </a:rPr>
                        <a:t>分，再至</a:t>
                      </a:r>
                      <a:r>
                        <a:rPr lang="en-US" sz="700" kern="100" dirty="0">
                          <a:effectLst/>
                        </a:rPr>
                        <a:t>2</a:t>
                      </a:r>
                      <a:r>
                        <a:rPr lang="zh-CN" sz="700" kern="100" dirty="0">
                          <a:effectLst/>
                        </a:rPr>
                        <a:t>分钟扣</a:t>
                      </a:r>
                      <a:r>
                        <a:rPr lang="en-US" sz="700" kern="100" dirty="0">
                          <a:effectLst/>
                        </a:rPr>
                        <a:t>5</a:t>
                      </a:r>
                      <a:r>
                        <a:rPr lang="zh-CN" sz="700" kern="100" dirty="0">
                          <a:effectLst/>
                        </a:rPr>
                        <a:t>分，至</a:t>
                      </a:r>
                      <a:r>
                        <a:rPr lang="en-US" sz="700" kern="100" dirty="0">
                          <a:effectLst/>
                        </a:rPr>
                        <a:t>2</a:t>
                      </a:r>
                      <a:r>
                        <a:rPr lang="zh-CN" sz="700" kern="100" dirty="0">
                          <a:effectLst/>
                        </a:rPr>
                        <a:t>分</a:t>
                      </a:r>
                      <a:r>
                        <a:rPr lang="en-US" sz="700" kern="100" dirty="0">
                          <a:effectLst/>
                        </a:rPr>
                        <a:t>29</a:t>
                      </a:r>
                      <a:r>
                        <a:rPr lang="zh-CN" sz="700" kern="100" dirty="0">
                          <a:effectLst/>
                        </a:rPr>
                        <a:t>秒扣</a:t>
                      </a:r>
                      <a:r>
                        <a:rPr lang="en-US" sz="700" kern="100" dirty="0">
                          <a:effectLst/>
                        </a:rPr>
                        <a:t>6</a:t>
                      </a:r>
                      <a:r>
                        <a:rPr lang="zh-CN" sz="700" kern="100" dirty="0">
                          <a:effectLst/>
                        </a:rPr>
                        <a:t>分。</a:t>
                      </a:r>
                      <a:endParaRPr lang="zh-CN" sz="700" kern="100" dirty="0">
                        <a:effectLst/>
                        <a:latin typeface="Times New Roman"/>
                        <a:ea typeface="宋体"/>
                      </a:endParaRPr>
                    </a:p>
                  </a:txBody>
                  <a:tcPr marL="46631" marR="46631" marT="0" marB="0"/>
                </a:tc>
                <a:tc hMerge="1">
                  <a:txBody>
                    <a:bodyPr/>
                    <a:lstStyle/>
                    <a:p>
                      <a:endParaRPr lang="zh-CN" altLang="en-US"/>
                    </a:p>
                  </a:txBody>
                  <a:tcPr/>
                </a:tc>
                <a:tc hMerge="1">
                  <a:txBody>
                    <a:bodyPr/>
                    <a:lstStyle/>
                    <a:p>
                      <a:endParaRPr lang="zh-CN" altLang="en-US"/>
                    </a:p>
                  </a:txBody>
                  <a:tcPr/>
                </a:tc>
              </a:tr>
              <a:tr h="408018">
                <a:tc>
                  <a:txBody>
                    <a:bodyPr/>
                    <a:lstStyle/>
                    <a:p>
                      <a:pPr algn="just">
                        <a:lnSpc>
                          <a:spcPts val="1600"/>
                        </a:lnSpc>
                        <a:spcAft>
                          <a:spcPts val="0"/>
                        </a:spcAft>
                      </a:pPr>
                      <a:r>
                        <a:rPr lang="zh-CN" sz="700" kern="100">
                          <a:effectLst/>
                        </a:rPr>
                        <a:t>离题</a:t>
                      </a:r>
                      <a:endParaRPr lang="zh-CN" sz="700" kern="100">
                        <a:effectLst/>
                        <a:latin typeface="Times New Roman"/>
                        <a:ea typeface="宋体"/>
                      </a:endParaRPr>
                    </a:p>
                  </a:txBody>
                  <a:tcPr marL="46631" marR="46631" marT="0" marB="0"/>
                </a:tc>
                <a:tc gridSpan="3">
                  <a:txBody>
                    <a:bodyPr/>
                    <a:lstStyle/>
                    <a:p>
                      <a:pPr indent="266700" algn="just">
                        <a:lnSpc>
                          <a:spcPts val="1400"/>
                        </a:lnSpc>
                        <a:spcAft>
                          <a:spcPts val="0"/>
                        </a:spcAft>
                      </a:pPr>
                      <a:r>
                        <a:rPr lang="zh-CN" sz="700" kern="100">
                          <a:effectLst/>
                        </a:rPr>
                        <a:t>指应试人所说内容完全不符合或基本不符合规定的话题。完全离题扣</a:t>
                      </a:r>
                      <a:r>
                        <a:rPr lang="en-US" sz="700" kern="100">
                          <a:effectLst/>
                        </a:rPr>
                        <a:t>6</a:t>
                      </a:r>
                      <a:r>
                        <a:rPr lang="zh-CN" sz="700" kern="100">
                          <a:effectLst/>
                        </a:rPr>
                        <a:t>分，基本离题视情况扣</a:t>
                      </a:r>
                      <a:r>
                        <a:rPr lang="en-US" sz="700" kern="100">
                          <a:effectLst/>
                        </a:rPr>
                        <a:t>4</a:t>
                      </a:r>
                      <a:r>
                        <a:rPr lang="zh-CN" sz="700" kern="100">
                          <a:effectLst/>
                        </a:rPr>
                        <a:t>、</a:t>
                      </a:r>
                      <a:r>
                        <a:rPr lang="en-US" sz="700" kern="100">
                          <a:effectLst/>
                        </a:rPr>
                        <a:t>5</a:t>
                      </a:r>
                      <a:r>
                        <a:rPr lang="zh-CN" sz="700" kern="100">
                          <a:effectLst/>
                        </a:rPr>
                        <a:t>分。直接或变相使用测试用朗读作品或其他内容雷同情况，视程度扣</a:t>
                      </a:r>
                      <a:r>
                        <a:rPr lang="en-US" sz="700" kern="100">
                          <a:effectLst/>
                        </a:rPr>
                        <a:t>4</a:t>
                      </a:r>
                      <a:r>
                        <a:rPr lang="zh-CN" sz="700" kern="100">
                          <a:effectLst/>
                        </a:rPr>
                        <a:t>、</a:t>
                      </a:r>
                      <a:r>
                        <a:rPr lang="en-US" sz="700" kern="100">
                          <a:effectLst/>
                        </a:rPr>
                        <a:t>5</a:t>
                      </a:r>
                      <a:r>
                        <a:rPr lang="zh-CN" sz="700" kern="100">
                          <a:effectLst/>
                        </a:rPr>
                        <a:t>、</a:t>
                      </a:r>
                      <a:r>
                        <a:rPr lang="en-US" sz="700" kern="100">
                          <a:effectLst/>
                        </a:rPr>
                        <a:t>6</a:t>
                      </a:r>
                      <a:r>
                        <a:rPr lang="zh-CN" sz="700" kern="100">
                          <a:effectLst/>
                        </a:rPr>
                        <a:t>分</a:t>
                      </a:r>
                      <a:endParaRPr lang="zh-CN" sz="700" kern="100">
                        <a:effectLst/>
                        <a:latin typeface="Times New Roman"/>
                        <a:ea typeface="宋体"/>
                      </a:endParaRPr>
                    </a:p>
                  </a:txBody>
                  <a:tcPr marL="46631" marR="46631" marT="0" marB="0"/>
                </a:tc>
                <a:tc hMerge="1">
                  <a:txBody>
                    <a:bodyPr/>
                    <a:lstStyle/>
                    <a:p>
                      <a:endParaRPr lang="zh-CN" altLang="en-US"/>
                    </a:p>
                  </a:txBody>
                  <a:tcPr/>
                </a:tc>
                <a:tc hMerge="1">
                  <a:txBody>
                    <a:bodyPr/>
                    <a:lstStyle/>
                    <a:p>
                      <a:endParaRPr lang="zh-CN" altLang="en-US"/>
                    </a:p>
                  </a:txBody>
                  <a:tcPr/>
                </a:tc>
              </a:tr>
              <a:tr h="380904">
                <a:tc>
                  <a:txBody>
                    <a:bodyPr/>
                    <a:lstStyle/>
                    <a:p>
                      <a:pPr algn="just">
                        <a:lnSpc>
                          <a:spcPts val="1600"/>
                        </a:lnSpc>
                        <a:spcAft>
                          <a:spcPts val="0"/>
                        </a:spcAft>
                      </a:pPr>
                      <a:r>
                        <a:rPr lang="zh-CN" sz="700" kern="100">
                          <a:effectLst/>
                        </a:rPr>
                        <a:t>无效话语</a:t>
                      </a:r>
                      <a:endParaRPr lang="zh-CN" sz="700" kern="100">
                        <a:effectLst/>
                        <a:latin typeface="Times New Roman"/>
                        <a:ea typeface="宋体"/>
                      </a:endParaRPr>
                    </a:p>
                  </a:txBody>
                  <a:tcPr marL="46631" marR="46631" marT="0" marB="0"/>
                </a:tc>
                <a:tc gridSpan="3">
                  <a:txBody>
                    <a:bodyPr/>
                    <a:lstStyle/>
                    <a:p>
                      <a:pPr indent="266700" algn="just">
                        <a:lnSpc>
                          <a:spcPts val="1400"/>
                        </a:lnSpc>
                        <a:spcAft>
                          <a:spcPts val="0"/>
                        </a:spcAft>
                      </a:pPr>
                      <a:r>
                        <a:rPr lang="zh-CN" sz="700" kern="100" dirty="0">
                          <a:effectLst/>
                        </a:rPr>
                        <a:t>指</a:t>
                      </a:r>
                      <a:r>
                        <a:rPr lang="en-US" sz="700" kern="100" dirty="0">
                          <a:effectLst/>
                        </a:rPr>
                        <a:t>1.</a:t>
                      </a:r>
                      <a:r>
                        <a:rPr lang="zh-CN" sz="700" kern="100" dirty="0">
                          <a:effectLst/>
                        </a:rPr>
                        <a:t>重复相同或大体相同的内容；</a:t>
                      </a:r>
                      <a:r>
                        <a:rPr lang="en-US" sz="700" kern="100" dirty="0">
                          <a:effectLst/>
                        </a:rPr>
                        <a:t>2.</a:t>
                      </a:r>
                      <a:r>
                        <a:rPr lang="zh-CN" sz="700" kern="100" dirty="0">
                          <a:effectLst/>
                        </a:rPr>
                        <a:t>经常重复相同的语句；</a:t>
                      </a:r>
                      <a:r>
                        <a:rPr lang="en-US" sz="700" kern="100" dirty="0">
                          <a:effectLst/>
                        </a:rPr>
                        <a:t>3.</a:t>
                      </a:r>
                      <a:r>
                        <a:rPr lang="zh-CN" sz="700" kern="100" dirty="0">
                          <a:effectLst/>
                        </a:rPr>
                        <a:t>口头禅频密；</a:t>
                      </a:r>
                      <a:r>
                        <a:rPr lang="en-US" sz="700" kern="100" dirty="0">
                          <a:effectLst/>
                        </a:rPr>
                        <a:t>4.</a:t>
                      </a:r>
                      <a:r>
                        <a:rPr lang="zh-CN" sz="700" kern="100" dirty="0">
                          <a:effectLst/>
                        </a:rPr>
                        <a:t>简单重复。</a:t>
                      </a:r>
                    </a:p>
                    <a:p>
                      <a:pPr indent="266700" algn="just">
                        <a:lnSpc>
                          <a:spcPts val="1400"/>
                        </a:lnSpc>
                        <a:spcAft>
                          <a:spcPts val="0"/>
                        </a:spcAft>
                      </a:pPr>
                      <a:r>
                        <a:rPr lang="zh-CN" sz="700" kern="100" dirty="0">
                          <a:effectLst/>
                        </a:rPr>
                        <a:t>无效话语在</a:t>
                      </a:r>
                      <a:r>
                        <a:rPr lang="en-US" sz="700" kern="100" dirty="0">
                          <a:effectLst/>
                        </a:rPr>
                        <a:t>1/3</a:t>
                      </a:r>
                      <a:r>
                        <a:rPr lang="zh-CN" sz="700" kern="100" dirty="0">
                          <a:effectLst/>
                        </a:rPr>
                        <a:t>以内，视情况扣</a:t>
                      </a:r>
                      <a:r>
                        <a:rPr lang="en-US" sz="700" kern="100" dirty="0">
                          <a:effectLst/>
                        </a:rPr>
                        <a:t>1</a:t>
                      </a:r>
                      <a:r>
                        <a:rPr lang="zh-CN" sz="700" kern="100" dirty="0">
                          <a:effectLst/>
                        </a:rPr>
                        <a:t>、</a:t>
                      </a:r>
                      <a:r>
                        <a:rPr lang="en-US" sz="700" kern="100" dirty="0">
                          <a:effectLst/>
                        </a:rPr>
                        <a:t>2</a:t>
                      </a:r>
                      <a:r>
                        <a:rPr lang="zh-CN" sz="700" kern="100" dirty="0">
                          <a:effectLst/>
                        </a:rPr>
                        <a:t>、</a:t>
                      </a:r>
                      <a:r>
                        <a:rPr lang="en-US" sz="700" kern="100" dirty="0">
                          <a:effectLst/>
                        </a:rPr>
                        <a:t>3</a:t>
                      </a:r>
                      <a:r>
                        <a:rPr lang="zh-CN" sz="700" kern="100" dirty="0">
                          <a:effectLst/>
                        </a:rPr>
                        <a:t>分；在</a:t>
                      </a:r>
                      <a:r>
                        <a:rPr lang="en-US" sz="700" kern="100" dirty="0">
                          <a:effectLst/>
                        </a:rPr>
                        <a:t>1/3</a:t>
                      </a:r>
                      <a:r>
                        <a:rPr lang="zh-CN" sz="700" kern="100" dirty="0">
                          <a:effectLst/>
                        </a:rPr>
                        <a:t>以上扣</a:t>
                      </a:r>
                      <a:r>
                        <a:rPr lang="en-US" sz="700" kern="100" dirty="0">
                          <a:effectLst/>
                        </a:rPr>
                        <a:t>4</a:t>
                      </a:r>
                      <a:r>
                        <a:rPr lang="zh-CN" sz="700" kern="100" dirty="0">
                          <a:effectLst/>
                        </a:rPr>
                        <a:t>、</a:t>
                      </a:r>
                      <a:r>
                        <a:rPr lang="en-US" sz="700" kern="100" dirty="0">
                          <a:effectLst/>
                        </a:rPr>
                        <a:t>5</a:t>
                      </a:r>
                      <a:r>
                        <a:rPr lang="zh-CN" sz="700" kern="100" dirty="0">
                          <a:effectLst/>
                        </a:rPr>
                        <a:t>、</a:t>
                      </a:r>
                      <a:r>
                        <a:rPr lang="en-US" sz="700" kern="100" dirty="0">
                          <a:effectLst/>
                        </a:rPr>
                        <a:t>6</a:t>
                      </a:r>
                      <a:r>
                        <a:rPr lang="zh-CN" sz="700" kern="100" dirty="0">
                          <a:effectLst/>
                        </a:rPr>
                        <a:t>分</a:t>
                      </a:r>
                      <a:r>
                        <a:rPr lang="zh-CN" sz="700" kern="100" dirty="0" smtClean="0">
                          <a:effectLst/>
                        </a:rPr>
                        <a:t>。有效</a:t>
                      </a:r>
                      <a:r>
                        <a:rPr lang="zh-CN" sz="700" kern="100" dirty="0">
                          <a:effectLst/>
                        </a:rPr>
                        <a:t>话语不足</a:t>
                      </a:r>
                      <a:r>
                        <a:rPr lang="en-US" sz="700" kern="100" dirty="0">
                          <a:effectLst/>
                        </a:rPr>
                        <a:t>30</a:t>
                      </a:r>
                      <a:r>
                        <a:rPr lang="zh-CN" sz="700" kern="100" dirty="0">
                          <a:effectLst/>
                        </a:rPr>
                        <a:t>秒，本项测试计</a:t>
                      </a:r>
                      <a:r>
                        <a:rPr lang="en-US" sz="700" kern="100" dirty="0">
                          <a:effectLst/>
                        </a:rPr>
                        <a:t>0</a:t>
                      </a:r>
                      <a:r>
                        <a:rPr lang="zh-CN" sz="700" kern="100" dirty="0">
                          <a:effectLst/>
                        </a:rPr>
                        <a:t>分。</a:t>
                      </a:r>
                      <a:endParaRPr lang="zh-CN" sz="700" kern="100" dirty="0">
                        <a:effectLst/>
                        <a:latin typeface="Times New Roman"/>
                        <a:ea typeface="宋体"/>
                      </a:endParaRPr>
                    </a:p>
                  </a:txBody>
                  <a:tcPr marL="46631" marR="46631" marT="0" marB="0"/>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b="1" dirty="0"/>
              <a:t>三、命题说话的准备与练习</a:t>
            </a:r>
            <a:endParaRPr lang="zh-CN" altLang="zh-CN" dirty="0"/>
          </a:p>
          <a:p>
            <a:pPr indent="457200"/>
            <a:r>
              <a:rPr lang="zh-CN" altLang="zh-CN" dirty="0"/>
              <a:t>对学生来说，“命题说话”比有一定工作经历的成人更难。因此，在学习本课的过程中要根据测试要求进行练习，参加测试前更要进行充分准备。</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en-US" altLang="zh-CN" b="1" dirty="0"/>
              <a:t>1.</a:t>
            </a:r>
            <a:r>
              <a:rPr lang="zh-CN" altLang="zh-CN" b="1" dirty="0"/>
              <a:t>审清题目，确定文体和内容</a:t>
            </a:r>
            <a:endParaRPr lang="zh-CN" altLang="zh-CN" dirty="0"/>
          </a:p>
          <a:p>
            <a:pPr indent="457200"/>
            <a:r>
              <a:rPr lang="zh-CN" altLang="zh-CN" dirty="0"/>
              <a:t>在“普通话水平测试话题”（见后附）中，大致有三类文体。第一类是记叙描述类，如：我的愿望（或理想），我的学习生活，我尊敬的人，童年的回忆，我喜欢的明星（或其他知名人士）等；第二类是说明介绍类，如：我喜爱的动物（或植物），我喜爱的职业，我喜爱的文学（或其他）艺术形式，我知道的风俗等；第三类是议论评说类，如：谈谈卫生与健康，学习普通话的体会，谈谈科技发展与社会生活，谈谈个人修养等。</a:t>
            </a:r>
          </a:p>
          <a:p>
            <a:pPr indent="457200"/>
            <a:r>
              <a:rPr lang="zh-CN" altLang="zh-CN" dirty="0"/>
              <a:t>审清题目才能确定采用什么文体、组织哪些内容来进行相应的表述，但有两点必须注意：第一，测试时是让考生两个题目（一般是不同的文体）中任选其一，应试人应根据自己在阅历和表达上的长处进行选择；第二，由于同一个题目可以从不同的角度去理解，因而选取的内容和表述的文体及方法也可以不同。以“购物（消费）的感受”一题为例：</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dirty="0"/>
              <a:t>国家普通话水平测试，是深入贯彻《中华人民共和国国家通用语言文字法》等法律法规，依据教育部</a:t>
            </a:r>
            <a:r>
              <a:rPr lang="en-US" altLang="zh-CN" dirty="0"/>
              <a:t>2003</a:t>
            </a:r>
            <a:r>
              <a:rPr lang="zh-CN" altLang="zh-CN" dirty="0"/>
              <a:t>年</a:t>
            </a:r>
            <a:r>
              <a:rPr lang="en-US" altLang="zh-CN" dirty="0"/>
              <a:t>10</a:t>
            </a:r>
            <a:r>
              <a:rPr lang="zh-CN" altLang="zh-CN" dirty="0"/>
              <a:t>月</a:t>
            </a:r>
            <a:r>
              <a:rPr lang="en-US" altLang="zh-CN" dirty="0"/>
              <a:t>10</a:t>
            </a:r>
            <a:r>
              <a:rPr lang="zh-CN" altLang="zh-CN" dirty="0"/>
              <a:t>日颁布的《普通话水平测试大纲》及国家语委和教育部编制、审定的《普通话水平测试实施纲要》而进行的一种专项考试。本考试通过对应试人普通话规范程度、熟练程度的测查，认定其普通话水平等级。</a:t>
            </a: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9"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7350065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a:t>
            </a:r>
            <a:r>
              <a:rPr lang="en-US" altLang="zh-CN" dirty="0"/>
              <a:t>1</a:t>
            </a:r>
            <a:r>
              <a:rPr lang="zh-CN" altLang="zh-CN" dirty="0"/>
              <a:t>）介绍说明：购物是指贸易往来中的单向行为，而贸易是社会文明和经济发展的产物。在原始社会初期，由于生活物资非常缺少，没有剩余……</a:t>
            </a:r>
          </a:p>
          <a:p>
            <a:pPr indent="457200"/>
            <a:r>
              <a:rPr lang="zh-CN" altLang="zh-CN" dirty="0"/>
              <a:t>（</a:t>
            </a:r>
            <a:r>
              <a:rPr lang="en-US" altLang="zh-CN" dirty="0"/>
              <a:t>2</a:t>
            </a:r>
            <a:r>
              <a:rPr lang="zh-CN" altLang="zh-CN" dirty="0"/>
              <a:t>）议论评说：社会上的每个人应该都有过购物消费的经历。在购物消费的过程中，人们一般最关注的是产品的质量。现在一些商家，都会拿“诚信”作为口号，但……</a:t>
            </a:r>
          </a:p>
          <a:p>
            <a:pPr indent="457200"/>
            <a:r>
              <a:rPr lang="zh-CN" altLang="zh-CN" dirty="0"/>
              <a:t>（</a:t>
            </a:r>
            <a:r>
              <a:rPr lang="en-US" altLang="zh-CN" dirty="0"/>
              <a:t>3</a:t>
            </a:r>
            <a:r>
              <a:rPr lang="zh-CN" altLang="zh-CN" dirty="0"/>
              <a:t>）记叙描述：说起购物和消费，我们每个人都有过经历，也会有不一样的感受。记得有一次，班上的</a:t>
            </a:r>
            <a:r>
              <a:rPr lang="en-US" altLang="zh-CN" dirty="0"/>
              <a:t>××</a:t>
            </a:r>
            <a:r>
              <a:rPr lang="zh-CN" altLang="zh-CN" dirty="0"/>
              <a:t>穿来一双皮鞋，是</a:t>
            </a:r>
            <a:r>
              <a:rPr lang="en-US" altLang="zh-CN" dirty="0"/>
              <a:t>××</a:t>
            </a:r>
            <a:r>
              <a:rPr lang="zh-CN" altLang="zh-CN" dirty="0"/>
              <a:t>牌的，可好看了。晚上我回家后……</a:t>
            </a:r>
          </a:p>
          <a:p>
            <a:pPr indent="457200"/>
            <a:r>
              <a:rPr lang="zh-CN" altLang="zh-CN" dirty="0"/>
              <a:t>　　同时，本话题除“购物”外，还可以“消费的感受”为题，但应注意阐述的对象就不是“物”的本身，而是如旅游、餐食、美容等等消费的经历和感受，开题的话和切入点就应该是花钱与所得到各种服务（也含购物）之间的关系。如与谈谈美食相比，美食可从类别广大、味美或做法上，但消费则只应在是否划算、服务如何上。</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884275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en-US" altLang="zh-CN" b="1" dirty="0"/>
              <a:t>2.</a:t>
            </a:r>
            <a:r>
              <a:rPr lang="zh-CN" altLang="zh-CN" b="1" dirty="0"/>
              <a:t>构思材料，列出提纲</a:t>
            </a:r>
            <a:endParaRPr lang="zh-CN" altLang="zh-CN" dirty="0"/>
          </a:p>
          <a:p>
            <a:pPr indent="457200"/>
            <a:r>
              <a:rPr lang="zh-CN" altLang="zh-CN" dirty="0"/>
              <a:t>审清题目，并确定了所采用的文体，以及选取相应的材料后，还要构思说话的层次或框架。材料内容的选择应尽量选取自己熟悉的、有真切感受的事物，不要凭空杜撰，更不能照搬别人的（如网络上的）东西，还要注意所说的材料能不能满足</a:t>
            </a:r>
            <a:r>
              <a:rPr lang="en-US" altLang="zh-CN" dirty="0"/>
              <a:t>3</a:t>
            </a:r>
            <a:r>
              <a:rPr lang="zh-CN" altLang="zh-CN" dirty="0"/>
              <a:t>分钟的时间要求。材料选取好了，就要考虑好怎么开头，怎么进入主要内容的表述，也就是先说什么，后说什么，最好能列出一个清晰的说话提纲，这样才不会语无伦次，结结巴巴，甚至缺时扣分。</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en-US" altLang="zh-CN" b="1" dirty="0"/>
              <a:t>3.</a:t>
            </a:r>
            <a:r>
              <a:rPr lang="zh-CN" altLang="zh-CN" b="1" dirty="0"/>
              <a:t>以勤补拙，严守规则</a:t>
            </a:r>
            <a:endParaRPr lang="zh-CN" altLang="zh-CN" dirty="0"/>
          </a:p>
          <a:p>
            <a:pPr indent="457200"/>
            <a:r>
              <a:rPr lang="zh-CN" altLang="zh-CN" dirty="0"/>
              <a:t>由于学生的生活阅历比较少，而且习惯于问答式、填充式的表达，很少有机会独自就某个问题进行较长时间的表述，所以“命题说话”的练习就首先要从敢于当众说话开始，在老师指导下的课堂练习或分组练习就是很好的方式。其次，通过有准备的练习，才能找出自己的薄弱环节，才能进行针对性的修正并能够较长时间地说话。第三，能说才能会说，才能顾及到“语速不要过快”等等说话技巧，也才能在“自然流畅”的同时注意普通话语音的标准问题。</a:t>
            </a:r>
          </a:p>
          <a:p>
            <a:pPr indent="457200"/>
            <a:r>
              <a:rPr lang="zh-CN" altLang="zh-CN" dirty="0"/>
              <a:t>另外，要严守考试规则，因为该项测试的是普通话生活语言交流中的状态，要说自己的所闻所见所感，不是“读、背”稿件，更不能照搬别人的东西。以《谈谈美食》为例：一般都会从对美食的看法说起，再具体说到自己的喜好；比较专业的会从菜系的分类进行介绍；也有的会从喜欢吃某种美食说到怎么去做。但如说成以下这样就明显不行：</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“我最爱吃的美食是剁椒鱼头。材料有：花鲢鱼头</a:t>
            </a:r>
            <a:r>
              <a:rPr lang="en-US" altLang="zh-CN" dirty="0"/>
              <a:t>800</a:t>
            </a:r>
            <a:r>
              <a:rPr lang="zh-CN" altLang="zh-CN" dirty="0"/>
              <a:t>－</a:t>
            </a:r>
            <a:r>
              <a:rPr lang="en-US" altLang="zh-CN" dirty="0"/>
              <a:t>1000</a:t>
            </a:r>
            <a:r>
              <a:rPr lang="zh-CN" altLang="zh-CN" dirty="0"/>
              <a:t>克，红剁椒</a:t>
            </a:r>
            <a:r>
              <a:rPr lang="en-US" altLang="zh-CN" dirty="0"/>
              <a:t>50</a:t>
            </a:r>
            <a:r>
              <a:rPr lang="zh-CN" altLang="zh-CN" dirty="0"/>
              <a:t>克，酸菜</a:t>
            </a:r>
            <a:r>
              <a:rPr lang="en-US" altLang="zh-CN" dirty="0"/>
              <a:t>200</a:t>
            </a:r>
            <a:r>
              <a:rPr lang="zh-CN" altLang="zh-CN" dirty="0"/>
              <a:t>克……葱、姜及蒜头若干，盐、味精少许。做法的步骤是：一、先将……”如这样说则必然是“读”、“背”，与说话应有的语言状态完全不同，甚至有与网络、书本内容“雷同”之嫌，前者或扣</a:t>
            </a:r>
            <a:r>
              <a:rPr lang="en-US" altLang="zh-CN" dirty="0"/>
              <a:t>3</a:t>
            </a:r>
            <a:r>
              <a:rPr lang="zh-CN" altLang="zh-CN" dirty="0"/>
              <a:t>分，而雷同则要视其程度加扣</a:t>
            </a:r>
            <a:r>
              <a:rPr lang="en-US" altLang="zh-CN" dirty="0"/>
              <a:t>4</a:t>
            </a:r>
            <a:r>
              <a:rPr lang="zh-CN" altLang="zh-CN" dirty="0"/>
              <a:t>－</a:t>
            </a:r>
            <a:r>
              <a:rPr lang="en-US" altLang="zh-CN" dirty="0"/>
              <a:t>6</a:t>
            </a:r>
            <a:r>
              <a:rPr lang="zh-CN" altLang="zh-CN" dirty="0"/>
              <a:t>分。</a:t>
            </a:r>
          </a:p>
          <a:p>
            <a:pPr indent="457200"/>
            <a:r>
              <a:rPr lang="zh-CN" altLang="zh-CN" dirty="0"/>
              <a:t>与其他很多科目和内容的学习、训练一样，普通话测试的四个项目，分别考查的是普通话的标准程度、熟练程度以及语法、词汇方面的规范程度，我们都用根据标准勤学多练，正所谓“勤能补拙”、“熟能生巧”。</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普通话水平测试“命题说话”话题</a:t>
            </a:r>
            <a:endParaRPr lang="zh-CN" altLang="zh-CN" dirty="0"/>
          </a:p>
          <a:p>
            <a:pPr indent="457200"/>
            <a:r>
              <a:rPr lang="en-US" altLang="zh-CN" dirty="0"/>
              <a:t>01.</a:t>
            </a:r>
            <a:r>
              <a:rPr lang="zh-CN" altLang="zh-CN" dirty="0"/>
              <a:t>我的愿望（或理想）</a:t>
            </a:r>
            <a:r>
              <a:rPr lang="en-US" altLang="zh-CN" dirty="0"/>
              <a:t>   02.</a:t>
            </a:r>
            <a:r>
              <a:rPr lang="zh-CN" altLang="zh-CN" dirty="0"/>
              <a:t>我的学习生活　</a:t>
            </a:r>
          </a:p>
          <a:p>
            <a:pPr indent="457200"/>
            <a:r>
              <a:rPr lang="en-US" altLang="zh-CN" dirty="0"/>
              <a:t>03.</a:t>
            </a:r>
            <a:r>
              <a:rPr lang="zh-CN" altLang="zh-CN" dirty="0"/>
              <a:t>我尊敬的人</a:t>
            </a:r>
            <a:r>
              <a:rPr lang="en-US" altLang="zh-CN" dirty="0"/>
              <a:t>    04.</a:t>
            </a:r>
            <a:r>
              <a:rPr lang="zh-CN" altLang="zh-CN" dirty="0"/>
              <a:t>我喜爱的动物（或植物）</a:t>
            </a:r>
          </a:p>
          <a:p>
            <a:pPr indent="457200"/>
            <a:r>
              <a:rPr lang="en-US" altLang="zh-CN" dirty="0"/>
              <a:t>05.</a:t>
            </a:r>
            <a:r>
              <a:rPr lang="zh-CN" altLang="zh-CN" dirty="0"/>
              <a:t>童年的回忆</a:t>
            </a:r>
            <a:r>
              <a:rPr lang="en-US" altLang="zh-CN" dirty="0"/>
              <a:t>    06.</a:t>
            </a:r>
            <a:r>
              <a:rPr lang="zh-CN" altLang="zh-CN" dirty="0"/>
              <a:t>我喜爱的职业</a:t>
            </a:r>
          </a:p>
          <a:p>
            <a:pPr indent="457200"/>
            <a:r>
              <a:rPr lang="en-US" altLang="zh-CN" dirty="0"/>
              <a:t>07.</a:t>
            </a:r>
            <a:r>
              <a:rPr lang="zh-CN" altLang="zh-CN" dirty="0"/>
              <a:t>难忘的旅行</a:t>
            </a:r>
            <a:r>
              <a:rPr lang="en-US" altLang="zh-CN" dirty="0"/>
              <a:t>    08.</a:t>
            </a:r>
            <a:r>
              <a:rPr lang="zh-CN" altLang="zh-CN" dirty="0"/>
              <a:t>我的朋友　</a:t>
            </a:r>
          </a:p>
          <a:p>
            <a:pPr indent="457200"/>
            <a:r>
              <a:rPr lang="en-US" altLang="zh-CN" dirty="0"/>
              <a:t>09.</a:t>
            </a:r>
            <a:r>
              <a:rPr lang="zh-CN" altLang="zh-CN" dirty="0"/>
              <a:t>我喜爱的文学（或其他）艺术形式</a:t>
            </a:r>
            <a:r>
              <a:rPr lang="en-US" altLang="zh-CN" dirty="0"/>
              <a:t>   10.</a:t>
            </a:r>
            <a:r>
              <a:rPr lang="zh-CN" altLang="zh-CN" dirty="0"/>
              <a:t>谈谈卫生与健康　</a:t>
            </a:r>
          </a:p>
          <a:p>
            <a:pPr indent="457200"/>
            <a:r>
              <a:rPr lang="en-US" altLang="zh-CN" dirty="0"/>
              <a:t>11.</a:t>
            </a:r>
            <a:r>
              <a:rPr lang="zh-CN" altLang="zh-CN" dirty="0"/>
              <a:t>我的业余生活</a:t>
            </a:r>
            <a:r>
              <a:rPr lang="en-US" altLang="zh-CN" dirty="0"/>
              <a:t>    12.</a:t>
            </a:r>
            <a:r>
              <a:rPr lang="zh-CN" altLang="zh-CN" dirty="0"/>
              <a:t>我喜欢的季节（或天气）</a:t>
            </a:r>
          </a:p>
          <a:p>
            <a:pPr indent="457200"/>
            <a:r>
              <a:rPr lang="en-US" altLang="zh-CN" dirty="0"/>
              <a:t>13.</a:t>
            </a:r>
            <a:r>
              <a:rPr lang="zh-CN" altLang="zh-CN" dirty="0"/>
              <a:t>学习普通话的体会</a:t>
            </a:r>
            <a:r>
              <a:rPr lang="en-US" altLang="zh-CN" dirty="0"/>
              <a:t>    14.</a:t>
            </a:r>
            <a:r>
              <a:rPr lang="zh-CN" altLang="zh-CN" dirty="0"/>
              <a:t>谈谈服饰　</a:t>
            </a:r>
          </a:p>
          <a:p>
            <a:pPr indent="457200"/>
            <a:r>
              <a:rPr lang="en-US" altLang="zh-CN" dirty="0"/>
              <a:t>15.</a:t>
            </a:r>
            <a:r>
              <a:rPr lang="zh-CN" altLang="zh-CN" dirty="0"/>
              <a:t>我的假日生活</a:t>
            </a:r>
            <a:r>
              <a:rPr lang="en-US" altLang="zh-CN" dirty="0"/>
              <a:t>    16.</a:t>
            </a:r>
            <a:r>
              <a:rPr lang="zh-CN" altLang="zh-CN" dirty="0"/>
              <a:t>我的成长之路　</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en-US" altLang="zh-CN" dirty="0"/>
              <a:t>17.</a:t>
            </a:r>
            <a:r>
              <a:rPr lang="zh-CN" altLang="zh-CN" dirty="0"/>
              <a:t>谈谈科技发展与社会生活</a:t>
            </a:r>
            <a:r>
              <a:rPr lang="en-US" altLang="zh-CN" dirty="0"/>
              <a:t>    18.</a:t>
            </a:r>
            <a:r>
              <a:rPr lang="zh-CN" altLang="zh-CN" dirty="0"/>
              <a:t>我知道的风俗</a:t>
            </a:r>
          </a:p>
          <a:p>
            <a:pPr indent="457200"/>
            <a:r>
              <a:rPr lang="en-US" altLang="zh-CN" dirty="0"/>
              <a:t>19.</a:t>
            </a:r>
            <a:r>
              <a:rPr lang="zh-CN" altLang="zh-CN" dirty="0"/>
              <a:t>我和体育</a:t>
            </a:r>
            <a:r>
              <a:rPr lang="en-US" altLang="zh-CN" dirty="0"/>
              <a:t>    20.</a:t>
            </a:r>
            <a:r>
              <a:rPr lang="zh-CN" altLang="zh-CN" dirty="0"/>
              <a:t>我的家乡（或熟悉的地方）　</a:t>
            </a:r>
          </a:p>
          <a:p>
            <a:pPr indent="457200"/>
            <a:r>
              <a:rPr lang="en-US" altLang="zh-CN" dirty="0"/>
              <a:t>21.</a:t>
            </a:r>
            <a:r>
              <a:rPr lang="zh-CN" altLang="zh-CN" dirty="0"/>
              <a:t>谈谈美食</a:t>
            </a:r>
            <a:r>
              <a:rPr lang="en-US" altLang="zh-CN" dirty="0"/>
              <a:t>    22.</a:t>
            </a:r>
            <a:r>
              <a:rPr lang="zh-CN" altLang="zh-CN" dirty="0"/>
              <a:t>我喜欢的节日　</a:t>
            </a:r>
          </a:p>
          <a:p>
            <a:pPr indent="457200"/>
            <a:r>
              <a:rPr lang="en-US" altLang="zh-CN" dirty="0"/>
              <a:t>23.</a:t>
            </a:r>
            <a:r>
              <a:rPr lang="zh-CN" altLang="zh-CN" dirty="0"/>
              <a:t>我所在的集体（学校、机关、公司等）</a:t>
            </a:r>
            <a:r>
              <a:rPr lang="en-US" altLang="zh-CN" dirty="0"/>
              <a:t>  24.</a:t>
            </a:r>
            <a:r>
              <a:rPr lang="zh-CN" altLang="zh-CN" dirty="0"/>
              <a:t>谈谈社会公德（或职业道德）　</a:t>
            </a:r>
          </a:p>
          <a:p>
            <a:pPr indent="457200"/>
            <a:r>
              <a:rPr lang="en-US" altLang="zh-CN" dirty="0"/>
              <a:t>25.</a:t>
            </a:r>
            <a:r>
              <a:rPr lang="zh-CN" altLang="zh-CN" dirty="0"/>
              <a:t>谈谈个人修养</a:t>
            </a:r>
            <a:r>
              <a:rPr lang="en-US" altLang="zh-CN" dirty="0"/>
              <a:t>    26.</a:t>
            </a:r>
            <a:r>
              <a:rPr lang="zh-CN" altLang="zh-CN" dirty="0"/>
              <a:t>我喜欢的明星（或其他知名人士）　</a:t>
            </a:r>
          </a:p>
          <a:p>
            <a:pPr indent="457200"/>
            <a:r>
              <a:rPr lang="en-US" altLang="zh-CN" dirty="0"/>
              <a:t>27.</a:t>
            </a:r>
            <a:r>
              <a:rPr lang="zh-CN" altLang="zh-CN" dirty="0"/>
              <a:t>我喜爱的书刊</a:t>
            </a:r>
            <a:r>
              <a:rPr lang="en-US" altLang="zh-CN" dirty="0"/>
              <a:t>    28.</a:t>
            </a:r>
            <a:r>
              <a:rPr lang="zh-CN" altLang="zh-CN" dirty="0"/>
              <a:t>谈谈对环境保护的认识　</a:t>
            </a:r>
          </a:p>
          <a:p>
            <a:pPr indent="457200"/>
            <a:r>
              <a:rPr lang="en-US" altLang="zh-CN" dirty="0"/>
              <a:t>29.</a:t>
            </a:r>
            <a:r>
              <a:rPr lang="zh-CN" altLang="zh-CN" dirty="0"/>
              <a:t>我向往的地方</a:t>
            </a:r>
            <a:r>
              <a:rPr lang="en-US" altLang="zh-CN" dirty="0"/>
              <a:t>    30.</a:t>
            </a:r>
            <a:r>
              <a:rPr lang="zh-CN" altLang="zh-CN" dirty="0"/>
              <a:t>购物（消费）的感受</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辅导材料</a:t>
            </a:r>
            <a:r>
              <a:rPr lang="en-US" altLang="zh-CN" b="1" dirty="0"/>
              <a:t>1</a:t>
            </a:r>
            <a:endParaRPr lang="zh-CN" altLang="zh-CN" dirty="0"/>
          </a:p>
          <a:p>
            <a:pPr indent="457200"/>
            <a:r>
              <a:rPr lang="zh-CN" altLang="zh-CN" b="1" dirty="0"/>
              <a:t>命题说话常见语音错误</a:t>
            </a:r>
            <a:endParaRPr lang="zh-CN" altLang="zh-CN" dirty="0"/>
          </a:p>
          <a:p>
            <a:pPr indent="457200"/>
            <a:r>
              <a:rPr lang="zh-CN" altLang="zh-CN" b="1" dirty="0"/>
              <a:t>一、平翘舌音不分</a:t>
            </a:r>
            <a:endParaRPr lang="zh-CN" altLang="zh-CN" dirty="0"/>
          </a:p>
          <a:p>
            <a:pPr indent="457200"/>
            <a:r>
              <a:rPr lang="zh-CN" altLang="zh-CN" dirty="0"/>
              <a:t>中、主、职、正、这、着</a:t>
            </a:r>
          </a:p>
          <a:p>
            <a:pPr indent="457200"/>
            <a:r>
              <a:rPr lang="zh-CN" altLang="zh-CN" dirty="0"/>
              <a:t>初、吃、出、常、春、重</a:t>
            </a:r>
          </a:p>
          <a:p>
            <a:pPr indent="457200"/>
            <a:r>
              <a:rPr lang="zh-CN" altLang="zh-CN" dirty="0"/>
              <a:t>说、是、时、书、水、上</a:t>
            </a:r>
          </a:p>
          <a:p>
            <a:pPr indent="457200"/>
            <a:r>
              <a:rPr lang="zh-CN" altLang="zh-CN" dirty="0"/>
              <a:t>――在</a:t>
            </a:r>
            <a:r>
              <a:rPr lang="zh-CN" altLang="zh-CN" b="1" dirty="0"/>
              <a:t>初中</a:t>
            </a:r>
            <a:r>
              <a:rPr lang="zh-CN" altLang="zh-CN" dirty="0"/>
              <a:t>里，我的班</a:t>
            </a:r>
            <a:r>
              <a:rPr lang="zh-CN" altLang="zh-CN" b="1" dirty="0"/>
              <a:t>主</a:t>
            </a:r>
            <a:r>
              <a:rPr lang="zh-CN" altLang="zh-CN" dirty="0"/>
              <a:t>任</a:t>
            </a:r>
            <a:r>
              <a:rPr lang="zh-CN" altLang="zh-CN" b="1" dirty="0"/>
              <a:t>是</a:t>
            </a:r>
            <a:r>
              <a:rPr lang="zh-CN" altLang="zh-CN" dirty="0"/>
              <a:t>吴老</a:t>
            </a:r>
            <a:r>
              <a:rPr lang="zh-CN" altLang="zh-CN" b="1" dirty="0"/>
              <a:t>师</a:t>
            </a:r>
            <a:r>
              <a:rPr lang="zh-CN" altLang="zh-CN" dirty="0"/>
              <a:t>。有一天，她正</a:t>
            </a:r>
            <a:r>
              <a:rPr lang="zh-CN" altLang="zh-CN" b="1" dirty="0"/>
              <a:t>准</a:t>
            </a:r>
            <a:r>
              <a:rPr lang="zh-CN" altLang="zh-CN" dirty="0"/>
              <a:t>备</a:t>
            </a:r>
            <a:r>
              <a:rPr lang="zh-CN" altLang="zh-CN" b="1" dirty="0"/>
              <a:t>上</a:t>
            </a:r>
            <a:r>
              <a:rPr lang="zh-CN" altLang="zh-CN" dirty="0"/>
              <a:t>课</a:t>
            </a:r>
            <a:r>
              <a:rPr lang="en-US" altLang="zh-CN" dirty="0"/>
              <a:t>……</a:t>
            </a:r>
            <a:endParaRPr lang="zh-CN" altLang="zh-CN" dirty="0"/>
          </a:p>
          <a:p>
            <a:pPr indent="457200"/>
            <a:r>
              <a:rPr lang="zh-CN" altLang="zh-CN" dirty="0"/>
              <a:t>――</a:t>
            </a:r>
            <a:r>
              <a:rPr lang="zh-CN" altLang="zh-CN" b="1" dirty="0"/>
              <a:t>春</a:t>
            </a:r>
            <a:r>
              <a:rPr lang="zh-CN" altLang="zh-CN" dirty="0"/>
              <a:t>节的前一天</a:t>
            </a:r>
            <a:r>
              <a:rPr lang="zh-CN" altLang="zh-CN" b="1" dirty="0"/>
              <a:t>是</a:t>
            </a:r>
            <a:r>
              <a:rPr lang="zh-CN" altLang="zh-CN" dirty="0"/>
              <a:t>大年三</a:t>
            </a:r>
            <a:r>
              <a:rPr lang="zh-CN" altLang="zh-CN" b="1" dirty="0"/>
              <a:t>十</a:t>
            </a:r>
            <a:r>
              <a:rPr lang="zh-CN" altLang="zh-CN" dirty="0"/>
              <a:t>，我们那里要贴</a:t>
            </a:r>
            <a:r>
              <a:rPr lang="zh-CN" altLang="zh-CN" b="1" dirty="0"/>
              <a:t>对联</a:t>
            </a:r>
            <a:r>
              <a:rPr lang="zh-CN" altLang="zh-CN" dirty="0"/>
              <a:t>，还要包</a:t>
            </a:r>
            <a:r>
              <a:rPr lang="zh-CN" altLang="zh-CN" b="1" dirty="0"/>
              <a:t>水</a:t>
            </a:r>
            <a:r>
              <a:rPr lang="zh-CN" altLang="zh-CN" dirty="0"/>
              <a:t>饺。</a:t>
            </a:r>
          </a:p>
          <a:p>
            <a:pPr indent="457200"/>
            <a:r>
              <a:rPr lang="zh-CN" altLang="zh-CN" dirty="0"/>
              <a:t>――</a:t>
            </a:r>
            <a:r>
              <a:rPr lang="zh-CN" altLang="zh-CN" b="1" dirty="0"/>
              <a:t>出去吃</a:t>
            </a:r>
            <a:r>
              <a:rPr lang="zh-CN" altLang="zh-CN" dirty="0"/>
              <a:t>饭，最要</a:t>
            </a:r>
            <a:r>
              <a:rPr lang="zh-CN" altLang="zh-CN" b="1" dirty="0"/>
              <a:t>注</a:t>
            </a:r>
            <a:r>
              <a:rPr lang="zh-CN" altLang="zh-CN" dirty="0"/>
              <a:t>意的</a:t>
            </a:r>
            <a:r>
              <a:rPr lang="zh-CN" altLang="zh-CN" b="1" dirty="0"/>
              <a:t>是食</a:t>
            </a:r>
            <a:r>
              <a:rPr lang="zh-CN" altLang="zh-CN" dirty="0"/>
              <a:t>品的卫</a:t>
            </a:r>
            <a:r>
              <a:rPr lang="zh-CN" altLang="zh-CN" b="1" dirty="0"/>
              <a:t>生</a:t>
            </a:r>
            <a:r>
              <a:rPr lang="zh-CN" altLang="zh-CN" dirty="0"/>
              <a:t>。我们经</a:t>
            </a:r>
            <a:r>
              <a:rPr lang="zh-CN" altLang="zh-CN" b="1" dirty="0"/>
              <a:t>常看到</a:t>
            </a:r>
            <a:r>
              <a:rPr lang="en-US" altLang="zh-CN" dirty="0"/>
              <a:t>……</a:t>
            </a:r>
            <a:endParaRPr lang="zh-CN" altLang="zh-CN" dirty="0"/>
          </a:p>
          <a:p>
            <a:pPr indent="457200"/>
            <a:r>
              <a:rPr lang="zh-CN" altLang="zh-CN" dirty="0"/>
              <a:t>――在</a:t>
            </a:r>
            <a:r>
              <a:rPr lang="zh-CN" altLang="zh-CN" b="1" dirty="0"/>
              <a:t>车上</a:t>
            </a:r>
            <a:r>
              <a:rPr lang="zh-CN" altLang="zh-CN" dirty="0"/>
              <a:t>，我们聊</a:t>
            </a:r>
            <a:r>
              <a:rPr lang="zh-CN" altLang="zh-CN" b="1" dirty="0"/>
              <a:t>着</a:t>
            </a:r>
            <a:r>
              <a:rPr lang="zh-CN" altLang="zh-CN" dirty="0"/>
              <a:t>聊</a:t>
            </a:r>
            <a:r>
              <a:rPr lang="zh-CN" altLang="zh-CN" b="1" dirty="0"/>
              <a:t>着</a:t>
            </a:r>
            <a:r>
              <a:rPr lang="zh-CN" altLang="zh-CN" dirty="0"/>
              <a:t>，一会儿就</a:t>
            </a:r>
            <a:r>
              <a:rPr lang="zh-CN" altLang="zh-CN" b="1" dirty="0"/>
              <a:t>睡着</a:t>
            </a:r>
            <a:r>
              <a:rPr lang="zh-CN" altLang="zh-CN" dirty="0"/>
              <a:t>了。</a:t>
            </a:r>
          </a:p>
          <a:p>
            <a:pPr indent="457200"/>
            <a:r>
              <a:rPr lang="zh-CN" altLang="zh-CN" dirty="0"/>
              <a:t>――今天我要</a:t>
            </a:r>
            <a:r>
              <a:rPr lang="zh-CN" altLang="zh-CN" b="1" dirty="0"/>
              <a:t>说</a:t>
            </a:r>
            <a:r>
              <a:rPr lang="zh-CN" altLang="zh-CN" dirty="0"/>
              <a:t>的话题</a:t>
            </a:r>
            <a:r>
              <a:rPr lang="zh-CN" altLang="zh-CN" b="1" dirty="0"/>
              <a:t>是</a:t>
            </a:r>
            <a:r>
              <a:rPr lang="zh-CN" altLang="zh-CN" dirty="0"/>
              <a:t>“我的学习</a:t>
            </a:r>
            <a:r>
              <a:rPr lang="zh-CN" altLang="zh-CN" b="1" dirty="0"/>
              <a:t>生</a:t>
            </a:r>
            <a:r>
              <a:rPr lang="zh-CN" altLang="zh-CN" dirty="0"/>
              <a:t>活”。</a:t>
            </a:r>
          </a:p>
          <a:p>
            <a:pPr indent="457200"/>
            <a:r>
              <a:rPr lang="zh-CN" altLang="zh-CN" dirty="0"/>
              <a:t>――我小</a:t>
            </a:r>
            <a:r>
              <a:rPr lang="zh-CN" altLang="zh-CN" b="1" dirty="0"/>
              <a:t>时</a:t>
            </a:r>
            <a:r>
              <a:rPr lang="zh-CN" altLang="zh-CN" dirty="0"/>
              <a:t>候就喜欢</a:t>
            </a:r>
            <a:r>
              <a:rPr lang="zh-CN" altLang="zh-CN" b="1" dirty="0"/>
              <a:t>上</a:t>
            </a:r>
            <a:r>
              <a:rPr lang="zh-CN" altLang="zh-CN" dirty="0"/>
              <a:t>了</a:t>
            </a:r>
            <a:r>
              <a:rPr lang="zh-CN" altLang="zh-CN" b="1" dirty="0"/>
              <a:t>书</a:t>
            </a:r>
            <a:r>
              <a:rPr lang="zh-CN" altLang="zh-CN" dirty="0"/>
              <a:t>。</a:t>
            </a:r>
            <a:r>
              <a:rPr lang="zh-CN" altLang="zh-CN" b="1" dirty="0"/>
              <a:t>书</a:t>
            </a:r>
            <a:r>
              <a:rPr lang="zh-CN" altLang="zh-CN" dirty="0"/>
              <a:t>的</a:t>
            </a:r>
            <a:r>
              <a:rPr lang="zh-CN" altLang="zh-CN" b="1" dirty="0"/>
              <a:t>种</a:t>
            </a:r>
            <a:r>
              <a:rPr lang="zh-CN" altLang="zh-CN" dirty="0"/>
              <a:t>类很多。</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smtClean="0"/>
              <a:t>二</a:t>
            </a:r>
            <a:r>
              <a:rPr lang="zh-CN" altLang="zh-CN" b="1" dirty="0"/>
              <a:t>、卷舌音不卷舌或不到位</a:t>
            </a:r>
            <a:endParaRPr lang="zh-CN" altLang="zh-CN" dirty="0"/>
          </a:p>
          <a:p>
            <a:pPr indent="457200"/>
            <a:r>
              <a:rPr lang="zh-CN" altLang="zh-CN" dirty="0"/>
              <a:t>日子、节日、容易、然后（</a:t>
            </a:r>
            <a:r>
              <a:rPr lang="en-US" altLang="zh-CN" dirty="0"/>
              <a:t>r</a:t>
            </a:r>
            <a:r>
              <a:rPr lang="zh-CN" altLang="zh-CN" dirty="0"/>
              <a:t>发成</a:t>
            </a:r>
            <a:r>
              <a:rPr lang="en-US" altLang="zh-CN" dirty="0"/>
              <a:t>-i</a:t>
            </a:r>
            <a:r>
              <a:rPr lang="zh-CN" altLang="zh-CN" dirty="0"/>
              <a:t>）</a:t>
            </a:r>
          </a:p>
          <a:p>
            <a:pPr indent="457200"/>
            <a:r>
              <a:rPr lang="zh-CN" altLang="zh-CN" dirty="0"/>
              <a:t>儿子、那儿、一会儿、而且、然而（</a:t>
            </a:r>
            <a:r>
              <a:rPr lang="en-US" altLang="zh-CN" dirty="0"/>
              <a:t>r</a:t>
            </a:r>
            <a:r>
              <a:rPr lang="zh-CN" altLang="zh-CN" dirty="0"/>
              <a:t>发成</a:t>
            </a:r>
            <a:r>
              <a:rPr lang="en-US" altLang="zh-CN" dirty="0"/>
              <a:t>e</a:t>
            </a:r>
            <a:r>
              <a:rPr lang="zh-CN" altLang="zh-CN" dirty="0"/>
              <a:t>）</a:t>
            </a:r>
          </a:p>
          <a:p>
            <a:pPr indent="457200"/>
            <a:r>
              <a:rPr lang="zh-CN" altLang="zh-CN" b="1" dirty="0"/>
              <a:t>三、“</a:t>
            </a:r>
            <a:r>
              <a:rPr lang="en-US" altLang="zh-CN" b="1" dirty="0"/>
              <a:t>an</a:t>
            </a:r>
            <a:r>
              <a:rPr lang="zh-CN" altLang="zh-CN" b="1" dirty="0"/>
              <a:t>”与“</a:t>
            </a:r>
            <a:r>
              <a:rPr lang="en-US" altLang="zh-CN" b="1" dirty="0" err="1"/>
              <a:t>ang</a:t>
            </a:r>
            <a:r>
              <a:rPr lang="zh-CN" altLang="zh-CN" b="1" dirty="0"/>
              <a:t>”不分</a:t>
            </a:r>
            <a:endParaRPr lang="zh-CN" altLang="zh-CN" dirty="0"/>
          </a:p>
          <a:p>
            <a:pPr indent="457200"/>
            <a:r>
              <a:rPr lang="zh-CN" altLang="zh-CN" dirty="0"/>
              <a:t>广场、经常、课堂上、家长、黄山、逛街、房子、帮忙、愿望、上网</a:t>
            </a:r>
          </a:p>
          <a:p>
            <a:pPr indent="457200"/>
            <a:r>
              <a:rPr lang="zh-CN" altLang="zh-CN" dirty="0"/>
              <a:t>选择　狼山、天安门、选择、喜欢、班级、傍晚</a:t>
            </a:r>
          </a:p>
          <a:p>
            <a:pPr indent="457200"/>
            <a:r>
              <a:rPr lang="zh-CN" altLang="zh-CN" dirty="0"/>
              <a:t>――我的话题是《我的理</a:t>
            </a:r>
            <a:r>
              <a:rPr lang="zh-CN" altLang="zh-CN" b="1" dirty="0"/>
              <a:t>想</a:t>
            </a:r>
            <a:r>
              <a:rPr lang="zh-CN" altLang="zh-CN" dirty="0"/>
              <a:t>或</a:t>
            </a:r>
            <a:r>
              <a:rPr lang="zh-CN" altLang="zh-CN" b="1" dirty="0"/>
              <a:t>愿望</a:t>
            </a:r>
            <a:r>
              <a:rPr lang="zh-CN" altLang="zh-CN" dirty="0"/>
              <a:t>》和《我向</a:t>
            </a:r>
            <a:r>
              <a:rPr lang="zh-CN" altLang="zh-CN" b="1" dirty="0"/>
              <a:t>往</a:t>
            </a:r>
            <a:r>
              <a:rPr lang="zh-CN" altLang="zh-CN" dirty="0"/>
              <a:t>的地</a:t>
            </a:r>
            <a:r>
              <a:rPr lang="zh-CN" altLang="zh-CN" b="1" dirty="0"/>
              <a:t>方</a:t>
            </a:r>
            <a:r>
              <a:rPr lang="zh-CN" altLang="zh-CN" dirty="0"/>
              <a:t>》</a:t>
            </a:r>
          </a:p>
          <a:p>
            <a:pPr indent="457200"/>
            <a:r>
              <a:rPr lang="zh-CN" altLang="zh-CN" dirty="0"/>
              <a:t>――课</a:t>
            </a:r>
            <a:r>
              <a:rPr lang="zh-CN" altLang="zh-CN" b="1" dirty="0"/>
              <a:t>堂上</a:t>
            </a:r>
            <a:r>
              <a:rPr lang="zh-CN" altLang="zh-CN" dirty="0"/>
              <a:t>，老师经</a:t>
            </a:r>
            <a:r>
              <a:rPr lang="zh-CN" altLang="zh-CN" b="1" dirty="0"/>
              <a:t>常</a:t>
            </a:r>
            <a:r>
              <a:rPr lang="zh-CN" altLang="zh-CN" dirty="0"/>
              <a:t>叫我回答问题。</a:t>
            </a:r>
          </a:p>
          <a:p>
            <a:pPr indent="457200"/>
            <a:r>
              <a:rPr lang="zh-CN" altLang="zh-CN" dirty="0"/>
              <a:t>――我喜</a:t>
            </a:r>
            <a:r>
              <a:rPr lang="zh-CN" altLang="zh-CN" b="1" dirty="0"/>
              <a:t>欢逛</a:t>
            </a:r>
            <a:r>
              <a:rPr lang="zh-CN" altLang="zh-CN" dirty="0"/>
              <a:t>街，也喜</a:t>
            </a:r>
            <a:r>
              <a:rPr lang="zh-CN" altLang="zh-CN" b="1" dirty="0"/>
              <a:t>欢</a:t>
            </a:r>
            <a:r>
              <a:rPr lang="zh-CN" altLang="zh-CN" dirty="0"/>
              <a:t>到</a:t>
            </a:r>
            <a:r>
              <a:rPr lang="zh-CN" altLang="zh-CN" b="1" dirty="0"/>
              <a:t>商场</a:t>
            </a:r>
            <a:r>
              <a:rPr lang="zh-CN" altLang="zh-CN" dirty="0"/>
              <a:t>里买东西。</a:t>
            </a:r>
          </a:p>
          <a:p>
            <a:pPr indent="457200"/>
            <a:r>
              <a:rPr lang="zh-CN" altLang="zh-CN" dirty="0"/>
              <a:t>――那次去</a:t>
            </a:r>
            <a:r>
              <a:rPr lang="zh-CN" altLang="zh-CN" b="1" dirty="0"/>
              <a:t>黄山</a:t>
            </a:r>
            <a:r>
              <a:rPr lang="zh-CN" altLang="zh-CN" dirty="0"/>
              <a:t>，我们一</a:t>
            </a:r>
            <a:r>
              <a:rPr lang="zh-CN" altLang="zh-CN" b="1" dirty="0"/>
              <a:t>帮</a:t>
            </a:r>
            <a:r>
              <a:rPr lang="zh-CN" altLang="zh-CN" dirty="0"/>
              <a:t>人呀，一直</a:t>
            </a:r>
            <a:r>
              <a:rPr lang="zh-CN" altLang="zh-CN" b="1" dirty="0"/>
              <a:t>玩</a:t>
            </a:r>
            <a:r>
              <a:rPr lang="zh-CN" altLang="zh-CN" dirty="0"/>
              <a:t>到</a:t>
            </a:r>
            <a:r>
              <a:rPr lang="zh-CN" altLang="zh-CN" b="1" dirty="0"/>
              <a:t>傍晚</a:t>
            </a:r>
            <a:r>
              <a:rPr lang="zh-CN" altLang="zh-CN" dirty="0"/>
              <a:t>的时候才下</a:t>
            </a:r>
            <a:r>
              <a:rPr lang="zh-CN" altLang="zh-CN" b="1" dirty="0"/>
              <a:t>山</a:t>
            </a:r>
            <a:r>
              <a:rPr lang="zh-CN" altLang="zh-CN" dirty="0"/>
              <a:t>。</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四、“</a:t>
            </a:r>
            <a:r>
              <a:rPr lang="en-US" altLang="zh-CN" b="1" dirty="0"/>
              <a:t>en</a:t>
            </a:r>
            <a:r>
              <a:rPr lang="zh-CN" altLang="zh-CN" b="1" dirty="0"/>
              <a:t>”与“</a:t>
            </a:r>
            <a:r>
              <a:rPr lang="en-US" altLang="zh-CN" b="1" dirty="0" err="1"/>
              <a:t>eng</a:t>
            </a:r>
            <a:r>
              <a:rPr lang="zh-CN" altLang="zh-CN" b="1" dirty="0"/>
              <a:t>”不分或不会发</a:t>
            </a:r>
            <a:endParaRPr lang="zh-CN" altLang="zh-CN" dirty="0"/>
          </a:p>
          <a:p>
            <a:pPr indent="457200"/>
            <a:r>
              <a:rPr lang="zh-CN" altLang="zh-CN" dirty="0"/>
              <a:t>人、人们、我们、树根、精神、兴奋</a:t>
            </a:r>
          </a:p>
          <a:p>
            <a:pPr indent="457200"/>
            <a:r>
              <a:rPr lang="zh-CN" altLang="zh-CN" dirty="0"/>
              <a:t>朋友、梦想、风俗、丰富多彩</a:t>
            </a:r>
          </a:p>
          <a:p>
            <a:pPr indent="457200"/>
            <a:r>
              <a:rPr lang="zh-CN" altLang="zh-CN" b="1" dirty="0"/>
              <a:t>五、撮口呼韵母ü的舌位及唇形偏差</a:t>
            </a:r>
            <a:endParaRPr lang="zh-CN" altLang="zh-CN" dirty="0"/>
          </a:p>
          <a:p>
            <a:pPr indent="457200"/>
            <a:r>
              <a:rPr lang="zh-CN" altLang="zh-CN" dirty="0"/>
              <a:t>英语、语文、钓鱼、争取、于是、其余、许多、富裕、电视剧</a:t>
            </a:r>
          </a:p>
          <a:p>
            <a:pPr indent="457200"/>
            <a:r>
              <a:rPr lang="zh-CN" altLang="zh-CN" b="1" dirty="0"/>
              <a:t>六、“</a:t>
            </a:r>
            <a:r>
              <a:rPr lang="en-US" altLang="zh-CN" b="1" dirty="0"/>
              <a:t>n</a:t>
            </a:r>
            <a:r>
              <a:rPr lang="zh-CN" altLang="zh-CN" b="1" dirty="0"/>
              <a:t>”与“</a:t>
            </a:r>
            <a:r>
              <a:rPr lang="en-US" altLang="zh-CN" b="1" dirty="0"/>
              <a:t>l</a:t>
            </a:r>
            <a:r>
              <a:rPr lang="zh-CN" altLang="zh-CN" b="1" dirty="0"/>
              <a:t>”不分</a:t>
            </a:r>
            <a:endParaRPr lang="zh-CN" altLang="zh-CN" dirty="0"/>
          </a:p>
          <a:p>
            <a:pPr indent="457200"/>
            <a:r>
              <a:rPr lang="zh-CN" altLang="zh-CN" dirty="0"/>
              <a:t>笑脸、礼拜、星期六、里面、春联、利用、领导、年纪</a:t>
            </a:r>
          </a:p>
          <a:p>
            <a:pPr indent="457200"/>
            <a:r>
              <a:rPr lang="zh-CN" altLang="zh-CN" b="1" dirty="0"/>
              <a:t>七、介音丢失或中响的元音“</a:t>
            </a:r>
            <a:r>
              <a:rPr lang="en-US" altLang="zh-CN" b="1" dirty="0"/>
              <a:t>o</a:t>
            </a:r>
            <a:r>
              <a:rPr lang="zh-CN" altLang="zh-CN" b="1" dirty="0"/>
              <a:t>”不响</a:t>
            </a:r>
            <a:endParaRPr lang="zh-CN" altLang="zh-CN" dirty="0"/>
          </a:p>
          <a:p>
            <a:pPr indent="457200"/>
            <a:r>
              <a:rPr lang="zh-CN" altLang="zh-CN" dirty="0"/>
              <a:t>秋天　打球　　巧合　手表　聊天　队伍　推迟</a:t>
            </a:r>
          </a:p>
          <a:p>
            <a:pPr indent="457200"/>
            <a:r>
              <a:rPr lang="zh-CN" altLang="zh-CN" dirty="0"/>
              <a:t>口号、三楼、红楼梦、手续、洗手、采购、后来、饭前便后</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八、第一声与第四声不分</a:t>
            </a:r>
            <a:endParaRPr lang="zh-CN" altLang="zh-CN" dirty="0"/>
          </a:p>
          <a:p>
            <a:pPr indent="457200"/>
            <a:r>
              <a:rPr lang="zh-CN" altLang="zh-CN" dirty="0"/>
              <a:t>十分、可爱、喜欢、艺术、粉丝、学生、多年、分不开、工程师、购物</a:t>
            </a:r>
          </a:p>
          <a:p>
            <a:pPr indent="457200"/>
            <a:r>
              <a:rPr lang="zh-CN" altLang="zh-CN" dirty="0"/>
              <a:t>――学生们那一张张笑脸，十分的可爱。</a:t>
            </a:r>
          </a:p>
          <a:p>
            <a:pPr indent="457200"/>
            <a:r>
              <a:rPr lang="zh-CN" altLang="zh-CN" dirty="0"/>
              <a:t>――我想当一名工程师，想当一名艺术家。</a:t>
            </a:r>
          </a:p>
          <a:p>
            <a:pPr indent="457200"/>
            <a:r>
              <a:rPr lang="zh-CN" altLang="zh-CN" dirty="0"/>
              <a:t>――这和他多年的努力是分不开的。</a:t>
            </a:r>
          </a:p>
          <a:p>
            <a:pPr indent="457200"/>
            <a:r>
              <a:rPr lang="zh-CN" altLang="zh-CN" dirty="0"/>
              <a:t>――我喜欢做家务，也喜欢到商场去购物。</a:t>
            </a:r>
          </a:p>
          <a:p>
            <a:pPr indent="457200"/>
            <a:r>
              <a:rPr lang="zh-CN" altLang="zh-CN" b="1" dirty="0"/>
              <a:t>九、轻声错误</a:t>
            </a:r>
            <a:endParaRPr lang="zh-CN" altLang="zh-CN" dirty="0"/>
          </a:p>
          <a:p>
            <a:pPr indent="457200"/>
            <a:r>
              <a:rPr lang="zh-CN" altLang="zh-CN" dirty="0"/>
              <a:t>晚上、早上、记得、觉得（取得）、外面、上面、地方、进来、</a:t>
            </a:r>
          </a:p>
          <a:p>
            <a:pPr indent="457200"/>
            <a:r>
              <a:rPr lang="zh-CN" altLang="zh-CN" dirty="0"/>
              <a:t>谈谈、吃吃、看看、聊聊天、动物、艺术</a:t>
            </a:r>
          </a:p>
          <a:p>
            <a:pPr indent="457200"/>
            <a:r>
              <a:rPr lang="zh-CN" altLang="zh-CN" b="1" dirty="0"/>
              <a:t>十、“一”不变调与“不”发入声</a:t>
            </a:r>
            <a:endParaRPr lang="zh-CN" altLang="zh-CN" dirty="0"/>
          </a:p>
          <a:p>
            <a:pPr indent="457200"/>
            <a:r>
              <a:rPr lang="zh-CN" altLang="zh-CN" dirty="0"/>
              <a:t>一般、一次、一些、一生、一座山、一会儿、一名教师、一年四季</a:t>
            </a:r>
          </a:p>
          <a:p>
            <a:pPr indent="457200"/>
            <a:r>
              <a:rPr lang="zh-CN" altLang="zh-CN" dirty="0"/>
              <a:t>不过　不知道、无话不说、不到长城</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82871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第一节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1077218"/>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测试项目、等级标准</a:t>
            </a:r>
            <a:endParaRPr lang="en-US" altLang="zh-CN" sz="3200" dirty="0" smtClean="0">
              <a:solidFill>
                <a:schemeClr val="bg1">
                  <a:lumMod val="95000"/>
                </a:schemeClr>
              </a:solidFill>
              <a:latin typeface="华文新魏" pitchFamily="2" charset="-122"/>
              <a:ea typeface="华文新魏" pitchFamily="2" charset="-122"/>
            </a:endParaRPr>
          </a:p>
          <a:p>
            <a:pPr algn="r"/>
            <a:r>
              <a:rPr lang="zh-CN" altLang="en-US" sz="3200" dirty="0" smtClean="0">
                <a:solidFill>
                  <a:schemeClr val="bg1">
                    <a:lumMod val="95000"/>
                  </a:schemeClr>
                </a:solidFill>
                <a:latin typeface="华文新魏" pitchFamily="2" charset="-122"/>
                <a:ea typeface="华文新魏" pitchFamily="2" charset="-122"/>
              </a:rPr>
              <a:t>及测试方法</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第七章</a:t>
            </a:r>
            <a:r>
              <a:rPr lang="zh-CN" altLang="en-US" sz="3600" b="1" dirty="0" smtClean="0">
                <a:latin typeface="黑体" pitchFamily="2" charset="-122"/>
                <a:ea typeface="黑体" pitchFamily="2" charset="-122"/>
              </a:rPr>
              <a:t>  普通话水平测试</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十一、已形成习惯的错误</a:t>
            </a:r>
            <a:endParaRPr lang="zh-CN" altLang="zh-CN" dirty="0"/>
          </a:p>
          <a:p>
            <a:pPr indent="457200"/>
            <a:r>
              <a:rPr lang="zh-CN" altLang="zh-CN" dirty="0"/>
              <a:t>那（</a:t>
            </a:r>
            <a:r>
              <a:rPr lang="en-US" altLang="zh-CN" dirty="0"/>
              <a:t>n</a:t>
            </a:r>
            <a:r>
              <a:rPr lang="zh-CN" altLang="zh-CN" dirty="0"/>
              <a:t>è）边、这（</a:t>
            </a:r>
            <a:r>
              <a:rPr lang="en-US" altLang="zh-CN" dirty="0"/>
              <a:t>z</a:t>
            </a:r>
            <a:r>
              <a:rPr lang="zh-CN" altLang="zh-CN" dirty="0"/>
              <a:t>è）个、 因为（</a:t>
            </a:r>
            <a:r>
              <a:rPr lang="en-US" altLang="zh-CN" dirty="0"/>
              <a:t>w</a:t>
            </a:r>
            <a:r>
              <a:rPr lang="zh-CN" altLang="zh-CN" dirty="0"/>
              <a:t>é</a:t>
            </a:r>
            <a:r>
              <a:rPr lang="en-US" altLang="zh-CN" dirty="0"/>
              <a:t>i</a:t>
            </a:r>
            <a:r>
              <a:rPr lang="zh-CN" altLang="zh-CN" dirty="0"/>
              <a:t>）、按（ā</a:t>
            </a:r>
            <a:r>
              <a:rPr lang="en-US" altLang="zh-CN" dirty="0"/>
              <a:t>n</a:t>
            </a:r>
            <a:r>
              <a:rPr lang="zh-CN" altLang="zh-CN" dirty="0"/>
              <a:t>）照、处（</a:t>
            </a:r>
            <a:r>
              <a:rPr lang="en-US" altLang="zh-CN" dirty="0" err="1"/>
              <a:t>ch</a:t>
            </a:r>
            <a:r>
              <a:rPr lang="zh-CN" altLang="zh-CN" dirty="0"/>
              <a:t>ù）</a:t>
            </a:r>
            <a:r>
              <a:rPr lang="zh-CN" altLang="zh-CN" dirty="0" smtClean="0"/>
              <a:t>理</a:t>
            </a:r>
            <a:r>
              <a:rPr lang="en-US" altLang="zh-CN" dirty="0" smtClean="0"/>
              <a:t>    </a:t>
            </a:r>
            <a:r>
              <a:rPr lang="zh-CN" altLang="zh-CN" dirty="0" smtClean="0"/>
              <a:t>比较</a:t>
            </a:r>
            <a:r>
              <a:rPr lang="zh-CN" altLang="zh-CN" dirty="0"/>
              <a:t>（</a:t>
            </a:r>
            <a:r>
              <a:rPr lang="en-US" altLang="zh-CN" dirty="0" err="1"/>
              <a:t>ji</a:t>
            </a:r>
            <a:r>
              <a:rPr lang="zh-CN" altLang="zh-CN" dirty="0"/>
              <a:t>ǎ</a:t>
            </a:r>
            <a:r>
              <a:rPr lang="en-US" altLang="zh-CN" dirty="0"/>
              <a:t>o</a:t>
            </a:r>
            <a:r>
              <a:rPr lang="zh-CN" altLang="zh-CN" dirty="0"/>
              <a:t>）、挫（</a:t>
            </a:r>
            <a:r>
              <a:rPr lang="en-US" altLang="zh-CN" dirty="0"/>
              <a:t>cu</a:t>
            </a:r>
            <a:r>
              <a:rPr lang="zh-CN" altLang="zh-CN" dirty="0"/>
              <a:t>ō）折、勉强（</a:t>
            </a:r>
            <a:r>
              <a:rPr lang="en-US" altLang="zh-CN" dirty="0"/>
              <a:t>qi</a:t>
            </a:r>
            <a:r>
              <a:rPr lang="zh-CN" altLang="zh-CN" dirty="0"/>
              <a:t>á</a:t>
            </a:r>
            <a:r>
              <a:rPr lang="en-US" altLang="zh-CN" dirty="0" err="1"/>
              <a:t>ng</a:t>
            </a:r>
            <a:r>
              <a:rPr lang="zh-CN" altLang="zh-CN" dirty="0"/>
              <a:t>）、比如（</a:t>
            </a:r>
            <a:r>
              <a:rPr lang="en-US" altLang="zh-CN" dirty="0"/>
              <a:t>l</a:t>
            </a:r>
            <a:r>
              <a:rPr lang="zh-CN" altLang="zh-CN" dirty="0"/>
              <a:t>ú）、气氛（</a:t>
            </a:r>
            <a:r>
              <a:rPr lang="en-US" altLang="zh-CN" dirty="0"/>
              <a:t>f</a:t>
            </a:r>
            <a:r>
              <a:rPr lang="zh-CN" altLang="zh-CN" dirty="0"/>
              <a:t>è</a:t>
            </a:r>
            <a:r>
              <a:rPr lang="en-US" altLang="zh-CN" dirty="0"/>
              <a:t>n</a:t>
            </a:r>
            <a:r>
              <a:rPr lang="zh-CN" altLang="zh-CN" dirty="0"/>
              <a:t>）</a:t>
            </a:r>
          </a:p>
          <a:p>
            <a:pPr indent="457200"/>
            <a:r>
              <a:rPr lang="zh-CN" altLang="zh-CN" dirty="0"/>
              <a:t>讨论（</a:t>
            </a:r>
            <a:r>
              <a:rPr lang="en-US" altLang="zh-CN" dirty="0"/>
              <a:t>l</a:t>
            </a:r>
            <a:r>
              <a:rPr lang="zh-CN" altLang="zh-CN" dirty="0"/>
              <a:t>è</a:t>
            </a:r>
            <a:r>
              <a:rPr lang="en-US" altLang="zh-CN" dirty="0"/>
              <a:t>n</a:t>
            </a:r>
            <a:r>
              <a:rPr lang="zh-CN" altLang="zh-CN" dirty="0"/>
              <a:t>）、夹（</a:t>
            </a:r>
            <a:r>
              <a:rPr lang="en-US" altLang="zh-CN" dirty="0" err="1"/>
              <a:t>ji</a:t>
            </a:r>
            <a:r>
              <a:rPr lang="zh-CN" altLang="zh-CN" dirty="0"/>
              <a:t>á）克　一会儿（</a:t>
            </a:r>
            <a:r>
              <a:rPr lang="en-US" altLang="zh-CN" dirty="0"/>
              <a:t>y</a:t>
            </a:r>
            <a:r>
              <a:rPr lang="zh-CN" altLang="zh-CN" dirty="0"/>
              <a:t>ì</a:t>
            </a:r>
            <a:r>
              <a:rPr lang="en-US" altLang="zh-CN" dirty="0"/>
              <a:t>h</a:t>
            </a:r>
            <a:r>
              <a:rPr lang="zh-CN" altLang="zh-CN" dirty="0"/>
              <a:t>ǔ</a:t>
            </a:r>
            <a:r>
              <a:rPr lang="en-US" altLang="zh-CN" dirty="0" err="1"/>
              <a:t>ir</a:t>
            </a:r>
            <a:r>
              <a:rPr lang="zh-CN" altLang="zh-CN" dirty="0"/>
              <a:t>）</a:t>
            </a:r>
          </a:p>
          <a:p>
            <a:pPr indent="457200"/>
            <a:r>
              <a:rPr lang="zh-CN" altLang="zh-CN" b="1" dirty="0"/>
              <a:t>十二、方言词语</a:t>
            </a:r>
            <a:endParaRPr lang="zh-CN" altLang="zh-CN" dirty="0"/>
          </a:p>
          <a:p>
            <a:pPr indent="457200"/>
            <a:r>
              <a:rPr lang="zh-CN" altLang="zh-CN" dirty="0"/>
              <a:t>“这个东西是问人借来的”</a:t>
            </a:r>
          </a:p>
          <a:p>
            <a:pPr indent="457200"/>
            <a:r>
              <a:rPr lang="zh-CN" altLang="zh-CN" dirty="0"/>
              <a:t>“爸爸跟我和妹妹说，</a:t>
            </a:r>
            <a:r>
              <a:rPr lang="en-US" altLang="zh-CN" dirty="0"/>
              <a:t>……</a:t>
            </a:r>
            <a:r>
              <a:rPr lang="zh-CN" altLang="zh-CN" dirty="0"/>
              <a:t>”</a:t>
            </a:r>
          </a:p>
          <a:p>
            <a:pPr indent="457200"/>
            <a:r>
              <a:rPr lang="zh-CN" altLang="zh-CN" dirty="0"/>
              <a:t>“我举得老高的，他怎么够也够不到。”</a:t>
            </a:r>
          </a:p>
          <a:p>
            <a:pPr indent="457200"/>
            <a:r>
              <a:rPr lang="zh-CN" altLang="zh-CN" dirty="0"/>
              <a:t>“我说了他下（</a:t>
            </a:r>
            <a:r>
              <a:rPr lang="en-US" altLang="zh-CN" dirty="0"/>
              <a:t>ha</a:t>
            </a:r>
            <a:r>
              <a:rPr lang="zh-CN" altLang="zh-CN" dirty="0"/>
              <a:t>）子，他就</a:t>
            </a:r>
            <a:r>
              <a:rPr lang="en-US" altLang="zh-CN" dirty="0"/>
              <a:t>……</a:t>
            </a:r>
            <a:r>
              <a:rPr lang="zh-CN" altLang="zh-CN" dirty="0"/>
              <a:t>”</a:t>
            </a:r>
          </a:p>
          <a:p>
            <a:pPr indent="457200"/>
            <a:r>
              <a:rPr lang="en-US" altLang="zh-CN" dirty="0"/>
              <a:t>“</a:t>
            </a:r>
            <a:r>
              <a:rPr lang="zh-CN" altLang="zh-CN" dirty="0"/>
              <a:t>把鱼呲（</a:t>
            </a:r>
            <a:r>
              <a:rPr lang="en-US" altLang="zh-CN" dirty="0"/>
              <a:t>c</a:t>
            </a:r>
            <a:r>
              <a:rPr lang="zh-CN" altLang="zh-CN" dirty="0"/>
              <a:t>í）好了以后</a:t>
            </a:r>
            <a:r>
              <a:rPr lang="en-US" altLang="zh-CN" dirty="0"/>
              <a:t>……”</a:t>
            </a:r>
            <a:endParaRPr lang="zh-CN" altLang="zh-CN" dirty="0"/>
          </a:p>
          <a:p>
            <a:pPr indent="457200"/>
            <a:r>
              <a:rPr lang="en-US" altLang="zh-CN" dirty="0"/>
              <a:t> </a:t>
            </a:r>
            <a:r>
              <a:rPr lang="zh-CN" altLang="zh-CN" dirty="0"/>
              <a:t>“哪条题目我做不来，他就主动教我。”</a:t>
            </a:r>
          </a:p>
          <a:p>
            <a:pPr indent="457200"/>
            <a:r>
              <a:rPr lang="zh-CN" altLang="zh-CN" dirty="0"/>
              <a:t>“我说，那就先军（</a:t>
            </a:r>
            <a:r>
              <a:rPr lang="en-US" altLang="zh-CN" dirty="0"/>
              <a:t>j</a:t>
            </a:r>
            <a:r>
              <a:rPr lang="zh-CN" altLang="zh-CN" dirty="0"/>
              <a:t>ǔ</a:t>
            </a:r>
            <a:r>
              <a:rPr lang="en-US" altLang="zh-CN" dirty="0"/>
              <a:t>n</a:t>
            </a:r>
            <a:r>
              <a:rPr lang="zh-CN" altLang="zh-CN" dirty="0"/>
              <a:t>义“让”）你吧。”</a:t>
            </a:r>
          </a:p>
          <a:p>
            <a:pPr indent="457200"/>
            <a:r>
              <a:rPr lang="zh-CN" altLang="zh-CN" dirty="0"/>
              <a:t>“拎呢（</a:t>
            </a:r>
            <a:r>
              <a:rPr lang="en-US" altLang="zh-CN" dirty="0"/>
              <a:t>ne</a:t>
            </a:r>
            <a:r>
              <a:rPr lang="zh-CN" altLang="zh-CN" dirty="0"/>
              <a:t>应为“了”）个篮子、生呢孩子以后、衣服吹干呢、看呢这个文章”</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辅导材料</a:t>
            </a:r>
            <a:r>
              <a:rPr lang="en-US" altLang="zh-CN" b="1" dirty="0"/>
              <a:t>2</a:t>
            </a:r>
            <a:endParaRPr lang="zh-CN" altLang="zh-CN" dirty="0"/>
          </a:p>
          <a:p>
            <a:pPr indent="457200"/>
            <a:r>
              <a:rPr lang="zh-CN" altLang="zh-CN" b="1" dirty="0"/>
              <a:t>命题说话常见语法、文法类错误</a:t>
            </a:r>
            <a:endParaRPr lang="zh-CN" altLang="zh-CN" dirty="0"/>
          </a:p>
          <a:p>
            <a:pPr indent="457200"/>
            <a:r>
              <a:rPr lang="zh-CN" altLang="zh-CN" b="1" dirty="0"/>
              <a:t>一、句子成分残缺或颠倒</a:t>
            </a:r>
            <a:endParaRPr lang="zh-CN" altLang="zh-CN" dirty="0"/>
          </a:p>
          <a:p>
            <a:pPr indent="457200"/>
            <a:r>
              <a:rPr lang="zh-CN" altLang="zh-CN" dirty="0"/>
              <a:t>“</a:t>
            </a:r>
            <a:r>
              <a:rPr lang="zh-CN" altLang="zh-CN" b="1" dirty="0"/>
              <a:t>不管</a:t>
            </a:r>
            <a:r>
              <a:rPr lang="zh-CN" altLang="zh-CN" dirty="0"/>
              <a:t>是学习方面，我</a:t>
            </a:r>
            <a:r>
              <a:rPr lang="zh-CN" altLang="zh-CN" b="1" dirty="0"/>
              <a:t>都</a:t>
            </a:r>
            <a:r>
              <a:rPr lang="zh-CN" altLang="zh-CN" dirty="0"/>
              <a:t>能</a:t>
            </a:r>
            <a:r>
              <a:rPr lang="en-US" altLang="zh-CN" dirty="0"/>
              <a:t>……</a:t>
            </a:r>
            <a:r>
              <a:rPr lang="zh-CN" altLang="zh-CN" dirty="0"/>
              <a:t>”</a:t>
            </a:r>
          </a:p>
          <a:p>
            <a:pPr indent="457200"/>
            <a:r>
              <a:rPr lang="zh-CN" altLang="zh-CN" dirty="0"/>
              <a:t>“</a:t>
            </a:r>
            <a:r>
              <a:rPr lang="zh-CN" altLang="zh-CN" b="1" dirty="0"/>
              <a:t>虽然</a:t>
            </a:r>
            <a:r>
              <a:rPr lang="zh-CN" altLang="zh-CN" dirty="0"/>
              <a:t>我长得比较的胖，我</a:t>
            </a:r>
            <a:r>
              <a:rPr lang="zh-CN" altLang="zh-CN" b="1" dirty="0"/>
              <a:t>就</a:t>
            </a:r>
            <a:r>
              <a:rPr lang="zh-CN" altLang="zh-CN" dirty="0"/>
              <a:t>练习跑步。”</a:t>
            </a:r>
          </a:p>
          <a:p>
            <a:pPr indent="457200"/>
            <a:r>
              <a:rPr lang="zh-CN" altLang="zh-CN" dirty="0"/>
              <a:t>“</a:t>
            </a:r>
            <a:r>
              <a:rPr lang="zh-CN" altLang="zh-CN" b="1" dirty="0"/>
              <a:t>之前</a:t>
            </a:r>
            <a:r>
              <a:rPr lang="zh-CN" altLang="zh-CN" dirty="0"/>
              <a:t>呢，我的语文成绩很好，老师很喜欢我。她是个</a:t>
            </a:r>
            <a:r>
              <a:rPr lang="en-US" altLang="zh-CN" dirty="0"/>
              <a:t>……</a:t>
            </a:r>
            <a:r>
              <a:rPr lang="zh-CN" altLang="zh-CN" dirty="0"/>
              <a:t>”</a:t>
            </a:r>
          </a:p>
          <a:p>
            <a:pPr indent="457200"/>
            <a:r>
              <a:rPr lang="zh-CN" altLang="zh-CN" dirty="0"/>
              <a:t>“我们</a:t>
            </a:r>
            <a:r>
              <a:rPr lang="zh-CN" altLang="zh-CN" b="1" dirty="0"/>
              <a:t>对于</a:t>
            </a:r>
            <a:r>
              <a:rPr lang="zh-CN" altLang="zh-CN" dirty="0"/>
              <a:t>扬州小吃，非常的美味。”</a:t>
            </a:r>
          </a:p>
          <a:p>
            <a:pPr indent="457200"/>
            <a:r>
              <a:rPr lang="zh-CN" altLang="zh-CN" dirty="0"/>
              <a:t>“学习</a:t>
            </a:r>
            <a:r>
              <a:rPr lang="zh-CN" altLang="zh-CN" b="1" dirty="0"/>
              <a:t>对于</a:t>
            </a:r>
            <a:r>
              <a:rPr lang="zh-CN" altLang="zh-CN" dirty="0"/>
              <a:t>我们，是不太用功的。”</a:t>
            </a:r>
          </a:p>
          <a:p>
            <a:pPr indent="457200"/>
            <a:r>
              <a:rPr lang="zh-CN" altLang="zh-CN" dirty="0"/>
              <a:t>“</a:t>
            </a:r>
            <a:r>
              <a:rPr lang="zh-CN" altLang="zh-CN" b="1" dirty="0"/>
              <a:t>出早操</a:t>
            </a:r>
            <a:r>
              <a:rPr lang="zh-CN" altLang="zh-CN" dirty="0"/>
              <a:t>对我们的身体，是十分</a:t>
            </a:r>
            <a:r>
              <a:rPr lang="zh-CN" altLang="zh-CN" b="1" dirty="0"/>
              <a:t>健康</a:t>
            </a:r>
            <a:r>
              <a:rPr lang="zh-CN" altLang="zh-CN" dirty="0"/>
              <a:t>的。”</a:t>
            </a:r>
          </a:p>
          <a:p>
            <a:pPr indent="457200"/>
            <a:r>
              <a:rPr lang="zh-CN" altLang="zh-CN" dirty="0"/>
              <a:t>“</a:t>
            </a:r>
            <a:r>
              <a:rPr lang="zh-CN" altLang="zh-CN" b="1" dirty="0"/>
              <a:t>对</a:t>
            </a:r>
            <a:r>
              <a:rPr lang="zh-CN" altLang="zh-CN" dirty="0"/>
              <a:t>我们如东来说，有很多水产品。”</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877985"/>
          </a:xfrm>
          <a:prstGeom prst="rect">
            <a:avLst/>
          </a:prstGeom>
          <a:noFill/>
        </p:spPr>
        <p:txBody>
          <a:bodyPr wrap="square" rtlCol="0">
            <a:spAutoFit/>
          </a:bodyPr>
          <a:lstStyle/>
          <a:p>
            <a:pPr indent="457200"/>
            <a:r>
              <a:rPr lang="zh-CN" altLang="zh-CN" b="1" dirty="0"/>
              <a:t>二、词语搭配错误或用词不当</a:t>
            </a:r>
            <a:endParaRPr lang="zh-CN" altLang="zh-CN" dirty="0"/>
          </a:p>
          <a:p>
            <a:pPr indent="457200"/>
            <a:r>
              <a:rPr lang="zh-CN" altLang="zh-CN" sz="1600" dirty="0"/>
              <a:t>“</a:t>
            </a:r>
            <a:r>
              <a:rPr lang="zh-CN" altLang="zh-CN" sz="1600" b="1" dirty="0"/>
              <a:t>完成</a:t>
            </a:r>
            <a:r>
              <a:rPr lang="zh-CN" altLang="zh-CN" sz="1600" dirty="0"/>
              <a:t>我的</a:t>
            </a:r>
            <a:r>
              <a:rPr lang="zh-CN" altLang="zh-CN" sz="1600" b="1" dirty="0"/>
              <a:t>梦想</a:t>
            </a:r>
            <a:r>
              <a:rPr lang="zh-CN" altLang="zh-CN" sz="1600" dirty="0"/>
              <a:t>。”</a:t>
            </a:r>
          </a:p>
          <a:p>
            <a:pPr indent="457200"/>
            <a:r>
              <a:rPr lang="en-US" altLang="zh-CN" sz="1600" dirty="0"/>
              <a:t> </a:t>
            </a:r>
            <a:r>
              <a:rPr lang="zh-CN" altLang="zh-CN" sz="1600" dirty="0"/>
              <a:t>“</a:t>
            </a:r>
            <a:r>
              <a:rPr lang="zh-CN" altLang="zh-CN" sz="1600" b="1" dirty="0"/>
              <a:t>走上</a:t>
            </a:r>
            <a:r>
              <a:rPr lang="zh-CN" altLang="zh-CN" sz="1600" dirty="0"/>
              <a:t>了教师这个</a:t>
            </a:r>
            <a:r>
              <a:rPr lang="zh-CN" altLang="zh-CN" sz="1600" b="1" dirty="0"/>
              <a:t>行业</a:t>
            </a:r>
            <a:r>
              <a:rPr lang="zh-CN" altLang="zh-CN" sz="1600" dirty="0"/>
              <a:t>。”</a:t>
            </a:r>
          </a:p>
          <a:p>
            <a:pPr indent="457200"/>
            <a:r>
              <a:rPr lang="zh-CN" altLang="zh-CN" sz="1600" dirty="0"/>
              <a:t>“我</a:t>
            </a:r>
            <a:r>
              <a:rPr lang="zh-CN" altLang="zh-CN" sz="1600" b="1" dirty="0"/>
              <a:t>下</a:t>
            </a:r>
            <a:r>
              <a:rPr lang="zh-CN" altLang="zh-CN" sz="1600" dirty="0"/>
              <a:t>了很大的</a:t>
            </a:r>
            <a:r>
              <a:rPr lang="zh-CN" altLang="zh-CN" sz="1600" b="1" dirty="0"/>
              <a:t>努力</a:t>
            </a:r>
            <a:r>
              <a:rPr lang="zh-CN" altLang="zh-CN" sz="1600" dirty="0"/>
              <a:t>。”</a:t>
            </a:r>
          </a:p>
          <a:p>
            <a:pPr indent="457200"/>
            <a:r>
              <a:rPr lang="zh-CN" altLang="zh-CN" sz="1600" dirty="0"/>
              <a:t>“有些人能</a:t>
            </a:r>
            <a:r>
              <a:rPr lang="zh-CN" altLang="zh-CN" sz="1600" b="1" dirty="0"/>
              <a:t>做到</a:t>
            </a:r>
            <a:r>
              <a:rPr lang="zh-CN" altLang="zh-CN" sz="1600" dirty="0"/>
              <a:t>社会</a:t>
            </a:r>
            <a:r>
              <a:rPr lang="zh-CN" altLang="zh-CN" sz="1600" b="1" dirty="0"/>
              <a:t>公德</a:t>
            </a:r>
            <a:r>
              <a:rPr lang="zh-CN" altLang="zh-CN" sz="1600" dirty="0"/>
              <a:t>。”</a:t>
            </a:r>
          </a:p>
          <a:p>
            <a:pPr indent="457200"/>
            <a:r>
              <a:rPr lang="zh-CN" altLang="zh-CN" sz="1600" dirty="0"/>
              <a:t>“</a:t>
            </a:r>
            <a:r>
              <a:rPr lang="zh-CN" altLang="zh-CN" sz="1600" b="1" dirty="0"/>
              <a:t>充实</a:t>
            </a:r>
            <a:r>
              <a:rPr lang="zh-CN" altLang="zh-CN" sz="1600" dirty="0"/>
              <a:t>了我的</a:t>
            </a:r>
            <a:r>
              <a:rPr lang="zh-CN" altLang="zh-CN" sz="1600" b="1" dirty="0"/>
              <a:t>视野</a:t>
            </a:r>
            <a:r>
              <a:rPr lang="zh-CN" altLang="zh-CN" sz="1600" dirty="0"/>
              <a:t>。”</a:t>
            </a:r>
          </a:p>
          <a:p>
            <a:pPr indent="457200"/>
            <a:r>
              <a:rPr lang="zh-CN" altLang="zh-CN" sz="1600" dirty="0"/>
              <a:t>“老师，能</a:t>
            </a:r>
            <a:r>
              <a:rPr lang="zh-CN" altLang="zh-CN" sz="1600" b="1" dirty="0"/>
              <a:t>解惑</a:t>
            </a:r>
            <a:r>
              <a:rPr lang="zh-CN" altLang="zh-CN" sz="1600" dirty="0"/>
              <a:t>学生的任何</a:t>
            </a:r>
            <a:r>
              <a:rPr lang="zh-CN" altLang="zh-CN" sz="1600" b="1" dirty="0"/>
              <a:t>问题</a:t>
            </a:r>
            <a:r>
              <a:rPr lang="zh-CN" altLang="zh-CN" sz="1600" dirty="0"/>
              <a:t>。”</a:t>
            </a:r>
          </a:p>
          <a:p>
            <a:pPr indent="457200"/>
            <a:r>
              <a:rPr lang="zh-CN" altLang="zh-CN" sz="1600" dirty="0"/>
              <a:t>“去图书馆，读一些</a:t>
            </a:r>
            <a:r>
              <a:rPr lang="zh-CN" altLang="zh-CN" sz="1600" b="1" dirty="0"/>
              <a:t>励志自己</a:t>
            </a:r>
            <a:r>
              <a:rPr lang="zh-CN" altLang="zh-CN" sz="1600" dirty="0"/>
              <a:t>的书。”</a:t>
            </a:r>
          </a:p>
          <a:p>
            <a:pPr indent="457200"/>
            <a:r>
              <a:rPr lang="zh-CN" altLang="zh-CN" sz="1600" dirty="0"/>
              <a:t>“是我们</a:t>
            </a:r>
            <a:r>
              <a:rPr lang="zh-CN" altLang="zh-CN" sz="1600" b="1" dirty="0"/>
              <a:t>应该值得</a:t>
            </a:r>
            <a:r>
              <a:rPr lang="zh-CN" altLang="zh-CN" sz="1600" dirty="0"/>
              <a:t>学习的。”</a:t>
            </a:r>
          </a:p>
          <a:p>
            <a:pPr indent="457200"/>
            <a:r>
              <a:rPr lang="zh-CN" altLang="zh-CN" sz="1600" dirty="0"/>
              <a:t>“是</a:t>
            </a:r>
            <a:r>
              <a:rPr lang="zh-CN" altLang="zh-CN" sz="1600" b="1" dirty="0"/>
              <a:t>非常具有</a:t>
            </a:r>
            <a:r>
              <a:rPr lang="zh-CN" altLang="zh-CN" sz="1600" dirty="0"/>
              <a:t>很大的挑战性的。”</a:t>
            </a:r>
          </a:p>
          <a:p>
            <a:pPr indent="457200"/>
            <a:r>
              <a:rPr lang="en-US" altLang="zh-CN" sz="1600" dirty="0"/>
              <a:t> </a:t>
            </a:r>
            <a:r>
              <a:rPr lang="zh-CN" altLang="zh-CN" sz="1600" dirty="0"/>
              <a:t>“现在</a:t>
            </a:r>
            <a:r>
              <a:rPr lang="zh-CN" altLang="zh-CN" sz="1600" b="1" dirty="0"/>
              <a:t>许多人们</a:t>
            </a:r>
            <a:r>
              <a:rPr lang="zh-CN" altLang="zh-CN" sz="1600" dirty="0"/>
              <a:t>都喜爱</a:t>
            </a:r>
            <a:r>
              <a:rPr lang="en-US" altLang="zh-CN" sz="1600" dirty="0"/>
              <a:t>……</a:t>
            </a:r>
            <a:r>
              <a:rPr lang="zh-CN" altLang="zh-CN" sz="1600" dirty="0"/>
              <a:t>”</a:t>
            </a:r>
          </a:p>
          <a:p>
            <a:pPr indent="457200"/>
            <a:r>
              <a:rPr lang="zh-CN" altLang="zh-CN" sz="1600" dirty="0"/>
              <a:t>“我</a:t>
            </a:r>
            <a:r>
              <a:rPr lang="zh-CN" altLang="zh-CN" sz="1600" b="1" dirty="0"/>
              <a:t>还</a:t>
            </a:r>
            <a:r>
              <a:rPr lang="zh-CN" altLang="zh-CN" sz="1600" dirty="0"/>
              <a:t>喜欢的季节，</a:t>
            </a:r>
            <a:r>
              <a:rPr lang="zh-CN" altLang="zh-CN" sz="1600" b="1" dirty="0"/>
              <a:t>还有</a:t>
            </a:r>
            <a:r>
              <a:rPr lang="zh-CN" altLang="zh-CN" sz="1600" dirty="0"/>
              <a:t>冬天</a:t>
            </a:r>
            <a:r>
              <a:rPr lang="en-US" altLang="zh-CN" sz="1600" dirty="0"/>
              <a:t>……</a:t>
            </a:r>
            <a:r>
              <a:rPr lang="zh-CN" altLang="zh-CN" sz="1600" dirty="0"/>
              <a:t>”</a:t>
            </a:r>
          </a:p>
          <a:p>
            <a:pPr indent="457200"/>
            <a:r>
              <a:rPr lang="zh-CN" altLang="zh-CN" sz="1600" dirty="0"/>
              <a:t>“我知道的</a:t>
            </a:r>
            <a:r>
              <a:rPr lang="zh-CN" altLang="zh-CN" sz="1600" b="1" dirty="0"/>
              <a:t>风俗</a:t>
            </a:r>
            <a:r>
              <a:rPr lang="zh-CN" altLang="zh-CN" sz="1600" dirty="0"/>
              <a:t>，有端午</a:t>
            </a:r>
            <a:r>
              <a:rPr lang="zh-CN" altLang="zh-CN" sz="1600" b="1" dirty="0"/>
              <a:t>节</a:t>
            </a:r>
            <a:r>
              <a:rPr lang="zh-CN" altLang="zh-CN" sz="1600" dirty="0"/>
              <a:t>、中秋</a:t>
            </a:r>
            <a:r>
              <a:rPr lang="zh-CN" altLang="zh-CN" sz="1600" b="1" dirty="0"/>
              <a:t>节</a:t>
            </a:r>
            <a:r>
              <a:rPr lang="zh-CN" altLang="zh-CN" sz="1600" dirty="0"/>
              <a:t>、</a:t>
            </a:r>
            <a:r>
              <a:rPr lang="zh-CN" altLang="zh-CN" sz="1600" b="1" dirty="0"/>
              <a:t>国庆节、儿童节</a:t>
            </a:r>
            <a:r>
              <a:rPr lang="zh-CN" altLang="zh-CN" sz="1600" dirty="0"/>
              <a:t>等。”</a:t>
            </a:r>
          </a:p>
          <a:p>
            <a:pPr indent="457200"/>
            <a:r>
              <a:rPr lang="zh-CN" altLang="zh-CN" sz="1600" dirty="0"/>
              <a:t>“会</a:t>
            </a:r>
            <a:r>
              <a:rPr lang="zh-CN" altLang="zh-CN" sz="1600" b="1" dirty="0"/>
              <a:t>被</a:t>
            </a:r>
            <a:r>
              <a:rPr lang="zh-CN" altLang="zh-CN" sz="1600" dirty="0"/>
              <a:t>老师</a:t>
            </a:r>
            <a:r>
              <a:rPr lang="zh-CN" altLang="zh-CN" sz="1600" b="1" dirty="0"/>
              <a:t>挨</a:t>
            </a:r>
            <a:r>
              <a:rPr lang="zh-CN" altLang="zh-CN" sz="1600" dirty="0"/>
              <a:t>骂。”</a:t>
            </a:r>
          </a:p>
          <a:p>
            <a:pPr indent="457200"/>
            <a:r>
              <a:rPr lang="zh-CN" altLang="zh-CN" sz="1600" dirty="0"/>
              <a:t>“他的精神，值得我们</a:t>
            </a:r>
            <a:r>
              <a:rPr lang="zh-CN" altLang="zh-CN" sz="1600" b="1" dirty="0"/>
              <a:t>所</a:t>
            </a:r>
            <a:r>
              <a:rPr lang="zh-CN" altLang="zh-CN" sz="1600" dirty="0"/>
              <a:t>学习。”</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三、语音不清且不断重复</a:t>
            </a:r>
            <a:endParaRPr lang="zh-CN" altLang="zh-CN" dirty="0"/>
          </a:p>
          <a:p>
            <a:pPr indent="457200"/>
            <a:r>
              <a:rPr lang="zh-CN" altLang="zh-CN" dirty="0"/>
              <a:t>“我喜欢</a:t>
            </a:r>
            <a:r>
              <a:rPr lang="en-US" altLang="zh-CN" dirty="0"/>
              <a:t>w</a:t>
            </a:r>
            <a:r>
              <a:rPr lang="zh-CN" altLang="zh-CN" dirty="0"/>
              <a:t>ā</a:t>
            </a:r>
            <a:r>
              <a:rPr lang="en-US" altLang="zh-CN" dirty="0" err="1"/>
              <a:t>ng</a:t>
            </a:r>
            <a:r>
              <a:rPr lang="zh-CN" altLang="zh-CN" dirty="0"/>
              <a:t>、喜欢</a:t>
            </a:r>
            <a:r>
              <a:rPr lang="en-US" altLang="zh-CN" dirty="0"/>
              <a:t>w</a:t>
            </a:r>
            <a:r>
              <a:rPr lang="zh-CN" altLang="zh-CN" dirty="0"/>
              <a:t>ā</a:t>
            </a:r>
            <a:r>
              <a:rPr lang="en-US" altLang="zh-CN" dirty="0" err="1"/>
              <a:t>ng</a:t>
            </a:r>
            <a:r>
              <a:rPr lang="en-US" altLang="zh-CN" dirty="0"/>
              <a:t>……</a:t>
            </a:r>
            <a:r>
              <a:rPr lang="zh-CN" altLang="zh-CN" dirty="0"/>
              <a:t>”</a:t>
            </a:r>
          </a:p>
          <a:p>
            <a:pPr indent="457200"/>
            <a:r>
              <a:rPr lang="en-US" altLang="zh-CN" dirty="0"/>
              <a:t>“</a:t>
            </a:r>
            <a:r>
              <a:rPr lang="zh-CN" altLang="zh-CN" dirty="0"/>
              <a:t>然á</a:t>
            </a:r>
            <a:r>
              <a:rPr lang="en-US" altLang="zh-CN" dirty="0"/>
              <a:t>n</a:t>
            </a:r>
            <a:r>
              <a:rPr lang="zh-CN" altLang="zh-CN" dirty="0"/>
              <a:t>后、然后á</a:t>
            </a:r>
            <a:r>
              <a:rPr lang="en-US" altLang="zh-CN" dirty="0"/>
              <a:t>n……”</a:t>
            </a:r>
            <a:endParaRPr lang="zh-CN" altLang="zh-CN" dirty="0"/>
          </a:p>
          <a:p>
            <a:pPr indent="457200"/>
            <a:r>
              <a:rPr lang="zh-CN" altLang="zh-CN" b="1" dirty="0"/>
              <a:t>四、使用了书面语言</a:t>
            </a:r>
            <a:endParaRPr lang="zh-CN" altLang="zh-CN" dirty="0"/>
          </a:p>
          <a:p>
            <a:pPr indent="457200"/>
            <a:r>
              <a:rPr lang="zh-CN" altLang="zh-CN" dirty="0"/>
              <a:t>“那一切一切的烦恼，都在这一刻化为了欢笑。”</a:t>
            </a:r>
          </a:p>
          <a:p>
            <a:pPr indent="457200"/>
            <a:r>
              <a:rPr lang="zh-CN" altLang="zh-CN" dirty="0"/>
              <a:t>“饱经沧桑的脸庞，布满了皱纹。”</a:t>
            </a:r>
          </a:p>
          <a:p>
            <a:pPr indent="457200"/>
            <a:r>
              <a:rPr lang="zh-CN" altLang="zh-CN" dirty="0"/>
              <a:t>“那亲切的话语，如涓涓细流</a:t>
            </a:r>
            <a:r>
              <a:rPr lang="en-US" altLang="zh-CN" dirty="0"/>
              <a:t>……</a:t>
            </a:r>
            <a:r>
              <a:rPr lang="zh-CN" altLang="zh-CN" dirty="0"/>
              <a:t>”</a:t>
            </a:r>
          </a:p>
          <a:p>
            <a:pPr indent="457200"/>
            <a:r>
              <a:rPr lang="zh-CN" altLang="zh-CN" dirty="0"/>
              <a:t>“他，不是耀眼的明星，不是举世闻名的伟人，不是</a:t>
            </a:r>
            <a:r>
              <a:rPr lang="en-US" altLang="zh-CN" dirty="0"/>
              <a:t>……</a:t>
            </a:r>
            <a:r>
              <a:rPr lang="zh-CN" altLang="zh-CN" dirty="0"/>
              <a:t>他就是</a:t>
            </a:r>
            <a:r>
              <a:rPr lang="en-US" altLang="zh-CN" dirty="0"/>
              <a:t>……</a:t>
            </a:r>
            <a:r>
              <a:rPr lang="zh-CN" altLang="zh-CN" dirty="0"/>
              <a:t>”</a:t>
            </a:r>
          </a:p>
          <a:p>
            <a:pPr indent="457200"/>
            <a:r>
              <a:rPr lang="zh-CN" altLang="zh-CN" dirty="0"/>
              <a:t>“生活上力求平淡，感情上力求简单，处世上力求泰然</a:t>
            </a:r>
            <a:r>
              <a:rPr lang="en-US" altLang="zh-CN" dirty="0"/>
              <a:t>……</a:t>
            </a:r>
            <a:r>
              <a:rPr lang="zh-CN" altLang="zh-CN" dirty="0"/>
              <a:t>”</a:t>
            </a:r>
          </a:p>
          <a:p>
            <a:pPr indent="457200"/>
            <a:r>
              <a:rPr lang="zh-CN" altLang="zh-CN" dirty="0"/>
              <a:t>“我爱春天，因为它</a:t>
            </a:r>
            <a:r>
              <a:rPr lang="en-US" altLang="zh-CN" dirty="0"/>
              <a:t>……</a:t>
            </a:r>
            <a:r>
              <a:rPr lang="zh-CN" altLang="zh-CN" dirty="0"/>
              <a:t>我爱夏天，因为它</a:t>
            </a:r>
            <a:r>
              <a:rPr lang="en-US" altLang="zh-CN" dirty="0"/>
              <a:t>……</a:t>
            </a:r>
            <a:r>
              <a:rPr lang="zh-CN" altLang="zh-CN" dirty="0"/>
              <a:t>我爱秋天</a:t>
            </a:r>
            <a:r>
              <a:rPr lang="en-US" altLang="zh-CN" dirty="0"/>
              <a:t>……</a:t>
            </a:r>
            <a:r>
              <a:rPr lang="zh-CN" altLang="zh-CN" dirty="0"/>
              <a:t>”</a:t>
            </a:r>
          </a:p>
          <a:p>
            <a:pPr indent="457200"/>
            <a:r>
              <a:rPr lang="zh-CN" altLang="zh-CN" dirty="0"/>
              <a:t>“天空是那样蔚蓝，白云似一层层薄纱，慢慢地飘动着。”</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五、使用了书面简语及文言词语</a:t>
            </a:r>
            <a:endParaRPr lang="zh-CN" altLang="zh-CN" dirty="0"/>
          </a:p>
          <a:p>
            <a:pPr indent="457200"/>
            <a:r>
              <a:rPr lang="zh-CN" altLang="zh-CN" dirty="0"/>
              <a:t>“到了一</a:t>
            </a:r>
            <a:r>
              <a:rPr lang="zh-CN" altLang="zh-CN" b="1" dirty="0"/>
              <a:t>处</a:t>
            </a:r>
            <a:r>
              <a:rPr lang="zh-CN" altLang="zh-CN" dirty="0"/>
              <a:t>，发现了一个不大的山洞</a:t>
            </a:r>
            <a:r>
              <a:rPr lang="en-US" altLang="zh-CN" dirty="0"/>
              <a:t>……</a:t>
            </a:r>
            <a:r>
              <a:rPr lang="zh-CN" altLang="zh-CN" dirty="0"/>
              <a:t>”</a:t>
            </a:r>
          </a:p>
          <a:p>
            <a:pPr indent="457200"/>
            <a:r>
              <a:rPr lang="en-US" altLang="zh-CN" dirty="0"/>
              <a:t> </a:t>
            </a:r>
            <a:r>
              <a:rPr lang="zh-CN" altLang="zh-CN" dirty="0"/>
              <a:t>“魔方每个面</a:t>
            </a:r>
            <a:r>
              <a:rPr lang="zh-CN" altLang="zh-CN" b="1" dirty="0"/>
              <a:t>共</a:t>
            </a:r>
            <a:r>
              <a:rPr lang="en-US" altLang="zh-CN" dirty="0"/>
              <a:t>9</a:t>
            </a:r>
            <a:r>
              <a:rPr lang="zh-CN" altLang="zh-CN" dirty="0"/>
              <a:t>块</a:t>
            </a:r>
            <a:r>
              <a:rPr lang="en-US" altLang="zh-CN" dirty="0"/>
              <a:t>……</a:t>
            </a:r>
            <a:r>
              <a:rPr lang="zh-CN" altLang="zh-CN" dirty="0"/>
              <a:t>”</a:t>
            </a:r>
          </a:p>
          <a:p>
            <a:pPr indent="457200"/>
            <a:r>
              <a:rPr lang="zh-CN" altLang="zh-CN" dirty="0"/>
              <a:t>“</a:t>
            </a:r>
            <a:r>
              <a:rPr lang="zh-CN" altLang="zh-CN" b="1" dirty="0"/>
              <a:t>如</a:t>
            </a:r>
            <a:r>
              <a:rPr lang="zh-CN" altLang="zh-CN" dirty="0"/>
              <a:t>年糕、水饺、长面</a:t>
            </a:r>
            <a:r>
              <a:rPr lang="zh-CN" altLang="zh-CN" b="1" dirty="0"/>
              <a:t>等</a:t>
            </a:r>
            <a:r>
              <a:rPr lang="zh-CN" altLang="zh-CN" dirty="0"/>
              <a:t>。”</a:t>
            </a:r>
            <a:r>
              <a:rPr lang="en-US" altLang="zh-CN" dirty="0"/>
              <a:t> </a:t>
            </a:r>
            <a:endParaRPr lang="zh-CN" altLang="zh-CN" dirty="0"/>
          </a:p>
          <a:p>
            <a:pPr indent="457200"/>
            <a:r>
              <a:rPr lang="zh-CN" altLang="zh-CN" dirty="0"/>
              <a:t>“千岛湖，</a:t>
            </a:r>
            <a:r>
              <a:rPr lang="zh-CN" altLang="zh-CN" b="1" dirty="0"/>
              <a:t>位于</a:t>
            </a:r>
            <a:r>
              <a:rPr lang="en-US" altLang="zh-CN" dirty="0"/>
              <a:t>……</a:t>
            </a:r>
            <a:r>
              <a:rPr lang="zh-CN" altLang="zh-CN" dirty="0"/>
              <a:t>面积</a:t>
            </a:r>
            <a:r>
              <a:rPr lang="zh-CN" altLang="zh-CN" b="1" dirty="0"/>
              <a:t>约</a:t>
            </a:r>
            <a:r>
              <a:rPr lang="en-US" altLang="zh-CN" dirty="0"/>
              <a:t>……</a:t>
            </a:r>
            <a:r>
              <a:rPr lang="zh-CN" altLang="zh-CN" dirty="0"/>
              <a:t>”</a:t>
            </a:r>
          </a:p>
          <a:p>
            <a:pPr indent="457200"/>
            <a:r>
              <a:rPr lang="en-US" altLang="zh-CN" dirty="0"/>
              <a:t>“</a:t>
            </a:r>
            <a:r>
              <a:rPr lang="zh-CN" altLang="zh-CN" dirty="0"/>
              <a:t>与陈独秀</a:t>
            </a:r>
            <a:r>
              <a:rPr lang="zh-CN" altLang="zh-CN" b="1" dirty="0"/>
              <a:t>及</a:t>
            </a:r>
            <a:r>
              <a:rPr lang="zh-CN" altLang="zh-CN" dirty="0"/>
              <a:t>蔡和森</a:t>
            </a:r>
            <a:r>
              <a:rPr lang="zh-CN" altLang="zh-CN" b="1" dirty="0"/>
              <a:t>等</a:t>
            </a:r>
            <a:r>
              <a:rPr lang="zh-CN" altLang="zh-CN" dirty="0"/>
              <a:t>组织了中国共产党。</a:t>
            </a:r>
            <a:r>
              <a:rPr lang="en-US" altLang="zh-CN" dirty="0"/>
              <a:t>”</a:t>
            </a:r>
            <a:endParaRPr lang="zh-CN" altLang="zh-CN" dirty="0"/>
          </a:p>
          <a:p>
            <a:pPr indent="457200"/>
            <a:r>
              <a:rPr lang="en-US" altLang="zh-CN" dirty="0"/>
              <a:t> </a:t>
            </a:r>
            <a:r>
              <a:rPr lang="zh-CN" altLang="zh-CN" dirty="0"/>
              <a:t>“去亲戚家拜年</a:t>
            </a:r>
            <a:r>
              <a:rPr lang="zh-CN" altLang="zh-CN" b="1" dirty="0"/>
              <a:t>并</a:t>
            </a:r>
            <a:r>
              <a:rPr lang="zh-CN" altLang="zh-CN" dirty="0"/>
              <a:t>相互祝福。”</a:t>
            </a:r>
          </a:p>
          <a:p>
            <a:pPr indent="457200"/>
            <a:r>
              <a:rPr lang="en-US" altLang="zh-CN" dirty="0"/>
              <a:t> </a:t>
            </a:r>
            <a:r>
              <a:rPr lang="zh-CN" altLang="zh-CN" dirty="0"/>
              <a:t>“他</a:t>
            </a:r>
            <a:r>
              <a:rPr lang="zh-CN" altLang="zh-CN" b="1" dirty="0"/>
              <a:t>曾任</a:t>
            </a:r>
            <a:r>
              <a:rPr lang="zh-CN" altLang="zh-CN" dirty="0"/>
              <a:t>学生会宣传部长。”</a:t>
            </a:r>
          </a:p>
          <a:p>
            <a:pPr indent="457200"/>
            <a:r>
              <a:rPr lang="zh-CN" altLang="zh-CN" dirty="0"/>
              <a:t>“再放入盐、味精</a:t>
            </a:r>
            <a:r>
              <a:rPr lang="zh-CN" altLang="zh-CN" b="1" dirty="0"/>
              <a:t>即可</a:t>
            </a:r>
            <a:r>
              <a:rPr lang="zh-CN" altLang="zh-CN" dirty="0"/>
              <a:t>。”</a:t>
            </a:r>
          </a:p>
          <a:p>
            <a:pPr indent="457200"/>
            <a:r>
              <a:rPr lang="zh-CN" altLang="zh-CN" dirty="0"/>
              <a:t>“在我身体</a:t>
            </a:r>
            <a:r>
              <a:rPr lang="zh-CN" altLang="zh-CN" b="1" dirty="0"/>
              <a:t>不适之时</a:t>
            </a:r>
            <a:r>
              <a:rPr lang="en-US" altLang="zh-CN" dirty="0"/>
              <a:t>……</a:t>
            </a:r>
            <a:r>
              <a:rPr lang="zh-CN" altLang="zh-CN" dirty="0"/>
              <a:t>”</a:t>
            </a:r>
          </a:p>
          <a:p>
            <a:pPr indent="457200"/>
            <a:r>
              <a:rPr lang="zh-CN" altLang="zh-CN" dirty="0"/>
              <a:t>“试想，</a:t>
            </a:r>
            <a:r>
              <a:rPr lang="zh-CN" altLang="zh-CN" b="1" dirty="0"/>
              <a:t>若无</a:t>
            </a:r>
            <a:r>
              <a:rPr lang="zh-CN" altLang="zh-CN" dirty="0"/>
              <a:t>科技的发展，</a:t>
            </a:r>
            <a:r>
              <a:rPr lang="zh-CN" altLang="zh-CN" b="1" dirty="0"/>
              <a:t>哪来</a:t>
            </a:r>
            <a:r>
              <a:rPr lang="zh-CN" altLang="zh-CN" dirty="0"/>
              <a:t>生活的进步。”</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b="1" dirty="0"/>
              <a:t>六、港台不规范语法或“时髦”词语</a:t>
            </a:r>
            <a:endParaRPr lang="zh-CN" altLang="zh-CN" dirty="0"/>
          </a:p>
          <a:p>
            <a:pPr indent="457200"/>
            <a:r>
              <a:rPr lang="zh-CN" altLang="zh-CN" dirty="0"/>
              <a:t>“我出去前，</a:t>
            </a:r>
            <a:r>
              <a:rPr lang="zh-CN" altLang="zh-CN" b="1" dirty="0"/>
              <a:t>有</a:t>
            </a:r>
            <a:r>
              <a:rPr lang="zh-CN" altLang="zh-CN" dirty="0"/>
              <a:t>请过假呀。”</a:t>
            </a:r>
          </a:p>
          <a:p>
            <a:pPr indent="457200"/>
            <a:r>
              <a:rPr lang="zh-CN" altLang="zh-CN" dirty="0"/>
              <a:t>“在这</a:t>
            </a:r>
            <a:r>
              <a:rPr lang="en-US" altLang="zh-CN" dirty="0"/>
              <a:t>17</a:t>
            </a:r>
            <a:r>
              <a:rPr lang="zh-CN" altLang="zh-CN" dirty="0"/>
              <a:t>年里，我</a:t>
            </a:r>
            <a:r>
              <a:rPr lang="zh-CN" altLang="zh-CN" b="1" dirty="0"/>
              <a:t>有</a:t>
            </a:r>
            <a:r>
              <a:rPr lang="zh-CN" altLang="zh-CN" dirty="0"/>
              <a:t>快乐过，</a:t>
            </a:r>
            <a:r>
              <a:rPr lang="zh-CN" altLang="zh-CN" b="1" dirty="0"/>
              <a:t>有</a:t>
            </a:r>
            <a:r>
              <a:rPr lang="zh-CN" altLang="zh-CN" dirty="0"/>
              <a:t>悲痛过……”</a:t>
            </a:r>
          </a:p>
          <a:p>
            <a:pPr indent="457200"/>
            <a:r>
              <a:rPr lang="zh-CN" altLang="zh-CN" dirty="0"/>
              <a:t>“在社会上，我们都</a:t>
            </a:r>
            <a:r>
              <a:rPr lang="zh-CN" altLang="zh-CN" b="1" dirty="0"/>
              <a:t>有</a:t>
            </a:r>
            <a:r>
              <a:rPr lang="zh-CN" altLang="zh-CN" dirty="0"/>
              <a:t>看到过这样的人。”</a:t>
            </a:r>
          </a:p>
          <a:p>
            <a:pPr indent="457200"/>
            <a:r>
              <a:rPr lang="zh-CN" altLang="zh-CN" dirty="0"/>
              <a:t>“她背的那个</a:t>
            </a:r>
            <a:r>
              <a:rPr lang="zh-CN" altLang="zh-CN" b="1" dirty="0"/>
              <a:t>包包</a:t>
            </a:r>
            <a:r>
              <a:rPr lang="zh-CN" altLang="zh-CN" dirty="0"/>
              <a:t>，</a:t>
            </a:r>
            <a:r>
              <a:rPr lang="zh-CN" altLang="zh-CN" b="1" dirty="0"/>
              <a:t>好好</a:t>
            </a:r>
            <a:r>
              <a:rPr lang="zh-CN" altLang="zh-CN" dirty="0"/>
              <a:t>看的。”</a:t>
            </a:r>
          </a:p>
          <a:p>
            <a:pPr indent="457200"/>
            <a:r>
              <a:rPr lang="zh-CN" altLang="zh-CN" dirty="0"/>
              <a:t>“他的样子，很</a:t>
            </a:r>
            <a:r>
              <a:rPr lang="zh-CN" altLang="zh-CN" b="1" dirty="0"/>
              <a:t>悲摧的</a:t>
            </a:r>
            <a:r>
              <a:rPr lang="zh-CN" altLang="zh-CN" dirty="0"/>
              <a:t>。</a:t>
            </a:r>
            <a:r>
              <a:rPr lang="zh-CN" altLang="zh-CN" dirty="0" smtClean="0"/>
              <a:t>”</a:t>
            </a:r>
            <a:endParaRPr lang="zh-CN" altLang="zh-CN"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b="1" dirty="0"/>
              <a:t>七、幼儿园语调</a:t>
            </a:r>
            <a:endParaRPr lang="zh-CN" altLang="zh-CN" dirty="0"/>
          </a:p>
          <a:p>
            <a:pPr indent="457200"/>
            <a:r>
              <a:rPr lang="zh-CN" altLang="zh-CN" dirty="0"/>
              <a:t>“我知道的风俗呀，有――春节、中秋节，还有呀，清明节</a:t>
            </a:r>
            <a:r>
              <a:rPr lang="en-US" altLang="zh-CN" dirty="0"/>
              <a:t>……</a:t>
            </a:r>
            <a:r>
              <a:rPr lang="zh-CN" altLang="zh-CN" dirty="0"/>
              <a:t>”</a:t>
            </a:r>
          </a:p>
          <a:p>
            <a:pPr indent="457200"/>
            <a:r>
              <a:rPr lang="zh-CN" altLang="zh-CN" dirty="0"/>
              <a:t>“冬天呢那么冷，干吗要喜欢它呀？因为呀</a:t>
            </a:r>
            <a:r>
              <a:rPr lang="en-US" altLang="zh-CN" dirty="0"/>
              <a:t>……</a:t>
            </a:r>
            <a:r>
              <a:rPr lang="zh-CN" altLang="zh-CN" dirty="0"/>
              <a:t>”</a:t>
            </a:r>
          </a:p>
          <a:p>
            <a:pPr indent="457200"/>
            <a:r>
              <a:rPr lang="zh-CN" altLang="zh-CN" dirty="0"/>
              <a:t>“我最爱看小说啦。那里面呀，有很多很多，非常精彩的故事。”</a:t>
            </a:r>
          </a:p>
          <a:p>
            <a:pPr indent="457200"/>
            <a:r>
              <a:rPr lang="zh-CN" altLang="zh-CN" dirty="0"/>
              <a:t>“我说，咦？你们，都在干什么呀？小朋友们呀，都一个个的</a:t>
            </a:r>
            <a:r>
              <a:rPr lang="en-US" altLang="zh-CN" dirty="0"/>
              <a:t>……</a:t>
            </a:r>
            <a:r>
              <a:rPr lang="zh-CN" altLang="zh-CN" dirty="0"/>
              <a:t>”</a:t>
            </a:r>
          </a:p>
          <a:p>
            <a:pPr indent="457200"/>
            <a:r>
              <a:rPr lang="zh-CN" altLang="zh-CN" b="1" dirty="0"/>
              <a:t>（根据普通话测试评分部分考生命题说话内容归纳）</a:t>
            </a:r>
            <a:endParaRPr lang="zh-CN" altLang="zh-CN"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命题说话应试指导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66659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1880" y="1923137"/>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本章节内容学习结束！</a:t>
            </a:r>
            <a:endParaRPr lang="zh-CN" altLang="en-US" sz="3600" b="1" dirty="0">
              <a:latin typeface="黑体" pitchFamily="49" charset="-122"/>
              <a:ea typeface="黑体" pitchFamily="49" charset="-122"/>
            </a:endParaRPr>
          </a:p>
        </p:txBody>
      </p:sp>
      <p:sp>
        <p:nvSpPr>
          <p:cNvPr id="16" name="圆角矩形 15"/>
          <p:cNvSpPr/>
          <p:nvPr/>
        </p:nvSpPr>
        <p:spPr>
          <a:xfrm>
            <a:off x="3059832" y="3145532"/>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
        <p:nvSpPr>
          <p:cNvPr id="18"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1"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第气章  普通话水平测试</a:t>
            </a:r>
            <a:endParaRPr lang="zh-CN" altLang="en-US" dirty="0">
              <a:solidFill>
                <a:schemeClr val="bg1"/>
              </a:solidFill>
            </a:endParaRPr>
          </a:p>
        </p:txBody>
      </p:sp>
      <p:pic>
        <p:nvPicPr>
          <p:cNvPr id="12" name="图片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Tree>
    <p:extLst>
      <p:ext uri="{BB962C8B-B14F-4D97-AF65-F5344CB8AC3E}">
        <p14:creationId xmlns:p14="http://schemas.microsoft.com/office/powerpoint/2010/main" val="3988994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一、普通话水平测试项目</a:t>
            </a:r>
            <a:endParaRPr lang="zh-CN" altLang="zh-CN" dirty="0"/>
          </a:p>
          <a:p>
            <a:pPr indent="457200"/>
            <a:r>
              <a:rPr lang="zh-CN" altLang="zh-CN" dirty="0"/>
              <a:t>江苏省国家普通话水平测试共设置</a:t>
            </a:r>
            <a:r>
              <a:rPr lang="en-US" altLang="zh-CN" dirty="0"/>
              <a:t>4</a:t>
            </a:r>
            <a:r>
              <a:rPr lang="zh-CN" altLang="zh-CN" dirty="0"/>
              <a:t>个测试项：读单音节字词、读多音节词语、朗读短文、命题说话。满分为</a:t>
            </a:r>
            <a:r>
              <a:rPr lang="en-US" altLang="zh-CN" dirty="0"/>
              <a:t>100</a:t>
            </a:r>
            <a:r>
              <a:rPr lang="zh-CN" altLang="zh-CN" dirty="0"/>
              <a:t>分。</a:t>
            </a:r>
          </a:p>
          <a:p>
            <a:pPr indent="457200"/>
            <a:r>
              <a:rPr lang="zh-CN" altLang="zh-CN" b="1" dirty="0"/>
              <a:t>二、普通话水平测试等级标准</a:t>
            </a:r>
            <a:endParaRPr lang="zh-CN" altLang="zh-CN" dirty="0"/>
          </a:p>
          <a:p>
            <a:pPr indent="457200"/>
            <a:r>
              <a:rPr lang="zh-CN" altLang="zh-CN" dirty="0"/>
              <a:t>普通话水平划分为三级别，每个级别内划分甲、乙等两个等级（通称一甲、一乙、二甲、二乙等）。</a:t>
            </a:r>
          </a:p>
          <a:p>
            <a:pPr indent="457200"/>
            <a:r>
              <a:rPr lang="zh-CN" altLang="zh-CN" dirty="0"/>
              <a:t>一甲：总失分率在</a:t>
            </a:r>
            <a:r>
              <a:rPr lang="en-US" altLang="zh-CN" dirty="0"/>
              <a:t>3%</a:t>
            </a:r>
            <a:r>
              <a:rPr lang="zh-CN" altLang="zh-CN" dirty="0"/>
              <a:t>以内；一乙：总失分率在</a:t>
            </a:r>
            <a:r>
              <a:rPr lang="en-US" altLang="zh-CN" dirty="0"/>
              <a:t>8%</a:t>
            </a:r>
            <a:r>
              <a:rPr lang="zh-CN" altLang="zh-CN" dirty="0"/>
              <a:t>以内；</a:t>
            </a:r>
          </a:p>
          <a:p>
            <a:pPr indent="457200"/>
            <a:r>
              <a:rPr lang="zh-CN" altLang="zh-CN" dirty="0"/>
              <a:t>二甲：总失分率在</a:t>
            </a:r>
            <a:r>
              <a:rPr lang="en-US" altLang="zh-CN" dirty="0"/>
              <a:t>13%</a:t>
            </a:r>
            <a:r>
              <a:rPr lang="zh-CN" altLang="zh-CN" dirty="0"/>
              <a:t>以内；二乙：总失分率在</a:t>
            </a:r>
            <a:r>
              <a:rPr lang="en-US" altLang="zh-CN" dirty="0"/>
              <a:t>20%</a:t>
            </a:r>
            <a:r>
              <a:rPr lang="zh-CN" altLang="zh-CN" dirty="0"/>
              <a:t>以内；</a:t>
            </a:r>
          </a:p>
          <a:p>
            <a:pPr indent="457200"/>
            <a:r>
              <a:rPr lang="zh-CN" altLang="zh-CN" dirty="0"/>
              <a:t>三甲：总失分率在</a:t>
            </a:r>
            <a:r>
              <a:rPr lang="en-US" altLang="zh-CN" dirty="0"/>
              <a:t>30%</a:t>
            </a:r>
            <a:r>
              <a:rPr lang="zh-CN" altLang="zh-CN" dirty="0"/>
              <a:t>以内；三乙：总失分率在</a:t>
            </a:r>
            <a:r>
              <a:rPr lang="en-US" altLang="zh-CN" dirty="0"/>
              <a:t>40%</a:t>
            </a:r>
            <a:r>
              <a:rPr lang="zh-CN" altLang="zh-CN" dirty="0"/>
              <a:t>以内</a:t>
            </a:r>
            <a:r>
              <a:rPr lang="zh-CN" altLang="zh-CN" dirty="0" smtClean="0"/>
              <a:t>。</a:t>
            </a:r>
            <a:endParaRPr lang="en-US" altLang="zh-CN" dirty="0" smtClean="0"/>
          </a:p>
          <a:p>
            <a:pPr indent="457200"/>
            <a:r>
              <a:rPr lang="zh-CN" altLang="zh-CN" b="1" dirty="0"/>
              <a:t>三、计算机辅助测试操作流程</a:t>
            </a:r>
            <a:endParaRPr lang="zh-CN" altLang="zh-CN" dirty="0"/>
          </a:p>
          <a:p>
            <a:pPr indent="457200"/>
            <a:r>
              <a:rPr lang="en-US" altLang="zh-CN" dirty="0"/>
              <a:t>1.</a:t>
            </a:r>
            <a:r>
              <a:rPr lang="zh-CN" altLang="zh-CN" dirty="0"/>
              <a:t>提前</a:t>
            </a:r>
            <a:r>
              <a:rPr lang="en-US" altLang="zh-CN" dirty="0"/>
              <a:t>30</a:t>
            </a:r>
            <a:r>
              <a:rPr lang="zh-CN" altLang="zh-CN" dirty="0"/>
              <a:t>分钟到场候考，等工作人员叫号后进入备考室。</a:t>
            </a:r>
          </a:p>
          <a:p>
            <a:pPr indent="457200"/>
            <a:r>
              <a:rPr lang="en-US" altLang="zh-CN" dirty="0"/>
              <a:t>2.</a:t>
            </a:r>
            <a:r>
              <a:rPr lang="zh-CN" altLang="zh-CN" dirty="0"/>
              <a:t>考前</a:t>
            </a:r>
            <a:r>
              <a:rPr lang="en-US" altLang="zh-CN" dirty="0"/>
              <a:t>10</a:t>
            </a:r>
            <a:r>
              <a:rPr lang="zh-CN" altLang="zh-CN" dirty="0"/>
              <a:t>分钟在“准备席”上用发给的印制的试卷进行准备；准备结束后，将试卷上交给工作人员，进入测试室</a:t>
            </a:r>
            <a:r>
              <a:rPr lang="zh-CN" altLang="zh-CN" dirty="0" smtClean="0"/>
              <a:t>。</a:t>
            </a:r>
            <a:endParaRPr lang="zh-CN" altLang="zh-CN" dirty="0"/>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测试项目、测试等级及测试方法</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8440434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en-US" altLang="zh-CN" dirty="0" smtClean="0"/>
              <a:t>3</a:t>
            </a:r>
            <a:r>
              <a:rPr lang="en-US" altLang="zh-CN" dirty="0"/>
              <a:t>.</a:t>
            </a:r>
            <a:r>
              <a:rPr lang="zh-CN" altLang="zh-CN" dirty="0"/>
              <a:t>在与考号对应的测试机前坐下，按正确方式佩戴耳机，点击考试界面上的</a:t>
            </a:r>
            <a:r>
              <a:rPr lang="en-US" altLang="zh-CN" dirty="0"/>
              <a:t>“</a:t>
            </a:r>
            <a:r>
              <a:rPr lang="zh-CN" altLang="zh-CN" dirty="0"/>
              <a:t>下一步</a:t>
            </a:r>
            <a:r>
              <a:rPr lang="en-US" altLang="zh-CN" dirty="0"/>
              <a:t>”</a:t>
            </a:r>
            <a:r>
              <a:rPr lang="zh-CN" altLang="zh-CN" dirty="0"/>
              <a:t>按钮。</a:t>
            </a:r>
          </a:p>
          <a:p>
            <a:pPr indent="457200"/>
            <a:r>
              <a:rPr lang="en-US" altLang="zh-CN" dirty="0"/>
              <a:t>4.</a:t>
            </a:r>
            <a:r>
              <a:rPr lang="zh-CN" altLang="zh-CN" dirty="0"/>
              <a:t>根据计算机提示，输入准考证号后</a:t>
            </a:r>
            <a:r>
              <a:rPr lang="en-US" altLang="zh-CN" dirty="0"/>
              <a:t>4</a:t>
            </a:r>
            <a:r>
              <a:rPr lang="zh-CN" altLang="zh-CN" dirty="0"/>
              <a:t>位数字，输入完毕点击</a:t>
            </a:r>
            <a:r>
              <a:rPr lang="en-US" altLang="zh-CN" dirty="0"/>
              <a:t>“</a:t>
            </a:r>
            <a:r>
              <a:rPr lang="zh-CN" altLang="zh-CN" dirty="0"/>
              <a:t>进入</a:t>
            </a:r>
            <a:r>
              <a:rPr lang="en-US" altLang="zh-CN" dirty="0"/>
              <a:t>”</a:t>
            </a:r>
            <a:r>
              <a:rPr lang="zh-CN" altLang="zh-CN" dirty="0"/>
              <a:t>按钮。</a:t>
            </a:r>
          </a:p>
          <a:p>
            <a:pPr indent="457200"/>
            <a:r>
              <a:rPr lang="en-US" altLang="zh-CN" dirty="0"/>
              <a:t>5.</a:t>
            </a:r>
            <a:r>
              <a:rPr lang="zh-CN" altLang="zh-CN" dirty="0"/>
              <a:t>对屏幕显示的“考生信息”进行确认。如准考证号和姓名无误，点击</a:t>
            </a:r>
            <a:r>
              <a:rPr lang="en-US" altLang="zh-CN" dirty="0"/>
              <a:t>“</a:t>
            </a:r>
            <a:r>
              <a:rPr lang="zh-CN" altLang="zh-CN" dirty="0"/>
              <a:t>确认</a:t>
            </a:r>
            <a:r>
              <a:rPr lang="en-US" altLang="zh-CN" dirty="0"/>
              <a:t>”</a:t>
            </a:r>
            <a:r>
              <a:rPr lang="zh-CN" altLang="zh-CN" dirty="0"/>
              <a:t>；如存在问题，点击</a:t>
            </a:r>
            <a:r>
              <a:rPr lang="en-US" altLang="zh-CN" dirty="0"/>
              <a:t>“</a:t>
            </a:r>
            <a:r>
              <a:rPr lang="zh-CN" altLang="zh-CN" dirty="0"/>
              <a:t>返回</a:t>
            </a:r>
            <a:r>
              <a:rPr lang="en-US" altLang="zh-CN" dirty="0"/>
              <a:t>”</a:t>
            </a:r>
            <a:r>
              <a:rPr lang="zh-CN" altLang="zh-CN" dirty="0"/>
              <a:t>重新输入。</a:t>
            </a:r>
          </a:p>
          <a:p>
            <a:pPr indent="457200"/>
            <a:r>
              <a:rPr lang="en-US" altLang="zh-CN" dirty="0"/>
              <a:t>6.</a:t>
            </a:r>
            <a:r>
              <a:rPr lang="zh-CN" altLang="zh-CN" dirty="0"/>
              <a:t>根据提示进行试音：听到“嘟”一声后，朗读计算机显示的句子，如：我叫×××，我的准考证号是××××。</a:t>
            </a:r>
          </a:p>
          <a:p>
            <a:pPr indent="457200"/>
            <a:r>
              <a:rPr lang="en-US" altLang="zh-CN" dirty="0"/>
              <a:t>7.</a:t>
            </a:r>
            <a:r>
              <a:rPr lang="zh-CN" altLang="zh-CN" dirty="0"/>
              <a:t>根据语音提示开始考第一题（读单节词语），考完后点击</a:t>
            </a:r>
            <a:r>
              <a:rPr lang="en-US" altLang="zh-CN" dirty="0"/>
              <a:t>“</a:t>
            </a:r>
            <a:r>
              <a:rPr lang="zh-CN" altLang="zh-CN" dirty="0"/>
              <a:t>下一题</a:t>
            </a:r>
            <a:r>
              <a:rPr lang="en-US" altLang="zh-CN" dirty="0"/>
              <a:t>”</a:t>
            </a:r>
            <a:r>
              <a:rPr lang="zh-CN" altLang="zh-CN" dirty="0"/>
              <a:t>按钮进入第二题测试（三、四题考试的操作方法与此相同）。</a:t>
            </a:r>
          </a:p>
          <a:p>
            <a:pPr indent="457200"/>
            <a:r>
              <a:rPr lang="en-US" altLang="zh-CN" dirty="0"/>
              <a:t>8.</a:t>
            </a:r>
            <a:r>
              <a:rPr lang="zh-CN" altLang="zh-CN" dirty="0"/>
              <a:t>第四题（命题说话）考完后点击</a:t>
            </a:r>
            <a:r>
              <a:rPr lang="en-US" altLang="zh-CN" dirty="0"/>
              <a:t>“</a:t>
            </a:r>
            <a:r>
              <a:rPr lang="zh-CN" altLang="zh-CN" dirty="0"/>
              <a:t>提交试卷</a:t>
            </a:r>
            <a:r>
              <a:rPr lang="en-US" altLang="zh-CN" dirty="0"/>
              <a:t>”</a:t>
            </a:r>
            <a:r>
              <a:rPr lang="zh-CN" altLang="zh-CN" dirty="0"/>
              <a:t>结束考试。</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测试项目、测试等级及测试方法</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6820956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第二节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词语朗读应试指导</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第七章</a:t>
            </a:r>
            <a:r>
              <a:rPr lang="zh-CN" altLang="en-US" sz="3600" b="1" dirty="0" smtClean="0">
                <a:latin typeface="黑体" pitchFamily="2" charset="-122"/>
                <a:ea typeface="黑体" pitchFamily="2" charset="-122"/>
              </a:rPr>
              <a:t>  普通话水平测试</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8442390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b="1" dirty="0"/>
              <a:t>一、单音节字词测试的目的和要求</a:t>
            </a:r>
            <a:endParaRPr lang="zh-CN" altLang="zh-CN" dirty="0"/>
          </a:p>
          <a:p>
            <a:pPr indent="457200"/>
            <a:r>
              <a:rPr lang="zh-CN" altLang="zh-CN" dirty="0" smtClean="0"/>
              <a:t>普通话</a:t>
            </a:r>
            <a:r>
              <a:rPr lang="zh-CN" altLang="zh-CN" dirty="0"/>
              <a:t>水平测试的第一项是读单音节字词</a:t>
            </a:r>
            <a:r>
              <a:rPr lang="en-US" altLang="zh-CN" dirty="0"/>
              <a:t>100</a:t>
            </a:r>
            <a:r>
              <a:rPr lang="zh-CN" altLang="zh-CN" dirty="0"/>
              <a:t>个，限时</a:t>
            </a:r>
            <a:r>
              <a:rPr lang="en-US" altLang="zh-CN" dirty="0"/>
              <a:t>3.5</a:t>
            </a:r>
            <a:r>
              <a:rPr lang="zh-CN" altLang="zh-CN" dirty="0"/>
              <a:t>分钟。主要目的是考查应试人普通话声母、韵母和声调发音的标准程度。应试人应该在规定的时间内，读完试卷所给的</a:t>
            </a:r>
            <a:r>
              <a:rPr lang="en-US" altLang="zh-CN" dirty="0"/>
              <a:t>100</a:t>
            </a:r>
            <a:r>
              <a:rPr lang="zh-CN" altLang="zh-CN" dirty="0"/>
              <a:t>个单音节字词。读单音节字词的要求是一字一珠、圆润饱满、清晰响亮、干脆利索、语速适中，每个音节的声、韵、调必须准确，完整。读的顺序是，从左到右、自上而下地横行朗读，计算机屏幕上显示的是一行黑色字体，一行蓝色字体，应注意区分，避免错行、漏行等现象的发生。</a:t>
            </a:r>
          </a:p>
        </p:txBody>
      </p:sp>
      <p:sp>
        <p:nvSpPr>
          <p:cNvPr id="11" name="TextBox 28"/>
          <p:cNvSpPr>
            <a:spLocks noChangeArrowheads="1"/>
          </p:cNvSpPr>
          <p:nvPr/>
        </p:nvSpPr>
        <p:spPr bwMode="auto">
          <a:xfrm>
            <a:off x="4932040" y="84605"/>
            <a:ext cx="410445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词语朗读应试指导</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第七章  普通话水平测试</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546822"/>
            <a:ext cx="2484000" cy="37260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542473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TotalTime>
  <Words>7437</Words>
  <Application>Microsoft Office PowerPoint</Application>
  <PresentationFormat>全屏显示(16:10)</PresentationFormat>
  <Paragraphs>525</Paragraphs>
  <Slides>57</Slides>
  <Notes>0</Notes>
  <HiddenSlides>0</HiddenSlides>
  <MMClips>0</MMClips>
  <ScaleCrop>false</ScaleCrop>
  <HeadingPairs>
    <vt:vector size="4" baseType="variant">
      <vt:variant>
        <vt:lpstr>主题</vt:lpstr>
      </vt:variant>
      <vt:variant>
        <vt:i4>1</vt:i4>
      </vt:variant>
      <vt:variant>
        <vt:lpstr>幻灯片标题</vt:lpstr>
      </vt:variant>
      <vt:variant>
        <vt:i4>57</vt:i4>
      </vt:variant>
    </vt:vector>
  </HeadingPairs>
  <TitlesOfParts>
    <vt:vector size="5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83</cp:revision>
  <dcterms:created xsi:type="dcterms:W3CDTF">2013-05-08T02:22:59Z</dcterms:created>
  <dcterms:modified xsi:type="dcterms:W3CDTF">2013-06-06T03:48:29Z</dcterms:modified>
</cp:coreProperties>
</file>