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65" r:id="rId5"/>
    <p:sldId id="261" r:id="rId6"/>
    <p:sldId id="325" r:id="rId7"/>
    <p:sldId id="347" r:id="rId8"/>
    <p:sldId id="348" r:id="rId9"/>
    <p:sldId id="349" r:id="rId10"/>
    <p:sldId id="350" r:id="rId11"/>
    <p:sldId id="351" r:id="rId12"/>
    <p:sldId id="352" r:id="rId13"/>
    <p:sldId id="353" r:id="rId14"/>
    <p:sldId id="354"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384" r:id="rId34"/>
    <p:sldId id="385" r:id="rId35"/>
    <p:sldId id="355" r:id="rId36"/>
    <p:sldId id="386" r:id="rId37"/>
    <p:sldId id="387" r:id="rId38"/>
    <p:sldId id="388" r:id="rId39"/>
    <p:sldId id="389" r:id="rId40"/>
    <p:sldId id="390" r:id="rId41"/>
    <p:sldId id="391" r:id="rId42"/>
    <p:sldId id="336" r:id="rId43"/>
    <p:sldId id="346" r:id="rId44"/>
    <p:sldId id="356" r:id="rId45"/>
    <p:sldId id="357" r:id="rId46"/>
    <p:sldId id="358" r:id="rId47"/>
    <p:sldId id="359" r:id="rId48"/>
    <p:sldId id="360" r:id="rId49"/>
    <p:sldId id="361" r:id="rId50"/>
    <p:sldId id="362" r:id="rId51"/>
    <p:sldId id="363" r:id="rId52"/>
    <p:sldId id="364" r:id="rId53"/>
    <p:sldId id="393" r:id="rId54"/>
    <p:sldId id="394" r:id="rId55"/>
    <p:sldId id="395" r:id="rId56"/>
    <p:sldId id="396" r:id="rId57"/>
    <p:sldId id="326" r:id="rId58"/>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0" autoAdjust="0"/>
    <p:restoredTop sz="93462" autoAdjust="0"/>
  </p:normalViewPr>
  <p:slideViewPr>
    <p:cSldViewPr>
      <p:cViewPr>
        <p:scale>
          <a:sx n="80" d="100"/>
          <a:sy n="80" d="100"/>
        </p:scale>
        <p:origin x="-1266" y="-600"/>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xml"/><Relationship Id="rId4" Type="http://schemas.openxmlformats.org/officeDocument/2006/relationships/slide" Target="slide4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3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4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4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42.xml"/></Relationships>
</file>

<file path=ppt/slides/_rels/slide5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31873"/>
          </a:xfrm>
          <a:prstGeom prst="rect">
            <a:avLst/>
          </a:prstGeom>
          <a:noFill/>
        </p:spPr>
        <p:txBody>
          <a:bodyPr wrap="square" rtlCol="0">
            <a:spAutoFit/>
          </a:bodyPr>
          <a:lstStyle/>
          <a:p>
            <a:pPr indent="457200"/>
            <a:r>
              <a:rPr lang="zh-CN" altLang="zh-CN" sz="1600" b="1" dirty="0"/>
              <a:t>朗读练习</a:t>
            </a:r>
            <a:endParaRPr lang="zh-CN" altLang="zh-CN" sz="1600" dirty="0"/>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1</a:t>
            </a:r>
            <a:r>
              <a:rPr lang="zh-CN" altLang="zh-CN" sz="1600" dirty="0">
                <a:latin typeface="仿宋_GB2312" pitchFamily="49" charset="-122"/>
                <a:ea typeface="仿宋_GB2312" pitchFamily="49" charset="-122"/>
              </a:rPr>
              <a:t>）那</a:t>
            </a:r>
            <a:r>
              <a:rPr lang="zh-CN" altLang="zh-CN" sz="1600" b="1" dirty="0">
                <a:latin typeface="仿宋_GB2312" pitchFamily="49" charset="-122"/>
                <a:ea typeface="仿宋_GB2312" pitchFamily="49" charset="-122"/>
              </a:rPr>
              <a:t>是</a:t>
            </a:r>
            <a:r>
              <a:rPr lang="zh-CN" altLang="zh-CN" sz="1600" dirty="0">
                <a:latin typeface="仿宋_GB2312" pitchFamily="49" charset="-122"/>
                <a:ea typeface="仿宋_GB2312" pitchFamily="49" charset="-122"/>
              </a:rPr>
              <a:t>力</a:t>
            </a:r>
            <a:r>
              <a:rPr lang="zh-CN" altLang="zh-CN" sz="1600" b="1" dirty="0">
                <a:latin typeface="仿宋_GB2312" pitchFamily="49" charset="-122"/>
                <a:ea typeface="仿宋_GB2312" pitchFamily="49" charset="-122"/>
              </a:rPr>
              <a:t>争上</a:t>
            </a:r>
            <a:r>
              <a:rPr lang="zh-CN" altLang="zh-CN" sz="1600" dirty="0">
                <a:latin typeface="仿宋_GB2312" pitchFamily="49" charset="-122"/>
                <a:ea typeface="仿宋_GB2312" pitchFamily="49" charset="-122"/>
              </a:rPr>
              <a:t>游的一</a:t>
            </a:r>
            <a:r>
              <a:rPr lang="zh-CN" altLang="zh-CN" sz="1600" b="1" dirty="0">
                <a:latin typeface="仿宋_GB2312" pitchFamily="49" charset="-122"/>
                <a:ea typeface="仿宋_GB2312" pitchFamily="49" charset="-122"/>
              </a:rPr>
              <a:t>种树</a:t>
            </a:r>
            <a:r>
              <a:rPr lang="zh-CN" altLang="zh-CN" sz="1600" dirty="0">
                <a:latin typeface="仿宋_GB2312" pitchFamily="49" charset="-122"/>
                <a:ea typeface="仿宋_GB2312" pitchFamily="49" charset="-122"/>
              </a:rPr>
              <a:t>，笔</a:t>
            </a:r>
            <a:r>
              <a:rPr lang="zh-CN" altLang="zh-CN" sz="1600" b="1" dirty="0">
                <a:latin typeface="仿宋_GB2312" pitchFamily="49" charset="-122"/>
                <a:ea typeface="仿宋_GB2312" pitchFamily="49" charset="-122"/>
              </a:rPr>
              <a:t>直</a:t>
            </a:r>
            <a:r>
              <a:rPr lang="zh-CN" altLang="zh-CN" sz="1600" dirty="0">
                <a:latin typeface="仿宋_GB2312" pitchFamily="49" charset="-122"/>
                <a:ea typeface="仿宋_GB2312" pitchFamily="49" charset="-122"/>
              </a:rPr>
              <a:t>的干，笔</a:t>
            </a:r>
            <a:r>
              <a:rPr lang="zh-CN" altLang="zh-CN" sz="1600" b="1" dirty="0">
                <a:latin typeface="仿宋_GB2312" pitchFamily="49" charset="-122"/>
                <a:ea typeface="仿宋_GB2312" pitchFamily="49" charset="-122"/>
              </a:rPr>
              <a:t>直</a:t>
            </a:r>
            <a:r>
              <a:rPr lang="zh-CN" altLang="zh-CN" sz="1600" dirty="0">
                <a:latin typeface="仿宋_GB2312" pitchFamily="49" charset="-122"/>
                <a:ea typeface="仿宋_GB2312" pitchFamily="49" charset="-122"/>
              </a:rPr>
              <a:t>的</a:t>
            </a:r>
            <a:r>
              <a:rPr lang="zh-CN" altLang="zh-CN" sz="1600" b="1" dirty="0">
                <a:latin typeface="仿宋_GB2312" pitchFamily="49" charset="-122"/>
                <a:ea typeface="仿宋_GB2312" pitchFamily="49" charset="-122"/>
              </a:rPr>
              <a:t>枝</a:t>
            </a:r>
            <a:r>
              <a:rPr lang="zh-CN" altLang="zh-CN" sz="1600" dirty="0">
                <a:latin typeface="仿宋_GB2312" pitchFamily="49" charset="-122"/>
                <a:ea typeface="仿宋_GB2312" pitchFamily="49" charset="-122"/>
              </a:rPr>
              <a:t>。它的干呢，通</a:t>
            </a:r>
            <a:r>
              <a:rPr lang="zh-CN" altLang="zh-CN" sz="1600" b="1" dirty="0">
                <a:latin typeface="仿宋_GB2312" pitchFamily="49" charset="-122"/>
                <a:ea typeface="仿宋_GB2312" pitchFamily="49" charset="-122"/>
              </a:rPr>
              <a:t>常是丈</a:t>
            </a:r>
            <a:r>
              <a:rPr lang="zh-CN" altLang="zh-CN" sz="1600" dirty="0">
                <a:latin typeface="仿宋_GB2312" pitchFamily="49" charset="-122"/>
                <a:ea typeface="仿宋_GB2312" pitchFamily="49" charset="-122"/>
              </a:rPr>
              <a:t>把高，像</a:t>
            </a:r>
            <a:r>
              <a:rPr lang="zh-CN" altLang="zh-CN" sz="1600" b="1" dirty="0">
                <a:latin typeface="仿宋_GB2312" pitchFamily="49" charset="-122"/>
                <a:ea typeface="仿宋_GB2312" pitchFamily="49" charset="-122"/>
              </a:rPr>
              <a:t>是</a:t>
            </a:r>
            <a:r>
              <a:rPr lang="zh-CN" altLang="zh-CN" sz="1600" dirty="0">
                <a:latin typeface="仿宋_GB2312" pitchFamily="49" charset="-122"/>
                <a:ea typeface="仿宋_GB2312" pitchFamily="49" charset="-122"/>
              </a:rPr>
              <a:t>加以</a:t>
            </a:r>
            <a:r>
              <a:rPr lang="zh-CN" altLang="zh-CN" sz="1600" b="1" dirty="0">
                <a:latin typeface="仿宋_GB2312" pitchFamily="49" charset="-122"/>
                <a:ea typeface="仿宋_GB2312" pitchFamily="49" charset="-122"/>
              </a:rPr>
              <a:t>人</a:t>
            </a:r>
            <a:r>
              <a:rPr lang="zh-CN" altLang="zh-CN" sz="1600" dirty="0">
                <a:latin typeface="仿宋_GB2312" pitchFamily="49" charset="-122"/>
                <a:ea typeface="仿宋_GB2312" pitchFamily="49" charset="-122"/>
              </a:rPr>
              <a:t>工似的，一</a:t>
            </a:r>
            <a:r>
              <a:rPr lang="zh-CN" altLang="zh-CN" sz="1600" b="1" dirty="0">
                <a:latin typeface="仿宋_GB2312" pitchFamily="49" charset="-122"/>
                <a:ea typeface="仿宋_GB2312" pitchFamily="49" charset="-122"/>
              </a:rPr>
              <a:t>丈</a:t>
            </a:r>
            <a:r>
              <a:rPr lang="zh-CN" altLang="zh-CN" sz="1600" dirty="0">
                <a:latin typeface="仿宋_GB2312" pitchFamily="49" charset="-122"/>
                <a:ea typeface="仿宋_GB2312" pitchFamily="49" charset="-122"/>
              </a:rPr>
              <a:t>以内，绝无旁</a:t>
            </a:r>
            <a:r>
              <a:rPr lang="zh-CN" altLang="zh-CN" sz="1600" b="1" dirty="0">
                <a:latin typeface="仿宋_GB2312" pitchFamily="49" charset="-122"/>
                <a:ea typeface="仿宋_GB2312" pitchFamily="49" charset="-122"/>
              </a:rPr>
              <a:t>枝</a:t>
            </a:r>
            <a:r>
              <a:rPr lang="zh-CN" altLang="zh-CN" sz="1600" dirty="0">
                <a:latin typeface="仿宋_GB2312" pitchFamily="49" charset="-122"/>
                <a:ea typeface="仿宋_GB2312" pitchFamily="49" charset="-122"/>
              </a:rPr>
              <a:t>；它所有的桠</a:t>
            </a:r>
            <a:r>
              <a:rPr lang="zh-CN" altLang="zh-CN" sz="1600" b="1" dirty="0">
                <a:latin typeface="仿宋_GB2312" pitchFamily="49" charset="-122"/>
                <a:ea typeface="仿宋_GB2312" pitchFamily="49" charset="-122"/>
              </a:rPr>
              <a:t>枝</a:t>
            </a:r>
            <a:r>
              <a:rPr lang="zh-CN" altLang="zh-CN" sz="1600" dirty="0">
                <a:latin typeface="仿宋_GB2312" pitchFamily="49" charset="-122"/>
                <a:ea typeface="仿宋_GB2312" pitchFamily="49" charset="-122"/>
              </a:rPr>
              <a:t>呢，一律向</a:t>
            </a:r>
            <a:r>
              <a:rPr lang="zh-CN" altLang="zh-CN" sz="1600" b="1" dirty="0">
                <a:latin typeface="仿宋_GB2312" pitchFamily="49" charset="-122"/>
                <a:ea typeface="仿宋_GB2312" pitchFamily="49" charset="-122"/>
              </a:rPr>
              <a:t>上</a:t>
            </a:r>
            <a:r>
              <a:rPr lang="zh-CN" altLang="zh-CN" sz="1600" dirty="0">
                <a:latin typeface="仿宋_GB2312" pitchFamily="49" charset="-122"/>
                <a:ea typeface="仿宋_GB2312" pitchFamily="49" charset="-122"/>
              </a:rPr>
              <a:t>，</a:t>
            </a:r>
            <a:r>
              <a:rPr lang="zh-CN" altLang="zh-CN" sz="1600" b="1" dirty="0">
                <a:latin typeface="仿宋_GB2312" pitchFamily="49" charset="-122"/>
                <a:ea typeface="仿宋_GB2312" pitchFamily="49" charset="-122"/>
              </a:rPr>
              <a:t>而</a:t>
            </a:r>
            <a:r>
              <a:rPr lang="zh-CN" altLang="zh-CN" sz="1600" dirty="0">
                <a:latin typeface="仿宋_GB2312" pitchFamily="49" charset="-122"/>
                <a:ea typeface="仿宋_GB2312" pitchFamily="49" charset="-122"/>
              </a:rPr>
              <a:t>且紧紧靠拢，也像</a:t>
            </a:r>
            <a:r>
              <a:rPr lang="zh-CN" altLang="zh-CN" sz="1600" b="1" dirty="0">
                <a:latin typeface="仿宋_GB2312" pitchFamily="49" charset="-122"/>
                <a:ea typeface="仿宋_GB2312" pitchFamily="49" charset="-122"/>
              </a:rPr>
              <a:t>是</a:t>
            </a:r>
            <a:r>
              <a:rPr lang="zh-CN" altLang="zh-CN" sz="1600" dirty="0">
                <a:latin typeface="仿宋_GB2312" pitchFamily="49" charset="-122"/>
                <a:ea typeface="仿宋_GB2312" pitchFamily="49" charset="-122"/>
              </a:rPr>
              <a:t>加以人工</a:t>
            </a:r>
            <a:r>
              <a:rPr lang="zh-CN" altLang="zh-CN" sz="1600" b="1" dirty="0">
                <a:latin typeface="仿宋_GB2312" pitchFamily="49" charset="-122"/>
                <a:ea typeface="仿宋_GB2312" pitchFamily="49" charset="-122"/>
              </a:rPr>
              <a:t>似</a:t>
            </a:r>
            <a:r>
              <a:rPr lang="zh-CN" altLang="zh-CN" sz="1600" dirty="0">
                <a:latin typeface="仿宋_GB2312" pitchFamily="49" charset="-122"/>
                <a:ea typeface="仿宋_GB2312" pitchFamily="49" charset="-122"/>
              </a:rPr>
              <a:t>的，</a:t>
            </a:r>
            <a:r>
              <a:rPr lang="zh-CN" altLang="zh-CN" sz="1600" b="1" dirty="0">
                <a:latin typeface="仿宋_GB2312" pitchFamily="49" charset="-122"/>
                <a:ea typeface="仿宋_GB2312" pitchFamily="49" charset="-122"/>
              </a:rPr>
              <a:t>成</a:t>
            </a:r>
            <a:r>
              <a:rPr lang="zh-CN" altLang="zh-CN" sz="1600" dirty="0">
                <a:latin typeface="仿宋_GB2312" pitchFamily="49" charset="-122"/>
                <a:ea typeface="仿宋_GB2312" pitchFamily="49" charset="-122"/>
              </a:rPr>
              <a:t>为一</a:t>
            </a:r>
            <a:r>
              <a:rPr lang="zh-CN" altLang="zh-CN" sz="1600" b="1" dirty="0">
                <a:latin typeface="仿宋_GB2312" pitchFamily="49" charset="-122"/>
                <a:ea typeface="仿宋_GB2312" pitchFamily="49" charset="-122"/>
              </a:rPr>
              <a:t>束</a:t>
            </a:r>
            <a:r>
              <a:rPr lang="zh-CN" altLang="zh-CN" sz="1600" dirty="0">
                <a:latin typeface="仿宋_GB2312" pitchFamily="49" charset="-122"/>
                <a:ea typeface="仿宋_GB2312" pitchFamily="49" charset="-122"/>
              </a:rPr>
              <a:t>，绝无横斜逸</a:t>
            </a:r>
            <a:r>
              <a:rPr lang="zh-CN" altLang="zh-CN" sz="1600" b="1" dirty="0">
                <a:latin typeface="仿宋_GB2312" pitchFamily="49" charset="-122"/>
                <a:ea typeface="仿宋_GB2312" pitchFamily="49" charset="-122"/>
              </a:rPr>
              <a:t>出</a:t>
            </a:r>
            <a:r>
              <a:rPr lang="zh-CN" altLang="zh-CN" sz="1600" dirty="0">
                <a:latin typeface="仿宋_GB2312" pitchFamily="49" charset="-122"/>
                <a:ea typeface="仿宋_GB2312" pitchFamily="49" charset="-122"/>
              </a:rPr>
              <a:t>。</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―《白杨礼赞》</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2</a:t>
            </a:r>
            <a:r>
              <a:rPr lang="zh-CN" altLang="zh-CN" sz="1600" dirty="0">
                <a:latin typeface="仿宋_GB2312" pitchFamily="49" charset="-122"/>
                <a:ea typeface="仿宋_GB2312" pitchFamily="49" charset="-122"/>
              </a:rPr>
              <a:t>）读小学的</a:t>
            </a:r>
            <a:r>
              <a:rPr lang="zh-CN" altLang="zh-CN" sz="1600" b="1" dirty="0">
                <a:latin typeface="仿宋_GB2312" pitchFamily="49" charset="-122"/>
                <a:ea typeface="仿宋_GB2312" pitchFamily="49" charset="-122"/>
              </a:rPr>
              <a:t>时</a:t>
            </a:r>
            <a:r>
              <a:rPr lang="zh-CN" altLang="zh-CN" sz="1600" dirty="0">
                <a:latin typeface="仿宋_GB2312" pitchFamily="49" charset="-122"/>
                <a:ea typeface="仿宋_GB2312" pitchFamily="49" charset="-122"/>
              </a:rPr>
              <a:t>候，我的外祖母去</a:t>
            </a:r>
            <a:r>
              <a:rPr lang="zh-CN" altLang="zh-CN" sz="1600" b="1" dirty="0">
                <a:latin typeface="仿宋_GB2312" pitchFamily="49" charset="-122"/>
                <a:ea typeface="仿宋_GB2312" pitchFamily="49" charset="-122"/>
              </a:rPr>
              <a:t>世</a:t>
            </a:r>
            <a:r>
              <a:rPr lang="zh-CN" altLang="zh-CN" sz="1600" dirty="0">
                <a:latin typeface="仿宋_GB2312" pitchFamily="49" charset="-122"/>
                <a:ea typeface="仿宋_GB2312" pitchFamily="49" charset="-122"/>
              </a:rPr>
              <a:t>了。外祖母</a:t>
            </a:r>
            <a:r>
              <a:rPr lang="zh-CN" altLang="zh-CN" sz="1600" b="1" dirty="0">
                <a:latin typeface="仿宋_GB2312" pitchFamily="49" charset="-122"/>
                <a:ea typeface="仿宋_GB2312" pitchFamily="49" charset="-122"/>
              </a:rPr>
              <a:t>生</a:t>
            </a:r>
            <a:r>
              <a:rPr lang="zh-CN" altLang="zh-CN" sz="1600" dirty="0">
                <a:latin typeface="仿宋_GB2312" pitchFamily="49" charset="-122"/>
                <a:ea typeface="仿宋_GB2312" pitchFamily="49" charset="-122"/>
              </a:rPr>
              <a:t>前最疼爱我，我无法排</a:t>
            </a:r>
            <a:r>
              <a:rPr lang="zh-CN" altLang="zh-CN" sz="1600" b="1" dirty="0">
                <a:latin typeface="仿宋_GB2312" pitchFamily="49" charset="-122"/>
                <a:ea typeface="仿宋_GB2312" pitchFamily="49" charset="-122"/>
              </a:rPr>
              <a:t>除</a:t>
            </a:r>
            <a:r>
              <a:rPr lang="zh-CN" altLang="zh-CN" sz="1600" dirty="0">
                <a:latin typeface="仿宋_GB2312" pitchFamily="49" charset="-122"/>
                <a:ea typeface="仿宋_GB2312" pitchFamily="49" charset="-122"/>
              </a:rPr>
              <a:t>自己的忧</a:t>
            </a:r>
            <a:r>
              <a:rPr lang="zh-CN" altLang="zh-CN" sz="1600" b="1" dirty="0">
                <a:latin typeface="仿宋_GB2312" pitchFamily="49" charset="-122"/>
                <a:ea typeface="仿宋_GB2312" pitchFamily="49" charset="-122"/>
              </a:rPr>
              <a:t>伤</a:t>
            </a:r>
            <a:r>
              <a:rPr lang="zh-CN" altLang="zh-CN" sz="1600" dirty="0">
                <a:latin typeface="仿宋_GB2312" pitchFamily="49" charset="-122"/>
                <a:ea typeface="仿宋_GB2312" pitchFamily="49" charset="-122"/>
              </a:rPr>
              <a:t>，每天在学校的操</a:t>
            </a:r>
            <a:r>
              <a:rPr lang="zh-CN" altLang="zh-CN" sz="1600" b="1" dirty="0">
                <a:latin typeface="仿宋_GB2312" pitchFamily="49" charset="-122"/>
                <a:ea typeface="仿宋_GB2312" pitchFamily="49" charset="-122"/>
              </a:rPr>
              <a:t>场上</a:t>
            </a:r>
            <a:r>
              <a:rPr lang="zh-CN" altLang="zh-CN" sz="1600" dirty="0">
                <a:latin typeface="仿宋_GB2312" pitchFamily="49" charset="-122"/>
                <a:ea typeface="仿宋_GB2312" pitchFamily="49" charset="-122"/>
              </a:rPr>
              <a:t>一圈儿又一圈儿地跑</a:t>
            </a:r>
            <a:r>
              <a:rPr lang="zh-CN" altLang="zh-CN" sz="1600" b="1" dirty="0">
                <a:latin typeface="仿宋_GB2312" pitchFamily="49" charset="-122"/>
                <a:ea typeface="仿宋_GB2312" pitchFamily="49" charset="-122"/>
              </a:rPr>
              <a:t>着</a:t>
            </a:r>
            <a:r>
              <a:rPr lang="zh-CN" altLang="zh-CN" sz="1600" dirty="0">
                <a:latin typeface="仿宋_GB2312" pitchFamily="49" charset="-122"/>
                <a:ea typeface="仿宋_GB2312" pitchFamily="49" charset="-122"/>
              </a:rPr>
              <a:t>，跑得累倒在地</a:t>
            </a:r>
            <a:r>
              <a:rPr lang="zh-CN" altLang="zh-CN" sz="1600" b="1" dirty="0">
                <a:latin typeface="仿宋_GB2312" pitchFamily="49" charset="-122"/>
                <a:ea typeface="仿宋_GB2312" pitchFamily="49" charset="-122"/>
              </a:rPr>
              <a:t>上</a:t>
            </a:r>
            <a:r>
              <a:rPr lang="zh-CN" altLang="zh-CN" sz="1600" dirty="0">
                <a:latin typeface="仿宋_GB2312" pitchFamily="49" charset="-122"/>
                <a:ea typeface="仿宋_GB2312" pitchFamily="49" charset="-122"/>
              </a:rPr>
              <a:t>，扑在草坪</a:t>
            </a:r>
            <a:r>
              <a:rPr lang="zh-CN" altLang="zh-CN" sz="1600" b="1" dirty="0">
                <a:latin typeface="仿宋_GB2312" pitchFamily="49" charset="-122"/>
                <a:ea typeface="仿宋_GB2312" pitchFamily="49" charset="-122"/>
              </a:rPr>
              <a:t>上</a:t>
            </a:r>
            <a:r>
              <a:rPr lang="zh-CN" altLang="zh-CN" sz="1600" dirty="0">
                <a:latin typeface="仿宋_GB2312" pitchFamily="49" charset="-122"/>
                <a:ea typeface="仿宋_GB2312" pitchFamily="49" charset="-122"/>
              </a:rPr>
              <a:t>痛哭。</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―《和时间赛跑》</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3</a:t>
            </a:r>
            <a:r>
              <a:rPr lang="zh-CN" altLang="zh-CN" sz="1600" dirty="0">
                <a:latin typeface="仿宋_GB2312" pitchFamily="49" charset="-122"/>
                <a:ea typeface="仿宋_GB2312" pitchFamily="49" charset="-122"/>
              </a:rPr>
              <a:t>）我仿佛听见几</a:t>
            </a:r>
            <a:r>
              <a:rPr lang="zh-CN" altLang="zh-CN" sz="1600" b="1" dirty="0">
                <a:latin typeface="仿宋_GB2312" pitchFamily="49" charset="-122"/>
                <a:ea typeface="仿宋_GB2312" pitchFamily="49" charset="-122"/>
              </a:rPr>
              <a:t>只</a:t>
            </a:r>
            <a:r>
              <a:rPr lang="zh-CN" altLang="zh-CN" sz="1600" dirty="0">
                <a:latin typeface="仿宋_GB2312" pitchFamily="49" charset="-122"/>
                <a:ea typeface="仿宋_GB2312" pitchFamily="49" charset="-122"/>
              </a:rPr>
              <a:t>鸟扑</a:t>
            </a:r>
            <a:r>
              <a:rPr lang="zh-CN" altLang="zh-CN" sz="1600" b="1" dirty="0">
                <a:latin typeface="仿宋_GB2312" pitchFamily="49" charset="-122"/>
                <a:ea typeface="仿宋_GB2312" pitchFamily="49" charset="-122"/>
              </a:rPr>
              <a:t>翅</a:t>
            </a:r>
            <a:r>
              <a:rPr lang="zh-CN" altLang="zh-CN" sz="1600" dirty="0">
                <a:latin typeface="仿宋_GB2312" pitchFamily="49" charset="-122"/>
                <a:ea typeface="仿宋_GB2312" pitchFamily="49" charset="-122"/>
              </a:rPr>
              <a:t>的声音，但</a:t>
            </a:r>
            <a:r>
              <a:rPr lang="zh-CN" altLang="zh-CN" sz="1600" b="1" dirty="0">
                <a:latin typeface="仿宋_GB2312" pitchFamily="49" charset="-122"/>
                <a:ea typeface="仿宋_GB2312" pitchFamily="49" charset="-122"/>
              </a:rPr>
              <a:t>是</a:t>
            </a:r>
            <a:r>
              <a:rPr lang="zh-CN" altLang="zh-CN" sz="1600" dirty="0">
                <a:latin typeface="仿宋_GB2312" pitchFamily="49" charset="-122"/>
                <a:ea typeface="仿宋_GB2312" pitchFamily="49" charset="-122"/>
              </a:rPr>
              <a:t>等到我的眼睛</a:t>
            </a:r>
            <a:r>
              <a:rPr lang="zh-CN" altLang="zh-CN" sz="1600" b="1" dirty="0">
                <a:latin typeface="仿宋_GB2312" pitchFamily="49" charset="-122"/>
                <a:ea typeface="仿宋_GB2312" pitchFamily="49" charset="-122"/>
              </a:rPr>
              <a:t>注</a:t>
            </a:r>
            <a:r>
              <a:rPr lang="zh-CN" altLang="zh-CN" sz="1600" dirty="0">
                <a:latin typeface="仿宋_GB2312" pitchFamily="49" charset="-122"/>
                <a:ea typeface="仿宋_GB2312" pitchFamily="49" charset="-122"/>
              </a:rPr>
              <a:t>意地看那里</a:t>
            </a:r>
            <a:r>
              <a:rPr lang="zh-CN" altLang="zh-CN" sz="1600" b="1" dirty="0">
                <a:latin typeface="仿宋_GB2312" pitchFamily="49" charset="-122"/>
                <a:ea typeface="仿宋_GB2312" pitchFamily="49" charset="-122"/>
              </a:rPr>
              <a:t>时</a:t>
            </a:r>
            <a:r>
              <a:rPr lang="zh-CN" altLang="zh-CN" sz="1600" dirty="0">
                <a:latin typeface="仿宋_GB2312" pitchFamily="49" charset="-122"/>
                <a:ea typeface="仿宋_GB2312" pitchFamily="49" charset="-122"/>
              </a:rPr>
              <a:t>，我却看不见一</a:t>
            </a:r>
            <a:r>
              <a:rPr lang="zh-CN" altLang="zh-CN" sz="1600" b="1" dirty="0">
                <a:latin typeface="仿宋_GB2312" pitchFamily="49" charset="-122"/>
                <a:ea typeface="仿宋_GB2312" pitchFamily="49" charset="-122"/>
              </a:rPr>
              <a:t>只</a:t>
            </a:r>
            <a:r>
              <a:rPr lang="zh-CN" altLang="zh-CN" sz="1600" dirty="0">
                <a:latin typeface="仿宋_GB2312" pitchFamily="49" charset="-122"/>
                <a:ea typeface="仿宋_GB2312" pitchFamily="49" charset="-122"/>
              </a:rPr>
              <a:t>鸟的影子。只有无数的</a:t>
            </a:r>
            <a:r>
              <a:rPr lang="zh-CN" altLang="zh-CN" sz="1600" b="1" dirty="0">
                <a:latin typeface="仿宋_GB2312" pitchFamily="49" charset="-122"/>
                <a:ea typeface="仿宋_GB2312" pitchFamily="49" charset="-122"/>
              </a:rPr>
              <a:t>树</a:t>
            </a:r>
            <a:r>
              <a:rPr lang="zh-CN" altLang="zh-CN" sz="1600" dirty="0">
                <a:latin typeface="仿宋_GB2312" pitchFamily="49" charset="-122"/>
                <a:ea typeface="仿宋_GB2312" pitchFamily="49" charset="-122"/>
              </a:rPr>
              <a:t>根立在地</a:t>
            </a:r>
            <a:r>
              <a:rPr lang="zh-CN" altLang="zh-CN" sz="1600" b="1" dirty="0">
                <a:latin typeface="仿宋_GB2312" pitchFamily="49" charset="-122"/>
                <a:ea typeface="仿宋_GB2312" pitchFamily="49" charset="-122"/>
              </a:rPr>
              <a:t>上</a:t>
            </a:r>
            <a:r>
              <a:rPr lang="zh-CN" altLang="zh-CN" sz="1600" dirty="0">
                <a:latin typeface="仿宋_GB2312" pitchFamily="49" charset="-122"/>
                <a:ea typeface="仿宋_GB2312" pitchFamily="49" charset="-122"/>
              </a:rPr>
              <a:t>，像许多根木</a:t>
            </a:r>
            <a:r>
              <a:rPr lang="zh-CN" altLang="zh-CN" sz="1600" b="1" dirty="0">
                <a:latin typeface="仿宋_GB2312" pitchFamily="49" charset="-122"/>
                <a:ea typeface="仿宋_GB2312" pitchFamily="49" charset="-122"/>
              </a:rPr>
              <a:t>桩</a:t>
            </a:r>
            <a:r>
              <a:rPr lang="zh-CN" altLang="zh-CN" sz="1600" dirty="0">
                <a:latin typeface="仿宋_GB2312" pitchFamily="49" charset="-122"/>
                <a:ea typeface="仿宋_GB2312" pitchFamily="49" charset="-122"/>
              </a:rPr>
              <a:t>。地</a:t>
            </a:r>
            <a:r>
              <a:rPr lang="zh-CN" altLang="zh-CN" sz="1600" b="1" dirty="0">
                <a:latin typeface="仿宋_GB2312" pitchFamily="49" charset="-122"/>
                <a:ea typeface="仿宋_GB2312" pitchFamily="49" charset="-122"/>
              </a:rPr>
              <a:t>是湿</a:t>
            </a:r>
            <a:r>
              <a:rPr lang="zh-CN" altLang="zh-CN" sz="1600" dirty="0">
                <a:latin typeface="仿宋_GB2312" pitchFamily="49" charset="-122"/>
                <a:ea typeface="仿宋_GB2312" pitchFamily="49" charset="-122"/>
              </a:rPr>
              <a:t>的，大概</a:t>
            </a:r>
            <a:r>
              <a:rPr lang="zh-CN" altLang="zh-CN" sz="1600" b="1" dirty="0">
                <a:latin typeface="仿宋_GB2312" pitchFamily="49" charset="-122"/>
                <a:ea typeface="仿宋_GB2312" pitchFamily="49" charset="-122"/>
              </a:rPr>
              <a:t>涨潮时</a:t>
            </a:r>
            <a:r>
              <a:rPr lang="zh-CN" altLang="zh-CN" sz="1600" dirty="0">
                <a:latin typeface="仿宋_GB2312" pitchFamily="49" charset="-122"/>
                <a:ea typeface="仿宋_GB2312" pitchFamily="49" charset="-122"/>
              </a:rPr>
              <a:t>河</a:t>
            </a:r>
            <a:r>
              <a:rPr lang="zh-CN" altLang="zh-CN" sz="1600" b="1" dirty="0">
                <a:latin typeface="仿宋_GB2312" pitchFamily="49" charset="-122"/>
                <a:ea typeface="仿宋_GB2312" pitchFamily="49" charset="-122"/>
              </a:rPr>
              <a:t>水常常冲上</a:t>
            </a:r>
            <a:r>
              <a:rPr lang="zh-CN" altLang="zh-CN" sz="1600" dirty="0">
                <a:latin typeface="仿宋_GB2312" pitchFamily="49" charset="-122"/>
                <a:ea typeface="仿宋_GB2312" pitchFamily="49" charset="-122"/>
              </a:rPr>
              <a:t>岸去。“鸟的天堂”里没有一</a:t>
            </a:r>
            <a:r>
              <a:rPr lang="zh-CN" altLang="zh-CN" sz="1600" b="1" dirty="0">
                <a:latin typeface="仿宋_GB2312" pitchFamily="49" charset="-122"/>
                <a:ea typeface="仿宋_GB2312" pitchFamily="49" charset="-122"/>
              </a:rPr>
              <a:t>只</a:t>
            </a:r>
            <a:r>
              <a:rPr lang="zh-CN" altLang="zh-CN" sz="1600" dirty="0">
                <a:latin typeface="仿宋_GB2312" pitchFamily="49" charset="-122"/>
                <a:ea typeface="仿宋_GB2312" pitchFamily="49" charset="-122"/>
              </a:rPr>
              <a:t>鸟，我</a:t>
            </a:r>
            <a:r>
              <a:rPr lang="zh-CN" altLang="zh-CN" sz="1600" b="1" dirty="0">
                <a:latin typeface="仿宋_GB2312" pitchFamily="49" charset="-122"/>
                <a:ea typeface="仿宋_GB2312" pitchFamily="49" charset="-122"/>
              </a:rPr>
              <a:t>这</a:t>
            </a:r>
            <a:r>
              <a:rPr lang="zh-CN" altLang="zh-CN" sz="1600" dirty="0">
                <a:latin typeface="仿宋_GB2312" pitchFamily="49" charset="-122"/>
                <a:ea typeface="仿宋_GB2312" pitchFamily="49" charset="-122"/>
              </a:rPr>
              <a:t>样想到。</a:t>
            </a:r>
            <a:r>
              <a:rPr lang="zh-CN" altLang="zh-CN" sz="1600" b="1" dirty="0">
                <a:latin typeface="仿宋_GB2312" pitchFamily="49" charset="-122"/>
                <a:ea typeface="仿宋_GB2312" pitchFamily="49" charset="-122"/>
              </a:rPr>
              <a:t>船</a:t>
            </a:r>
            <a:r>
              <a:rPr lang="zh-CN" altLang="zh-CN" sz="1600" dirty="0">
                <a:latin typeface="仿宋_GB2312" pitchFamily="49" charset="-122"/>
                <a:ea typeface="仿宋_GB2312" pitchFamily="49" charset="-122"/>
              </a:rPr>
              <a:t>开了，—个朋友拨</a:t>
            </a:r>
            <a:r>
              <a:rPr lang="zh-CN" altLang="zh-CN" sz="1600" b="1" dirty="0">
                <a:latin typeface="仿宋_GB2312" pitchFamily="49" charset="-122"/>
                <a:ea typeface="仿宋_GB2312" pitchFamily="49" charset="-122"/>
              </a:rPr>
              <a:t>着船</a:t>
            </a:r>
            <a:r>
              <a:rPr lang="zh-CN" altLang="zh-CN" sz="1600" dirty="0">
                <a:latin typeface="仿宋_GB2312" pitchFamily="49" charset="-122"/>
                <a:ea typeface="仿宋_GB2312" pitchFamily="49" charset="-122"/>
              </a:rPr>
              <a:t>，缓缓地流到河</a:t>
            </a:r>
            <a:r>
              <a:rPr lang="zh-CN" altLang="zh-CN" sz="1600" b="1" dirty="0">
                <a:latin typeface="仿宋_GB2312" pitchFamily="49" charset="-122"/>
                <a:ea typeface="仿宋_GB2312" pitchFamily="49" charset="-122"/>
              </a:rPr>
              <a:t>中</a:t>
            </a:r>
            <a:r>
              <a:rPr lang="zh-CN" altLang="zh-CN" sz="1600" dirty="0">
                <a:latin typeface="仿宋_GB2312" pitchFamily="49" charset="-122"/>
                <a:ea typeface="仿宋_GB2312" pitchFamily="49" charset="-122"/>
              </a:rPr>
              <a:t>间去。</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―《小鸟的天堂》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en-US" altLang="zh-CN" b="1" dirty="0"/>
              <a:t>3.</a:t>
            </a:r>
            <a:r>
              <a:rPr lang="zh-CN" altLang="zh-CN" b="1" dirty="0"/>
              <a:t>声母</a:t>
            </a:r>
            <a:r>
              <a:rPr lang="en-US" altLang="zh-CN" b="1" dirty="0"/>
              <a:t>n</a:t>
            </a:r>
            <a:r>
              <a:rPr lang="zh-CN" altLang="zh-CN" b="1" dirty="0"/>
              <a:t>和</a:t>
            </a:r>
            <a:r>
              <a:rPr lang="en-US" altLang="zh-CN" b="1" dirty="0"/>
              <a:t>l</a:t>
            </a:r>
            <a:r>
              <a:rPr lang="zh-CN" altLang="zh-CN" b="1" dirty="0"/>
              <a:t>不分或颠倒</a:t>
            </a:r>
            <a:endParaRPr lang="zh-CN" altLang="zh-CN" dirty="0"/>
          </a:p>
          <a:p>
            <a:pPr indent="457200"/>
            <a:r>
              <a:rPr lang="zh-CN" altLang="zh-CN" dirty="0"/>
              <a:t>海安地区和如皋部分地区的普通话系统方音，除声调的第一、四声习惯性不分或是颠倒外，还有一个显性特点就是</a:t>
            </a:r>
            <a:r>
              <a:rPr lang="en-US" altLang="zh-CN" dirty="0"/>
              <a:t>n</a:t>
            </a:r>
            <a:r>
              <a:rPr lang="zh-CN" altLang="zh-CN" dirty="0"/>
              <a:t>、</a:t>
            </a:r>
            <a:r>
              <a:rPr lang="en-US" altLang="zh-CN" dirty="0"/>
              <a:t>l</a:t>
            </a:r>
            <a:r>
              <a:rPr lang="zh-CN" altLang="zh-CN" dirty="0"/>
              <a:t>不分，而且大多数是</a:t>
            </a:r>
            <a:r>
              <a:rPr lang="en-US" altLang="zh-CN" dirty="0"/>
              <a:t>n</a:t>
            </a:r>
            <a:r>
              <a:rPr lang="zh-CN" altLang="zh-CN" dirty="0"/>
              <a:t>、</a:t>
            </a:r>
            <a:r>
              <a:rPr lang="en-US" altLang="zh-CN" dirty="0"/>
              <a:t>l</a:t>
            </a:r>
            <a:r>
              <a:rPr lang="zh-CN" altLang="zh-CN" dirty="0"/>
              <a:t>颠倒（也有极少数人虽能区分</a:t>
            </a:r>
            <a:r>
              <a:rPr lang="en-US" altLang="zh-CN" dirty="0"/>
              <a:t>n</a:t>
            </a:r>
            <a:r>
              <a:rPr lang="zh-CN" altLang="zh-CN" dirty="0"/>
              <a:t>、</a:t>
            </a:r>
            <a:r>
              <a:rPr lang="en-US" altLang="zh-CN" dirty="0"/>
              <a:t>l</a:t>
            </a:r>
            <a:r>
              <a:rPr lang="zh-CN" altLang="zh-CN" dirty="0"/>
              <a:t>却不会发</a:t>
            </a:r>
            <a:r>
              <a:rPr lang="en-US" altLang="zh-CN" dirty="0"/>
              <a:t>l</a:t>
            </a:r>
            <a:r>
              <a:rPr lang="zh-CN" altLang="zh-CN" dirty="0"/>
              <a:t>的本音）。</a:t>
            </a:r>
          </a:p>
          <a:p>
            <a:pPr indent="457200"/>
            <a:r>
              <a:rPr lang="zh-CN" altLang="zh-CN" dirty="0"/>
              <a:t>具有这类方音系统缺陷的人，会把“牛奶”说成“</a:t>
            </a:r>
            <a:r>
              <a:rPr lang="en-US" altLang="zh-CN" dirty="0"/>
              <a:t>li</a:t>
            </a:r>
            <a:r>
              <a:rPr lang="zh-CN" altLang="zh-CN" dirty="0"/>
              <a:t>ú</a:t>
            </a:r>
            <a:r>
              <a:rPr lang="en-US" altLang="zh-CN" dirty="0"/>
              <a:t>l</a:t>
            </a:r>
            <a:r>
              <a:rPr lang="zh-CN" altLang="zh-CN" dirty="0"/>
              <a:t>ǎ</a:t>
            </a:r>
            <a:r>
              <a:rPr lang="en-US" altLang="zh-CN" dirty="0"/>
              <a:t>i</a:t>
            </a:r>
            <a:r>
              <a:rPr lang="zh-CN" altLang="zh-CN" dirty="0"/>
              <a:t>”、“洗脸”说成“洗</a:t>
            </a:r>
          </a:p>
          <a:p>
            <a:pPr indent="457200"/>
            <a:r>
              <a:rPr lang="en-US" altLang="zh-CN" dirty="0" err="1"/>
              <a:t>ni</a:t>
            </a:r>
            <a:r>
              <a:rPr lang="zh-CN" altLang="zh-CN" dirty="0"/>
              <a:t>ǎ</a:t>
            </a:r>
            <a:r>
              <a:rPr lang="en-US" altLang="zh-CN" dirty="0"/>
              <a:t>n</a:t>
            </a:r>
            <a:r>
              <a:rPr lang="zh-CN" altLang="zh-CN" dirty="0"/>
              <a:t>”、“龙头”说成“</a:t>
            </a:r>
            <a:r>
              <a:rPr lang="en-US" altLang="zh-CN" dirty="0"/>
              <a:t>n</a:t>
            </a:r>
            <a:r>
              <a:rPr lang="zh-CN" altLang="zh-CN" dirty="0"/>
              <a:t>ó</a:t>
            </a:r>
            <a:r>
              <a:rPr lang="en-US" altLang="zh-CN" dirty="0" err="1"/>
              <a:t>ng</a:t>
            </a:r>
            <a:r>
              <a:rPr lang="zh-CN" altLang="zh-CN" dirty="0"/>
              <a:t>头”等等，因此，区分</a:t>
            </a:r>
            <a:r>
              <a:rPr lang="en-US" altLang="zh-CN" dirty="0"/>
              <a:t>n</a:t>
            </a:r>
            <a:r>
              <a:rPr lang="zh-CN" altLang="zh-CN" dirty="0"/>
              <a:t>、</a:t>
            </a:r>
            <a:r>
              <a:rPr lang="en-US" altLang="zh-CN" dirty="0"/>
              <a:t>l</a:t>
            </a:r>
            <a:r>
              <a:rPr lang="zh-CN" altLang="zh-CN" dirty="0"/>
              <a:t>的发音方法是基础，更重要的是消除方言影响，改变语言习惯。</a:t>
            </a:r>
          </a:p>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那　奴　奶　内　老　难　能　脑　年　冷　留　来　利　龙　女</a:t>
            </a:r>
          </a:p>
          <a:p>
            <a:pPr indent="457200"/>
            <a:r>
              <a:rPr lang="zh-CN" altLang="zh-CN" dirty="0">
                <a:latin typeface="仿宋_GB2312" pitchFamily="49" charset="-122"/>
                <a:ea typeface="仿宋_GB2312" pitchFamily="49" charset="-122"/>
              </a:rPr>
              <a:t>那里　牛奶　内陆　能力　脑力　年龄　努力　暖流　冷暖　留念　老年　老牛　来年　烂泥　蓝鸟　列宁　料理</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b="1" dirty="0"/>
              <a:t>口语</a:t>
            </a:r>
            <a:r>
              <a:rPr lang="zh-CN" altLang="zh-CN" b="1" dirty="0" smtClean="0"/>
              <a:t>正音</a:t>
            </a:r>
            <a:endParaRPr lang="en-US" altLang="zh-CN" b="1" dirty="0" smtClean="0"/>
          </a:p>
          <a:p>
            <a:pPr indent="457200"/>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刘丽丽</a:t>
            </a:r>
            <a:r>
              <a:rPr lang="zh-CN" altLang="zh-CN" dirty="0">
                <a:latin typeface="仿宋_GB2312" pitchFamily="49" charset="-122"/>
                <a:ea typeface="仿宋_GB2312" pitchFamily="49" charset="-122"/>
              </a:rPr>
              <a:t>是我同桌，跟我一样属</a:t>
            </a:r>
            <a:r>
              <a:rPr lang="zh-CN" altLang="zh-CN" b="1" dirty="0">
                <a:latin typeface="仿宋_GB2312" pitchFamily="49" charset="-122"/>
                <a:ea typeface="仿宋_GB2312" pitchFamily="49" charset="-122"/>
              </a:rPr>
              <a:t>龙</a:t>
            </a:r>
            <a:r>
              <a:rPr lang="zh-CN" altLang="zh-CN" dirty="0">
                <a:latin typeface="仿宋_GB2312" pitchFamily="49" charset="-122"/>
                <a:ea typeface="仿宋_GB2312" pitchFamily="49" charset="-122"/>
              </a:rPr>
              <a:t>，她最喜欢吃日本料理。每天早上她洗完</a:t>
            </a:r>
            <a:r>
              <a:rPr lang="zh-CN" altLang="zh-CN" b="1" dirty="0">
                <a:latin typeface="仿宋_GB2312" pitchFamily="49" charset="-122"/>
                <a:ea typeface="仿宋_GB2312" pitchFamily="49" charset="-122"/>
              </a:rPr>
              <a:t>脸</a:t>
            </a:r>
            <a:r>
              <a:rPr lang="zh-CN" altLang="zh-CN" dirty="0">
                <a:latin typeface="仿宋_GB2312" pitchFamily="49" charset="-122"/>
                <a:ea typeface="仿宋_GB2312" pitchFamily="49" charset="-122"/>
              </a:rPr>
              <a:t>后第一件事，就是喝</a:t>
            </a:r>
            <a:r>
              <a:rPr lang="zh-CN" altLang="zh-CN" b="1" dirty="0">
                <a:latin typeface="仿宋_GB2312" pitchFamily="49" charset="-122"/>
                <a:ea typeface="仿宋_GB2312" pitchFamily="49" charset="-122"/>
              </a:rPr>
              <a:t>牛奶</a:t>
            </a:r>
            <a:r>
              <a:rPr lang="zh-CN" altLang="zh-CN" dirty="0">
                <a:latin typeface="仿宋_GB2312" pitchFamily="49" charset="-122"/>
                <a:ea typeface="仿宋_GB2312" pitchFamily="49" charset="-122"/>
              </a:rPr>
              <a:t>。</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）记得</a:t>
            </a:r>
            <a:r>
              <a:rPr lang="zh-CN" altLang="zh-CN" b="1" dirty="0">
                <a:latin typeface="仿宋_GB2312" pitchFamily="49" charset="-122"/>
                <a:ea typeface="仿宋_GB2312" pitchFamily="49" charset="-122"/>
              </a:rPr>
              <a:t>那</a:t>
            </a:r>
            <a:r>
              <a:rPr lang="zh-CN" altLang="zh-CN" dirty="0">
                <a:latin typeface="仿宋_GB2312" pitchFamily="49" charset="-122"/>
                <a:ea typeface="仿宋_GB2312" pitchFamily="49" charset="-122"/>
              </a:rPr>
              <a:t>次去</a:t>
            </a:r>
            <a:r>
              <a:rPr lang="zh-CN" altLang="zh-CN" b="1" dirty="0">
                <a:latin typeface="仿宋_GB2312" pitchFamily="49" charset="-122"/>
                <a:ea typeface="仿宋_GB2312" pitchFamily="49" charset="-122"/>
              </a:rPr>
              <a:t>洛</a:t>
            </a:r>
            <a:r>
              <a:rPr lang="zh-CN" altLang="zh-CN" dirty="0">
                <a:latin typeface="仿宋_GB2312" pitchFamily="49" charset="-122"/>
                <a:ea typeface="仿宋_GB2312" pitchFamily="49" charset="-122"/>
              </a:rPr>
              <a:t>阳</a:t>
            </a:r>
            <a:r>
              <a:rPr lang="zh-CN" altLang="zh-CN" b="1" dirty="0">
                <a:latin typeface="仿宋_GB2312" pitchFamily="49" charset="-122"/>
                <a:ea typeface="仿宋_GB2312" pitchFamily="49" charset="-122"/>
              </a:rPr>
              <a:t>旅</a:t>
            </a:r>
            <a:r>
              <a:rPr lang="zh-CN" altLang="zh-CN" dirty="0">
                <a:latin typeface="仿宋_GB2312" pitchFamily="49" charset="-122"/>
                <a:ea typeface="仿宋_GB2312" pitchFamily="49" charset="-122"/>
              </a:rPr>
              <a:t>游，</a:t>
            </a:r>
            <a:r>
              <a:rPr lang="zh-CN" altLang="zh-CN" b="1" dirty="0">
                <a:latin typeface="仿宋_GB2312" pitchFamily="49" charset="-122"/>
                <a:ea typeface="仿宋_GB2312" pitchFamily="49" charset="-122"/>
              </a:rPr>
              <a:t>那</a:t>
            </a:r>
            <a:r>
              <a:rPr lang="zh-CN" altLang="zh-CN" dirty="0">
                <a:latin typeface="仿宋_GB2312" pitchFamily="49" charset="-122"/>
                <a:ea typeface="仿宋_GB2312" pitchFamily="49" charset="-122"/>
              </a:rPr>
              <a:t>儿遍地</a:t>
            </a:r>
            <a:r>
              <a:rPr lang="zh-CN" altLang="zh-CN" b="1" dirty="0">
                <a:latin typeface="仿宋_GB2312" pitchFamily="49" charset="-122"/>
                <a:ea typeface="仿宋_GB2312" pitchFamily="49" charset="-122"/>
              </a:rPr>
              <a:t>绿</a:t>
            </a:r>
            <a:r>
              <a:rPr lang="zh-CN" altLang="zh-CN" dirty="0">
                <a:latin typeface="仿宋_GB2312" pitchFamily="49" charset="-122"/>
                <a:ea typeface="仿宋_GB2312" pitchFamily="49" charset="-122"/>
              </a:rPr>
              <a:t>树红花，到处是</a:t>
            </a:r>
            <a:r>
              <a:rPr lang="zh-CN" altLang="zh-CN" b="1" dirty="0">
                <a:latin typeface="仿宋_GB2312" pitchFamily="49" charset="-122"/>
                <a:ea typeface="仿宋_GB2312" pitchFamily="49" charset="-122"/>
              </a:rPr>
              <a:t>浓</a:t>
            </a:r>
            <a:r>
              <a:rPr lang="zh-CN" altLang="zh-CN" dirty="0">
                <a:latin typeface="仿宋_GB2312" pitchFamily="49" charset="-122"/>
                <a:ea typeface="仿宋_GB2312" pitchFamily="49" charset="-122"/>
              </a:rPr>
              <a:t>郁的花香，</a:t>
            </a:r>
            <a:r>
              <a:rPr lang="zh-CN" altLang="zh-CN" b="1" dirty="0">
                <a:latin typeface="仿宋_GB2312" pitchFamily="49" charset="-122"/>
                <a:ea typeface="仿宋_GB2312" pitchFamily="49" charset="-122"/>
              </a:rPr>
              <a:t>旅</a:t>
            </a:r>
            <a:r>
              <a:rPr lang="zh-CN" altLang="zh-CN" dirty="0">
                <a:latin typeface="仿宋_GB2312" pitchFamily="49" charset="-122"/>
                <a:ea typeface="仿宋_GB2312" pitchFamily="49" charset="-122"/>
              </a:rPr>
              <a:t>客们都</a:t>
            </a:r>
            <a:r>
              <a:rPr lang="zh-CN" altLang="zh-CN" b="1" dirty="0">
                <a:latin typeface="仿宋_GB2312" pitchFamily="49" charset="-122"/>
                <a:ea typeface="仿宋_GB2312" pitchFamily="49" charset="-122"/>
              </a:rPr>
              <a:t>流连</a:t>
            </a:r>
            <a:r>
              <a:rPr lang="zh-CN" altLang="zh-CN" dirty="0">
                <a:latin typeface="仿宋_GB2312" pitchFamily="49" charset="-122"/>
                <a:ea typeface="仿宋_GB2312" pitchFamily="49" charset="-122"/>
              </a:rPr>
              <a:t>忘返，沉醉在欢</a:t>
            </a:r>
            <a:r>
              <a:rPr lang="zh-CN" altLang="zh-CN" b="1" dirty="0">
                <a:latin typeface="仿宋_GB2312" pitchFamily="49" charset="-122"/>
                <a:ea typeface="仿宋_GB2312" pitchFamily="49" charset="-122"/>
              </a:rPr>
              <a:t>乐</a:t>
            </a:r>
            <a:r>
              <a:rPr lang="zh-CN" altLang="zh-CN" dirty="0">
                <a:latin typeface="仿宋_GB2312" pitchFamily="49" charset="-122"/>
                <a:ea typeface="仿宋_GB2312" pitchFamily="49" charset="-122"/>
              </a:rPr>
              <a:t>之中。</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朗读练习</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两</a:t>
            </a:r>
            <a:r>
              <a:rPr lang="zh-CN" altLang="zh-CN" dirty="0">
                <a:latin typeface="仿宋_GB2312" pitchFamily="49" charset="-122"/>
                <a:ea typeface="仿宋_GB2312" pitchFamily="49" charset="-122"/>
              </a:rPr>
              <a:t>个同</a:t>
            </a:r>
            <a:r>
              <a:rPr lang="zh-CN" altLang="zh-CN" b="1" dirty="0">
                <a:latin typeface="仿宋_GB2312" pitchFamily="49" charset="-122"/>
                <a:ea typeface="仿宋_GB2312" pitchFamily="49" charset="-122"/>
              </a:rPr>
              <a:t>龄</a:t>
            </a:r>
            <a:r>
              <a:rPr lang="zh-CN" altLang="zh-CN" dirty="0">
                <a:latin typeface="仿宋_GB2312" pitchFamily="49" charset="-122"/>
                <a:ea typeface="仿宋_GB2312" pitchFamily="49" charset="-122"/>
              </a:rPr>
              <a:t>的</a:t>
            </a:r>
            <a:r>
              <a:rPr lang="zh-CN" altLang="zh-CN" b="1" dirty="0">
                <a:latin typeface="仿宋_GB2312" pitchFamily="49" charset="-122"/>
                <a:ea typeface="仿宋_GB2312" pitchFamily="49" charset="-122"/>
              </a:rPr>
              <a:t>年</a:t>
            </a:r>
            <a:r>
              <a:rPr lang="zh-CN" altLang="zh-CN" dirty="0">
                <a:latin typeface="仿宋_GB2312" pitchFamily="49" charset="-122"/>
                <a:ea typeface="仿宋_GB2312" pitchFamily="49" charset="-122"/>
              </a:rPr>
              <a:t>轻人同时受雇于一家店铺，并且</a:t>
            </a:r>
            <a:r>
              <a:rPr lang="zh-CN" altLang="zh-CN" b="1" dirty="0">
                <a:latin typeface="仿宋_GB2312" pitchFamily="49" charset="-122"/>
                <a:ea typeface="仿宋_GB2312" pitchFamily="49" charset="-122"/>
              </a:rPr>
              <a:t>拿</a:t>
            </a:r>
            <a:r>
              <a:rPr lang="zh-CN" altLang="zh-CN" dirty="0">
                <a:latin typeface="仿宋_GB2312" pitchFamily="49" charset="-122"/>
                <a:ea typeface="仿宋_GB2312" pitchFamily="49" charset="-122"/>
              </a:rPr>
              <a:t>同样的薪水。</a:t>
            </a:r>
          </a:p>
          <a:p>
            <a:pPr indent="457200"/>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可是一段时间后，叫阿</a:t>
            </a:r>
            <a:r>
              <a:rPr lang="zh-CN" altLang="zh-CN" b="1" dirty="0">
                <a:latin typeface="仿宋_GB2312" pitchFamily="49" charset="-122"/>
                <a:ea typeface="仿宋_GB2312" pitchFamily="49" charset="-122"/>
              </a:rPr>
              <a:t>诺</a:t>
            </a:r>
            <a:r>
              <a:rPr lang="zh-CN" altLang="zh-CN" dirty="0">
                <a:latin typeface="仿宋_GB2312" pitchFamily="49" charset="-122"/>
                <a:ea typeface="仿宋_GB2312" pitchFamily="49" charset="-122"/>
              </a:rPr>
              <a:t>德的</a:t>
            </a:r>
            <a:r>
              <a:rPr lang="zh-CN" altLang="zh-CN" b="1" dirty="0">
                <a:latin typeface="仿宋_GB2312" pitchFamily="49" charset="-122"/>
                <a:ea typeface="仿宋_GB2312" pitchFamily="49" charset="-122"/>
              </a:rPr>
              <a:t>那</a:t>
            </a:r>
            <a:r>
              <a:rPr lang="zh-CN" altLang="zh-CN" dirty="0">
                <a:latin typeface="仿宋_GB2312" pitchFamily="49" charset="-122"/>
                <a:ea typeface="仿宋_GB2312" pitchFamily="49" charset="-122"/>
              </a:rPr>
              <a:t>个小伙子青云直上，而</a:t>
            </a:r>
            <a:r>
              <a:rPr lang="zh-CN" altLang="zh-CN" b="1" dirty="0">
                <a:latin typeface="仿宋_GB2312" pitchFamily="49" charset="-122"/>
                <a:ea typeface="仿宋_GB2312" pitchFamily="49" charset="-122"/>
              </a:rPr>
              <a:t>那</a:t>
            </a:r>
            <a:r>
              <a:rPr lang="zh-CN" altLang="zh-CN" dirty="0">
                <a:latin typeface="仿宋_GB2312" pitchFamily="49" charset="-122"/>
                <a:ea typeface="仿宋_GB2312" pitchFamily="49" charset="-122"/>
              </a:rPr>
              <a:t>个叫布</a:t>
            </a:r>
            <a:r>
              <a:rPr lang="zh-CN" altLang="zh-CN" b="1" dirty="0">
                <a:latin typeface="仿宋_GB2312" pitchFamily="49" charset="-122"/>
                <a:ea typeface="仿宋_GB2312" pitchFamily="49" charset="-122"/>
              </a:rPr>
              <a:t>鲁诺</a:t>
            </a:r>
            <a:r>
              <a:rPr lang="zh-CN" altLang="zh-CN" dirty="0">
                <a:latin typeface="仿宋_GB2312" pitchFamily="49" charset="-122"/>
                <a:ea typeface="仿宋_GB2312" pitchFamily="49" charset="-122"/>
              </a:rPr>
              <a:t>的小伙子却仍在原地踏步。布</a:t>
            </a:r>
            <a:r>
              <a:rPr lang="zh-CN" altLang="zh-CN" b="1" dirty="0">
                <a:latin typeface="仿宋_GB2312" pitchFamily="49" charset="-122"/>
                <a:ea typeface="仿宋_GB2312" pitchFamily="49" charset="-122"/>
              </a:rPr>
              <a:t>鲁诺</a:t>
            </a:r>
            <a:r>
              <a:rPr lang="zh-CN" altLang="zh-CN" dirty="0">
                <a:latin typeface="仿宋_GB2312" pitchFamily="49" charset="-122"/>
                <a:ea typeface="仿宋_GB2312" pitchFamily="49" charset="-122"/>
              </a:rPr>
              <a:t>很不满意</a:t>
            </a:r>
            <a:r>
              <a:rPr lang="zh-CN" altLang="zh-CN" b="1" dirty="0">
                <a:latin typeface="仿宋_GB2312" pitchFamily="49" charset="-122"/>
                <a:ea typeface="仿宋_GB2312" pitchFamily="49" charset="-122"/>
              </a:rPr>
              <a:t>老</a:t>
            </a:r>
            <a:r>
              <a:rPr lang="zh-CN" altLang="zh-CN" dirty="0">
                <a:latin typeface="仿宋_GB2312" pitchFamily="49" charset="-122"/>
                <a:ea typeface="仿宋_GB2312" pitchFamily="49" charset="-122"/>
              </a:rPr>
              <a:t>板的不公正待遇。终于有一天他到</a:t>
            </a:r>
            <a:r>
              <a:rPr lang="zh-CN" altLang="zh-CN" b="1" dirty="0">
                <a:latin typeface="仿宋_GB2312" pitchFamily="49" charset="-122"/>
                <a:ea typeface="仿宋_GB2312" pitchFamily="49" charset="-122"/>
              </a:rPr>
              <a:t>老</a:t>
            </a:r>
            <a:r>
              <a:rPr lang="zh-CN" altLang="zh-CN" dirty="0">
                <a:latin typeface="仿宋_GB2312" pitchFamily="49" charset="-122"/>
                <a:ea typeface="仿宋_GB2312" pitchFamily="49" charset="-122"/>
              </a:rPr>
              <a:t>板</a:t>
            </a:r>
            <a:r>
              <a:rPr lang="zh-CN" altLang="zh-CN" b="1" dirty="0">
                <a:latin typeface="仿宋_GB2312" pitchFamily="49" charset="-122"/>
                <a:ea typeface="仿宋_GB2312" pitchFamily="49" charset="-122"/>
              </a:rPr>
              <a:t>那</a:t>
            </a:r>
            <a:r>
              <a:rPr lang="zh-CN" altLang="zh-CN" dirty="0">
                <a:latin typeface="仿宋_GB2312" pitchFamily="49" charset="-122"/>
                <a:ea typeface="仿宋_GB2312" pitchFamily="49" charset="-122"/>
              </a:rPr>
              <a:t>儿发牢骚了。</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―《差别》</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）母亲本不愿出</a:t>
            </a:r>
            <a:r>
              <a:rPr lang="zh-CN" altLang="zh-CN" b="1" dirty="0">
                <a:latin typeface="仿宋_GB2312" pitchFamily="49" charset="-122"/>
                <a:ea typeface="仿宋_GB2312" pitchFamily="49" charset="-122"/>
              </a:rPr>
              <a:t>来</a:t>
            </a:r>
            <a:r>
              <a:rPr lang="zh-CN" altLang="zh-CN" dirty="0">
                <a:latin typeface="仿宋_GB2312" pitchFamily="49" charset="-122"/>
                <a:ea typeface="仿宋_GB2312" pitchFamily="49" charset="-122"/>
              </a:rPr>
              <a:t>的。她老了，身体不好，走远一点儿就觉得很</a:t>
            </a:r>
            <a:r>
              <a:rPr lang="zh-CN" altLang="zh-CN" b="1" dirty="0">
                <a:latin typeface="仿宋_GB2312" pitchFamily="49" charset="-122"/>
                <a:ea typeface="仿宋_GB2312" pitchFamily="49" charset="-122"/>
              </a:rPr>
              <a:t>累</a:t>
            </a:r>
            <a:r>
              <a:rPr lang="zh-CN" altLang="zh-CN" dirty="0">
                <a:latin typeface="仿宋_GB2312" pitchFamily="49" charset="-122"/>
                <a:ea typeface="仿宋_GB2312" pitchFamily="49" charset="-122"/>
              </a:rPr>
              <a:t>。我说，正因为如此，才应该多走走。母亲信服地点点头，便去</a:t>
            </a:r>
            <a:r>
              <a:rPr lang="zh-CN" altLang="zh-CN" b="1" dirty="0">
                <a:latin typeface="仿宋_GB2312" pitchFamily="49" charset="-122"/>
                <a:ea typeface="仿宋_GB2312" pitchFamily="49" charset="-122"/>
              </a:rPr>
              <a:t>拿</a:t>
            </a:r>
            <a:r>
              <a:rPr lang="zh-CN" altLang="zh-CN" dirty="0">
                <a:latin typeface="仿宋_GB2312" pitchFamily="49" charset="-122"/>
                <a:ea typeface="仿宋_GB2312" pitchFamily="49" charset="-122"/>
              </a:rPr>
              <a:t>外套。……这</a:t>
            </a:r>
            <a:r>
              <a:rPr lang="zh-CN" altLang="zh-CN" b="1" dirty="0">
                <a:latin typeface="仿宋_GB2312" pitchFamily="49" charset="-122"/>
                <a:ea typeface="仿宋_GB2312" pitchFamily="49" charset="-122"/>
              </a:rPr>
              <a:t>南</a:t>
            </a:r>
            <a:r>
              <a:rPr lang="zh-CN" altLang="zh-CN" dirty="0">
                <a:latin typeface="仿宋_GB2312" pitchFamily="49" charset="-122"/>
                <a:ea typeface="仿宋_GB2312" pitchFamily="49" charset="-122"/>
              </a:rPr>
              <a:t>方初春的田野，大块小块的新</a:t>
            </a:r>
            <a:r>
              <a:rPr lang="zh-CN" altLang="zh-CN" b="1" dirty="0">
                <a:latin typeface="仿宋_GB2312" pitchFamily="49" charset="-122"/>
                <a:ea typeface="仿宋_GB2312" pitchFamily="49" charset="-122"/>
              </a:rPr>
              <a:t>绿</a:t>
            </a:r>
            <a:r>
              <a:rPr lang="zh-CN" altLang="zh-CN" dirty="0">
                <a:latin typeface="仿宋_GB2312" pitchFamily="49" charset="-122"/>
                <a:ea typeface="仿宋_GB2312" pitchFamily="49" charset="-122"/>
              </a:rPr>
              <a:t>随意地铺着，有的</a:t>
            </a:r>
            <a:r>
              <a:rPr lang="zh-CN" altLang="zh-CN" b="1" dirty="0">
                <a:latin typeface="仿宋_GB2312" pitchFamily="49" charset="-122"/>
                <a:ea typeface="仿宋_GB2312" pitchFamily="49" charset="-122"/>
              </a:rPr>
              <a:t>浓</a:t>
            </a:r>
            <a:r>
              <a:rPr lang="zh-CN" altLang="zh-CN" dirty="0">
                <a:latin typeface="仿宋_GB2312" pitchFamily="49" charset="-122"/>
                <a:ea typeface="仿宋_GB2312" pitchFamily="49" charset="-122"/>
              </a:rPr>
              <a:t>，有的淡，树上的</a:t>
            </a:r>
            <a:r>
              <a:rPr lang="zh-CN" altLang="zh-CN" b="1" dirty="0">
                <a:latin typeface="仿宋_GB2312" pitchFamily="49" charset="-122"/>
                <a:ea typeface="仿宋_GB2312" pitchFamily="49" charset="-122"/>
              </a:rPr>
              <a:t>嫩</a:t>
            </a:r>
            <a:r>
              <a:rPr lang="zh-CN" altLang="zh-CN" dirty="0">
                <a:latin typeface="仿宋_GB2312" pitchFamily="49" charset="-122"/>
                <a:ea typeface="仿宋_GB2312" pitchFamily="49" charset="-122"/>
              </a:rPr>
              <a:t>芽也密了。</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―《散步》</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en-US" altLang="zh-CN" b="1" dirty="0"/>
              <a:t>4.</a:t>
            </a:r>
            <a:r>
              <a:rPr lang="zh-CN" altLang="zh-CN" b="1" dirty="0"/>
              <a:t>撮口呼韵母ü的舌位及唇形偏差</a:t>
            </a:r>
            <a:endParaRPr lang="zh-CN" altLang="zh-CN" dirty="0"/>
          </a:p>
          <a:p>
            <a:pPr indent="457200"/>
            <a:r>
              <a:rPr lang="zh-CN" altLang="zh-CN" dirty="0"/>
              <a:t>撮口呼韵母ü是舌面前元音，发音时应舌面前部略隆起，舌尖抵住下齿背，圆唇（略扁）而下颌略后收（关键是舌面上顶）。这个音的发音缺陷是如海方言片、尤以如皋地区最为明显的方音特点，主要表现是舌尖位置偏差（舌尖上抬至门齿间），同时下颌微向前伸（唇形过圆），一些人纠正这个发音会显得特别困难。这种情况如表现明显，属于发音错误；略有表现可属于语音缺陷。</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去　绿　取　举　居　剧　许　于　鱼　雨　</a:t>
            </a:r>
          </a:p>
          <a:p>
            <a:pPr indent="457200"/>
            <a:r>
              <a:rPr lang="zh-CN" altLang="zh-CN" dirty="0">
                <a:latin typeface="仿宋_GB2312" pitchFamily="49" charset="-122"/>
                <a:ea typeface="仿宋_GB2312" pitchFamily="49" charset="-122"/>
              </a:rPr>
              <a:t>去年　出去　取得　距离　戏剧　居民　于是　钓鱼　举行　许多　</a:t>
            </a:r>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）由</a:t>
            </a:r>
            <a:r>
              <a:rPr lang="zh-CN" altLang="zh-CN" b="1" dirty="0">
                <a:latin typeface="仿宋_GB2312" pitchFamily="49" charset="-122"/>
                <a:ea typeface="仿宋_GB2312" pitchFamily="49" charset="-122"/>
              </a:rPr>
              <a:t>于</a:t>
            </a:r>
            <a:r>
              <a:rPr lang="zh-CN" altLang="zh-CN" dirty="0">
                <a:latin typeface="仿宋_GB2312" pitchFamily="49" charset="-122"/>
                <a:ea typeface="仿宋_GB2312" pitchFamily="49" charset="-122"/>
              </a:rPr>
              <a:t>我们不太用功，没有</a:t>
            </a:r>
            <a:r>
              <a:rPr lang="zh-CN" altLang="zh-CN" b="1" dirty="0">
                <a:latin typeface="仿宋_GB2312" pitchFamily="49" charset="-122"/>
                <a:ea typeface="仿宋_GB2312" pitchFamily="49" charset="-122"/>
              </a:rPr>
              <a:t>取</a:t>
            </a:r>
            <a:r>
              <a:rPr lang="zh-CN" altLang="zh-CN" dirty="0">
                <a:latin typeface="仿宋_GB2312" pitchFamily="49" charset="-122"/>
                <a:ea typeface="仿宋_GB2312" pitchFamily="49" charset="-122"/>
              </a:rPr>
              <a:t>得好的成绩，与模</a:t>
            </a:r>
            <a:r>
              <a:rPr lang="zh-CN" altLang="zh-CN" b="1" dirty="0">
                <a:latin typeface="仿宋_GB2312" pitchFamily="49" charset="-122"/>
                <a:ea typeface="仿宋_GB2312" pitchFamily="49" charset="-122"/>
              </a:rPr>
              <a:t>具</a:t>
            </a:r>
            <a:r>
              <a:rPr lang="zh-CN" altLang="zh-CN" dirty="0">
                <a:latin typeface="仿宋_GB2312" pitchFamily="49" charset="-122"/>
                <a:ea typeface="仿宋_GB2312" pitchFamily="49" charset="-122"/>
              </a:rPr>
              <a:t>班有了明显的差</a:t>
            </a:r>
            <a:r>
              <a:rPr lang="zh-CN" altLang="zh-CN" b="1" dirty="0">
                <a:latin typeface="仿宋_GB2312" pitchFamily="49" charset="-122"/>
                <a:ea typeface="仿宋_GB2312" pitchFamily="49" charset="-122"/>
              </a:rPr>
              <a:t>距</a:t>
            </a:r>
            <a:r>
              <a:rPr lang="zh-CN" altLang="zh-CN" dirty="0">
                <a:latin typeface="仿宋_GB2312" pitchFamily="49" charset="-122"/>
                <a:ea typeface="仿宋_GB2312" pitchFamily="49" charset="-122"/>
              </a:rPr>
              <a:t>。在</a:t>
            </a:r>
            <a:r>
              <a:rPr lang="zh-CN" altLang="zh-CN" b="1" dirty="0">
                <a:latin typeface="仿宋_GB2312" pitchFamily="49" charset="-122"/>
                <a:ea typeface="仿宋_GB2312" pitchFamily="49" charset="-122"/>
              </a:rPr>
              <a:t>去</a:t>
            </a:r>
            <a:r>
              <a:rPr lang="zh-CN" altLang="zh-CN" dirty="0">
                <a:latin typeface="仿宋_GB2312" pitchFamily="49" charset="-122"/>
                <a:ea typeface="仿宋_GB2312" pitchFamily="49" charset="-122"/>
              </a:rPr>
              <a:t>年期末</a:t>
            </a:r>
            <a:r>
              <a:rPr lang="zh-CN" altLang="zh-CN" b="1" dirty="0">
                <a:latin typeface="仿宋_GB2312" pitchFamily="49" charset="-122"/>
                <a:ea typeface="仿宋_GB2312" pitchFamily="49" charset="-122"/>
              </a:rPr>
              <a:t>举</a:t>
            </a:r>
            <a:r>
              <a:rPr lang="zh-CN" altLang="zh-CN" dirty="0">
                <a:latin typeface="仿宋_GB2312" pitchFamily="49" charset="-122"/>
                <a:ea typeface="仿宋_GB2312" pitchFamily="49" charset="-122"/>
              </a:rPr>
              <a:t>行的校会上，</a:t>
            </a:r>
            <a:r>
              <a:rPr lang="zh-CN" altLang="zh-CN" b="1" dirty="0">
                <a:latin typeface="仿宋_GB2312" pitchFamily="49" charset="-122"/>
                <a:ea typeface="仿宋_GB2312" pitchFamily="49" charset="-122"/>
              </a:rPr>
              <a:t>许</a:t>
            </a:r>
            <a:r>
              <a:rPr lang="zh-CN" altLang="zh-CN" dirty="0">
                <a:latin typeface="仿宋_GB2312" pitchFamily="49" charset="-122"/>
                <a:ea typeface="仿宋_GB2312" pitchFamily="49" charset="-122"/>
              </a:rPr>
              <a:t>主任还批评了我们。</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）记得那年春节，</a:t>
            </a:r>
            <a:r>
              <a:rPr lang="zh-CN" altLang="zh-CN" b="1" dirty="0">
                <a:latin typeface="仿宋_GB2312" pitchFamily="49" charset="-122"/>
                <a:ea typeface="仿宋_GB2312" pitchFamily="49" charset="-122"/>
              </a:rPr>
              <a:t>许</a:t>
            </a:r>
            <a:r>
              <a:rPr lang="zh-CN" altLang="zh-CN" dirty="0">
                <a:latin typeface="仿宋_GB2312" pitchFamily="49" charset="-122"/>
                <a:ea typeface="仿宋_GB2312" pitchFamily="49" charset="-122"/>
              </a:rPr>
              <a:t>多天都下</a:t>
            </a:r>
            <a:r>
              <a:rPr lang="zh-CN" altLang="zh-CN" b="1" dirty="0">
                <a:latin typeface="仿宋_GB2312" pitchFamily="49" charset="-122"/>
                <a:ea typeface="仿宋_GB2312" pitchFamily="49" charset="-122"/>
              </a:rPr>
              <a:t>雨</a:t>
            </a:r>
            <a:r>
              <a:rPr lang="zh-CN" altLang="zh-CN" dirty="0">
                <a:latin typeface="仿宋_GB2312" pitchFamily="49" charset="-122"/>
                <a:ea typeface="仿宋_GB2312" pitchFamily="49" charset="-122"/>
              </a:rPr>
              <a:t>，我们不好出</a:t>
            </a:r>
            <a:r>
              <a:rPr lang="zh-CN" altLang="zh-CN" b="1" dirty="0">
                <a:latin typeface="仿宋_GB2312" pitchFamily="49" charset="-122"/>
                <a:ea typeface="仿宋_GB2312" pitchFamily="49" charset="-122"/>
              </a:rPr>
              <a:t>去</a:t>
            </a:r>
            <a:r>
              <a:rPr lang="zh-CN" altLang="zh-CN" dirty="0">
                <a:latin typeface="仿宋_GB2312" pitchFamily="49" charset="-122"/>
                <a:ea typeface="仿宋_GB2312" pitchFamily="49" charset="-122"/>
              </a:rPr>
              <a:t>玩，更不好出</a:t>
            </a:r>
            <a:r>
              <a:rPr lang="zh-CN" altLang="zh-CN" b="1" dirty="0">
                <a:latin typeface="仿宋_GB2312" pitchFamily="49" charset="-122"/>
                <a:ea typeface="仿宋_GB2312" pitchFamily="49" charset="-122"/>
              </a:rPr>
              <a:t>去</a:t>
            </a:r>
            <a:r>
              <a:rPr lang="zh-CN" altLang="zh-CN" dirty="0">
                <a:latin typeface="仿宋_GB2312" pitchFamily="49" charset="-122"/>
                <a:ea typeface="仿宋_GB2312" pitchFamily="49" charset="-122"/>
              </a:rPr>
              <a:t>钓</a:t>
            </a:r>
            <a:r>
              <a:rPr lang="zh-CN" altLang="zh-CN" b="1" dirty="0">
                <a:latin typeface="仿宋_GB2312" pitchFamily="49" charset="-122"/>
                <a:ea typeface="仿宋_GB2312" pitchFamily="49" charset="-122"/>
              </a:rPr>
              <a:t>鱼</a:t>
            </a:r>
            <a:r>
              <a:rPr lang="zh-CN" altLang="zh-CN" dirty="0">
                <a:latin typeface="仿宋_GB2312" pitchFamily="49" charset="-122"/>
                <a:ea typeface="仿宋_GB2312" pitchFamily="49" charset="-122"/>
              </a:rPr>
              <a:t>，只好到</a:t>
            </a:r>
            <a:r>
              <a:rPr lang="zh-CN" altLang="zh-CN" b="1" dirty="0">
                <a:latin typeface="仿宋_GB2312" pitchFamily="49" charset="-122"/>
                <a:ea typeface="仿宋_GB2312" pitchFamily="49" charset="-122"/>
              </a:rPr>
              <a:t>居</a:t>
            </a:r>
            <a:r>
              <a:rPr lang="zh-CN" altLang="zh-CN" dirty="0">
                <a:latin typeface="仿宋_GB2312" pitchFamily="49" charset="-122"/>
                <a:ea typeface="仿宋_GB2312" pitchFamily="49" charset="-122"/>
              </a:rPr>
              <a:t>委会看电视连</a:t>
            </a:r>
            <a:r>
              <a:rPr lang="zh-CN" altLang="zh-CN" b="1" dirty="0">
                <a:latin typeface="仿宋_GB2312" pitchFamily="49" charset="-122"/>
                <a:ea typeface="仿宋_GB2312" pitchFamily="49" charset="-122"/>
              </a:rPr>
              <a:t>续剧</a:t>
            </a:r>
            <a:r>
              <a:rPr lang="zh-CN" altLang="zh-CN" dirty="0">
                <a:latin typeface="仿宋_GB2312" pitchFamily="49" charset="-122"/>
                <a:ea typeface="仿宋_GB2312" pitchFamily="49" charset="-122"/>
              </a:rPr>
              <a:t>。</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16484"/>
          </a:xfrm>
          <a:prstGeom prst="rect">
            <a:avLst/>
          </a:prstGeom>
          <a:noFill/>
        </p:spPr>
        <p:txBody>
          <a:bodyPr wrap="square" rtlCol="0">
            <a:spAutoFit/>
          </a:bodyPr>
          <a:lstStyle/>
          <a:p>
            <a:pPr indent="457200"/>
            <a:r>
              <a:rPr lang="zh-CN" altLang="zh-CN" sz="1500" b="1" dirty="0"/>
              <a:t>朗读练习</a:t>
            </a:r>
            <a:endParaRPr lang="zh-CN" altLang="zh-CN" sz="1500" dirty="0"/>
          </a:p>
          <a:p>
            <a:pPr indent="457200"/>
            <a:r>
              <a:rPr lang="zh-CN" altLang="zh-CN" sz="1500" dirty="0">
                <a:latin typeface="仿宋_GB2312" pitchFamily="49" charset="-122"/>
                <a:ea typeface="仿宋_GB2312" pitchFamily="49" charset="-122"/>
              </a:rPr>
              <a:t>（</a:t>
            </a:r>
            <a:r>
              <a:rPr lang="en-US" altLang="zh-CN" sz="1500" dirty="0">
                <a:latin typeface="仿宋_GB2312" pitchFamily="49" charset="-122"/>
                <a:ea typeface="仿宋_GB2312" pitchFamily="49" charset="-122"/>
              </a:rPr>
              <a:t>1</a:t>
            </a:r>
            <a:r>
              <a:rPr lang="zh-CN" altLang="zh-CN" sz="1500" dirty="0">
                <a:latin typeface="仿宋_GB2312" pitchFamily="49" charset="-122"/>
                <a:ea typeface="仿宋_GB2312" pitchFamily="49" charset="-122"/>
              </a:rPr>
              <a:t>）那哀痛的日子，断断</a:t>
            </a:r>
            <a:r>
              <a:rPr lang="zh-CN" altLang="zh-CN" sz="1500" b="1" dirty="0">
                <a:latin typeface="仿宋_GB2312" pitchFamily="49" charset="-122"/>
                <a:ea typeface="仿宋_GB2312" pitchFamily="49" charset="-122"/>
              </a:rPr>
              <a:t>续续</a:t>
            </a:r>
            <a:r>
              <a:rPr lang="zh-CN" altLang="zh-CN" sz="1500" dirty="0">
                <a:latin typeface="仿宋_GB2312" pitchFamily="49" charset="-122"/>
                <a:ea typeface="仿宋_GB2312" pitchFamily="49" charset="-122"/>
              </a:rPr>
              <a:t>地持</a:t>
            </a:r>
            <a:r>
              <a:rPr lang="zh-CN" altLang="zh-CN" sz="1500" b="1" dirty="0">
                <a:latin typeface="仿宋_GB2312" pitchFamily="49" charset="-122"/>
                <a:ea typeface="仿宋_GB2312" pitchFamily="49" charset="-122"/>
              </a:rPr>
              <a:t>续</a:t>
            </a:r>
            <a:r>
              <a:rPr lang="zh-CN" altLang="zh-CN" sz="1500" dirty="0">
                <a:latin typeface="仿宋_GB2312" pitchFamily="49" charset="-122"/>
                <a:ea typeface="仿宋_GB2312" pitchFamily="49" charset="-122"/>
              </a:rPr>
              <a:t>了很久，爸爸妈妈也不知道如何安慰我。他们知道</a:t>
            </a:r>
            <a:r>
              <a:rPr lang="zh-CN" altLang="zh-CN" sz="1500" b="1" dirty="0">
                <a:latin typeface="仿宋_GB2312" pitchFamily="49" charset="-122"/>
                <a:ea typeface="仿宋_GB2312" pitchFamily="49" charset="-122"/>
              </a:rPr>
              <a:t>与</a:t>
            </a:r>
            <a:r>
              <a:rPr lang="zh-CN" altLang="zh-CN" sz="1500" dirty="0">
                <a:latin typeface="仿宋_GB2312" pitchFamily="49" charset="-122"/>
                <a:ea typeface="仿宋_GB2312" pitchFamily="49" charset="-122"/>
              </a:rPr>
              <a:t>其骗我说外祖母睡着了，还不如对我说实话……</a:t>
            </a:r>
          </a:p>
          <a:p>
            <a:pPr indent="457200"/>
            <a:r>
              <a:rPr lang="zh-CN" altLang="zh-CN" sz="1500" dirty="0">
                <a:latin typeface="仿宋_GB2312" pitchFamily="49" charset="-122"/>
                <a:ea typeface="仿宋_GB2312" pitchFamily="49" charset="-122"/>
              </a:rPr>
              <a:t>爸爸等于给我一个谜</a:t>
            </a:r>
            <a:r>
              <a:rPr lang="zh-CN" altLang="zh-CN" sz="1500" b="1" dirty="0">
                <a:latin typeface="仿宋_GB2312" pitchFamily="49" charset="-122"/>
                <a:ea typeface="仿宋_GB2312" pitchFamily="49" charset="-122"/>
              </a:rPr>
              <a:t>语</a:t>
            </a:r>
            <a:r>
              <a:rPr lang="zh-CN" altLang="zh-CN" sz="1500" dirty="0">
                <a:latin typeface="仿宋_GB2312" pitchFamily="49" charset="-122"/>
                <a:ea typeface="仿宋_GB2312" pitchFamily="49" charset="-122"/>
              </a:rPr>
              <a:t>，这谜</a:t>
            </a:r>
            <a:r>
              <a:rPr lang="zh-CN" altLang="zh-CN" sz="1500" b="1" dirty="0">
                <a:latin typeface="仿宋_GB2312" pitchFamily="49" charset="-122"/>
                <a:ea typeface="仿宋_GB2312" pitchFamily="49" charset="-122"/>
              </a:rPr>
              <a:t>语</a:t>
            </a:r>
            <a:r>
              <a:rPr lang="zh-CN" altLang="zh-CN" sz="1500" dirty="0">
                <a:latin typeface="仿宋_GB2312" pitchFamily="49" charset="-122"/>
                <a:ea typeface="仿宋_GB2312" pitchFamily="49" charset="-122"/>
              </a:rPr>
              <a:t>比课本上的“日历挂在墙壁，一天撕去一页，使我心里着急”和“一寸光阴一寸金，寸金难买寸光阴”还让我感到可怕。</a:t>
            </a:r>
          </a:p>
          <a:p>
            <a:pPr indent="457200" algn="r"/>
            <a:r>
              <a:rPr lang="zh-CN" altLang="zh-CN" sz="1500" dirty="0" smtClean="0">
                <a:latin typeface="仿宋_GB2312" pitchFamily="49" charset="-122"/>
                <a:ea typeface="仿宋_GB2312" pitchFamily="49" charset="-122"/>
              </a:rPr>
              <a:t>―</a:t>
            </a:r>
            <a:r>
              <a:rPr lang="zh-CN" altLang="zh-CN" sz="1500" dirty="0">
                <a:latin typeface="仿宋_GB2312" pitchFamily="49" charset="-122"/>
                <a:ea typeface="仿宋_GB2312" pitchFamily="49" charset="-122"/>
              </a:rPr>
              <a:t>―</a:t>
            </a:r>
            <a:r>
              <a:rPr lang="zh-CN" altLang="zh-CN" sz="1500" dirty="0" smtClean="0">
                <a:latin typeface="仿宋_GB2312" pitchFamily="49" charset="-122"/>
                <a:ea typeface="仿宋_GB2312" pitchFamily="49" charset="-122"/>
              </a:rPr>
              <a:t>《和时间赛跑》</a:t>
            </a:r>
          </a:p>
          <a:p>
            <a:pPr indent="457200"/>
            <a:r>
              <a:rPr lang="zh-CN" altLang="zh-CN" sz="1500" dirty="0" smtClean="0">
                <a:latin typeface="仿宋_GB2312" pitchFamily="49" charset="-122"/>
                <a:ea typeface="仿宋_GB2312" pitchFamily="49" charset="-122"/>
              </a:rPr>
              <a:t>（</a:t>
            </a:r>
            <a:r>
              <a:rPr lang="en-US" altLang="zh-CN" sz="1500" dirty="0" smtClean="0">
                <a:latin typeface="仿宋_GB2312" pitchFamily="49" charset="-122"/>
                <a:ea typeface="仿宋_GB2312" pitchFamily="49" charset="-122"/>
              </a:rPr>
              <a:t>2</a:t>
            </a:r>
            <a:r>
              <a:rPr lang="zh-CN" altLang="zh-CN" sz="1500" dirty="0" smtClean="0">
                <a:latin typeface="仿宋_GB2312" pitchFamily="49" charset="-122"/>
                <a:ea typeface="仿宋_GB2312" pitchFamily="49" charset="-122"/>
              </a:rPr>
              <a:t>）对</a:t>
            </a:r>
            <a:r>
              <a:rPr lang="zh-CN" altLang="zh-CN" sz="1500" b="1" dirty="0" smtClean="0">
                <a:latin typeface="仿宋_GB2312" pitchFamily="49" charset="-122"/>
                <a:ea typeface="仿宋_GB2312" pitchFamily="49" charset="-122"/>
              </a:rPr>
              <a:t>于</a:t>
            </a:r>
            <a:r>
              <a:rPr lang="zh-CN" altLang="zh-CN" sz="1500" dirty="0" smtClean="0">
                <a:latin typeface="仿宋_GB2312" pitchFamily="49" charset="-122"/>
                <a:ea typeface="仿宋_GB2312" pitchFamily="49" charset="-122"/>
              </a:rPr>
              <a:t>一个刚由伦敦回来的人，像我，冬天要能看得见日光，便觉得是怪事……他们由天上看到山上，便不知不觉地想起：明天也</a:t>
            </a:r>
            <a:r>
              <a:rPr lang="zh-CN" altLang="zh-CN" sz="1500" b="1" dirty="0" smtClean="0">
                <a:latin typeface="仿宋_GB2312" pitchFamily="49" charset="-122"/>
                <a:ea typeface="仿宋_GB2312" pitchFamily="49" charset="-122"/>
              </a:rPr>
              <a:t>许</a:t>
            </a:r>
            <a:r>
              <a:rPr lang="zh-CN" altLang="zh-CN" sz="1500" dirty="0" smtClean="0">
                <a:latin typeface="仿宋_GB2312" pitchFamily="49" charset="-122"/>
                <a:ea typeface="仿宋_GB2312" pitchFamily="49" charset="-122"/>
              </a:rPr>
              <a:t>就是春天了吧？这样的温暖，今天夜里山草也</a:t>
            </a:r>
            <a:r>
              <a:rPr lang="zh-CN" altLang="zh-CN" sz="1500" b="1" dirty="0" smtClean="0">
                <a:latin typeface="仿宋_GB2312" pitchFamily="49" charset="-122"/>
                <a:ea typeface="仿宋_GB2312" pitchFamily="49" charset="-122"/>
              </a:rPr>
              <a:t>许</a:t>
            </a:r>
            <a:r>
              <a:rPr lang="zh-CN" altLang="zh-CN" sz="1500" dirty="0" smtClean="0">
                <a:latin typeface="仿宋_GB2312" pitchFamily="49" charset="-122"/>
                <a:ea typeface="仿宋_GB2312" pitchFamily="49" charset="-122"/>
              </a:rPr>
              <a:t>就</a:t>
            </a:r>
            <a:r>
              <a:rPr lang="zh-CN" altLang="zh-CN" sz="1500" b="1" dirty="0" smtClean="0">
                <a:latin typeface="仿宋_GB2312" pitchFamily="49" charset="-122"/>
                <a:ea typeface="仿宋_GB2312" pitchFamily="49" charset="-122"/>
              </a:rPr>
              <a:t>绿</a:t>
            </a:r>
            <a:r>
              <a:rPr lang="zh-CN" altLang="zh-CN" sz="1500" dirty="0" smtClean="0">
                <a:latin typeface="仿宋_GB2312" pitchFamily="49" charset="-122"/>
                <a:ea typeface="仿宋_GB2312" pitchFamily="49" charset="-122"/>
              </a:rPr>
              <a:t>起来了吧？</a:t>
            </a:r>
          </a:p>
          <a:p>
            <a:pPr indent="457200" algn="r"/>
            <a:r>
              <a:rPr lang="zh-CN" altLang="zh-CN" sz="1500" dirty="0" smtClean="0">
                <a:latin typeface="仿宋_GB2312" pitchFamily="49" charset="-122"/>
                <a:ea typeface="仿宋_GB2312" pitchFamily="49" charset="-122"/>
              </a:rPr>
              <a:t>―</a:t>
            </a:r>
            <a:r>
              <a:rPr lang="zh-CN" altLang="zh-CN" sz="1500" dirty="0">
                <a:latin typeface="仿宋_GB2312" pitchFamily="49" charset="-122"/>
                <a:ea typeface="仿宋_GB2312" pitchFamily="49" charset="-122"/>
              </a:rPr>
              <a:t>―《济南的冬天》</a:t>
            </a:r>
          </a:p>
          <a:p>
            <a:pPr indent="457200"/>
            <a:r>
              <a:rPr lang="zh-CN" altLang="zh-CN" sz="1500" dirty="0">
                <a:latin typeface="仿宋_GB2312" pitchFamily="49" charset="-122"/>
                <a:ea typeface="仿宋_GB2312" pitchFamily="49" charset="-122"/>
              </a:rPr>
              <a:t>（</a:t>
            </a:r>
            <a:r>
              <a:rPr lang="en-US" altLang="zh-CN" sz="1500" dirty="0">
                <a:latin typeface="仿宋_GB2312" pitchFamily="49" charset="-122"/>
                <a:ea typeface="仿宋_GB2312" pitchFamily="49" charset="-122"/>
              </a:rPr>
              <a:t>3</a:t>
            </a:r>
            <a:r>
              <a:rPr lang="zh-CN" altLang="zh-CN" sz="1500" dirty="0">
                <a:latin typeface="仿宋_GB2312" pitchFamily="49" charset="-122"/>
                <a:ea typeface="仿宋_GB2312" pitchFamily="49" charset="-122"/>
              </a:rPr>
              <a:t>）梅</a:t>
            </a:r>
            <a:r>
              <a:rPr lang="zh-CN" altLang="zh-CN" sz="1500" b="1" dirty="0">
                <a:latin typeface="仿宋_GB2312" pitchFamily="49" charset="-122"/>
                <a:ea typeface="仿宋_GB2312" pitchFamily="49" charset="-122"/>
              </a:rPr>
              <a:t>雨</a:t>
            </a:r>
            <a:r>
              <a:rPr lang="zh-CN" altLang="zh-CN" sz="1500" dirty="0">
                <a:latin typeface="仿宋_GB2312" pitchFamily="49" charset="-122"/>
                <a:ea typeface="仿宋_GB2312" pitchFamily="49" charset="-122"/>
              </a:rPr>
              <a:t>潭闪闪的</a:t>
            </a:r>
            <a:r>
              <a:rPr lang="zh-CN" altLang="zh-CN" sz="1500" b="1" dirty="0">
                <a:latin typeface="仿宋_GB2312" pitchFamily="49" charset="-122"/>
                <a:ea typeface="仿宋_GB2312" pitchFamily="49" charset="-122"/>
              </a:rPr>
              <a:t>绿</a:t>
            </a:r>
            <a:r>
              <a:rPr lang="zh-CN" altLang="zh-CN" sz="1500" dirty="0">
                <a:latin typeface="仿宋_GB2312" pitchFamily="49" charset="-122"/>
                <a:ea typeface="仿宋_GB2312" pitchFamily="49" charset="-122"/>
              </a:rPr>
              <a:t>色招引着我们，我们开始追捉她那离合的神光了……那醉人的</a:t>
            </a:r>
            <a:r>
              <a:rPr lang="zh-CN" altLang="zh-CN" sz="1500" b="1" dirty="0">
                <a:latin typeface="仿宋_GB2312" pitchFamily="49" charset="-122"/>
                <a:ea typeface="仿宋_GB2312" pitchFamily="49" charset="-122"/>
              </a:rPr>
              <a:t>绿</a:t>
            </a:r>
            <a:r>
              <a:rPr lang="zh-CN" altLang="zh-CN" sz="1500" dirty="0">
                <a:latin typeface="仿宋_GB2312" pitchFamily="49" charset="-122"/>
                <a:ea typeface="仿宋_GB2312" pitchFamily="49" charset="-122"/>
              </a:rPr>
              <a:t>呀！仿佛一张极大极大的荷叶铺着，满是奇异的</a:t>
            </a:r>
            <a:r>
              <a:rPr lang="zh-CN" altLang="zh-CN" sz="1500" b="1" dirty="0">
                <a:latin typeface="仿宋_GB2312" pitchFamily="49" charset="-122"/>
                <a:ea typeface="仿宋_GB2312" pitchFamily="49" charset="-122"/>
              </a:rPr>
              <a:t>绿</a:t>
            </a:r>
            <a:r>
              <a:rPr lang="zh-CN" altLang="zh-CN" sz="1500" dirty="0">
                <a:latin typeface="仿宋_GB2312" pitchFamily="49" charset="-122"/>
                <a:ea typeface="仿宋_GB2312" pitchFamily="49" charset="-122"/>
              </a:rPr>
              <a:t>呀。</a:t>
            </a:r>
          </a:p>
          <a:p>
            <a:pPr indent="457200"/>
            <a:r>
              <a:rPr lang="zh-CN" altLang="zh-CN" sz="1500" dirty="0">
                <a:latin typeface="仿宋_GB2312" pitchFamily="49" charset="-122"/>
                <a:ea typeface="仿宋_GB2312" pitchFamily="49" charset="-122"/>
              </a:rPr>
              <a:t>站在水边，望到那面，</a:t>
            </a:r>
            <a:r>
              <a:rPr lang="zh-CN" altLang="zh-CN" sz="1500" b="1" dirty="0">
                <a:latin typeface="仿宋_GB2312" pitchFamily="49" charset="-122"/>
                <a:ea typeface="仿宋_GB2312" pitchFamily="49" charset="-122"/>
              </a:rPr>
              <a:t>居</a:t>
            </a:r>
            <a:r>
              <a:rPr lang="zh-CN" altLang="zh-CN" sz="1500" dirty="0">
                <a:latin typeface="仿宋_GB2312" pitchFamily="49" charset="-122"/>
                <a:ea typeface="仿宋_GB2312" pitchFamily="49" charset="-122"/>
              </a:rPr>
              <a:t>然觉着有些远呢！这平铺着、厚积着的</a:t>
            </a:r>
            <a:r>
              <a:rPr lang="zh-CN" altLang="zh-CN" sz="1500" b="1" dirty="0">
                <a:latin typeface="仿宋_GB2312" pitchFamily="49" charset="-122"/>
                <a:ea typeface="仿宋_GB2312" pitchFamily="49" charset="-122"/>
              </a:rPr>
              <a:t>绿</a:t>
            </a:r>
            <a:r>
              <a:rPr lang="zh-CN" altLang="zh-CN" sz="1500" dirty="0">
                <a:latin typeface="仿宋_GB2312" pitchFamily="49" charset="-122"/>
                <a:ea typeface="仿宋_GB2312" pitchFamily="49" charset="-122"/>
              </a:rPr>
              <a:t>，着实可爱。……她又不杂些尘滓，宛然一块温润的碧</a:t>
            </a:r>
            <a:r>
              <a:rPr lang="zh-CN" altLang="zh-CN" sz="1500" b="1" dirty="0">
                <a:latin typeface="仿宋_GB2312" pitchFamily="49" charset="-122"/>
                <a:ea typeface="仿宋_GB2312" pitchFamily="49" charset="-122"/>
              </a:rPr>
              <a:t>玉</a:t>
            </a:r>
            <a:r>
              <a:rPr lang="zh-CN" altLang="zh-CN" sz="1500" dirty="0">
                <a:latin typeface="仿宋_GB2312" pitchFamily="49" charset="-122"/>
                <a:ea typeface="仿宋_GB2312" pitchFamily="49" charset="-122"/>
              </a:rPr>
              <a:t>，只清清的一色——但你却看不透她！</a:t>
            </a:r>
          </a:p>
          <a:p>
            <a:pPr indent="457200" algn="r"/>
            <a:r>
              <a:rPr lang="zh-CN" altLang="zh-CN" sz="1500" dirty="0" smtClean="0">
                <a:latin typeface="仿宋_GB2312" pitchFamily="49" charset="-122"/>
                <a:ea typeface="仿宋_GB2312" pitchFamily="49" charset="-122"/>
              </a:rPr>
              <a:t>―</a:t>
            </a:r>
            <a:r>
              <a:rPr lang="zh-CN" altLang="zh-CN" sz="1500" dirty="0">
                <a:latin typeface="仿宋_GB2312" pitchFamily="49" charset="-122"/>
                <a:ea typeface="仿宋_GB2312" pitchFamily="49" charset="-122"/>
              </a:rPr>
              <a:t>―《绿》</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477328"/>
          </a:xfrm>
          <a:prstGeom prst="rect">
            <a:avLst/>
          </a:prstGeom>
          <a:noFill/>
        </p:spPr>
        <p:txBody>
          <a:bodyPr wrap="square" rtlCol="0">
            <a:spAutoFit/>
          </a:bodyPr>
          <a:lstStyle/>
          <a:p>
            <a:pPr indent="457200"/>
            <a:r>
              <a:rPr lang="en-US" altLang="zh-CN" b="1" dirty="0"/>
              <a:t>5.</a:t>
            </a:r>
            <a:r>
              <a:rPr lang="zh-CN" altLang="zh-CN" b="1" dirty="0"/>
              <a:t>韵母部分丢掉介音</a:t>
            </a:r>
            <a:r>
              <a:rPr lang="en-US" altLang="zh-CN" b="1" dirty="0"/>
              <a:t>i</a:t>
            </a:r>
            <a:r>
              <a:rPr lang="zh-CN" altLang="zh-CN" b="1" dirty="0"/>
              <a:t>，并把</a:t>
            </a:r>
            <a:r>
              <a:rPr lang="en-US" altLang="zh-CN" b="1" dirty="0" err="1"/>
              <a:t>ao</a:t>
            </a:r>
            <a:r>
              <a:rPr lang="zh-CN" altLang="zh-CN" b="1" dirty="0"/>
              <a:t>读成</a:t>
            </a:r>
            <a:r>
              <a:rPr lang="en-US" altLang="zh-CN" b="1" dirty="0" err="1"/>
              <a:t>ou</a:t>
            </a:r>
            <a:endParaRPr lang="zh-CN" altLang="zh-CN" dirty="0"/>
          </a:p>
          <a:p>
            <a:pPr indent="457200"/>
            <a:r>
              <a:rPr lang="zh-CN" altLang="zh-CN" dirty="0"/>
              <a:t>这种语音缺陷的形成主要是受如海方言习惯的影响，南通方言片也有小部分这样的现象。有的是丢掉了介音</a:t>
            </a:r>
            <a:r>
              <a:rPr lang="en-US" altLang="zh-CN" dirty="0"/>
              <a:t>i</a:t>
            </a:r>
            <a:r>
              <a:rPr lang="zh-CN" altLang="zh-CN" dirty="0"/>
              <a:t>，听觉上就有明显的方音色彩，而把</a:t>
            </a:r>
            <a:r>
              <a:rPr lang="en-US" altLang="zh-CN" dirty="0" err="1"/>
              <a:t>ao</a:t>
            </a:r>
            <a:r>
              <a:rPr lang="zh-CN" altLang="zh-CN" dirty="0"/>
              <a:t>读成</a:t>
            </a:r>
            <a:r>
              <a:rPr lang="en-US" altLang="zh-CN" dirty="0" err="1"/>
              <a:t>ou</a:t>
            </a:r>
            <a:r>
              <a:rPr lang="zh-CN" altLang="zh-CN" dirty="0"/>
              <a:t>甚至</a:t>
            </a:r>
            <a:r>
              <a:rPr lang="en-US" altLang="zh-CN" dirty="0"/>
              <a:t>e</a:t>
            </a:r>
            <a:r>
              <a:rPr lang="zh-CN" altLang="zh-CN" dirty="0"/>
              <a:t>的问题则在于主要元音</a:t>
            </a:r>
            <a:r>
              <a:rPr lang="en-US" altLang="zh-CN" dirty="0"/>
              <a:t>a</a:t>
            </a:r>
            <a:r>
              <a:rPr lang="zh-CN" altLang="zh-CN" dirty="0"/>
              <a:t>的开口度不够，没有发响亮。</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秋</a:t>
            </a:r>
            <a:r>
              <a:rPr lang="en-US" altLang="zh-CN" dirty="0">
                <a:latin typeface="仿宋_GB2312" pitchFamily="49" charset="-122"/>
                <a:ea typeface="仿宋_GB2312" pitchFamily="49" charset="-122"/>
              </a:rPr>
              <a:t>qi</a:t>
            </a:r>
            <a:r>
              <a:rPr lang="zh-CN" altLang="zh-CN" dirty="0">
                <a:latin typeface="仿宋_GB2312" pitchFamily="49" charset="-122"/>
                <a:ea typeface="仿宋_GB2312" pitchFamily="49" charset="-122"/>
              </a:rPr>
              <a:t>ū天读成“</a:t>
            </a:r>
            <a:r>
              <a:rPr lang="en-US" altLang="zh-CN" dirty="0">
                <a:latin typeface="仿宋_GB2312" pitchFamily="49" charset="-122"/>
                <a:ea typeface="仿宋_GB2312" pitchFamily="49" charset="-122"/>
              </a:rPr>
              <a:t>q</a:t>
            </a:r>
            <a:r>
              <a:rPr lang="zh-CN" altLang="zh-CN" dirty="0">
                <a:latin typeface="仿宋_GB2312" pitchFamily="49" charset="-122"/>
                <a:ea typeface="仿宋_GB2312" pitchFamily="49" charset="-122"/>
              </a:rPr>
              <a:t>ū天”　　打球</a:t>
            </a:r>
            <a:r>
              <a:rPr lang="en-US" altLang="zh-CN" dirty="0">
                <a:latin typeface="仿宋_GB2312" pitchFamily="49" charset="-122"/>
                <a:ea typeface="仿宋_GB2312" pitchFamily="49" charset="-122"/>
              </a:rPr>
              <a:t>qi</a:t>
            </a:r>
            <a:r>
              <a:rPr lang="zh-CN" altLang="zh-CN" dirty="0">
                <a:latin typeface="仿宋_GB2312" pitchFamily="49" charset="-122"/>
                <a:ea typeface="仿宋_GB2312" pitchFamily="49" charset="-122"/>
              </a:rPr>
              <a:t>ú读成“打</a:t>
            </a:r>
            <a:r>
              <a:rPr lang="en-US" altLang="zh-CN" dirty="0">
                <a:latin typeface="仿宋_GB2312" pitchFamily="49" charset="-122"/>
                <a:ea typeface="仿宋_GB2312" pitchFamily="49" charset="-122"/>
              </a:rPr>
              <a:t>q</a:t>
            </a:r>
            <a:r>
              <a:rPr lang="zh-CN" altLang="zh-CN" dirty="0">
                <a:latin typeface="仿宋_GB2312" pitchFamily="49" charset="-122"/>
                <a:ea typeface="仿宋_GB2312" pitchFamily="49" charset="-122"/>
              </a:rPr>
              <a:t>ú”　　教</a:t>
            </a:r>
            <a:r>
              <a:rPr lang="en-US" altLang="zh-CN" dirty="0" err="1">
                <a:latin typeface="仿宋_GB2312" pitchFamily="49" charset="-122"/>
                <a:ea typeface="仿宋_GB2312" pitchFamily="49" charset="-122"/>
              </a:rPr>
              <a:t>ji</a:t>
            </a:r>
            <a:r>
              <a:rPr lang="zh-CN" altLang="zh-CN" dirty="0">
                <a:latin typeface="仿宋_GB2312" pitchFamily="49" charset="-122"/>
                <a:ea typeface="仿宋_GB2312" pitchFamily="49" charset="-122"/>
              </a:rPr>
              <a:t>à</a:t>
            </a:r>
            <a:r>
              <a:rPr lang="en-US" altLang="zh-CN" dirty="0">
                <a:latin typeface="仿宋_GB2312" pitchFamily="49" charset="-122"/>
                <a:ea typeface="仿宋_GB2312" pitchFamily="49" charset="-122"/>
              </a:rPr>
              <a:t>o</a:t>
            </a:r>
            <a:r>
              <a:rPr lang="zh-CN" altLang="zh-CN" dirty="0">
                <a:latin typeface="仿宋_GB2312" pitchFamily="49" charset="-122"/>
                <a:ea typeface="仿宋_GB2312" pitchFamily="49" charset="-122"/>
              </a:rPr>
              <a:t>师读成“</a:t>
            </a:r>
            <a:r>
              <a:rPr lang="en-US" altLang="zh-CN" dirty="0">
                <a:latin typeface="仿宋_GB2312" pitchFamily="49" charset="-122"/>
                <a:ea typeface="仿宋_GB2312" pitchFamily="49" charset="-122"/>
              </a:rPr>
              <a:t>j</a:t>
            </a:r>
            <a:r>
              <a:rPr lang="zh-CN" altLang="zh-CN" dirty="0">
                <a:latin typeface="仿宋_GB2312" pitchFamily="49" charset="-122"/>
                <a:ea typeface="仿宋_GB2312" pitchFamily="49" charset="-122"/>
              </a:rPr>
              <a:t>ù师”</a:t>
            </a:r>
          </a:p>
          <a:p>
            <a:pPr indent="457200"/>
            <a:r>
              <a:rPr lang="zh-CN" altLang="zh-CN" dirty="0">
                <a:latin typeface="仿宋_GB2312" pitchFamily="49" charset="-122"/>
                <a:ea typeface="仿宋_GB2312" pitchFamily="49" charset="-122"/>
              </a:rPr>
              <a:t>灵巧</a:t>
            </a:r>
            <a:r>
              <a:rPr lang="en-US" altLang="zh-CN" dirty="0">
                <a:latin typeface="仿宋_GB2312" pitchFamily="49" charset="-122"/>
                <a:ea typeface="仿宋_GB2312" pitchFamily="49" charset="-122"/>
              </a:rPr>
              <a:t>qi</a:t>
            </a:r>
            <a:r>
              <a:rPr lang="zh-CN" altLang="zh-CN" dirty="0">
                <a:latin typeface="仿宋_GB2312" pitchFamily="49" charset="-122"/>
                <a:ea typeface="仿宋_GB2312" pitchFamily="49" charset="-122"/>
              </a:rPr>
              <a:t>ǎ</a:t>
            </a:r>
            <a:r>
              <a:rPr lang="en-US" altLang="zh-CN" dirty="0">
                <a:latin typeface="仿宋_GB2312" pitchFamily="49" charset="-122"/>
                <a:ea typeface="仿宋_GB2312" pitchFamily="49" charset="-122"/>
              </a:rPr>
              <a:t>o</a:t>
            </a:r>
            <a:r>
              <a:rPr lang="zh-CN" altLang="zh-CN" dirty="0">
                <a:latin typeface="仿宋_GB2312" pitchFamily="49" charset="-122"/>
                <a:ea typeface="仿宋_GB2312" pitchFamily="49" charset="-122"/>
              </a:rPr>
              <a:t>读成“灵</a:t>
            </a:r>
            <a:r>
              <a:rPr lang="en-US" altLang="zh-CN" dirty="0">
                <a:latin typeface="仿宋_GB2312" pitchFamily="49" charset="-122"/>
                <a:ea typeface="仿宋_GB2312" pitchFamily="49" charset="-122"/>
              </a:rPr>
              <a:t>q</a:t>
            </a:r>
            <a:r>
              <a:rPr lang="zh-CN" altLang="zh-CN" dirty="0">
                <a:latin typeface="仿宋_GB2312" pitchFamily="49" charset="-122"/>
                <a:ea typeface="仿宋_GB2312" pitchFamily="49" charset="-122"/>
              </a:rPr>
              <a:t>ǔ”　手表</a:t>
            </a:r>
            <a:r>
              <a:rPr lang="en-US" altLang="zh-CN" dirty="0">
                <a:latin typeface="仿宋_GB2312" pitchFamily="49" charset="-122"/>
                <a:ea typeface="仿宋_GB2312" pitchFamily="49" charset="-122"/>
              </a:rPr>
              <a:t>bi</a:t>
            </a:r>
            <a:r>
              <a:rPr lang="zh-CN" altLang="zh-CN" dirty="0">
                <a:latin typeface="仿宋_GB2312" pitchFamily="49" charset="-122"/>
                <a:ea typeface="仿宋_GB2312" pitchFamily="49" charset="-122"/>
              </a:rPr>
              <a:t>ǎ</a:t>
            </a:r>
            <a:r>
              <a:rPr lang="en-US" altLang="zh-CN" dirty="0">
                <a:latin typeface="仿宋_GB2312" pitchFamily="49" charset="-122"/>
                <a:ea typeface="仿宋_GB2312" pitchFamily="49" charset="-122"/>
              </a:rPr>
              <a:t>o</a:t>
            </a:r>
            <a:r>
              <a:rPr lang="zh-CN" altLang="zh-CN" dirty="0">
                <a:latin typeface="仿宋_GB2312" pitchFamily="49" charset="-122"/>
                <a:ea typeface="仿宋_GB2312" pitchFamily="49" charset="-122"/>
              </a:rPr>
              <a:t>读成“手</a:t>
            </a:r>
            <a:r>
              <a:rPr lang="en-US" altLang="zh-CN" dirty="0">
                <a:latin typeface="仿宋_GB2312" pitchFamily="49" charset="-122"/>
                <a:ea typeface="仿宋_GB2312" pitchFamily="49" charset="-122"/>
              </a:rPr>
              <a:t>b</a:t>
            </a:r>
            <a:r>
              <a:rPr lang="zh-CN" altLang="zh-CN" dirty="0">
                <a:latin typeface="仿宋_GB2312" pitchFamily="49" charset="-122"/>
                <a:ea typeface="仿宋_GB2312" pitchFamily="49" charset="-122"/>
              </a:rPr>
              <a:t>ǔ”</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聊</a:t>
            </a:r>
            <a:r>
              <a:rPr lang="en-US" altLang="zh-CN" dirty="0">
                <a:latin typeface="仿宋_GB2312" pitchFamily="49" charset="-122"/>
                <a:ea typeface="仿宋_GB2312" pitchFamily="49" charset="-122"/>
              </a:rPr>
              <a:t>li</a:t>
            </a:r>
            <a:r>
              <a:rPr lang="zh-CN" altLang="zh-CN" dirty="0">
                <a:latin typeface="仿宋_GB2312" pitchFamily="49" charset="-122"/>
                <a:ea typeface="仿宋_GB2312" pitchFamily="49" charset="-122"/>
              </a:rPr>
              <a:t>á</a:t>
            </a:r>
            <a:r>
              <a:rPr lang="en-US" altLang="zh-CN" dirty="0">
                <a:latin typeface="仿宋_GB2312" pitchFamily="49" charset="-122"/>
                <a:ea typeface="仿宋_GB2312" pitchFamily="49" charset="-122"/>
              </a:rPr>
              <a:t>o</a:t>
            </a:r>
            <a:r>
              <a:rPr lang="zh-CN" altLang="zh-CN" dirty="0">
                <a:latin typeface="仿宋_GB2312" pitchFamily="49" charset="-122"/>
                <a:ea typeface="仿宋_GB2312" pitchFamily="49" charset="-122"/>
              </a:rPr>
              <a:t>天读成“</a:t>
            </a:r>
            <a:r>
              <a:rPr lang="en-US" altLang="zh-CN" dirty="0">
                <a:latin typeface="仿宋_GB2312" pitchFamily="49" charset="-122"/>
                <a:ea typeface="仿宋_GB2312" pitchFamily="49" charset="-122"/>
              </a:rPr>
              <a:t>li</a:t>
            </a:r>
            <a:r>
              <a:rPr lang="zh-CN" altLang="zh-CN" dirty="0">
                <a:latin typeface="仿宋_GB2312" pitchFamily="49" charset="-122"/>
                <a:ea typeface="仿宋_GB2312" pitchFamily="49" charset="-122"/>
              </a:rPr>
              <a:t>ú天”　</a:t>
            </a:r>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）老师上课</a:t>
            </a:r>
            <a:r>
              <a:rPr lang="zh-CN" altLang="zh-CN" b="1" dirty="0">
                <a:latin typeface="仿宋_GB2312" pitchFamily="49" charset="-122"/>
                <a:ea typeface="仿宋_GB2312" pitchFamily="49" charset="-122"/>
              </a:rPr>
              <a:t>教导</a:t>
            </a:r>
            <a:r>
              <a:rPr lang="zh-CN" altLang="zh-CN" dirty="0">
                <a:latin typeface="仿宋_GB2312" pitchFamily="49" charset="-122"/>
                <a:ea typeface="仿宋_GB2312" pitchFamily="49" charset="-122"/>
              </a:rPr>
              <a:t>我们，做学问要踏踏实实，学习不能投机取巧。</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）与人谈话或者</a:t>
            </a:r>
            <a:r>
              <a:rPr lang="zh-CN" altLang="zh-CN" b="1" dirty="0">
                <a:latin typeface="仿宋_GB2312" pitchFamily="49" charset="-122"/>
                <a:ea typeface="仿宋_GB2312" pitchFamily="49" charset="-122"/>
              </a:rPr>
              <a:t>聊</a:t>
            </a:r>
            <a:r>
              <a:rPr lang="zh-CN" altLang="zh-CN" dirty="0">
                <a:latin typeface="仿宋_GB2312" pitchFamily="49" charset="-122"/>
                <a:ea typeface="仿宋_GB2312" pitchFamily="49" charset="-122"/>
              </a:rPr>
              <a:t>天的时候，不要经常看</a:t>
            </a:r>
            <a:r>
              <a:rPr lang="zh-CN" altLang="zh-CN" b="1" dirty="0">
                <a:latin typeface="仿宋_GB2312" pitchFamily="49" charset="-122"/>
                <a:ea typeface="仿宋_GB2312" pitchFamily="49" charset="-122"/>
              </a:rPr>
              <a:t>表</a:t>
            </a:r>
            <a:r>
              <a:rPr lang="zh-CN" altLang="zh-CN" dirty="0">
                <a:latin typeface="仿宋_GB2312" pitchFamily="49" charset="-122"/>
                <a:ea typeface="仿宋_GB2312" pitchFamily="49" charset="-122"/>
              </a:rPr>
              <a:t>，这也是礼仪规范之一。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124206"/>
          </a:xfrm>
          <a:prstGeom prst="rect">
            <a:avLst/>
          </a:prstGeom>
          <a:noFill/>
        </p:spPr>
        <p:txBody>
          <a:bodyPr wrap="square" rtlCol="0">
            <a:spAutoFit/>
          </a:bodyPr>
          <a:lstStyle/>
          <a:p>
            <a:pPr indent="457200"/>
            <a:r>
              <a:rPr lang="zh-CN" altLang="zh-CN" sz="1600" b="1" dirty="0"/>
              <a:t>朗读练习</a:t>
            </a:r>
            <a:endParaRPr lang="zh-CN" altLang="zh-CN" sz="1600" dirty="0"/>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1</a:t>
            </a:r>
            <a:r>
              <a:rPr lang="zh-CN" altLang="zh-CN" sz="1600" dirty="0">
                <a:latin typeface="仿宋_GB2312" pitchFamily="49" charset="-122"/>
                <a:ea typeface="仿宋_GB2312" pitchFamily="49" charset="-122"/>
              </a:rPr>
              <a:t>）我在</a:t>
            </a:r>
            <a:r>
              <a:rPr lang="zh-CN" altLang="zh-CN" sz="1600" b="1" dirty="0">
                <a:latin typeface="仿宋_GB2312" pitchFamily="49" charset="-122"/>
                <a:ea typeface="仿宋_GB2312" pitchFamily="49" charset="-122"/>
              </a:rPr>
              <a:t>漂泊</a:t>
            </a:r>
            <a:r>
              <a:rPr lang="zh-CN" altLang="zh-CN" sz="1600" dirty="0">
                <a:latin typeface="仿宋_GB2312" pitchFamily="49" charset="-122"/>
                <a:ea typeface="仿宋_GB2312" pitchFamily="49" charset="-122"/>
              </a:rPr>
              <a:t>他乡的岁月，心中总涌动着故乡的河水，梦中总看到弓样的小</a:t>
            </a:r>
            <a:r>
              <a:rPr lang="zh-CN" altLang="zh-CN" sz="1600" b="1" dirty="0">
                <a:latin typeface="仿宋_GB2312" pitchFamily="49" charset="-122"/>
                <a:ea typeface="仿宋_GB2312" pitchFamily="49" charset="-122"/>
              </a:rPr>
              <a:t>桥</a:t>
            </a:r>
            <a:r>
              <a:rPr lang="zh-CN" altLang="zh-CN" sz="1600" dirty="0">
                <a:latin typeface="仿宋_GB2312" pitchFamily="49" charset="-122"/>
                <a:ea typeface="仿宋_GB2312" pitchFamily="49" charset="-122"/>
              </a:rPr>
              <a:t>。</a:t>
            </a:r>
          </a:p>
          <a:p>
            <a:pPr indent="457200" algn="r"/>
            <a:r>
              <a:rPr lang="zh-CN" altLang="zh-CN" sz="1600" dirty="0">
                <a:latin typeface="仿宋_GB2312" pitchFamily="49" charset="-122"/>
                <a:ea typeface="仿宋_GB2312" pitchFamily="49" charset="-122"/>
              </a:rPr>
              <a:t>――《家乡的桥》</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2</a:t>
            </a:r>
            <a:r>
              <a:rPr lang="zh-CN" altLang="zh-CN" sz="1600" dirty="0">
                <a:latin typeface="仿宋_GB2312" pitchFamily="49" charset="-122"/>
                <a:ea typeface="仿宋_GB2312" pitchFamily="49" charset="-122"/>
              </a:rPr>
              <a:t>）</a:t>
            </a:r>
            <a:r>
              <a:rPr lang="zh-CN" altLang="zh-CN" sz="1600" b="1" dirty="0">
                <a:latin typeface="仿宋_GB2312" pitchFamily="49" charset="-122"/>
                <a:ea typeface="仿宋_GB2312" pitchFamily="49" charset="-122"/>
              </a:rPr>
              <a:t>瞧</a:t>
            </a:r>
            <a:r>
              <a:rPr lang="zh-CN" altLang="zh-CN" sz="1600" dirty="0">
                <a:latin typeface="仿宋_GB2312" pitchFamily="49" charset="-122"/>
                <a:ea typeface="仿宋_GB2312" pitchFamily="49" charset="-122"/>
              </a:rPr>
              <a:t>，它多美丽，</a:t>
            </a:r>
            <a:r>
              <a:rPr lang="zh-CN" altLang="zh-CN" sz="1600" b="1" dirty="0">
                <a:latin typeface="仿宋_GB2312" pitchFamily="49" charset="-122"/>
                <a:ea typeface="仿宋_GB2312" pitchFamily="49" charset="-122"/>
              </a:rPr>
              <a:t>娇巧</a:t>
            </a:r>
            <a:r>
              <a:rPr lang="zh-CN" altLang="zh-CN" sz="1600" dirty="0">
                <a:latin typeface="仿宋_GB2312" pitchFamily="49" charset="-122"/>
                <a:ea typeface="仿宋_GB2312" pitchFamily="49" charset="-122"/>
              </a:rPr>
              <a:t>的小嘴，啄理着绿色的羽毛，鸭子样的扁</a:t>
            </a:r>
            <a:r>
              <a:rPr lang="zh-CN" altLang="zh-CN" sz="1600" b="1" dirty="0">
                <a:latin typeface="仿宋_GB2312" pitchFamily="49" charset="-122"/>
                <a:ea typeface="仿宋_GB2312" pitchFamily="49" charset="-122"/>
              </a:rPr>
              <a:t>脚</a:t>
            </a:r>
            <a:r>
              <a:rPr lang="zh-CN" altLang="zh-CN" sz="1600" dirty="0">
                <a:latin typeface="仿宋_GB2312" pitchFamily="49" charset="-122"/>
                <a:ea typeface="仿宋_GB2312" pitchFamily="49" charset="-122"/>
              </a:rPr>
              <a:t>，呈现出春草的鹅黄。……每天，把分到的一塑料筒淡水匀给它喝，把从祖国带来的鲜美的鱼肉分给它吃，天长日</a:t>
            </a:r>
            <a:r>
              <a:rPr lang="zh-CN" altLang="zh-CN" sz="1600" b="1" dirty="0">
                <a:latin typeface="仿宋_GB2312" pitchFamily="49" charset="-122"/>
                <a:ea typeface="仿宋_GB2312" pitchFamily="49" charset="-122"/>
              </a:rPr>
              <a:t>久</a:t>
            </a:r>
            <a:r>
              <a:rPr lang="zh-CN" altLang="zh-CN" sz="1600" dirty="0">
                <a:latin typeface="仿宋_GB2312" pitchFamily="49" charset="-122"/>
                <a:ea typeface="仿宋_GB2312" pitchFamily="49" charset="-122"/>
              </a:rPr>
              <a:t>，小鸟和水</a:t>
            </a:r>
            <a:r>
              <a:rPr lang="zh-CN" altLang="zh-CN" sz="1600" b="1" dirty="0">
                <a:latin typeface="仿宋_GB2312" pitchFamily="49" charset="-122"/>
                <a:ea typeface="仿宋_GB2312" pitchFamily="49" charset="-122"/>
              </a:rPr>
              <a:t>手</a:t>
            </a:r>
            <a:r>
              <a:rPr lang="zh-CN" altLang="zh-CN" sz="1600" dirty="0">
                <a:latin typeface="仿宋_GB2312" pitchFamily="49" charset="-122"/>
                <a:ea typeface="仿宋_GB2312" pitchFamily="49" charset="-122"/>
              </a:rPr>
              <a:t>的感情日趋笃</a:t>
            </a:r>
            <a:r>
              <a:rPr lang="zh-CN" altLang="zh-CN" sz="1600" b="1" dirty="0">
                <a:latin typeface="仿宋_GB2312" pitchFamily="49" charset="-122"/>
                <a:ea typeface="仿宋_GB2312" pitchFamily="49" charset="-122"/>
              </a:rPr>
              <a:t>厚</a:t>
            </a:r>
            <a:r>
              <a:rPr lang="zh-CN" altLang="zh-CN" sz="1600" dirty="0">
                <a:latin typeface="仿宋_GB2312" pitchFamily="49" charset="-122"/>
                <a:ea typeface="仿宋_GB2312" pitchFamily="49" charset="-122"/>
              </a:rPr>
              <a:t>。</a:t>
            </a:r>
          </a:p>
          <a:p>
            <a:pPr indent="457200" algn="r"/>
            <a:r>
              <a:rPr lang="zh-CN" altLang="zh-CN" sz="1600" dirty="0">
                <a:latin typeface="仿宋_GB2312" pitchFamily="49" charset="-122"/>
                <a:ea typeface="仿宋_GB2312" pitchFamily="49" charset="-122"/>
              </a:rPr>
              <a:t>――《可爱的小鸟》</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3</a:t>
            </a:r>
            <a:r>
              <a:rPr lang="zh-CN" altLang="zh-CN" sz="1600" dirty="0">
                <a:latin typeface="仿宋_GB2312" pitchFamily="49" charset="-122"/>
                <a:ea typeface="仿宋_GB2312" pitchFamily="49" charset="-122"/>
              </a:rPr>
              <a:t>）突然，不远处传来了声声</a:t>
            </a:r>
            <a:r>
              <a:rPr lang="zh-CN" altLang="zh-CN" sz="1600" b="1" dirty="0">
                <a:latin typeface="仿宋_GB2312" pitchFamily="49" charset="-122"/>
                <a:ea typeface="仿宋_GB2312" pitchFamily="49" charset="-122"/>
              </a:rPr>
              <a:t>柳</a:t>
            </a:r>
            <a:r>
              <a:rPr lang="zh-CN" altLang="zh-CN" sz="1600" dirty="0">
                <a:latin typeface="仿宋_GB2312" pitchFamily="49" charset="-122"/>
                <a:ea typeface="仿宋_GB2312" pitchFamily="49" charset="-122"/>
              </a:rPr>
              <a:t>笛。我像找到了</a:t>
            </a:r>
            <a:r>
              <a:rPr lang="zh-CN" altLang="zh-CN" sz="1600" b="1" dirty="0">
                <a:latin typeface="仿宋_GB2312" pitchFamily="49" charset="-122"/>
                <a:ea typeface="仿宋_GB2312" pitchFamily="49" charset="-122"/>
              </a:rPr>
              <a:t>救</a:t>
            </a:r>
            <a:r>
              <a:rPr lang="zh-CN" altLang="zh-CN" sz="1600" dirty="0">
                <a:latin typeface="仿宋_GB2312" pitchFamily="49" charset="-122"/>
                <a:ea typeface="仿宋_GB2312" pitchFamily="49" charset="-122"/>
              </a:rPr>
              <a:t>星，急忙循声走去。一条小道边的树桩上坐着一位吹笛人，</a:t>
            </a:r>
            <a:r>
              <a:rPr lang="zh-CN" altLang="zh-CN" sz="1600" b="1" dirty="0">
                <a:latin typeface="仿宋_GB2312" pitchFamily="49" charset="-122"/>
                <a:ea typeface="仿宋_GB2312" pitchFamily="49" charset="-122"/>
              </a:rPr>
              <a:t>手</a:t>
            </a:r>
            <a:r>
              <a:rPr lang="zh-CN" altLang="zh-CN" sz="1600" dirty="0">
                <a:latin typeface="仿宋_GB2312" pitchFamily="49" charset="-122"/>
                <a:ea typeface="仿宋_GB2312" pitchFamily="49" charset="-122"/>
              </a:rPr>
              <a:t>里还正</a:t>
            </a:r>
            <a:r>
              <a:rPr lang="zh-CN" altLang="zh-CN" sz="1600" b="1" dirty="0">
                <a:latin typeface="仿宋_GB2312" pitchFamily="49" charset="-122"/>
                <a:ea typeface="仿宋_GB2312" pitchFamily="49" charset="-122"/>
              </a:rPr>
              <a:t>削</a:t>
            </a:r>
            <a:r>
              <a:rPr lang="zh-CN" altLang="zh-CN" sz="1600" dirty="0">
                <a:latin typeface="仿宋_GB2312" pitchFamily="49" charset="-122"/>
                <a:ea typeface="仿宋_GB2312" pitchFamily="49" charset="-122"/>
              </a:rPr>
              <a:t>着什么。……“请耐心等上几分钟，”卡廷说，“瞧，我正在</a:t>
            </a:r>
            <a:r>
              <a:rPr lang="zh-CN" altLang="zh-CN" sz="1600" b="1" dirty="0">
                <a:latin typeface="仿宋_GB2312" pitchFamily="49" charset="-122"/>
                <a:ea typeface="仿宋_GB2312" pitchFamily="49" charset="-122"/>
              </a:rPr>
              <a:t>削</a:t>
            </a:r>
            <a:r>
              <a:rPr lang="zh-CN" altLang="zh-CN" sz="1600" dirty="0">
                <a:latin typeface="仿宋_GB2312" pitchFamily="49" charset="-122"/>
                <a:ea typeface="仿宋_GB2312" pitchFamily="49" charset="-122"/>
              </a:rPr>
              <a:t>一支</a:t>
            </a:r>
            <a:r>
              <a:rPr lang="zh-CN" altLang="zh-CN" sz="1600" b="1" dirty="0">
                <a:latin typeface="仿宋_GB2312" pitchFamily="49" charset="-122"/>
                <a:ea typeface="仿宋_GB2312" pitchFamily="49" charset="-122"/>
              </a:rPr>
              <a:t>柳</a:t>
            </a:r>
            <a:r>
              <a:rPr lang="zh-CN" altLang="zh-CN" sz="1600" dirty="0">
                <a:latin typeface="仿宋_GB2312" pitchFamily="49" charset="-122"/>
                <a:ea typeface="仿宋_GB2312" pitchFamily="49" charset="-122"/>
              </a:rPr>
              <a:t>笛，差不多就要做好了，完工后就送给你吧！”</a:t>
            </a:r>
          </a:p>
          <a:p>
            <a:pPr indent="457200"/>
            <a:r>
              <a:rPr lang="zh-CN" altLang="zh-CN" sz="1600" dirty="0">
                <a:latin typeface="仿宋_GB2312" pitchFamily="49" charset="-122"/>
                <a:ea typeface="仿宋_GB2312" pitchFamily="49" charset="-122"/>
              </a:rPr>
              <a:t>卡廷边</a:t>
            </a:r>
            <a:r>
              <a:rPr lang="zh-CN" altLang="zh-CN" sz="1600" b="1" dirty="0">
                <a:latin typeface="仿宋_GB2312" pitchFamily="49" charset="-122"/>
                <a:ea typeface="仿宋_GB2312" pitchFamily="49" charset="-122"/>
              </a:rPr>
              <a:t>削</a:t>
            </a:r>
            <a:r>
              <a:rPr lang="zh-CN" altLang="zh-CN" sz="1600" dirty="0">
                <a:latin typeface="仿宋_GB2312" pitchFamily="49" charset="-122"/>
                <a:ea typeface="仿宋_GB2312" pitchFamily="49" charset="-122"/>
              </a:rPr>
              <a:t>边不时把尚未成形的</a:t>
            </a:r>
            <a:r>
              <a:rPr lang="zh-CN" altLang="zh-CN" sz="1600" b="1" dirty="0">
                <a:latin typeface="仿宋_GB2312" pitchFamily="49" charset="-122"/>
                <a:ea typeface="仿宋_GB2312" pitchFamily="49" charset="-122"/>
              </a:rPr>
              <a:t>柳</a:t>
            </a:r>
            <a:r>
              <a:rPr lang="zh-CN" altLang="zh-CN" sz="1600" dirty="0">
                <a:latin typeface="仿宋_GB2312" pitchFamily="49" charset="-122"/>
                <a:ea typeface="仿宋_GB2312" pitchFamily="49" charset="-122"/>
              </a:rPr>
              <a:t>笛放在嘴里试吹一下。没过多</a:t>
            </a:r>
            <a:r>
              <a:rPr lang="zh-CN" altLang="zh-CN" sz="1600" b="1" dirty="0">
                <a:latin typeface="仿宋_GB2312" pitchFamily="49" charset="-122"/>
                <a:ea typeface="仿宋_GB2312" pitchFamily="49" charset="-122"/>
              </a:rPr>
              <a:t>久</a:t>
            </a:r>
            <a:r>
              <a:rPr lang="zh-CN" altLang="zh-CN" sz="1600" dirty="0">
                <a:latin typeface="仿宋_GB2312" pitchFamily="49" charset="-122"/>
                <a:ea typeface="仿宋_GB2312" pitchFamily="49" charset="-122"/>
              </a:rPr>
              <a:t>，一支</a:t>
            </a:r>
            <a:r>
              <a:rPr lang="zh-CN" altLang="zh-CN" sz="1600" b="1" dirty="0">
                <a:latin typeface="仿宋_GB2312" pitchFamily="49" charset="-122"/>
                <a:ea typeface="仿宋_GB2312" pitchFamily="49" charset="-122"/>
              </a:rPr>
              <a:t>柳</a:t>
            </a:r>
            <a:r>
              <a:rPr lang="zh-CN" altLang="zh-CN" sz="1600" dirty="0">
                <a:latin typeface="仿宋_GB2312" pitchFamily="49" charset="-122"/>
                <a:ea typeface="仿宋_GB2312" pitchFamily="49" charset="-122"/>
              </a:rPr>
              <a:t>笛便递到我</a:t>
            </a:r>
            <a:r>
              <a:rPr lang="zh-CN" altLang="zh-CN" sz="1600" b="1" dirty="0">
                <a:latin typeface="仿宋_GB2312" pitchFamily="49" charset="-122"/>
                <a:ea typeface="仿宋_GB2312" pitchFamily="49" charset="-122"/>
              </a:rPr>
              <a:t>手</a:t>
            </a:r>
            <a:r>
              <a:rPr lang="zh-CN" altLang="zh-CN" sz="1600" dirty="0">
                <a:latin typeface="仿宋_GB2312" pitchFamily="49" charset="-122"/>
                <a:ea typeface="仿宋_GB2312" pitchFamily="49" charset="-122"/>
              </a:rPr>
              <a:t>中。</a:t>
            </a:r>
          </a:p>
          <a:p>
            <a:pPr indent="457200" algn="r"/>
            <a:r>
              <a:rPr lang="zh-CN" altLang="zh-CN" sz="1600" dirty="0">
                <a:latin typeface="仿宋_GB2312" pitchFamily="49" charset="-122"/>
                <a:ea typeface="仿宋_GB2312" pitchFamily="49" charset="-122"/>
              </a:rPr>
              <a:t>――《迷途笛音》</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539430"/>
          </a:xfrm>
          <a:prstGeom prst="rect">
            <a:avLst/>
          </a:prstGeom>
          <a:noFill/>
        </p:spPr>
        <p:txBody>
          <a:bodyPr wrap="square" rtlCol="0">
            <a:spAutoFit/>
          </a:bodyPr>
          <a:lstStyle/>
          <a:p>
            <a:pPr indent="457200"/>
            <a:r>
              <a:rPr lang="en-US" altLang="zh-CN" sz="1600" b="1" dirty="0"/>
              <a:t>6.</a:t>
            </a:r>
            <a:r>
              <a:rPr lang="zh-CN" altLang="zh-CN" sz="1600" b="1" dirty="0"/>
              <a:t>韵母</a:t>
            </a:r>
            <a:r>
              <a:rPr lang="en-US" altLang="zh-CN" sz="1600" b="1" dirty="0" err="1"/>
              <a:t>ou</a:t>
            </a:r>
            <a:r>
              <a:rPr lang="zh-CN" altLang="zh-CN" sz="1600" b="1" dirty="0"/>
              <a:t>元音</a:t>
            </a:r>
            <a:r>
              <a:rPr lang="en-US" altLang="zh-CN" sz="1600" b="1" dirty="0"/>
              <a:t>o</a:t>
            </a:r>
            <a:r>
              <a:rPr lang="zh-CN" altLang="zh-CN" sz="1600" b="1" dirty="0"/>
              <a:t>不响或直接发成</a:t>
            </a:r>
            <a:r>
              <a:rPr lang="en-US" altLang="zh-CN" sz="1600" b="1" dirty="0"/>
              <a:t>e</a:t>
            </a:r>
            <a:endParaRPr lang="zh-CN" altLang="zh-CN" sz="1600" dirty="0"/>
          </a:p>
          <a:p>
            <a:pPr indent="457200"/>
            <a:r>
              <a:rPr lang="zh-CN" altLang="zh-CN" sz="1600" dirty="0"/>
              <a:t>本地区很多人在发韵母</a:t>
            </a:r>
            <a:r>
              <a:rPr lang="en-US" altLang="zh-CN" sz="1600" dirty="0" err="1"/>
              <a:t>ou</a:t>
            </a:r>
            <a:r>
              <a:rPr lang="zh-CN" altLang="zh-CN" sz="1600" dirty="0"/>
              <a:t>时行腔不圆润，主要是元音</a:t>
            </a:r>
            <a:r>
              <a:rPr lang="en-US" altLang="zh-CN" sz="1600" dirty="0"/>
              <a:t>o</a:t>
            </a:r>
            <a:r>
              <a:rPr lang="zh-CN" altLang="zh-CN" sz="1600" dirty="0"/>
              <a:t>不响亮，而且合口呼</a:t>
            </a:r>
            <a:r>
              <a:rPr lang="en-US" altLang="zh-CN" sz="1600" dirty="0"/>
              <a:t>u</a:t>
            </a:r>
            <a:r>
              <a:rPr lang="zh-CN" altLang="zh-CN" sz="1600" dirty="0"/>
              <a:t>的口型不到位，特别是</a:t>
            </a:r>
            <a:r>
              <a:rPr lang="en-US" altLang="zh-CN" sz="1600" dirty="0" err="1"/>
              <a:t>ou</a:t>
            </a:r>
            <a:r>
              <a:rPr lang="zh-CN" altLang="zh-CN" sz="1600" dirty="0"/>
              <a:t>与声母</a:t>
            </a:r>
            <a:r>
              <a:rPr lang="en-US" altLang="zh-CN" sz="1600" dirty="0" err="1"/>
              <a:t>zh</a:t>
            </a:r>
            <a:r>
              <a:rPr lang="zh-CN" altLang="zh-CN" sz="1600" dirty="0"/>
              <a:t>相拼的词更难发准，如“潮州”、“喝粥”。而在启海片、通东片则容易直接把</a:t>
            </a:r>
            <a:r>
              <a:rPr lang="en-US" altLang="zh-CN" sz="1600" dirty="0" err="1"/>
              <a:t>ou</a:t>
            </a:r>
            <a:r>
              <a:rPr lang="zh-CN" altLang="zh-CN" sz="1600" dirty="0"/>
              <a:t>发成</a:t>
            </a:r>
            <a:r>
              <a:rPr lang="en-US" altLang="zh-CN" sz="1600" dirty="0"/>
              <a:t>e</a:t>
            </a:r>
            <a:r>
              <a:rPr lang="zh-CN" altLang="zh-CN" sz="1600" dirty="0"/>
              <a:t>，这种方音缺陷常在不经意中被忽略。要解决这个问题还得从发音要领上去分辨：</a:t>
            </a:r>
          </a:p>
          <a:p>
            <a:pPr indent="457200"/>
            <a:r>
              <a:rPr lang="zh-CN" altLang="zh-CN" sz="1600" dirty="0"/>
              <a:t>元音是一个音节中发音最响的部分。</a:t>
            </a:r>
            <a:r>
              <a:rPr lang="en-US" altLang="zh-CN" sz="1600" dirty="0" err="1"/>
              <a:t>ou</a:t>
            </a:r>
            <a:r>
              <a:rPr lang="zh-CN" altLang="zh-CN" sz="1600" dirty="0"/>
              <a:t>的元音是</a:t>
            </a:r>
            <a:r>
              <a:rPr lang="en-US" altLang="zh-CN" sz="1600" dirty="0"/>
              <a:t>o</a:t>
            </a:r>
            <a:r>
              <a:rPr lang="zh-CN" altLang="zh-CN" sz="1600" dirty="0"/>
              <a:t>，是前响复元音，而</a:t>
            </a:r>
            <a:r>
              <a:rPr lang="en-US" altLang="zh-CN" sz="1600" dirty="0" err="1"/>
              <a:t>uo</a:t>
            </a:r>
            <a:r>
              <a:rPr lang="zh-CN" altLang="zh-CN" sz="1600" dirty="0"/>
              <a:t>则是后响复元音。发</a:t>
            </a:r>
            <a:r>
              <a:rPr lang="en-US" altLang="zh-CN" sz="1600" dirty="0" err="1"/>
              <a:t>ou</a:t>
            </a:r>
            <a:r>
              <a:rPr lang="zh-CN" altLang="zh-CN" sz="1600" dirty="0"/>
              <a:t>时，开头的元音</a:t>
            </a:r>
            <a:r>
              <a:rPr lang="en-US" altLang="zh-CN" sz="1600" dirty="0"/>
              <a:t>o</a:t>
            </a:r>
            <a:r>
              <a:rPr lang="zh-CN" altLang="zh-CN" sz="1600" dirty="0"/>
              <a:t>清晰响亮，舌位向</a:t>
            </a:r>
            <a:r>
              <a:rPr lang="en-US" altLang="zh-CN" sz="1600" dirty="0"/>
              <a:t>u</a:t>
            </a:r>
            <a:r>
              <a:rPr lang="zh-CN" altLang="zh-CN" sz="1600" dirty="0"/>
              <a:t>的方向滑动（</a:t>
            </a:r>
            <a:r>
              <a:rPr lang="en-US" altLang="zh-CN" sz="1600" dirty="0"/>
              <a:t>u</a:t>
            </a:r>
            <a:r>
              <a:rPr lang="zh-CN" altLang="zh-CN" sz="1600" dirty="0"/>
              <a:t>的发音含混，只表示舌位滑动方向）。与之相比，</a:t>
            </a:r>
            <a:r>
              <a:rPr lang="en-US" altLang="zh-CN" sz="1600" dirty="0" err="1"/>
              <a:t>uo</a:t>
            </a:r>
            <a:r>
              <a:rPr lang="zh-CN" altLang="zh-CN" sz="1600" dirty="0"/>
              <a:t>的发音过程则是</a:t>
            </a:r>
            <a:r>
              <a:rPr lang="en-US" altLang="zh-CN" sz="1600" dirty="0"/>
              <a:t>u</a:t>
            </a:r>
            <a:r>
              <a:rPr lang="zh-CN" altLang="zh-CN" sz="1600" dirty="0"/>
              <a:t>发音较短，</a:t>
            </a:r>
            <a:r>
              <a:rPr lang="en-US" altLang="zh-CN" sz="1600" dirty="0"/>
              <a:t>o</a:t>
            </a:r>
            <a:r>
              <a:rPr lang="zh-CN" altLang="zh-CN" sz="1600" dirty="0"/>
              <a:t>则响亮且时值较长。</a:t>
            </a:r>
          </a:p>
          <a:p>
            <a:pPr indent="457200"/>
            <a:r>
              <a:rPr lang="zh-CN" altLang="zh-CN" sz="1600" dirty="0"/>
              <a:t>与上文丢失介音</a:t>
            </a:r>
            <a:r>
              <a:rPr lang="en-US" altLang="zh-CN" sz="1600" dirty="0"/>
              <a:t>i</a:t>
            </a:r>
            <a:r>
              <a:rPr lang="zh-CN" altLang="zh-CN" sz="1600" dirty="0"/>
              <a:t>以及把</a:t>
            </a:r>
            <a:r>
              <a:rPr lang="en-US" altLang="zh-CN" sz="1600" dirty="0" err="1"/>
              <a:t>ao</a:t>
            </a:r>
            <a:r>
              <a:rPr lang="zh-CN" altLang="zh-CN" sz="1600" dirty="0"/>
              <a:t>读成</a:t>
            </a:r>
            <a:r>
              <a:rPr lang="en-US" altLang="zh-CN" sz="1600" dirty="0" err="1"/>
              <a:t>ou</a:t>
            </a:r>
            <a:r>
              <a:rPr lang="zh-CN" altLang="zh-CN" sz="1600" dirty="0"/>
              <a:t>的问题相类似，此类语音缺陷解决的方法是对每个音节的构成要素进行分解，使每个音节的声母、介音、韵腹、韵尾等发音的过程更加清晰，注意元音</a:t>
            </a:r>
            <a:r>
              <a:rPr lang="en-US" altLang="zh-CN" sz="1600" dirty="0"/>
              <a:t>a</a:t>
            </a:r>
            <a:r>
              <a:rPr lang="zh-CN" altLang="zh-CN" sz="1600" dirty="0"/>
              <a:t>、</a:t>
            </a:r>
            <a:r>
              <a:rPr lang="en-US" altLang="zh-CN" sz="1600" dirty="0"/>
              <a:t>o</a:t>
            </a:r>
            <a:r>
              <a:rPr lang="zh-CN" altLang="zh-CN" sz="1600" dirty="0"/>
              <a:t>、</a:t>
            </a:r>
            <a:r>
              <a:rPr lang="en-US" altLang="zh-CN" sz="1600" dirty="0"/>
              <a:t>e</a:t>
            </a:r>
            <a:r>
              <a:rPr lang="zh-CN" altLang="zh-CN" sz="1600" dirty="0"/>
              <a:t>的响度、唇型以及开口度，努力做到“字正腔圆”。</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某　否　抖　头　口　就　走　手　肉　</a:t>
            </a:r>
          </a:p>
          <a:p>
            <a:pPr indent="457200"/>
            <a:r>
              <a:rPr lang="zh-CN" altLang="zh-CN" dirty="0">
                <a:latin typeface="仿宋_GB2312" pitchFamily="49" charset="-122"/>
                <a:ea typeface="仿宋_GB2312" pitchFamily="49" charset="-122"/>
              </a:rPr>
              <a:t>黄豆　抖搂　二楼　小狗　刺绣　欧洲　配偶</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凑够</a:t>
            </a:r>
          </a:p>
          <a:p>
            <a:pPr indent="457200"/>
            <a:endParaRPr lang="en-US" altLang="zh-CN" b="1" dirty="0" smtClean="0"/>
          </a:p>
          <a:p>
            <a:pPr indent="457200"/>
            <a:r>
              <a:rPr lang="zh-CN" altLang="zh-CN" b="1" dirty="0" smtClean="0"/>
              <a:t>口语</a:t>
            </a:r>
            <a:r>
              <a:rPr lang="zh-CN" altLang="zh-CN" b="1" dirty="0"/>
              <a:t>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楼</a:t>
            </a:r>
            <a:r>
              <a:rPr lang="zh-CN" altLang="zh-CN" dirty="0">
                <a:latin typeface="仿宋_GB2312" pitchFamily="49" charset="-122"/>
                <a:ea typeface="仿宋_GB2312" pitchFamily="49" charset="-122"/>
              </a:rPr>
              <a:t>下有条小</a:t>
            </a:r>
            <a:r>
              <a:rPr lang="zh-CN" altLang="zh-CN" b="1" dirty="0">
                <a:latin typeface="仿宋_GB2312" pitchFamily="49" charset="-122"/>
                <a:ea typeface="仿宋_GB2312" pitchFamily="49" charset="-122"/>
              </a:rPr>
              <a:t>狗</a:t>
            </a:r>
            <a:r>
              <a:rPr lang="zh-CN" altLang="zh-CN" dirty="0">
                <a:latin typeface="仿宋_GB2312" pitchFamily="49" charset="-122"/>
                <a:ea typeface="仿宋_GB2312" pitchFamily="49" charset="-122"/>
              </a:rPr>
              <a:t>，眼睛长得像黄豆，就是爱吃</a:t>
            </a:r>
            <a:r>
              <a:rPr lang="zh-CN" altLang="zh-CN" b="1" dirty="0">
                <a:latin typeface="仿宋_GB2312" pitchFamily="49" charset="-122"/>
                <a:ea typeface="仿宋_GB2312" pitchFamily="49" charset="-122"/>
              </a:rPr>
              <a:t>肉</a:t>
            </a:r>
            <a:r>
              <a:rPr lang="zh-CN" altLang="zh-CN" dirty="0">
                <a:latin typeface="仿宋_GB2312" pitchFamily="49" charset="-122"/>
                <a:ea typeface="仿宋_GB2312" pitchFamily="49" charset="-122"/>
              </a:rPr>
              <a:t>，见了生人开</a:t>
            </a:r>
            <a:r>
              <a:rPr lang="zh-CN" altLang="zh-CN" b="1" dirty="0">
                <a:latin typeface="仿宋_GB2312" pitchFamily="49" charset="-122"/>
                <a:ea typeface="仿宋_GB2312" pitchFamily="49" charset="-122"/>
              </a:rPr>
              <a:t>口</a:t>
            </a:r>
            <a:r>
              <a:rPr lang="zh-CN" altLang="zh-CN" dirty="0">
                <a:latin typeface="仿宋_GB2312" pitchFamily="49" charset="-122"/>
                <a:ea typeface="仿宋_GB2312" pitchFamily="49" charset="-122"/>
              </a:rPr>
              <a:t>就</a:t>
            </a:r>
            <a:r>
              <a:rPr lang="zh-CN" altLang="zh-CN" b="1" dirty="0">
                <a:latin typeface="仿宋_GB2312" pitchFamily="49" charset="-122"/>
                <a:ea typeface="仿宋_GB2312" pitchFamily="49" charset="-122"/>
              </a:rPr>
              <a:t>吼</a:t>
            </a:r>
            <a:r>
              <a:rPr lang="zh-CN" altLang="zh-CN" dirty="0">
                <a:latin typeface="仿宋_GB2312" pitchFamily="49" charset="-122"/>
                <a:ea typeface="仿宋_GB2312" pitchFamily="49" charset="-122"/>
              </a:rPr>
              <a:t>，我们快走</a:t>
            </a:r>
            <a:r>
              <a:rPr lang="en-US" altLang="zh-CN" dirty="0">
                <a:latin typeface="仿宋_GB2312" pitchFamily="49" charset="-122"/>
                <a:ea typeface="仿宋_GB2312" pitchFamily="49" charset="-122"/>
              </a:rPr>
              <a:t>!</a:t>
            </a:r>
            <a:endParaRPr lang="zh-CN" altLang="zh-CN" dirty="0">
              <a:latin typeface="仿宋_GB2312" pitchFamily="49" charset="-122"/>
              <a:ea typeface="仿宋_GB2312" pitchFamily="49" charset="-122"/>
            </a:endParaRP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）我</a:t>
            </a:r>
            <a:r>
              <a:rPr lang="zh-CN" altLang="zh-CN" b="1" dirty="0">
                <a:latin typeface="仿宋_GB2312" pitchFamily="49" charset="-122"/>
                <a:ea typeface="仿宋_GB2312" pitchFamily="49" charset="-122"/>
              </a:rPr>
              <a:t>偶</a:t>
            </a:r>
            <a:r>
              <a:rPr lang="zh-CN" altLang="zh-CN" dirty="0">
                <a:latin typeface="仿宋_GB2312" pitchFamily="49" charset="-122"/>
                <a:ea typeface="仿宋_GB2312" pitchFamily="49" charset="-122"/>
              </a:rPr>
              <a:t>然经过那儿，在二</a:t>
            </a:r>
            <a:r>
              <a:rPr lang="zh-CN" altLang="zh-CN" b="1" dirty="0">
                <a:latin typeface="仿宋_GB2312" pitchFamily="49" charset="-122"/>
                <a:ea typeface="仿宋_GB2312" pitchFamily="49" charset="-122"/>
              </a:rPr>
              <a:t>楼</a:t>
            </a:r>
            <a:r>
              <a:rPr lang="zh-CN" altLang="zh-CN" dirty="0">
                <a:latin typeface="仿宋_GB2312" pitchFamily="49" charset="-122"/>
                <a:ea typeface="仿宋_GB2312" pitchFamily="49" charset="-122"/>
              </a:rPr>
              <a:t>门</a:t>
            </a:r>
            <a:r>
              <a:rPr lang="zh-CN" altLang="zh-CN" b="1" dirty="0">
                <a:latin typeface="仿宋_GB2312" pitchFamily="49" charset="-122"/>
                <a:ea typeface="仿宋_GB2312" pitchFamily="49" charset="-122"/>
              </a:rPr>
              <a:t>口</a:t>
            </a:r>
            <a:r>
              <a:rPr lang="zh-CN" altLang="zh-CN" dirty="0">
                <a:latin typeface="仿宋_GB2312" pitchFamily="49" charset="-122"/>
                <a:ea typeface="仿宋_GB2312" pitchFamily="49" charset="-122"/>
              </a:rPr>
              <a:t>看到了一幅刺</a:t>
            </a:r>
            <a:r>
              <a:rPr lang="zh-CN" altLang="zh-CN" b="1" dirty="0">
                <a:latin typeface="仿宋_GB2312" pitchFamily="49" charset="-122"/>
                <a:ea typeface="仿宋_GB2312" pitchFamily="49" charset="-122"/>
              </a:rPr>
              <a:t>绣</a:t>
            </a:r>
            <a:r>
              <a:rPr lang="zh-CN" altLang="zh-CN" dirty="0">
                <a:latin typeface="仿宋_GB2312" pitchFamily="49" charset="-122"/>
                <a:ea typeface="仿宋_GB2312" pitchFamily="49" charset="-122"/>
              </a:rPr>
              <a:t>，我想买了它带去</a:t>
            </a:r>
            <a:r>
              <a:rPr lang="zh-CN" altLang="zh-CN" b="1" dirty="0">
                <a:latin typeface="仿宋_GB2312" pitchFamily="49" charset="-122"/>
                <a:ea typeface="仿宋_GB2312" pitchFamily="49" charset="-122"/>
              </a:rPr>
              <a:t>欧洲</a:t>
            </a:r>
            <a:r>
              <a:rPr lang="zh-CN" altLang="zh-CN" dirty="0">
                <a:latin typeface="仿宋_GB2312" pitchFamily="49" charset="-122"/>
                <a:ea typeface="仿宋_GB2312" pitchFamily="49" charset="-122"/>
              </a:rPr>
              <a:t>旅</a:t>
            </a:r>
            <a:r>
              <a:rPr lang="zh-CN" altLang="zh-CN" b="1" dirty="0">
                <a:latin typeface="仿宋_GB2312" pitchFamily="49" charset="-122"/>
                <a:ea typeface="仿宋_GB2312" pitchFamily="49" charset="-122"/>
              </a:rPr>
              <a:t>游</a:t>
            </a:r>
            <a:r>
              <a:rPr lang="zh-CN" altLang="zh-CN" dirty="0">
                <a:latin typeface="仿宋_GB2312" pitchFamily="49" charset="-122"/>
                <a:ea typeface="仿宋_GB2312" pitchFamily="49" charset="-122"/>
              </a:rPr>
              <a:t>。</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816429"/>
          </a:xfrm>
          <a:prstGeom prst="rect">
            <a:avLst/>
          </a:prstGeom>
          <a:noFill/>
        </p:spPr>
        <p:txBody>
          <a:bodyPr wrap="square" rtlCol="0">
            <a:spAutoFit/>
          </a:bodyPr>
          <a:lstStyle/>
          <a:p>
            <a:pPr indent="457200"/>
            <a:r>
              <a:rPr lang="zh-CN" altLang="zh-CN" b="1" dirty="0"/>
              <a:t>朗读练习</a:t>
            </a:r>
            <a:endParaRPr lang="zh-CN" altLang="zh-CN" dirty="0"/>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1</a:t>
            </a:r>
            <a:r>
              <a:rPr lang="zh-CN" altLang="zh-CN" sz="1600" dirty="0">
                <a:latin typeface="仿宋_GB2312" pitchFamily="49" charset="-122"/>
                <a:ea typeface="仿宋_GB2312" pitchFamily="49" charset="-122"/>
              </a:rPr>
              <a:t>）“因为原来不</a:t>
            </a:r>
            <a:r>
              <a:rPr lang="zh-CN" altLang="zh-CN" sz="1600" b="1" dirty="0">
                <a:latin typeface="仿宋_GB2312" pitchFamily="49" charset="-122"/>
                <a:ea typeface="仿宋_GB2312" pitchFamily="49" charset="-122"/>
              </a:rPr>
              <a:t>够</a:t>
            </a:r>
            <a:r>
              <a:rPr lang="zh-CN" altLang="zh-CN" sz="1600" dirty="0">
                <a:latin typeface="仿宋_GB2312" pitchFamily="49" charset="-122"/>
                <a:ea typeface="仿宋_GB2312" pitchFamily="49" charset="-122"/>
              </a:rPr>
              <a:t>，但现在</a:t>
            </a:r>
            <a:r>
              <a:rPr lang="zh-CN" altLang="zh-CN" sz="1600" b="1" dirty="0">
                <a:latin typeface="仿宋_GB2312" pitchFamily="49" charset="-122"/>
                <a:ea typeface="仿宋_GB2312" pitchFamily="49" charset="-122"/>
              </a:rPr>
              <a:t>凑够</a:t>
            </a:r>
            <a:r>
              <a:rPr lang="zh-CN" altLang="zh-CN" sz="1600" dirty="0">
                <a:latin typeface="仿宋_GB2312" pitchFamily="49" charset="-122"/>
                <a:ea typeface="仿宋_GB2312" pitchFamily="49" charset="-122"/>
              </a:rPr>
              <a:t>了。”孩子回答：“爸，我现在有二十美金了，我可以向您买一个小时的时间吗？明天请早一点儿回家——我想和您一起吃晚餐。”</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―《达瑞的故事》</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2</a:t>
            </a:r>
            <a:r>
              <a:rPr lang="zh-CN" altLang="zh-CN" sz="1600" dirty="0">
                <a:latin typeface="仿宋_GB2312" pitchFamily="49" charset="-122"/>
                <a:ea typeface="仿宋_GB2312" pitchFamily="49" charset="-122"/>
              </a:rPr>
              <a:t>）很</a:t>
            </a:r>
            <a:r>
              <a:rPr lang="zh-CN" altLang="zh-CN" sz="1600" b="1" dirty="0">
                <a:latin typeface="仿宋_GB2312" pitchFamily="49" charset="-122"/>
                <a:ea typeface="仿宋_GB2312" pitchFamily="49" charset="-122"/>
              </a:rPr>
              <a:t>久</a:t>
            </a:r>
            <a:r>
              <a:rPr lang="zh-CN" altLang="zh-CN" sz="1600" dirty="0">
                <a:latin typeface="仿宋_GB2312" pitchFamily="49" charset="-122"/>
                <a:ea typeface="仿宋_GB2312" pitchFamily="49" charset="-122"/>
              </a:rPr>
              <a:t>以前，在一个漆黑的</a:t>
            </a:r>
            <a:r>
              <a:rPr lang="zh-CN" altLang="zh-CN" sz="1600" b="1" dirty="0">
                <a:latin typeface="仿宋_GB2312" pitchFamily="49" charset="-122"/>
                <a:ea typeface="仿宋_GB2312" pitchFamily="49" charset="-122"/>
              </a:rPr>
              <a:t>秋</a:t>
            </a:r>
            <a:r>
              <a:rPr lang="zh-CN" altLang="zh-CN" sz="1600" dirty="0">
                <a:latin typeface="仿宋_GB2312" pitchFamily="49" charset="-122"/>
                <a:ea typeface="仿宋_GB2312" pitchFamily="49" charset="-122"/>
              </a:rPr>
              <a:t>天的夜晚，我泛</a:t>
            </a:r>
            <a:r>
              <a:rPr lang="zh-CN" altLang="zh-CN" sz="1600" b="1" dirty="0">
                <a:latin typeface="仿宋_GB2312" pitchFamily="49" charset="-122"/>
                <a:ea typeface="仿宋_GB2312" pitchFamily="49" charset="-122"/>
              </a:rPr>
              <a:t>舟</a:t>
            </a:r>
            <a:r>
              <a:rPr lang="zh-CN" altLang="zh-CN" sz="1600" dirty="0">
                <a:latin typeface="仿宋_GB2312" pitchFamily="49" charset="-122"/>
                <a:ea typeface="仿宋_GB2312" pitchFamily="49" charset="-122"/>
              </a:rPr>
              <a:t>在西伯利亚一条阴森森的河上。……可是生活之河却仍然在那阴森森的两岸之间</a:t>
            </a:r>
            <a:r>
              <a:rPr lang="zh-CN" altLang="zh-CN" sz="1600" b="1" dirty="0">
                <a:latin typeface="仿宋_GB2312" pitchFamily="49" charset="-122"/>
                <a:ea typeface="仿宋_GB2312" pitchFamily="49" charset="-122"/>
              </a:rPr>
              <a:t>流</a:t>
            </a:r>
            <a:r>
              <a:rPr lang="zh-CN" altLang="zh-CN" sz="1600" dirty="0">
                <a:latin typeface="仿宋_GB2312" pitchFamily="49" charset="-122"/>
                <a:ea typeface="仿宋_GB2312" pitchFamily="49" charset="-122"/>
              </a:rPr>
              <a:t>着，而火光也依</a:t>
            </a:r>
            <a:r>
              <a:rPr lang="zh-CN" altLang="zh-CN" sz="1600" b="1" dirty="0">
                <a:latin typeface="仿宋_GB2312" pitchFamily="49" charset="-122"/>
                <a:ea typeface="仿宋_GB2312" pitchFamily="49" charset="-122"/>
              </a:rPr>
              <a:t>旧</a:t>
            </a:r>
            <a:r>
              <a:rPr lang="zh-CN" altLang="zh-CN" sz="1600" dirty="0">
                <a:latin typeface="仿宋_GB2312" pitchFamily="49" charset="-122"/>
                <a:ea typeface="仿宋_GB2312" pitchFamily="49" charset="-122"/>
              </a:rPr>
              <a:t>非常遥远。因此，必须加劲划桨……</a:t>
            </a:r>
          </a:p>
          <a:p>
            <a:pPr indent="457200"/>
            <a:r>
              <a:rPr lang="zh-CN" altLang="zh-CN" sz="1600" dirty="0">
                <a:latin typeface="仿宋_GB2312" pitchFamily="49" charset="-122"/>
                <a:ea typeface="仿宋_GB2312" pitchFamily="49" charset="-122"/>
              </a:rPr>
              <a:t>然而，火光啊……毕竟……毕竟就在前</a:t>
            </a:r>
            <a:r>
              <a:rPr lang="zh-CN" altLang="zh-CN" sz="1600" b="1" dirty="0">
                <a:latin typeface="仿宋_GB2312" pitchFamily="49" charset="-122"/>
                <a:ea typeface="仿宋_GB2312" pitchFamily="49" charset="-122"/>
              </a:rPr>
              <a:t>头</a:t>
            </a:r>
            <a:r>
              <a:rPr lang="zh-CN" altLang="zh-CN" sz="1600" dirty="0">
                <a:latin typeface="仿宋_GB2312" pitchFamily="49" charset="-122"/>
                <a:ea typeface="仿宋_GB2312" pitchFamily="49" charset="-122"/>
              </a:rPr>
              <a:t>！</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―《火光》</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3</a:t>
            </a:r>
            <a:r>
              <a:rPr lang="zh-CN" altLang="zh-CN" sz="1600" dirty="0">
                <a:latin typeface="仿宋_GB2312" pitchFamily="49" charset="-122"/>
                <a:ea typeface="仿宋_GB2312" pitchFamily="49" charset="-122"/>
              </a:rPr>
              <a:t>）我的</a:t>
            </a:r>
            <a:r>
              <a:rPr lang="zh-CN" altLang="zh-CN" sz="1600" b="1" dirty="0">
                <a:latin typeface="仿宋_GB2312" pitchFamily="49" charset="-122"/>
                <a:ea typeface="仿宋_GB2312" pitchFamily="49" charset="-122"/>
              </a:rPr>
              <a:t>狗</a:t>
            </a:r>
            <a:r>
              <a:rPr lang="zh-CN" altLang="zh-CN" sz="1600" dirty="0">
                <a:latin typeface="仿宋_GB2312" pitchFamily="49" charset="-122"/>
                <a:ea typeface="仿宋_GB2312" pitchFamily="49" charset="-122"/>
              </a:rPr>
              <a:t>慢慢向它靠近。忽然，从附近一棵树上飞下一只黑胸脯的老麻雀，像一颗石子似的</a:t>
            </a:r>
            <a:r>
              <a:rPr lang="zh-CN" altLang="zh-CN" sz="1600" b="1" dirty="0">
                <a:latin typeface="仿宋_GB2312" pitchFamily="49" charset="-122"/>
                <a:ea typeface="仿宋_GB2312" pitchFamily="49" charset="-122"/>
              </a:rPr>
              <a:t>落</a:t>
            </a:r>
            <a:r>
              <a:rPr lang="zh-CN" altLang="zh-CN" sz="1600" dirty="0">
                <a:latin typeface="仿宋_GB2312" pitchFamily="49" charset="-122"/>
                <a:ea typeface="仿宋_GB2312" pitchFamily="49" charset="-122"/>
              </a:rPr>
              <a:t>到</a:t>
            </a:r>
            <a:r>
              <a:rPr lang="zh-CN" altLang="zh-CN" sz="1600" b="1" dirty="0">
                <a:latin typeface="仿宋_GB2312" pitchFamily="49" charset="-122"/>
                <a:ea typeface="仿宋_GB2312" pitchFamily="49" charset="-122"/>
              </a:rPr>
              <a:t>狗</a:t>
            </a:r>
            <a:r>
              <a:rPr lang="zh-CN" altLang="zh-CN" sz="1600" dirty="0">
                <a:latin typeface="仿宋_GB2312" pitchFamily="49" charset="-122"/>
                <a:ea typeface="仿宋_GB2312" pitchFamily="49" charset="-122"/>
              </a:rPr>
              <a:t>的眼前。老麻雀全身倒竖着羽毛，惊恐万状，发出绝望、凄惨的叫声，接着向</a:t>
            </a:r>
            <a:r>
              <a:rPr lang="zh-CN" altLang="zh-CN" sz="1600" b="1" dirty="0">
                <a:latin typeface="仿宋_GB2312" pitchFamily="49" charset="-122"/>
                <a:ea typeface="仿宋_GB2312" pitchFamily="49" charset="-122"/>
              </a:rPr>
              <a:t>露</a:t>
            </a:r>
            <a:r>
              <a:rPr lang="zh-CN" altLang="zh-CN" sz="1600" dirty="0">
                <a:latin typeface="仿宋_GB2312" pitchFamily="49" charset="-122"/>
                <a:ea typeface="仿宋_GB2312" pitchFamily="49" charset="-122"/>
              </a:rPr>
              <a:t>出牙齿、大张着的</a:t>
            </a:r>
            <a:r>
              <a:rPr lang="zh-CN" altLang="zh-CN" sz="1600" b="1" dirty="0">
                <a:latin typeface="仿宋_GB2312" pitchFamily="49" charset="-122"/>
                <a:ea typeface="仿宋_GB2312" pitchFamily="49" charset="-122"/>
              </a:rPr>
              <a:t>狗</a:t>
            </a:r>
            <a:r>
              <a:rPr lang="zh-CN" altLang="zh-CN" sz="1600" dirty="0">
                <a:latin typeface="仿宋_GB2312" pitchFamily="49" charset="-122"/>
                <a:ea typeface="仿宋_GB2312" pitchFamily="49" charset="-122"/>
              </a:rPr>
              <a:t>嘴扑去。</a:t>
            </a:r>
          </a:p>
          <a:p>
            <a:pPr indent="457200" algn="r"/>
            <a:r>
              <a:rPr lang="zh-CN" altLang="zh-CN" sz="1600" dirty="0" smtClean="0">
                <a:latin typeface="仿宋_GB2312" pitchFamily="49" charset="-122"/>
                <a:ea typeface="仿宋_GB2312" pitchFamily="49" charset="-122"/>
              </a:rPr>
              <a:t>―</a:t>
            </a:r>
            <a:r>
              <a:rPr lang="zh-CN" altLang="zh-CN" sz="1600" dirty="0">
                <a:latin typeface="仿宋_GB2312" pitchFamily="49" charset="-122"/>
                <a:ea typeface="仿宋_GB2312" pitchFamily="49" charset="-122"/>
              </a:rPr>
              <a:t>―《麻雀》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en-US" altLang="zh-CN" b="1" dirty="0"/>
              <a:t>7.</a:t>
            </a:r>
            <a:r>
              <a:rPr lang="zh-CN" altLang="zh-CN" b="1" dirty="0"/>
              <a:t>韵母</a:t>
            </a:r>
            <a:r>
              <a:rPr lang="en-US" altLang="zh-CN" b="1" dirty="0" err="1"/>
              <a:t>er</a:t>
            </a:r>
            <a:r>
              <a:rPr lang="zh-CN" altLang="zh-CN" b="1" dirty="0"/>
              <a:t>发成</a:t>
            </a:r>
            <a:r>
              <a:rPr lang="en-US" altLang="zh-CN" b="1" dirty="0"/>
              <a:t>e</a:t>
            </a:r>
            <a:r>
              <a:rPr lang="zh-CN" altLang="zh-CN" b="1" dirty="0"/>
              <a:t>，或声母</a:t>
            </a:r>
            <a:r>
              <a:rPr lang="en-US" altLang="zh-CN" b="1" dirty="0"/>
              <a:t>r</a:t>
            </a:r>
            <a:r>
              <a:rPr lang="zh-CN" altLang="zh-CN" b="1" dirty="0"/>
              <a:t>发成</a:t>
            </a:r>
            <a:r>
              <a:rPr lang="en-US" altLang="zh-CN" b="1" dirty="0"/>
              <a:t>-i</a:t>
            </a:r>
            <a:endParaRPr lang="zh-CN" altLang="zh-CN" dirty="0"/>
          </a:p>
          <a:p>
            <a:pPr indent="457200"/>
            <a:r>
              <a:rPr lang="zh-CN" altLang="zh-CN" dirty="0"/>
              <a:t>单韵母</a:t>
            </a:r>
            <a:r>
              <a:rPr lang="en-US" altLang="zh-CN" b="1" dirty="0" err="1"/>
              <a:t>er</a:t>
            </a:r>
            <a:r>
              <a:rPr lang="zh-CN" altLang="zh-CN" dirty="0"/>
              <a:t>的发音，是启海片及通州地区部分人的发音难点。问题是有些人受方言习惯的长期影响，发音时舌尖不会上翘（发翘舌音</a:t>
            </a:r>
            <a:r>
              <a:rPr lang="en-US" altLang="zh-CN" dirty="0" err="1"/>
              <a:t>zh</a:t>
            </a:r>
            <a:r>
              <a:rPr lang="zh-CN" altLang="zh-CN" dirty="0"/>
              <a:t>、</a:t>
            </a:r>
            <a:r>
              <a:rPr lang="en-US" altLang="zh-CN" dirty="0" err="1"/>
              <a:t>ch</a:t>
            </a:r>
            <a:r>
              <a:rPr lang="zh-CN" altLang="zh-CN" dirty="0"/>
              <a:t>、</a:t>
            </a:r>
            <a:r>
              <a:rPr lang="en-US" altLang="zh-CN" dirty="0" err="1"/>
              <a:t>sh</a:t>
            </a:r>
            <a:r>
              <a:rPr lang="zh-CN" altLang="zh-CN" dirty="0"/>
              <a:t>是舌尖翘起接触或靠近硬腭前部，而</a:t>
            </a:r>
            <a:r>
              <a:rPr lang="en-US" altLang="zh-CN" dirty="0" err="1"/>
              <a:t>er</a:t>
            </a:r>
            <a:r>
              <a:rPr lang="zh-CN" altLang="zh-CN" dirty="0"/>
              <a:t>的舌尖位置要卷起至更靠后的硬腭中部，俗称卷舌音）。由于同样的原因，有些人还会把声母</a:t>
            </a:r>
            <a:r>
              <a:rPr lang="en-US" altLang="zh-CN" dirty="0"/>
              <a:t>r</a:t>
            </a:r>
            <a:r>
              <a:rPr lang="zh-CN" altLang="zh-CN" dirty="0"/>
              <a:t>直接发成元音</a:t>
            </a:r>
            <a:r>
              <a:rPr lang="en-US" altLang="zh-CN" dirty="0"/>
              <a:t>-i</a:t>
            </a:r>
            <a:r>
              <a:rPr lang="zh-CN" altLang="zh-CN" dirty="0"/>
              <a:t>（前）。</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）二读成“è”　</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儿子读成“é子”　</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而且读成“é且 ”　耳朵读成“ě朵”</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）忽然读成“</a:t>
            </a:r>
            <a:r>
              <a:rPr lang="en-US" altLang="zh-CN" dirty="0" err="1">
                <a:latin typeface="仿宋_GB2312" pitchFamily="49" charset="-122"/>
                <a:ea typeface="仿宋_GB2312" pitchFamily="49" charset="-122"/>
              </a:rPr>
              <a:t>hu</a:t>
            </a:r>
            <a:r>
              <a:rPr lang="en-US" altLang="zh-CN" dirty="0">
                <a:latin typeface="仿宋_GB2312" pitchFamily="49" charset="-122"/>
                <a:ea typeface="仿宋_GB2312" pitchFamily="49" charset="-122"/>
              </a:rPr>
              <a:t>-i</a:t>
            </a:r>
            <a:r>
              <a:rPr lang="zh-CN" altLang="zh-CN" dirty="0">
                <a:latin typeface="仿宋_GB2312" pitchFamily="49" charset="-122"/>
                <a:ea typeface="仿宋_GB2312" pitchFamily="49" charset="-122"/>
              </a:rPr>
              <a:t>á</a:t>
            </a:r>
            <a:r>
              <a:rPr lang="en-US" altLang="zh-CN" dirty="0">
                <a:latin typeface="仿宋_GB2312" pitchFamily="49" charset="-122"/>
                <a:ea typeface="仿宋_GB2312" pitchFamily="49" charset="-122"/>
              </a:rPr>
              <a:t>n</a:t>
            </a:r>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　然后读成“</a:t>
            </a:r>
            <a:r>
              <a:rPr lang="en-US" altLang="zh-CN" dirty="0">
                <a:latin typeface="仿宋_GB2312" pitchFamily="49" charset="-122"/>
                <a:ea typeface="仿宋_GB2312" pitchFamily="49" charset="-122"/>
              </a:rPr>
              <a:t>-i</a:t>
            </a:r>
            <a:r>
              <a:rPr lang="zh-CN" altLang="zh-CN" dirty="0">
                <a:latin typeface="仿宋_GB2312" pitchFamily="49" charset="-122"/>
                <a:ea typeface="仿宋_GB2312" pitchFamily="49" charset="-122"/>
              </a:rPr>
              <a:t>á</a:t>
            </a:r>
            <a:r>
              <a:rPr lang="en-US" altLang="zh-CN" dirty="0">
                <a:latin typeface="仿宋_GB2312" pitchFamily="49" charset="-122"/>
                <a:ea typeface="仿宋_GB2312" pitchFamily="49" charset="-122"/>
              </a:rPr>
              <a:t>n</a:t>
            </a:r>
            <a:r>
              <a:rPr lang="zh-CN" altLang="zh-CN" dirty="0">
                <a:latin typeface="仿宋_GB2312" pitchFamily="49" charset="-122"/>
                <a:ea typeface="仿宋_GB2312" pitchFamily="49" charset="-122"/>
              </a:rPr>
              <a:t>后” 　 偶然读成“ě</a:t>
            </a:r>
            <a:r>
              <a:rPr lang="en-US" altLang="zh-CN" dirty="0">
                <a:latin typeface="仿宋_GB2312" pitchFamily="49" charset="-122"/>
                <a:ea typeface="仿宋_GB2312" pitchFamily="49" charset="-122"/>
              </a:rPr>
              <a:t>-i</a:t>
            </a:r>
            <a:r>
              <a:rPr lang="zh-CN" altLang="zh-CN" dirty="0">
                <a:latin typeface="仿宋_GB2312" pitchFamily="49" charset="-122"/>
                <a:ea typeface="仿宋_GB2312" pitchFamily="49" charset="-122"/>
              </a:rPr>
              <a:t>á</a:t>
            </a:r>
            <a:r>
              <a:rPr lang="en-US" altLang="zh-CN" dirty="0">
                <a:latin typeface="仿宋_GB2312" pitchFamily="49" charset="-122"/>
                <a:ea typeface="仿宋_GB2312" pitchFamily="49" charset="-122"/>
              </a:rPr>
              <a:t>n</a:t>
            </a:r>
            <a:r>
              <a:rPr lang="zh-CN" altLang="zh-CN" dirty="0">
                <a:latin typeface="仿宋_GB2312" pitchFamily="49" charset="-122"/>
                <a:ea typeface="仿宋_GB2312" pitchFamily="49" charset="-122"/>
              </a:rPr>
              <a:t>”</a:t>
            </a:r>
          </a:p>
          <a:p>
            <a:pPr indent="457200"/>
            <a:r>
              <a:rPr lang="zh-CN" altLang="zh-CN" dirty="0">
                <a:latin typeface="仿宋_GB2312" pitchFamily="49" charset="-122"/>
                <a:ea typeface="仿宋_GB2312" pitchFamily="49" charset="-122"/>
              </a:rPr>
              <a:t>容易读成“</a:t>
            </a:r>
            <a:r>
              <a:rPr lang="en-US" altLang="zh-CN" dirty="0">
                <a:latin typeface="仿宋_GB2312" pitchFamily="49" charset="-122"/>
                <a:ea typeface="仿宋_GB2312" pitchFamily="49" charset="-122"/>
              </a:rPr>
              <a:t>-</a:t>
            </a:r>
            <a:r>
              <a:rPr lang="en-US" altLang="zh-CN" dirty="0" err="1">
                <a:latin typeface="仿宋_GB2312" pitchFamily="49" charset="-122"/>
                <a:ea typeface="仿宋_GB2312" pitchFamily="49" charset="-122"/>
              </a:rPr>
              <a:t>iong</a:t>
            </a:r>
            <a:r>
              <a:rPr lang="zh-CN" altLang="zh-CN" dirty="0">
                <a:latin typeface="仿宋_GB2312" pitchFamily="49" charset="-122"/>
                <a:ea typeface="仿宋_GB2312" pitchFamily="49" charset="-122"/>
              </a:rPr>
              <a:t>易</a:t>
            </a:r>
            <a:r>
              <a:rPr lang="zh-CN" altLang="zh-CN" dirty="0" smtClean="0">
                <a:latin typeface="仿宋_GB2312" pitchFamily="49" charset="-122"/>
                <a:ea typeface="仿宋_GB2312" pitchFamily="49" charset="-122"/>
              </a:rPr>
              <a:t>”</a:t>
            </a:r>
            <a:endParaRPr lang="en-US" altLang="zh-CN" dirty="0" smtClean="0">
              <a:latin typeface="仿宋_GB2312" pitchFamily="49" charset="-122"/>
              <a:ea typeface="仿宋_GB2312" pitchFamily="49" charset="-122"/>
            </a:endParaRPr>
          </a:p>
          <a:p>
            <a:pPr indent="457200"/>
            <a:endParaRPr lang="zh-CN" altLang="zh-CN" dirty="0"/>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）二　十二　二十二　三十二　……</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儿</a:t>
            </a:r>
            <a:r>
              <a:rPr lang="zh-CN" altLang="zh-CN" dirty="0">
                <a:latin typeface="仿宋_GB2312" pitchFamily="49" charset="-122"/>
                <a:ea typeface="仿宋_GB2312" pitchFamily="49" charset="-122"/>
              </a:rPr>
              <a:t>子这次考了八十</a:t>
            </a:r>
            <a:r>
              <a:rPr lang="zh-CN" altLang="zh-CN" b="1" dirty="0">
                <a:latin typeface="仿宋_GB2312" pitchFamily="49" charset="-122"/>
                <a:ea typeface="仿宋_GB2312" pitchFamily="49" charset="-122"/>
              </a:rPr>
              <a:t>二</a:t>
            </a:r>
            <a:r>
              <a:rPr lang="zh-CN" altLang="zh-CN" dirty="0">
                <a:latin typeface="仿宋_GB2312" pitchFamily="49" charset="-122"/>
                <a:ea typeface="仿宋_GB2312" pitchFamily="49" charset="-122"/>
              </a:rPr>
              <a:t>，而且还改试卷的分</a:t>
            </a:r>
            <a:r>
              <a:rPr lang="zh-CN" altLang="zh-CN" b="1" dirty="0">
                <a:latin typeface="仿宋_GB2312" pitchFamily="49" charset="-122"/>
                <a:ea typeface="仿宋_GB2312" pitchFamily="49" charset="-122"/>
              </a:rPr>
              <a:t>儿</a:t>
            </a:r>
            <a:r>
              <a:rPr lang="zh-CN" altLang="zh-CN" dirty="0">
                <a:latin typeface="仿宋_GB2312" pitchFamily="49" charset="-122"/>
                <a:ea typeface="仿宋_GB2312" pitchFamily="49" charset="-122"/>
              </a:rPr>
              <a:t>，我先说他也不</a:t>
            </a:r>
            <a:r>
              <a:rPr lang="zh-CN" altLang="zh-CN" b="1" dirty="0">
                <a:latin typeface="仿宋_GB2312" pitchFamily="49" charset="-122"/>
                <a:ea typeface="仿宋_GB2312" pitchFamily="49" charset="-122"/>
              </a:rPr>
              <a:t>容</a:t>
            </a:r>
            <a:r>
              <a:rPr lang="zh-CN" altLang="zh-CN" dirty="0">
                <a:latin typeface="仿宋_GB2312" pitchFamily="49" charset="-122"/>
                <a:ea typeface="仿宋_GB2312" pitchFamily="49" charset="-122"/>
              </a:rPr>
              <a:t>易，进步了，</a:t>
            </a:r>
            <a:r>
              <a:rPr lang="zh-CN" altLang="zh-CN" b="1" dirty="0">
                <a:latin typeface="仿宋_GB2312" pitchFamily="49" charset="-122"/>
                <a:ea typeface="仿宋_GB2312" pitchFamily="49" charset="-122"/>
              </a:rPr>
              <a:t>然</a:t>
            </a:r>
            <a:r>
              <a:rPr lang="zh-CN" altLang="zh-CN" dirty="0">
                <a:latin typeface="仿宋_GB2312" pitchFamily="49" charset="-122"/>
                <a:ea typeface="仿宋_GB2312" pitchFamily="49" charset="-122"/>
              </a:rPr>
              <a:t>后再批评了他改分的事情。</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朗读练习</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）夕阳落山不久，西方的天空，还</a:t>
            </a:r>
            <a:r>
              <a:rPr lang="zh-CN" altLang="zh-CN" b="1" dirty="0">
                <a:latin typeface="仿宋_GB2312" pitchFamily="49" charset="-122"/>
                <a:ea typeface="仿宋_GB2312" pitchFamily="49" charset="-122"/>
              </a:rPr>
              <a:t>燃</a:t>
            </a:r>
            <a:r>
              <a:rPr lang="zh-CN" altLang="zh-CN" dirty="0">
                <a:latin typeface="仿宋_GB2312" pitchFamily="49" charset="-122"/>
                <a:ea typeface="仿宋_GB2312" pitchFamily="49" charset="-122"/>
              </a:rPr>
              <a:t>烧着一片橘红色的晚霞。大海，也被这霞光</a:t>
            </a:r>
            <a:r>
              <a:rPr lang="zh-CN" altLang="zh-CN" b="1" dirty="0">
                <a:latin typeface="仿宋_GB2312" pitchFamily="49" charset="-122"/>
                <a:ea typeface="仿宋_GB2312" pitchFamily="49" charset="-122"/>
              </a:rPr>
              <a:t>染</a:t>
            </a:r>
            <a:r>
              <a:rPr lang="zh-CN" altLang="zh-CN" dirty="0">
                <a:latin typeface="仿宋_GB2312" pitchFamily="49" charset="-122"/>
                <a:ea typeface="仿宋_GB2312" pitchFamily="49" charset="-122"/>
              </a:rPr>
              <a:t>成了红色，</a:t>
            </a:r>
            <a:r>
              <a:rPr lang="zh-CN" altLang="zh-CN" b="1" dirty="0">
                <a:latin typeface="仿宋_GB2312" pitchFamily="49" charset="-122"/>
                <a:ea typeface="仿宋_GB2312" pitchFamily="49" charset="-122"/>
              </a:rPr>
              <a:t>而</a:t>
            </a:r>
            <a:r>
              <a:rPr lang="zh-CN" altLang="zh-CN" dirty="0">
                <a:latin typeface="仿宋_GB2312" pitchFamily="49" charset="-122"/>
                <a:ea typeface="仿宋_GB2312" pitchFamily="49" charset="-122"/>
              </a:rPr>
              <a:t>且比天空的景色更要壮观。……</a:t>
            </a:r>
            <a:r>
              <a:rPr lang="zh-CN" altLang="zh-CN" b="1" dirty="0">
                <a:latin typeface="仿宋_GB2312" pitchFamily="49" charset="-122"/>
                <a:ea typeface="仿宋_GB2312" pitchFamily="49" charset="-122"/>
              </a:rPr>
              <a:t>而</a:t>
            </a:r>
            <a:r>
              <a:rPr lang="zh-CN" altLang="zh-CN" dirty="0">
                <a:latin typeface="仿宋_GB2312" pitchFamily="49" charset="-122"/>
                <a:ea typeface="仿宋_GB2312" pitchFamily="49" charset="-122"/>
              </a:rPr>
              <a:t>后面的一排，又闪烁着，滚动着，涌了过来。</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―《海滨仲夏夜》</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）完全按照托</a:t>
            </a:r>
            <a:r>
              <a:rPr lang="zh-CN" altLang="zh-CN" b="1" dirty="0">
                <a:latin typeface="仿宋_GB2312" pitchFamily="49" charset="-122"/>
                <a:ea typeface="仿宋_GB2312" pitchFamily="49" charset="-122"/>
              </a:rPr>
              <a:t>尔</a:t>
            </a:r>
            <a:r>
              <a:rPr lang="zh-CN" altLang="zh-CN" dirty="0">
                <a:latin typeface="仿宋_GB2312" pitchFamily="49" charset="-122"/>
                <a:ea typeface="仿宋_GB2312" pitchFamily="49" charset="-122"/>
              </a:rPr>
              <a:t>斯泰的愿望，他的坟墓成了世间最美的，给人印象最深刻的坟墓。……这位比谁都感到受自己的声名所累的伟人，却像</a:t>
            </a:r>
            <a:r>
              <a:rPr lang="zh-CN" altLang="zh-CN" b="1" dirty="0">
                <a:latin typeface="仿宋_GB2312" pitchFamily="49" charset="-122"/>
                <a:ea typeface="仿宋_GB2312" pitchFamily="49" charset="-122"/>
              </a:rPr>
              <a:t>偶尔</a:t>
            </a:r>
            <a:r>
              <a:rPr lang="zh-CN" altLang="zh-CN" dirty="0">
                <a:latin typeface="仿宋_GB2312" pitchFamily="49" charset="-122"/>
                <a:ea typeface="仿宋_GB2312" pitchFamily="49" charset="-122"/>
              </a:rPr>
              <a:t>被发现的流浪汉，不为人知的士兵，不留名姓地被人埋葬了。……保护列夫·托</a:t>
            </a:r>
            <a:r>
              <a:rPr lang="zh-CN" altLang="zh-CN" b="1" dirty="0">
                <a:latin typeface="仿宋_GB2312" pitchFamily="49" charset="-122"/>
                <a:ea typeface="仿宋_GB2312" pitchFamily="49" charset="-122"/>
              </a:rPr>
              <a:t>尔</a:t>
            </a:r>
            <a:r>
              <a:rPr lang="zh-CN" altLang="zh-CN" dirty="0">
                <a:latin typeface="仿宋_GB2312" pitchFamily="49" charset="-122"/>
                <a:ea typeface="仿宋_GB2312" pitchFamily="49" charset="-122"/>
              </a:rPr>
              <a:t>斯泰得以安息的没有</a:t>
            </a:r>
            <a:r>
              <a:rPr lang="zh-CN" altLang="zh-CN" b="1" dirty="0">
                <a:latin typeface="仿宋_GB2312" pitchFamily="49" charset="-122"/>
                <a:ea typeface="仿宋_GB2312" pitchFamily="49" charset="-122"/>
              </a:rPr>
              <a:t>任</a:t>
            </a:r>
            <a:r>
              <a:rPr lang="zh-CN" altLang="zh-CN" dirty="0">
                <a:latin typeface="仿宋_GB2312" pitchFamily="49" charset="-122"/>
                <a:ea typeface="仿宋_GB2312" pitchFamily="49" charset="-122"/>
              </a:rPr>
              <a:t>何别的东西，唯有人们的敬意；</a:t>
            </a:r>
            <a:r>
              <a:rPr lang="zh-CN" altLang="zh-CN" b="1" dirty="0">
                <a:latin typeface="仿宋_GB2312" pitchFamily="49" charset="-122"/>
                <a:ea typeface="仿宋_GB2312" pitchFamily="49" charset="-122"/>
              </a:rPr>
              <a:t>而</a:t>
            </a:r>
            <a:r>
              <a:rPr lang="zh-CN" altLang="zh-CN" dirty="0">
                <a:latin typeface="仿宋_GB2312" pitchFamily="49" charset="-122"/>
                <a:ea typeface="仿宋_GB2312" pitchFamily="49" charset="-122"/>
              </a:rPr>
              <a:t>通常，人们却总是怀着好奇，去破坏伟人墓地的宁静。</a:t>
            </a:r>
          </a:p>
          <a:p>
            <a:pPr indent="457200"/>
            <a:r>
              <a:rPr lang="zh-CN" altLang="zh-CN" dirty="0">
                <a:latin typeface="仿宋_GB2312" pitchFamily="49" charset="-122"/>
                <a:ea typeface="仿宋_GB2312" pitchFamily="49" charset="-122"/>
              </a:rPr>
              <a:t>……风</a:t>
            </a:r>
            <a:r>
              <a:rPr lang="zh-CN" altLang="zh-CN" b="1" dirty="0">
                <a:latin typeface="仿宋_GB2312" pitchFamily="49" charset="-122"/>
                <a:ea typeface="仿宋_GB2312" pitchFamily="49" charset="-122"/>
              </a:rPr>
              <a:t>儿</a:t>
            </a:r>
            <a:r>
              <a:rPr lang="zh-CN" altLang="zh-CN" dirty="0">
                <a:latin typeface="仿宋_GB2312" pitchFamily="49" charset="-122"/>
                <a:ea typeface="仿宋_GB2312" pitchFamily="49" charset="-122"/>
              </a:rPr>
              <a:t>俯临，在这座无名者之墓的树木之间飒飒响着，和暖的阳光在坟头嬉戏。</a:t>
            </a:r>
          </a:p>
          <a:p>
            <a:pPr indent="457200" algn="r"/>
            <a:r>
              <a:rPr lang="zh-CN" altLang="zh-CN" b="1" dirty="0" smtClean="0">
                <a:latin typeface="仿宋_GB2312" pitchFamily="49" charset="-122"/>
                <a:ea typeface="仿宋_GB2312" pitchFamily="49" charset="-122"/>
              </a:rPr>
              <a:t>―</a:t>
            </a:r>
            <a:r>
              <a:rPr lang="zh-CN" altLang="zh-CN" b="1" dirty="0">
                <a:latin typeface="仿宋_GB2312" pitchFamily="49" charset="-122"/>
                <a:ea typeface="仿宋_GB2312" pitchFamily="49" charset="-122"/>
              </a:rPr>
              <a:t>―</a:t>
            </a:r>
            <a:r>
              <a:rPr lang="zh-CN" altLang="zh-CN" dirty="0">
                <a:latin typeface="仿宋_GB2312" pitchFamily="49" charset="-122"/>
                <a:ea typeface="仿宋_GB2312" pitchFamily="49" charset="-122"/>
              </a:rPr>
              <a:t>《世间最美的坟墓》</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en-US" altLang="zh-CN" b="1" dirty="0"/>
              <a:t>8.</a:t>
            </a:r>
            <a:r>
              <a:rPr lang="zh-CN" altLang="zh-CN" b="1" dirty="0"/>
              <a:t>鼻韵母</a:t>
            </a:r>
            <a:r>
              <a:rPr lang="en-US" altLang="zh-CN" b="1" dirty="0"/>
              <a:t>an</a:t>
            </a:r>
            <a:r>
              <a:rPr lang="zh-CN" altLang="zh-CN" b="1" dirty="0"/>
              <a:t>和</a:t>
            </a:r>
            <a:r>
              <a:rPr lang="en-US" altLang="zh-CN" b="1" dirty="0" err="1"/>
              <a:t>ang</a:t>
            </a:r>
            <a:r>
              <a:rPr lang="en-US" altLang="zh-CN" b="1" dirty="0"/>
              <a:t> </a:t>
            </a:r>
            <a:r>
              <a:rPr lang="zh-CN" altLang="zh-CN" b="1" dirty="0"/>
              <a:t>不分</a:t>
            </a:r>
            <a:endParaRPr lang="zh-CN" altLang="zh-CN" dirty="0"/>
          </a:p>
          <a:p>
            <a:pPr indent="457200"/>
            <a:r>
              <a:rPr lang="zh-CN" altLang="zh-CN" dirty="0"/>
              <a:t>众所周知，我国南方地区普通话不准的普遍现象之一就是前后鼻音不分，但南通方言片的普通话方音特征之一</a:t>
            </a:r>
            <a:r>
              <a:rPr lang="en-US" altLang="zh-CN" dirty="0"/>
              <a:t>,</a:t>
            </a:r>
            <a:r>
              <a:rPr lang="zh-CN" altLang="zh-CN" dirty="0"/>
              <a:t>则是把鼻韵母</a:t>
            </a:r>
            <a:r>
              <a:rPr lang="en-US" altLang="zh-CN" dirty="0"/>
              <a:t>an</a:t>
            </a:r>
            <a:r>
              <a:rPr lang="zh-CN" altLang="zh-CN" dirty="0"/>
              <a:t>发成</a:t>
            </a:r>
            <a:r>
              <a:rPr lang="en-US" altLang="zh-CN" dirty="0" err="1"/>
              <a:t>ang</a:t>
            </a:r>
            <a:r>
              <a:rPr lang="zh-CN" altLang="zh-CN" dirty="0"/>
              <a:t>，甚至有人不会发</a:t>
            </a:r>
            <a:r>
              <a:rPr lang="en-US" altLang="zh-CN" dirty="0"/>
              <a:t>an</a:t>
            </a:r>
            <a:r>
              <a:rPr lang="zh-CN" altLang="zh-CN" dirty="0"/>
              <a:t>（启海片也有这种特征，而如东及如皋部分地区则有相反的现象，即把</a:t>
            </a:r>
            <a:r>
              <a:rPr lang="en-US" altLang="zh-CN" dirty="0" err="1"/>
              <a:t>ang</a:t>
            </a:r>
            <a:r>
              <a:rPr lang="zh-CN" altLang="zh-CN" dirty="0"/>
              <a:t>发成</a:t>
            </a:r>
            <a:r>
              <a:rPr lang="en-US" altLang="zh-CN" dirty="0"/>
              <a:t>an</a:t>
            </a:r>
            <a:r>
              <a:rPr lang="zh-CN" altLang="zh-CN" dirty="0"/>
              <a:t>）。</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31873"/>
          </a:xfrm>
          <a:prstGeom prst="rect">
            <a:avLst/>
          </a:prstGeom>
          <a:noFill/>
        </p:spPr>
        <p:txBody>
          <a:bodyPr wrap="square" rtlCol="0">
            <a:spAutoFit/>
          </a:bodyPr>
          <a:lstStyle/>
          <a:p>
            <a:pPr indent="457200"/>
            <a:r>
              <a:rPr lang="zh-CN" altLang="zh-CN" sz="1600" b="1" dirty="0"/>
              <a:t>常用词语</a:t>
            </a:r>
            <a:endParaRPr lang="zh-CN" altLang="zh-CN" sz="1600" dirty="0"/>
          </a:p>
          <a:p>
            <a:pPr indent="457200"/>
            <a:r>
              <a:rPr lang="zh-CN" altLang="zh-CN" sz="1600" dirty="0">
                <a:latin typeface="仿宋_GB2312" pitchFamily="49" charset="-122"/>
                <a:ea typeface="仿宋_GB2312" pitchFamily="49" charset="-122"/>
              </a:rPr>
              <a:t>班级读成“</a:t>
            </a:r>
            <a:r>
              <a:rPr lang="en-US" altLang="zh-CN" sz="1600" dirty="0">
                <a:latin typeface="仿宋_GB2312" pitchFamily="49" charset="-122"/>
                <a:ea typeface="仿宋_GB2312" pitchFamily="49" charset="-122"/>
              </a:rPr>
              <a:t>b</a:t>
            </a:r>
            <a:r>
              <a:rPr lang="zh-CN" altLang="zh-CN" sz="1600" dirty="0">
                <a:latin typeface="仿宋_GB2312" pitchFamily="49" charset="-122"/>
                <a:ea typeface="仿宋_GB2312" pitchFamily="49" charset="-122"/>
              </a:rPr>
              <a:t>ā</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级”　　伴侣读成“</a:t>
            </a:r>
            <a:r>
              <a:rPr lang="en-US" altLang="zh-CN" sz="1600" dirty="0">
                <a:latin typeface="仿宋_GB2312" pitchFamily="49" charset="-122"/>
                <a:ea typeface="仿宋_GB2312" pitchFamily="49" charset="-122"/>
              </a:rPr>
              <a:t>b</a:t>
            </a:r>
            <a:r>
              <a:rPr lang="zh-CN" altLang="zh-CN" sz="1600" dirty="0">
                <a:latin typeface="仿宋_GB2312" pitchFamily="49" charset="-122"/>
                <a:ea typeface="仿宋_GB2312" pitchFamily="49" charset="-122"/>
              </a:rPr>
              <a:t>à</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侣”　　南通读成“</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á</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通”　</a:t>
            </a:r>
            <a:r>
              <a:rPr lang="zh-CN" altLang="zh-CN" sz="1600" dirty="0" smtClean="0">
                <a:latin typeface="仿宋_GB2312" pitchFamily="49" charset="-122"/>
                <a:ea typeface="仿宋_GB2312" pitchFamily="49" charset="-122"/>
              </a:rPr>
              <a:t>狼山</a:t>
            </a:r>
            <a:r>
              <a:rPr lang="zh-CN" altLang="zh-CN" sz="1600" dirty="0">
                <a:latin typeface="仿宋_GB2312" pitchFamily="49" charset="-122"/>
                <a:ea typeface="仿宋_GB2312" pitchFamily="49" charset="-122"/>
              </a:rPr>
              <a:t>读成“狼</a:t>
            </a:r>
            <a:r>
              <a:rPr lang="en-US" altLang="zh-CN" sz="1600" dirty="0" err="1">
                <a:latin typeface="仿宋_GB2312" pitchFamily="49" charset="-122"/>
                <a:ea typeface="仿宋_GB2312" pitchFamily="49" charset="-122"/>
              </a:rPr>
              <a:t>sh</a:t>
            </a:r>
            <a:r>
              <a:rPr lang="zh-CN" altLang="zh-CN" sz="1600" dirty="0">
                <a:latin typeface="仿宋_GB2312" pitchFamily="49" charset="-122"/>
                <a:ea typeface="仿宋_GB2312" pitchFamily="49" charset="-122"/>
              </a:rPr>
              <a:t>ā</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　　吃饭读成“吃</a:t>
            </a:r>
            <a:r>
              <a:rPr lang="en-US" altLang="zh-CN" sz="1600" dirty="0">
                <a:latin typeface="仿宋_GB2312" pitchFamily="49" charset="-122"/>
                <a:ea typeface="仿宋_GB2312" pitchFamily="49" charset="-122"/>
              </a:rPr>
              <a:t>f</a:t>
            </a:r>
            <a:r>
              <a:rPr lang="zh-CN" altLang="zh-CN" sz="1600" dirty="0">
                <a:latin typeface="仿宋_GB2312" pitchFamily="49" charset="-122"/>
                <a:ea typeface="仿宋_GB2312" pitchFamily="49" charset="-122"/>
              </a:rPr>
              <a:t>à</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a:t>
            </a:r>
          </a:p>
          <a:p>
            <a:pPr indent="457200"/>
            <a:r>
              <a:rPr lang="zh-CN" altLang="zh-CN" sz="1600" dirty="0">
                <a:latin typeface="仿宋_GB2312" pitchFamily="49" charset="-122"/>
                <a:ea typeface="仿宋_GB2312" pitchFamily="49" charset="-122"/>
              </a:rPr>
              <a:t>喜欢读成“喜</a:t>
            </a:r>
            <a:r>
              <a:rPr lang="en-US" altLang="zh-CN" sz="1600" dirty="0">
                <a:latin typeface="仿宋_GB2312" pitchFamily="49" charset="-122"/>
                <a:ea typeface="仿宋_GB2312" pitchFamily="49" charset="-122"/>
              </a:rPr>
              <a:t>b</a:t>
            </a:r>
            <a:r>
              <a:rPr lang="zh-CN" altLang="zh-CN" sz="1600" dirty="0">
                <a:latin typeface="仿宋_GB2312" pitchFamily="49" charset="-122"/>
                <a:ea typeface="仿宋_GB2312" pitchFamily="49" charset="-122"/>
              </a:rPr>
              <a:t>ā</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　　盼望读成“</a:t>
            </a:r>
            <a:r>
              <a:rPr lang="en-US" altLang="zh-CN" sz="1600" dirty="0">
                <a:latin typeface="仿宋_GB2312" pitchFamily="49" charset="-122"/>
                <a:ea typeface="仿宋_GB2312" pitchFamily="49" charset="-122"/>
              </a:rPr>
              <a:t>p</a:t>
            </a:r>
            <a:r>
              <a:rPr lang="zh-CN" altLang="zh-CN" sz="1600" dirty="0">
                <a:latin typeface="仿宋_GB2312" pitchFamily="49" charset="-122"/>
                <a:ea typeface="仿宋_GB2312" pitchFamily="49" charset="-122"/>
              </a:rPr>
              <a:t>à</a:t>
            </a:r>
            <a:r>
              <a:rPr lang="en-US" altLang="zh-CN" sz="1600" dirty="0" err="1">
                <a:latin typeface="仿宋_GB2312" pitchFamily="49" charset="-122"/>
                <a:ea typeface="仿宋_GB2312" pitchFamily="49" charset="-122"/>
              </a:rPr>
              <a:t>ngw</a:t>
            </a:r>
            <a:r>
              <a:rPr lang="zh-CN" altLang="zh-CN" sz="1600" dirty="0">
                <a:latin typeface="仿宋_GB2312" pitchFamily="49" charset="-122"/>
                <a:ea typeface="仿宋_GB2312" pitchFamily="49" charset="-122"/>
              </a:rPr>
              <a:t>à</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 　安全读成“ā</a:t>
            </a:r>
            <a:r>
              <a:rPr lang="en-US" altLang="zh-CN" sz="1600" dirty="0" err="1">
                <a:latin typeface="仿宋_GB2312" pitchFamily="49" charset="-122"/>
                <a:ea typeface="仿宋_GB2312" pitchFamily="49" charset="-122"/>
              </a:rPr>
              <a:t>ngqu</a:t>
            </a:r>
            <a:r>
              <a:rPr lang="zh-CN" altLang="zh-CN" sz="1600" dirty="0">
                <a:latin typeface="仿宋_GB2312" pitchFamily="49" charset="-122"/>
                <a:ea typeface="仿宋_GB2312" pitchFamily="49" charset="-122"/>
              </a:rPr>
              <a:t>á</a:t>
            </a:r>
            <a:r>
              <a:rPr lang="en-US" altLang="zh-CN" sz="1600" dirty="0" err="1">
                <a:latin typeface="仿宋_GB2312" pitchFamily="49" charset="-122"/>
                <a:ea typeface="仿宋_GB2312" pitchFamily="49" charset="-122"/>
              </a:rPr>
              <a:t>ng</a:t>
            </a:r>
            <a:r>
              <a:rPr lang="zh-CN" altLang="zh-CN" sz="1600" dirty="0">
                <a:latin typeface="仿宋_GB2312" pitchFamily="49" charset="-122"/>
                <a:ea typeface="仿宋_GB2312" pitchFamily="49" charset="-122"/>
              </a:rPr>
              <a:t>”</a:t>
            </a:r>
          </a:p>
          <a:p>
            <a:pPr indent="457200"/>
            <a:r>
              <a:rPr lang="zh-CN" altLang="zh-CN" sz="1600" dirty="0">
                <a:latin typeface="仿宋_GB2312" pitchFamily="49" charset="-122"/>
                <a:ea typeface="仿宋_GB2312" pitchFamily="49" charset="-122"/>
              </a:rPr>
              <a:t>而如东、如皋地区的一些方音却常把</a:t>
            </a:r>
            <a:r>
              <a:rPr lang="en-US" altLang="zh-CN" sz="1600" dirty="0" err="1">
                <a:latin typeface="仿宋_GB2312" pitchFamily="49" charset="-122"/>
                <a:ea typeface="仿宋_GB2312" pitchFamily="49" charset="-122"/>
              </a:rPr>
              <a:t>ang</a:t>
            </a:r>
            <a:r>
              <a:rPr lang="zh-CN" altLang="zh-CN" sz="1600" dirty="0">
                <a:latin typeface="仿宋_GB2312" pitchFamily="49" charset="-122"/>
                <a:ea typeface="仿宋_GB2312" pitchFamily="49" charset="-122"/>
              </a:rPr>
              <a:t>发成</a:t>
            </a:r>
            <a:r>
              <a:rPr lang="en-US" altLang="zh-CN" sz="1600" dirty="0">
                <a:latin typeface="仿宋_GB2312" pitchFamily="49" charset="-122"/>
                <a:ea typeface="仿宋_GB2312" pitchFamily="49" charset="-122"/>
              </a:rPr>
              <a:t>an</a:t>
            </a:r>
            <a:r>
              <a:rPr lang="zh-CN" altLang="zh-CN" sz="1600" dirty="0">
                <a:latin typeface="仿宋_GB2312" pitchFamily="49" charset="-122"/>
                <a:ea typeface="仿宋_GB2312" pitchFamily="49" charset="-122"/>
              </a:rPr>
              <a:t>，如：</a:t>
            </a:r>
          </a:p>
          <a:p>
            <a:pPr indent="457200"/>
            <a:r>
              <a:rPr lang="zh-CN" altLang="zh-CN" sz="1600" dirty="0">
                <a:latin typeface="仿宋_GB2312" pitchFamily="49" charset="-122"/>
                <a:ea typeface="仿宋_GB2312" pitchFamily="49" charset="-122"/>
              </a:rPr>
              <a:t>经常读成“经</a:t>
            </a:r>
            <a:r>
              <a:rPr lang="en-US" altLang="zh-CN" sz="1600" dirty="0" err="1">
                <a:latin typeface="仿宋_GB2312" pitchFamily="49" charset="-122"/>
                <a:ea typeface="仿宋_GB2312" pitchFamily="49" charset="-122"/>
              </a:rPr>
              <a:t>ch</a:t>
            </a:r>
            <a:r>
              <a:rPr lang="zh-CN" altLang="zh-CN" sz="1600" dirty="0">
                <a:latin typeface="仿宋_GB2312" pitchFamily="49" charset="-122"/>
                <a:ea typeface="仿宋_GB2312" pitchFamily="49" charset="-122"/>
              </a:rPr>
              <a:t>á</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　</a:t>
            </a:r>
            <a:r>
              <a:rPr lang="en-US" altLang="zh-CN" sz="1600" dirty="0">
                <a:latin typeface="仿宋_GB2312" pitchFamily="49" charset="-122"/>
                <a:ea typeface="仿宋_GB2312" pitchFamily="49" charset="-122"/>
              </a:rPr>
              <a:t>  </a:t>
            </a:r>
            <a:r>
              <a:rPr lang="zh-CN" altLang="zh-CN" sz="1600" dirty="0">
                <a:latin typeface="仿宋_GB2312" pitchFamily="49" charset="-122"/>
                <a:ea typeface="仿宋_GB2312" pitchFamily="49" charset="-122"/>
              </a:rPr>
              <a:t>厂里读成“</a:t>
            </a:r>
            <a:r>
              <a:rPr lang="en-US" altLang="zh-CN" sz="1600" dirty="0" err="1">
                <a:latin typeface="仿宋_GB2312" pitchFamily="49" charset="-122"/>
                <a:ea typeface="仿宋_GB2312" pitchFamily="49" charset="-122"/>
              </a:rPr>
              <a:t>ch</a:t>
            </a:r>
            <a:r>
              <a:rPr lang="zh-CN" altLang="zh-CN" sz="1600" dirty="0">
                <a:latin typeface="仿宋_GB2312" pitchFamily="49" charset="-122"/>
                <a:ea typeface="仿宋_GB2312" pitchFamily="49" charset="-122"/>
              </a:rPr>
              <a:t>ǎ</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里” 　黄山读成“</a:t>
            </a:r>
            <a:r>
              <a:rPr lang="en-US" altLang="zh-CN" sz="1600" dirty="0" err="1">
                <a:latin typeface="仿宋_GB2312" pitchFamily="49" charset="-122"/>
                <a:ea typeface="仿宋_GB2312" pitchFamily="49" charset="-122"/>
              </a:rPr>
              <a:t>hu</a:t>
            </a:r>
            <a:r>
              <a:rPr lang="zh-CN" altLang="zh-CN" sz="1600" dirty="0">
                <a:latin typeface="仿宋_GB2312" pitchFamily="49" charset="-122"/>
                <a:ea typeface="仿宋_GB2312" pitchFamily="49" charset="-122"/>
              </a:rPr>
              <a:t>á</a:t>
            </a:r>
            <a:r>
              <a:rPr lang="en-US" altLang="zh-CN" sz="1600" dirty="0" err="1">
                <a:latin typeface="仿宋_GB2312" pitchFamily="49" charset="-122"/>
                <a:ea typeface="仿宋_GB2312" pitchFamily="49" charset="-122"/>
              </a:rPr>
              <a:t>nsh</a:t>
            </a:r>
            <a:r>
              <a:rPr lang="zh-CN" altLang="zh-CN" sz="1600" dirty="0">
                <a:latin typeface="仿宋_GB2312" pitchFamily="49" charset="-122"/>
                <a:ea typeface="仿宋_GB2312" pitchFamily="49" charset="-122"/>
              </a:rPr>
              <a:t>ā</a:t>
            </a:r>
            <a:r>
              <a:rPr lang="en-US" altLang="zh-CN" sz="1600" dirty="0">
                <a:latin typeface="仿宋_GB2312" pitchFamily="49" charset="-122"/>
                <a:ea typeface="仿宋_GB2312" pitchFamily="49" charset="-122"/>
              </a:rPr>
              <a:t>n</a:t>
            </a:r>
            <a:r>
              <a:rPr lang="zh-CN" altLang="zh-CN" sz="1600" dirty="0" smtClean="0">
                <a:latin typeface="仿宋_GB2312" pitchFamily="49" charset="-122"/>
                <a:ea typeface="仿宋_GB2312" pitchFamily="49" charset="-122"/>
              </a:rPr>
              <a:t>”商场</a:t>
            </a:r>
            <a:r>
              <a:rPr lang="zh-CN" altLang="zh-CN" sz="1600" dirty="0">
                <a:latin typeface="仿宋_GB2312" pitchFamily="49" charset="-122"/>
                <a:ea typeface="仿宋_GB2312" pitchFamily="49" charset="-122"/>
              </a:rPr>
              <a:t>读成“</a:t>
            </a:r>
            <a:r>
              <a:rPr lang="en-US" altLang="zh-CN" sz="1600" dirty="0" err="1">
                <a:latin typeface="仿宋_GB2312" pitchFamily="49" charset="-122"/>
                <a:ea typeface="仿宋_GB2312" pitchFamily="49" charset="-122"/>
              </a:rPr>
              <a:t>sh</a:t>
            </a:r>
            <a:r>
              <a:rPr lang="zh-CN" altLang="zh-CN" sz="1600" dirty="0">
                <a:latin typeface="仿宋_GB2312" pitchFamily="49" charset="-122"/>
                <a:ea typeface="仿宋_GB2312" pitchFamily="49" charset="-122"/>
              </a:rPr>
              <a:t>ā</a:t>
            </a:r>
            <a:r>
              <a:rPr lang="en-US" altLang="zh-CN" sz="1600" dirty="0" err="1">
                <a:latin typeface="仿宋_GB2312" pitchFamily="49" charset="-122"/>
                <a:ea typeface="仿宋_GB2312" pitchFamily="49" charset="-122"/>
              </a:rPr>
              <a:t>nch</a:t>
            </a:r>
            <a:r>
              <a:rPr lang="zh-CN" altLang="zh-CN" sz="1600" dirty="0">
                <a:latin typeface="仿宋_GB2312" pitchFamily="49" charset="-122"/>
                <a:ea typeface="仿宋_GB2312" pitchFamily="49" charset="-122"/>
              </a:rPr>
              <a:t>ǎ</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　　广场读成“</a:t>
            </a:r>
            <a:r>
              <a:rPr lang="en-US" altLang="zh-CN" sz="1600" dirty="0" err="1">
                <a:latin typeface="仿宋_GB2312" pitchFamily="49" charset="-122"/>
                <a:ea typeface="仿宋_GB2312" pitchFamily="49" charset="-122"/>
              </a:rPr>
              <a:t>gu</a:t>
            </a:r>
            <a:r>
              <a:rPr lang="zh-CN" altLang="zh-CN" sz="1600" dirty="0">
                <a:latin typeface="仿宋_GB2312" pitchFamily="49" charset="-122"/>
                <a:ea typeface="仿宋_GB2312" pitchFamily="49" charset="-122"/>
              </a:rPr>
              <a:t>ǎ</a:t>
            </a:r>
            <a:r>
              <a:rPr lang="en-US" altLang="zh-CN" sz="1600" dirty="0" err="1">
                <a:latin typeface="仿宋_GB2312" pitchFamily="49" charset="-122"/>
                <a:ea typeface="仿宋_GB2312" pitchFamily="49" charset="-122"/>
              </a:rPr>
              <a:t>nch</a:t>
            </a:r>
            <a:r>
              <a:rPr lang="zh-CN" altLang="zh-CN" sz="1600" dirty="0">
                <a:latin typeface="仿宋_GB2312" pitchFamily="49" charset="-122"/>
                <a:ea typeface="仿宋_GB2312" pitchFamily="49" charset="-122"/>
              </a:rPr>
              <a:t>ǎ</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 　印象读成“</a:t>
            </a:r>
            <a:r>
              <a:rPr lang="en-US" altLang="zh-CN" sz="1600" dirty="0">
                <a:latin typeface="仿宋_GB2312" pitchFamily="49" charset="-122"/>
                <a:ea typeface="仿宋_GB2312" pitchFamily="49" charset="-122"/>
              </a:rPr>
              <a:t>y</a:t>
            </a:r>
            <a:r>
              <a:rPr lang="zh-CN" altLang="zh-CN" sz="1600" dirty="0">
                <a:latin typeface="仿宋_GB2312" pitchFamily="49" charset="-122"/>
                <a:ea typeface="仿宋_GB2312" pitchFamily="49" charset="-122"/>
              </a:rPr>
              <a:t>ì</a:t>
            </a:r>
            <a:r>
              <a:rPr lang="en-US" altLang="zh-CN" sz="1600" dirty="0" err="1">
                <a:latin typeface="仿宋_GB2312" pitchFamily="49" charset="-122"/>
                <a:ea typeface="仿宋_GB2312" pitchFamily="49" charset="-122"/>
              </a:rPr>
              <a:t>nxi</a:t>
            </a:r>
            <a:r>
              <a:rPr lang="zh-CN" altLang="zh-CN" sz="1600" dirty="0">
                <a:latin typeface="仿宋_GB2312" pitchFamily="49" charset="-122"/>
                <a:ea typeface="仿宋_GB2312" pitchFamily="49" charset="-122"/>
              </a:rPr>
              <a:t>à</a:t>
            </a:r>
            <a:r>
              <a:rPr lang="en-US" altLang="zh-CN" sz="1600" dirty="0">
                <a:latin typeface="仿宋_GB2312" pitchFamily="49" charset="-122"/>
                <a:ea typeface="仿宋_GB2312" pitchFamily="49" charset="-122"/>
              </a:rPr>
              <a:t>n</a:t>
            </a:r>
            <a:r>
              <a:rPr lang="zh-CN" altLang="zh-CN" sz="1600" dirty="0">
                <a:latin typeface="仿宋_GB2312" pitchFamily="49" charset="-122"/>
                <a:ea typeface="仿宋_GB2312" pitchFamily="49" charset="-122"/>
              </a:rPr>
              <a:t>”</a:t>
            </a:r>
          </a:p>
          <a:p>
            <a:pPr indent="457200"/>
            <a:r>
              <a:rPr lang="zh-CN" altLang="zh-CN" sz="1600" b="1" dirty="0"/>
              <a:t>口语正音</a:t>
            </a:r>
            <a:endParaRPr lang="zh-CN" altLang="zh-CN" sz="1600" dirty="0"/>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1</a:t>
            </a:r>
            <a:r>
              <a:rPr lang="zh-CN" altLang="zh-CN" sz="1600" dirty="0">
                <a:latin typeface="仿宋_GB2312" pitchFamily="49" charset="-122"/>
                <a:ea typeface="仿宋_GB2312" pitchFamily="49" charset="-122"/>
              </a:rPr>
              <a:t>）你去</a:t>
            </a:r>
            <a:r>
              <a:rPr lang="zh-CN" altLang="zh-CN" sz="1600" b="1" dirty="0">
                <a:latin typeface="仿宋_GB2312" pitchFamily="49" charset="-122"/>
                <a:ea typeface="仿宋_GB2312" pitchFamily="49" charset="-122"/>
              </a:rPr>
              <a:t>南</a:t>
            </a:r>
            <a:r>
              <a:rPr lang="zh-CN" altLang="zh-CN" sz="1600" dirty="0">
                <a:latin typeface="仿宋_GB2312" pitchFamily="49" charset="-122"/>
                <a:ea typeface="仿宋_GB2312" pitchFamily="49" charset="-122"/>
              </a:rPr>
              <a:t>通振</a:t>
            </a:r>
            <a:r>
              <a:rPr lang="zh-CN" altLang="zh-CN" sz="1600" b="1" dirty="0">
                <a:latin typeface="仿宋_GB2312" pitchFamily="49" charset="-122"/>
                <a:ea typeface="仿宋_GB2312" pitchFamily="49" charset="-122"/>
              </a:rPr>
              <a:t>康</a:t>
            </a:r>
            <a:r>
              <a:rPr lang="zh-CN" altLang="zh-CN" sz="1600" dirty="0">
                <a:latin typeface="仿宋_GB2312" pitchFamily="49" charset="-122"/>
                <a:ea typeface="仿宋_GB2312" pitchFamily="49" charset="-122"/>
              </a:rPr>
              <a:t>公司机修</a:t>
            </a:r>
            <a:r>
              <a:rPr lang="en-US" altLang="zh-CN" sz="1600" dirty="0">
                <a:latin typeface="仿宋_GB2312" pitchFamily="49" charset="-122"/>
                <a:ea typeface="仿宋_GB2312" pitchFamily="49" charset="-122"/>
              </a:rPr>
              <a:t>2</a:t>
            </a:r>
            <a:r>
              <a:rPr lang="zh-CN" altLang="zh-CN" sz="1600" b="1" dirty="0">
                <a:latin typeface="仿宋_GB2312" pitchFamily="49" charset="-122"/>
                <a:ea typeface="仿宋_GB2312" pitchFamily="49" charset="-122"/>
              </a:rPr>
              <a:t>班</a:t>
            </a:r>
            <a:r>
              <a:rPr lang="zh-CN" altLang="zh-CN" sz="1600" dirty="0">
                <a:latin typeface="仿宋_GB2312" pitchFamily="49" charset="-122"/>
                <a:ea typeface="仿宋_GB2312" pitchFamily="49" charset="-122"/>
              </a:rPr>
              <a:t>上</a:t>
            </a:r>
            <a:r>
              <a:rPr lang="zh-CN" altLang="zh-CN" sz="1600" b="1" dirty="0">
                <a:latin typeface="仿宋_GB2312" pitchFamily="49" charset="-122"/>
                <a:ea typeface="仿宋_GB2312" pitchFamily="49" charset="-122"/>
              </a:rPr>
              <a:t>班</a:t>
            </a:r>
            <a:r>
              <a:rPr lang="zh-CN" altLang="zh-CN" sz="1600" dirty="0">
                <a:latin typeface="仿宋_GB2312" pitchFamily="49" charset="-122"/>
                <a:ea typeface="仿宋_GB2312" pitchFamily="49" charset="-122"/>
              </a:rPr>
              <a:t>，干活儿时一定要注意</a:t>
            </a:r>
            <a:r>
              <a:rPr lang="zh-CN" altLang="zh-CN" sz="1600" b="1" dirty="0">
                <a:latin typeface="仿宋_GB2312" pitchFamily="49" charset="-122"/>
                <a:ea typeface="仿宋_GB2312" pitchFamily="49" charset="-122"/>
              </a:rPr>
              <a:t>人员安全</a:t>
            </a:r>
            <a:r>
              <a:rPr lang="zh-CN" altLang="zh-CN" sz="1600" dirty="0">
                <a:latin typeface="仿宋_GB2312" pitchFamily="49" charset="-122"/>
                <a:ea typeface="仿宋_GB2312" pitchFamily="49" charset="-122"/>
              </a:rPr>
              <a:t>。</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2</a:t>
            </a:r>
            <a:r>
              <a:rPr lang="zh-CN" altLang="zh-CN" sz="1600" dirty="0">
                <a:latin typeface="仿宋_GB2312" pitchFamily="49" charset="-122"/>
                <a:ea typeface="仿宋_GB2312" pitchFamily="49" charset="-122"/>
              </a:rPr>
              <a:t>）我家在</a:t>
            </a:r>
            <a:r>
              <a:rPr lang="zh-CN" altLang="zh-CN" sz="1600" b="1" dirty="0">
                <a:latin typeface="仿宋_GB2312" pitchFamily="49" charset="-122"/>
                <a:ea typeface="仿宋_GB2312" pitchFamily="49" charset="-122"/>
              </a:rPr>
              <a:t>狼山</a:t>
            </a:r>
            <a:r>
              <a:rPr lang="zh-CN" altLang="zh-CN" sz="1600" dirty="0">
                <a:latin typeface="仿宋_GB2312" pitchFamily="49" charset="-122"/>
                <a:ea typeface="仿宋_GB2312" pitchFamily="49" charset="-122"/>
              </a:rPr>
              <a:t>脚下，</a:t>
            </a:r>
            <a:r>
              <a:rPr lang="zh-CN" altLang="zh-CN" sz="1600" b="1" dirty="0">
                <a:latin typeface="仿宋_GB2312" pitchFamily="49" charset="-122"/>
                <a:ea typeface="仿宋_GB2312" pitchFamily="49" charset="-122"/>
              </a:rPr>
              <a:t>山上</a:t>
            </a:r>
            <a:r>
              <a:rPr lang="zh-CN" altLang="zh-CN" sz="1600" dirty="0">
                <a:latin typeface="仿宋_GB2312" pitchFamily="49" charset="-122"/>
                <a:ea typeface="仿宋_GB2312" pitchFamily="49" charset="-122"/>
              </a:rPr>
              <a:t>的</a:t>
            </a:r>
            <a:r>
              <a:rPr lang="zh-CN" altLang="zh-CN" sz="1600" b="1" dirty="0">
                <a:latin typeface="仿宋_GB2312" pitchFamily="49" charset="-122"/>
                <a:ea typeface="仿宋_GB2312" pitchFamily="49" charset="-122"/>
              </a:rPr>
              <a:t>香</a:t>
            </a:r>
            <a:r>
              <a:rPr lang="zh-CN" altLang="zh-CN" sz="1600" dirty="0">
                <a:latin typeface="仿宋_GB2312" pitchFamily="49" charset="-122"/>
                <a:ea typeface="仿宋_GB2312" pitchFamily="49" charset="-122"/>
              </a:rPr>
              <a:t>火很旺。我最</a:t>
            </a:r>
            <a:r>
              <a:rPr lang="zh-CN" altLang="zh-CN" sz="1600" b="1" dirty="0">
                <a:latin typeface="仿宋_GB2312" pitchFamily="49" charset="-122"/>
                <a:ea typeface="仿宋_GB2312" pitchFamily="49" charset="-122"/>
              </a:rPr>
              <a:t>盼望</a:t>
            </a:r>
            <a:r>
              <a:rPr lang="zh-CN" altLang="zh-CN" sz="1600" dirty="0">
                <a:latin typeface="仿宋_GB2312" pitchFamily="49" charset="-122"/>
                <a:ea typeface="仿宋_GB2312" pitchFamily="49" charset="-122"/>
              </a:rPr>
              <a:t>的是能在河边盖个</a:t>
            </a:r>
            <a:r>
              <a:rPr lang="zh-CN" altLang="zh-CN" sz="1600" b="1" dirty="0">
                <a:latin typeface="仿宋_GB2312" pitchFamily="49" charset="-122"/>
                <a:ea typeface="仿宋_GB2312" pitchFamily="49" charset="-122"/>
              </a:rPr>
              <a:t>房</a:t>
            </a:r>
            <a:r>
              <a:rPr lang="zh-CN" altLang="zh-CN" sz="1600" dirty="0">
                <a:latin typeface="仿宋_GB2312" pitchFamily="49" charset="-122"/>
                <a:ea typeface="仿宋_GB2312" pitchFamily="49" charset="-122"/>
              </a:rPr>
              <a:t>子。</a:t>
            </a:r>
          </a:p>
          <a:p>
            <a:pPr indent="457200"/>
            <a:r>
              <a:rPr lang="zh-CN" altLang="zh-CN" sz="1600" dirty="0">
                <a:latin typeface="仿宋_GB2312" pitchFamily="49" charset="-122"/>
                <a:ea typeface="仿宋_GB2312" pitchFamily="49" charset="-122"/>
              </a:rPr>
              <a:t>（</a:t>
            </a:r>
            <a:r>
              <a:rPr lang="en-US" altLang="zh-CN" sz="1600" dirty="0">
                <a:latin typeface="仿宋_GB2312" pitchFamily="49" charset="-122"/>
                <a:ea typeface="仿宋_GB2312" pitchFamily="49" charset="-122"/>
              </a:rPr>
              <a:t>3</a:t>
            </a:r>
            <a:r>
              <a:rPr lang="zh-CN" altLang="zh-CN" sz="1600" dirty="0">
                <a:latin typeface="仿宋_GB2312" pitchFamily="49" charset="-122"/>
                <a:ea typeface="仿宋_GB2312" pitchFamily="49" charset="-122"/>
              </a:rPr>
              <a:t>）我时</a:t>
            </a:r>
            <a:r>
              <a:rPr lang="zh-CN" altLang="zh-CN" sz="1600" b="1" dirty="0">
                <a:latin typeface="仿宋_GB2312" pitchFamily="49" charset="-122"/>
                <a:ea typeface="仿宋_GB2312" pitchFamily="49" charset="-122"/>
              </a:rPr>
              <a:t>常想</a:t>
            </a:r>
            <a:r>
              <a:rPr lang="zh-CN" altLang="zh-CN" sz="1600" dirty="0">
                <a:latin typeface="仿宋_GB2312" pitchFamily="49" charset="-122"/>
                <a:ea typeface="仿宋_GB2312" pitchFamily="49" charset="-122"/>
              </a:rPr>
              <a:t>着去</a:t>
            </a:r>
            <a:r>
              <a:rPr lang="zh-CN" altLang="zh-CN" sz="1600" b="1" dirty="0">
                <a:latin typeface="仿宋_GB2312" pitchFamily="49" charset="-122"/>
                <a:ea typeface="仿宋_GB2312" pitchFamily="49" charset="-122"/>
              </a:rPr>
              <a:t>黄山</a:t>
            </a:r>
            <a:r>
              <a:rPr lang="zh-CN" altLang="zh-CN" sz="1600" dirty="0">
                <a:latin typeface="仿宋_GB2312" pitchFamily="49" charset="-122"/>
                <a:ea typeface="仿宋_GB2312" pitchFamily="49" charset="-122"/>
              </a:rPr>
              <a:t>，除了登</a:t>
            </a:r>
            <a:r>
              <a:rPr lang="zh-CN" altLang="zh-CN" sz="1600" b="1" dirty="0">
                <a:latin typeface="仿宋_GB2312" pitchFamily="49" charset="-122"/>
                <a:ea typeface="仿宋_GB2312" pitchFamily="49" charset="-122"/>
              </a:rPr>
              <a:t>山</a:t>
            </a:r>
            <a:r>
              <a:rPr lang="zh-CN" altLang="zh-CN" sz="1600" dirty="0">
                <a:latin typeface="仿宋_GB2312" pitchFamily="49" charset="-122"/>
                <a:ea typeface="仿宋_GB2312" pitchFamily="49" charset="-122"/>
              </a:rPr>
              <a:t>看日出，还可以去</a:t>
            </a:r>
            <a:r>
              <a:rPr lang="zh-CN" altLang="zh-CN" sz="1600" b="1" dirty="0">
                <a:latin typeface="仿宋_GB2312" pitchFamily="49" charset="-122"/>
                <a:ea typeface="仿宋_GB2312" pitchFamily="49" charset="-122"/>
              </a:rPr>
              <a:t>商场</a:t>
            </a:r>
            <a:r>
              <a:rPr lang="zh-CN" altLang="zh-CN" sz="1600" dirty="0">
                <a:latin typeface="仿宋_GB2312" pitchFamily="49" charset="-122"/>
                <a:ea typeface="仿宋_GB2312" pitchFamily="49" charset="-122"/>
              </a:rPr>
              <a:t>买点特</a:t>
            </a:r>
            <a:r>
              <a:rPr lang="zh-CN" altLang="zh-CN" sz="1600" b="1" dirty="0">
                <a:latin typeface="仿宋_GB2312" pitchFamily="49" charset="-122"/>
                <a:ea typeface="仿宋_GB2312" pitchFamily="49" charset="-122"/>
              </a:rPr>
              <a:t>产</a:t>
            </a:r>
            <a:r>
              <a:rPr lang="zh-CN" altLang="zh-CN" sz="1600" dirty="0">
                <a:latin typeface="仿宋_GB2312" pitchFamily="49" charset="-122"/>
                <a:ea typeface="仿宋_GB2312" pitchFamily="49" charset="-122"/>
              </a:rPr>
              <a:t>。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93428"/>
          </a:xfrm>
          <a:prstGeom prst="rect">
            <a:avLst/>
          </a:prstGeom>
          <a:noFill/>
        </p:spPr>
        <p:txBody>
          <a:bodyPr wrap="square" rtlCol="0">
            <a:spAutoFit/>
          </a:bodyPr>
          <a:lstStyle/>
          <a:p>
            <a:pPr indent="457200"/>
            <a:r>
              <a:rPr lang="zh-CN" altLang="zh-CN" sz="1600" b="1" dirty="0"/>
              <a:t>朗读练习</a:t>
            </a:r>
            <a:endParaRPr lang="zh-CN" altLang="zh-CN" sz="1600" dirty="0"/>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1</a:t>
            </a:r>
            <a:r>
              <a:rPr lang="zh-CN" altLang="zh-CN" sz="1400" dirty="0">
                <a:latin typeface="仿宋_GB2312" pitchFamily="49" charset="-122"/>
                <a:ea typeface="仿宋_GB2312" pitchFamily="49" charset="-122"/>
              </a:rPr>
              <a:t>）</a:t>
            </a:r>
            <a:r>
              <a:rPr lang="zh-CN" altLang="zh-CN" sz="1400" b="1" dirty="0">
                <a:latin typeface="仿宋_GB2312" pitchFamily="49" charset="-122"/>
                <a:ea typeface="仿宋_GB2312" pitchFamily="49" charset="-122"/>
              </a:rPr>
              <a:t>盼望</a:t>
            </a:r>
            <a:r>
              <a:rPr lang="zh-CN" altLang="zh-CN" sz="1400" dirty="0">
                <a:latin typeface="仿宋_GB2312" pitchFamily="49" charset="-122"/>
                <a:ea typeface="仿宋_GB2312" pitchFamily="49" charset="-122"/>
              </a:rPr>
              <a:t>着，</a:t>
            </a:r>
            <a:r>
              <a:rPr lang="zh-CN" altLang="zh-CN" sz="1400" b="1" dirty="0">
                <a:latin typeface="仿宋_GB2312" pitchFamily="49" charset="-122"/>
                <a:ea typeface="仿宋_GB2312" pitchFamily="49" charset="-122"/>
              </a:rPr>
              <a:t>盼望</a:t>
            </a:r>
            <a:r>
              <a:rPr lang="zh-CN" altLang="zh-CN" sz="1400" dirty="0">
                <a:latin typeface="仿宋_GB2312" pitchFamily="49" charset="-122"/>
                <a:ea typeface="仿宋_GB2312" pitchFamily="49" charset="-122"/>
              </a:rPr>
              <a:t>着，东风来了，春天的脚步近了。</a:t>
            </a:r>
          </a:p>
          <a:p>
            <a:pPr indent="457200"/>
            <a:r>
              <a:rPr lang="zh-CN" altLang="zh-CN" sz="1400" dirty="0">
                <a:latin typeface="仿宋_GB2312" pitchFamily="49" charset="-122"/>
                <a:ea typeface="仿宋_GB2312" pitchFamily="49" charset="-122"/>
              </a:rPr>
              <a:t>一切都像刚睡醒的样子，欣欣</a:t>
            </a:r>
            <a:r>
              <a:rPr lang="zh-CN" altLang="zh-CN" sz="1400" b="1" dirty="0">
                <a:latin typeface="仿宋_GB2312" pitchFamily="49" charset="-122"/>
                <a:ea typeface="仿宋_GB2312" pitchFamily="49" charset="-122"/>
              </a:rPr>
              <a:t>然</a:t>
            </a:r>
            <a:r>
              <a:rPr lang="zh-CN" altLang="zh-CN" sz="1400" dirty="0">
                <a:latin typeface="仿宋_GB2312" pitchFamily="49" charset="-122"/>
                <a:ea typeface="仿宋_GB2312" pitchFamily="49" charset="-122"/>
              </a:rPr>
              <a:t>，</a:t>
            </a:r>
            <a:r>
              <a:rPr lang="zh-CN" altLang="zh-CN" sz="1400" b="1" dirty="0">
                <a:latin typeface="仿宋_GB2312" pitchFamily="49" charset="-122"/>
                <a:ea typeface="仿宋_GB2312" pitchFamily="49" charset="-122"/>
              </a:rPr>
              <a:t>张</a:t>
            </a:r>
            <a:r>
              <a:rPr lang="zh-CN" altLang="zh-CN" sz="1400" dirty="0">
                <a:latin typeface="仿宋_GB2312" pitchFamily="49" charset="-122"/>
                <a:ea typeface="仿宋_GB2312" pitchFamily="49" charset="-122"/>
              </a:rPr>
              <a:t>开了眼。</a:t>
            </a:r>
            <a:r>
              <a:rPr lang="zh-CN" altLang="zh-CN" sz="1400" b="1" dirty="0">
                <a:latin typeface="仿宋_GB2312" pitchFamily="49" charset="-122"/>
                <a:ea typeface="仿宋_GB2312" pitchFamily="49" charset="-122"/>
              </a:rPr>
              <a:t>山</a:t>
            </a:r>
            <a:r>
              <a:rPr lang="zh-CN" altLang="zh-CN" sz="1400" dirty="0">
                <a:latin typeface="仿宋_GB2312" pitchFamily="49" charset="-122"/>
                <a:ea typeface="仿宋_GB2312" pitchFamily="49" charset="-122"/>
              </a:rPr>
              <a:t>，</a:t>
            </a:r>
            <a:r>
              <a:rPr lang="zh-CN" altLang="zh-CN" sz="1400" b="1" dirty="0">
                <a:latin typeface="仿宋_GB2312" pitchFamily="49" charset="-122"/>
                <a:ea typeface="仿宋_GB2312" pitchFamily="49" charset="-122"/>
              </a:rPr>
              <a:t>朗</a:t>
            </a:r>
            <a:r>
              <a:rPr lang="zh-CN" altLang="zh-CN" sz="1400" dirty="0">
                <a:latin typeface="仿宋_GB2312" pitchFamily="49" charset="-122"/>
                <a:ea typeface="仿宋_GB2312" pitchFamily="49" charset="-122"/>
              </a:rPr>
              <a:t>润起来了，水，</a:t>
            </a:r>
            <a:r>
              <a:rPr lang="zh-CN" altLang="zh-CN" sz="1400" b="1" dirty="0">
                <a:latin typeface="仿宋_GB2312" pitchFamily="49" charset="-122"/>
                <a:ea typeface="仿宋_GB2312" pitchFamily="49" charset="-122"/>
              </a:rPr>
              <a:t>涨</a:t>
            </a:r>
            <a:r>
              <a:rPr lang="zh-CN" altLang="zh-CN" sz="1400" dirty="0">
                <a:latin typeface="仿宋_GB2312" pitchFamily="49" charset="-122"/>
                <a:ea typeface="仿宋_GB2312" pitchFamily="49" charset="-122"/>
              </a:rPr>
              <a:t>起来了，太阳的脸，红起来了。</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―《春》</a:t>
            </a:r>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2</a:t>
            </a:r>
            <a:r>
              <a:rPr lang="zh-CN" altLang="zh-CN" sz="1400" dirty="0">
                <a:latin typeface="仿宋_GB2312" pitchFamily="49" charset="-122"/>
                <a:ea typeface="仿宋_GB2312" pitchFamily="49" charset="-122"/>
              </a:rPr>
              <a:t>）不到一分钟的时间，</a:t>
            </a:r>
            <a:r>
              <a:rPr lang="zh-CN" altLang="zh-CN" sz="1400" b="1" dirty="0">
                <a:latin typeface="仿宋_GB2312" pitchFamily="49" charset="-122"/>
                <a:ea typeface="仿宋_GB2312" pitchFamily="49" charset="-122"/>
              </a:rPr>
              <a:t>班</a:t>
            </a:r>
            <a:r>
              <a:rPr lang="zh-CN" altLang="zh-CN" sz="1400" dirty="0">
                <a:latin typeface="仿宋_GB2312" pitchFamily="49" charset="-122"/>
                <a:ea typeface="仿宋_GB2312" pitchFamily="49" charset="-122"/>
              </a:rPr>
              <a:t>杰明就又打开了</a:t>
            </a:r>
            <a:r>
              <a:rPr lang="zh-CN" altLang="zh-CN" sz="1400" b="1" dirty="0">
                <a:latin typeface="仿宋_GB2312" pitchFamily="49" charset="-122"/>
                <a:ea typeface="仿宋_GB2312" pitchFamily="49" charset="-122"/>
              </a:rPr>
              <a:t>房</a:t>
            </a:r>
            <a:r>
              <a:rPr lang="zh-CN" altLang="zh-CN" sz="1400" dirty="0">
                <a:latin typeface="仿宋_GB2312" pitchFamily="49" charset="-122"/>
                <a:ea typeface="仿宋_GB2312" pitchFamily="49" charset="-122"/>
              </a:rPr>
              <a:t>门并热情地把青年人</a:t>
            </a:r>
            <a:r>
              <a:rPr lang="zh-CN" altLang="zh-CN" sz="1400" b="1" dirty="0">
                <a:latin typeface="仿宋_GB2312" pitchFamily="49" charset="-122"/>
                <a:ea typeface="仿宋_GB2312" pitchFamily="49" charset="-122"/>
              </a:rPr>
              <a:t>让</a:t>
            </a:r>
            <a:r>
              <a:rPr lang="zh-CN" altLang="zh-CN" sz="1400" dirty="0">
                <a:latin typeface="仿宋_GB2312" pitchFamily="49" charset="-122"/>
                <a:ea typeface="仿宋_GB2312" pitchFamily="49" charset="-122"/>
              </a:rPr>
              <a:t>进客厅。这时，青年人的眼前</a:t>
            </a:r>
            <a:r>
              <a:rPr lang="zh-CN" altLang="zh-CN" sz="1400" b="1" dirty="0">
                <a:latin typeface="仿宋_GB2312" pitchFamily="49" charset="-122"/>
                <a:ea typeface="仿宋_GB2312" pitchFamily="49" charset="-122"/>
              </a:rPr>
              <a:t>展</a:t>
            </a:r>
            <a:r>
              <a:rPr lang="zh-CN" altLang="zh-CN" sz="1400" dirty="0">
                <a:latin typeface="仿宋_GB2312" pitchFamily="49" charset="-122"/>
                <a:ea typeface="仿宋_GB2312" pitchFamily="49" charset="-122"/>
              </a:rPr>
              <a:t>现出另一</a:t>
            </a:r>
            <a:r>
              <a:rPr lang="zh-CN" altLang="zh-CN" sz="1400" b="1" dirty="0">
                <a:latin typeface="仿宋_GB2312" pitchFamily="49" charset="-122"/>
                <a:ea typeface="仿宋_GB2312" pitchFamily="49" charset="-122"/>
              </a:rPr>
              <a:t>番</a:t>
            </a:r>
            <a:r>
              <a:rPr lang="zh-CN" altLang="zh-CN" sz="1400" dirty="0">
                <a:latin typeface="仿宋_GB2312" pitchFamily="49" charset="-122"/>
                <a:ea typeface="仿宋_GB2312" pitchFamily="49" charset="-122"/>
              </a:rPr>
              <a:t>景</a:t>
            </a:r>
            <a:r>
              <a:rPr lang="zh-CN" altLang="zh-CN" sz="1400" b="1" dirty="0">
                <a:latin typeface="仿宋_GB2312" pitchFamily="49" charset="-122"/>
                <a:ea typeface="仿宋_GB2312" pitchFamily="49" charset="-122"/>
              </a:rPr>
              <a:t>象</a:t>
            </a:r>
            <a:r>
              <a:rPr lang="zh-CN" altLang="zh-CN" sz="1400" dirty="0">
                <a:latin typeface="仿宋_GB2312" pitchFamily="49" charset="-122"/>
                <a:ea typeface="仿宋_GB2312" pitchFamily="49" charset="-122"/>
              </a:rPr>
              <a:t>——房间内的一切已变得井</a:t>
            </a:r>
            <a:r>
              <a:rPr lang="zh-CN" altLang="zh-CN" sz="1400" b="1" dirty="0">
                <a:latin typeface="仿宋_GB2312" pitchFamily="49" charset="-122"/>
                <a:ea typeface="仿宋_GB2312" pitchFamily="49" charset="-122"/>
              </a:rPr>
              <a:t>然</a:t>
            </a:r>
            <a:r>
              <a:rPr lang="zh-CN" altLang="zh-CN" sz="1400" dirty="0">
                <a:latin typeface="仿宋_GB2312" pitchFamily="49" charset="-122"/>
                <a:ea typeface="仿宋_GB2312" pitchFamily="49" charset="-122"/>
              </a:rPr>
              <a:t>有序，而且有两杯</a:t>
            </a:r>
            <a:r>
              <a:rPr lang="zh-CN" altLang="zh-CN" sz="1400" b="1" dirty="0">
                <a:latin typeface="仿宋_GB2312" pitchFamily="49" charset="-122"/>
                <a:ea typeface="仿宋_GB2312" pitchFamily="49" charset="-122"/>
              </a:rPr>
              <a:t>刚刚</a:t>
            </a:r>
            <a:r>
              <a:rPr lang="zh-CN" altLang="zh-CN" sz="1400" dirty="0">
                <a:latin typeface="仿宋_GB2312" pitchFamily="49" charset="-122"/>
                <a:ea typeface="仿宋_GB2312" pitchFamily="49" charset="-122"/>
              </a:rPr>
              <a:t>倒好的红酒，在</a:t>
            </a:r>
            <a:r>
              <a:rPr lang="zh-CN" altLang="zh-CN" sz="1400" b="1" dirty="0">
                <a:latin typeface="仿宋_GB2312" pitchFamily="49" charset="-122"/>
                <a:ea typeface="仿宋_GB2312" pitchFamily="49" charset="-122"/>
              </a:rPr>
              <a:t>淡淡</a:t>
            </a:r>
            <a:r>
              <a:rPr lang="zh-CN" altLang="zh-CN" sz="1400" dirty="0">
                <a:latin typeface="仿宋_GB2312" pitchFamily="49" charset="-122"/>
                <a:ea typeface="仿宋_GB2312" pitchFamily="49" charset="-122"/>
              </a:rPr>
              <a:t>的</a:t>
            </a:r>
            <a:r>
              <a:rPr lang="zh-CN" altLang="zh-CN" sz="1400" b="1" dirty="0">
                <a:latin typeface="仿宋_GB2312" pitchFamily="49" charset="-122"/>
                <a:ea typeface="仿宋_GB2312" pitchFamily="49" charset="-122"/>
              </a:rPr>
              <a:t>香</a:t>
            </a:r>
            <a:r>
              <a:rPr lang="zh-CN" altLang="zh-CN" sz="1400" dirty="0">
                <a:latin typeface="仿宋_GB2312" pitchFamily="49" charset="-122"/>
                <a:ea typeface="仿宋_GB2312" pitchFamily="49" charset="-122"/>
              </a:rPr>
              <a:t>水气息里还</a:t>
            </a:r>
            <a:r>
              <a:rPr lang="zh-CN" altLang="zh-CN" sz="1400" b="1" dirty="0">
                <a:latin typeface="仿宋_GB2312" pitchFamily="49" charset="-122"/>
                <a:ea typeface="仿宋_GB2312" pitchFamily="49" charset="-122"/>
              </a:rPr>
              <a:t>漾</a:t>
            </a:r>
            <a:r>
              <a:rPr lang="zh-CN" altLang="zh-CN" sz="1400" dirty="0">
                <a:latin typeface="仿宋_GB2312" pitchFamily="49" charset="-122"/>
                <a:ea typeface="仿宋_GB2312" pitchFamily="49" charset="-122"/>
              </a:rPr>
              <a:t>着微波。</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―《一分钟》</a:t>
            </a:r>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3</a:t>
            </a:r>
            <a:r>
              <a:rPr lang="zh-CN" altLang="zh-CN" sz="1400" dirty="0">
                <a:latin typeface="仿宋_GB2312" pitchFamily="49" charset="-122"/>
                <a:ea typeface="仿宋_GB2312" pitchFamily="49" charset="-122"/>
              </a:rPr>
              <a:t>）小学的时候，有一次我们去海边远足，妈妈没有做便</a:t>
            </a:r>
            <a:r>
              <a:rPr lang="zh-CN" altLang="zh-CN" sz="1400" b="1" dirty="0">
                <a:latin typeface="仿宋_GB2312" pitchFamily="49" charset="-122"/>
                <a:ea typeface="仿宋_GB2312" pitchFamily="49" charset="-122"/>
              </a:rPr>
              <a:t>饭</a:t>
            </a:r>
            <a:r>
              <a:rPr lang="zh-CN" altLang="zh-CN" sz="1400" dirty="0">
                <a:latin typeface="仿宋_GB2312" pitchFamily="49" charset="-122"/>
                <a:ea typeface="仿宋_GB2312" pitchFamily="49" charset="-122"/>
              </a:rPr>
              <a:t>，给了我十块钱买午</a:t>
            </a:r>
            <a:r>
              <a:rPr lang="zh-CN" altLang="zh-CN" sz="1400" b="1" dirty="0">
                <a:latin typeface="仿宋_GB2312" pitchFamily="49" charset="-122"/>
                <a:ea typeface="仿宋_GB2312" pitchFamily="49" charset="-122"/>
              </a:rPr>
              <a:t>餐</a:t>
            </a:r>
            <a:r>
              <a:rPr lang="zh-CN" altLang="zh-CN" sz="1400" dirty="0">
                <a:latin typeface="仿宋_GB2312" pitchFamily="49" charset="-122"/>
                <a:ea typeface="仿宋_GB2312" pitchFamily="49" charset="-122"/>
              </a:rPr>
              <a:t>。好</a:t>
            </a:r>
            <a:r>
              <a:rPr lang="zh-CN" altLang="zh-CN" sz="1400" b="1" dirty="0">
                <a:latin typeface="仿宋_GB2312" pitchFamily="49" charset="-122"/>
                <a:ea typeface="仿宋_GB2312" pitchFamily="49" charset="-122"/>
              </a:rPr>
              <a:t>像</a:t>
            </a:r>
            <a:r>
              <a:rPr lang="zh-CN" altLang="zh-CN" sz="1400" dirty="0">
                <a:latin typeface="仿宋_GB2312" pitchFamily="49" charset="-122"/>
                <a:ea typeface="仿宋_GB2312" pitchFamily="49" charset="-122"/>
              </a:rPr>
              <a:t>走了很久，很久，终于到海边了，大家坐下来便吃</a:t>
            </a:r>
            <a:r>
              <a:rPr lang="zh-CN" altLang="zh-CN" sz="1400" b="1" dirty="0">
                <a:latin typeface="仿宋_GB2312" pitchFamily="49" charset="-122"/>
                <a:ea typeface="仿宋_GB2312" pitchFamily="49" charset="-122"/>
              </a:rPr>
              <a:t>饭</a:t>
            </a:r>
            <a:r>
              <a:rPr lang="zh-CN" altLang="zh-CN" sz="1400" dirty="0">
                <a:latin typeface="仿宋_GB2312" pitchFamily="49" charset="-122"/>
                <a:ea typeface="仿宋_GB2312" pitchFamily="49" charset="-122"/>
              </a:rPr>
              <a:t>，</a:t>
            </a:r>
            <a:r>
              <a:rPr lang="zh-CN" altLang="zh-CN" sz="1400" b="1" dirty="0">
                <a:latin typeface="仿宋_GB2312" pitchFamily="49" charset="-122"/>
                <a:ea typeface="仿宋_GB2312" pitchFamily="49" charset="-122"/>
              </a:rPr>
              <a:t>荒凉</a:t>
            </a:r>
            <a:r>
              <a:rPr lang="zh-CN" altLang="zh-CN" sz="1400" dirty="0">
                <a:latin typeface="仿宋_GB2312" pitchFamily="49" charset="-122"/>
                <a:ea typeface="仿宋_GB2312" pitchFamily="49" charset="-122"/>
              </a:rPr>
              <a:t>的海边没有</a:t>
            </a:r>
            <a:r>
              <a:rPr lang="zh-CN" altLang="zh-CN" sz="1400" b="1" dirty="0">
                <a:latin typeface="仿宋_GB2312" pitchFamily="49" charset="-122"/>
                <a:ea typeface="仿宋_GB2312" pitchFamily="49" charset="-122"/>
              </a:rPr>
              <a:t>商</a:t>
            </a:r>
            <a:r>
              <a:rPr lang="zh-CN" altLang="zh-CN" sz="1400" dirty="0">
                <a:latin typeface="仿宋_GB2312" pitchFamily="49" charset="-122"/>
                <a:ea typeface="仿宋_GB2312" pitchFamily="49" charset="-122"/>
              </a:rPr>
              <a:t>店，我—个人跑到防风林外面去，级任老师要大家把吃剩的</a:t>
            </a:r>
            <a:r>
              <a:rPr lang="zh-CN" altLang="zh-CN" sz="1400" b="1" dirty="0">
                <a:latin typeface="仿宋_GB2312" pitchFamily="49" charset="-122"/>
                <a:ea typeface="仿宋_GB2312" pitchFamily="49" charset="-122"/>
              </a:rPr>
              <a:t>饭</a:t>
            </a:r>
            <a:r>
              <a:rPr lang="zh-CN" altLang="zh-CN" sz="1400" dirty="0">
                <a:latin typeface="仿宋_GB2312" pitchFamily="49" charset="-122"/>
                <a:ea typeface="仿宋_GB2312" pitchFamily="49" charset="-122"/>
              </a:rPr>
              <a:t>菜分给我一点儿。有两</a:t>
            </a:r>
            <a:r>
              <a:rPr lang="zh-CN" altLang="zh-CN" sz="1400" b="1" dirty="0">
                <a:latin typeface="仿宋_GB2312" pitchFamily="49" charset="-122"/>
                <a:ea typeface="仿宋_GB2312" pitchFamily="49" charset="-122"/>
              </a:rPr>
              <a:t>三</a:t>
            </a:r>
            <a:r>
              <a:rPr lang="zh-CN" altLang="zh-CN" sz="1400" dirty="0">
                <a:latin typeface="仿宋_GB2312" pitchFamily="49" charset="-122"/>
                <a:ea typeface="仿宋_GB2312" pitchFamily="49" charset="-122"/>
              </a:rPr>
              <a:t>个</a:t>
            </a:r>
            <a:r>
              <a:rPr lang="zh-CN" altLang="zh-CN" sz="1400" b="1" dirty="0">
                <a:latin typeface="仿宋_GB2312" pitchFamily="49" charset="-122"/>
                <a:ea typeface="仿宋_GB2312" pitchFamily="49" charset="-122"/>
              </a:rPr>
              <a:t>男</a:t>
            </a:r>
            <a:r>
              <a:rPr lang="zh-CN" altLang="zh-CN" sz="1400" dirty="0">
                <a:latin typeface="仿宋_GB2312" pitchFamily="49" charset="-122"/>
                <a:ea typeface="仿宋_GB2312" pitchFamily="49" charset="-122"/>
              </a:rPr>
              <a:t>生留下一点儿给我，还有一个女生，她的米</a:t>
            </a:r>
            <a:r>
              <a:rPr lang="zh-CN" altLang="zh-CN" sz="1400" b="1" dirty="0">
                <a:latin typeface="仿宋_GB2312" pitchFamily="49" charset="-122"/>
                <a:ea typeface="仿宋_GB2312" pitchFamily="49" charset="-122"/>
              </a:rPr>
              <a:t>饭拌</a:t>
            </a:r>
            <a:r>
              <a:rPr lang="zh-CN" altLang="zh-CN" sz="1400" dirty="0">
                <a:latin typeface="仿宋_GB2312" pitchFamily="49" charset="-122"/>
                <a:ea typeface="仿宋_GB2312" pitchFamily="49" charset="-122"/>
              </a:rPr>
              <a:t>了</a:t>
            </a:r>
            <a:r>
              <a:rPr lang="zh-CN" altLang="zh-CN" sz="1400" b="1" dirty="0">
                <a:latin typeface="仿宋_GB2312" pitchFamily="49" charset="-122"/>
                <a:ea typeface="仿宋_GB2312" pitchFamily="49" charset="-122"/>
              </a:rPr>
              <a:t>酱</a:t>
            </a:r>
            <a:r>
              <a:rPr lang="zh-CN" altLang="zh-CN" sz="1400" dirty="0">
                <a:latin typeface="仿宋_GB2312" pitchFamily="49" charset="-122"/>
                <a:ea typeface="仿宋_GB2312" pitchFamily="49" charset="-122"/>
              </a:rPr>
              <a:t>油，很</a:t>
            </a:r>
            <a:r>
              <a:rPr lang="zh-CN" altLang="zh-CN" sz="1400" b="1" dirty="0">
                <a:latin typeface="仿宋_GB2312" pitchFamily="49" charset="-122"/>
                <a:ea typeface="仿宋_GB2312" pitchFamily="49" charset="-122"/>
              </a:rPr>
              <a:t>香</a:t>
            </a:r>
            <a:r>
              <a:rPr lang="zh-CN" altLang="zh-CN" sz="1400" dirty="0">
                <a:latin typeface="仿宋_GB2312" pitchFamily="49" charset="-122"/>
                <a:ea typeface="仿宋_GB2312" pitchFamily="49" charset="-122"/>
              </a:rPr>
              <a:t>。</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―《永远的记忆》</a:t>
            </a:r>
          </a:p>
          <a:p>
            <a:pPr indent="457200"/>
            <a:r>
              <a:rPr lang="zh-CN" altLang="zh-CN" sz="1600" dirty="0"/>
              <a:t>另外，南通市城东、城北一些方言中把</a:t>
            </a:r>
            <a:r>
              <a:rPr lang="en-US" altLang="zh-CN" sz="1600" dirty="0"/>
              <a:t>x</a:t>
            </a:r>
            <a:r>
              <a:rPr lang="zh-CN" altLang="zh-CN" sz="1600" dirty="0"/>
              <a:t>发成</a:t>
            </a:r>
            <a:r>
              <a:rPr lang="en-US" altLang="zh-CN" sz="1600" dirty="0"/>
              <a:t>s</a:t>
            </a:r>
            <a:r>
              <a:rPr lang="zh-CN" altLang="zh-CN" sz="1600" dirty="0"/>
              <a:t>、把</a:t>
            </a:r>
            <a:r>
              <a:rPr lang="en-US" altLang="zh-CN" sz="1600" dirty="0"/>
              <a:t>y</a:t>
            </a:r>
            <a:r>
              <a:rPr lang="zh-CN" altLang="zh-CN" sz="1600" dirty="0"/>
              <a:t>发成</a:t>
            </a:r>
            <a:r>
              <a:rPr lang="en-US" altLang="zh-CN" sz="1600" dirty="0"/>
              <a:t>-i</a:t>
            </a:r>
            <a:r>
              <a:rPr lang="zh-CN" altLang="zh-CN" sz="1600" dirty="0"/>
              <a:t>，如“凶</a:t>
            </a:r>
            <a:r>
              <a:rPr lang="en-US" altLang="zh-CN" sz="1600" dirty="0"/>
              <a:t>xi</a:t>
            </a:r>
            <a:r>
              <a:rPr lang="zh-CN" altLang="zh-CN" sz="1600" dirty="0"/>
              <a:t>ō</a:t>
            </a:r>
            <a:r>
              <a:rPr lang="en-US" altLang="zh-CN" sz="1600" dirty="0" err="1"/>
              <a:t>ng</a:t>
            </a:r>
            <a:r>
              <a:rPr lang="zh-CN" altLang="zh-CN" sz="1600" dirty="0"/>
              <a:t>说成</a:t>
            </a:r>
            <a:r>
              <a:rPr lang="en-US" altLang="zh-CN" sz="1600" dirty="0"/>
              <a:t>s</a:t>
            </a:r>
            <a:r>
              <a:rPr lang="zh-CN" altLang="zh-CN" sz="1600" dirty="0"/>
              <a:t>ō</a:t>
            </a:r>
            <a:r>
              <a:rPr lang="en-US" altLang="zh-CN" sz="1600" dirty="0" err="1"/>
              <a:t>ng</a:t>
            </a:r>
            <a:r>
              <a:rPr lang="zh-CN" altLang="zh-CN" sz="1600" dirty="0"/>
              <a:t>”，“英雄</a:t>
            </a:r>
            <a:r>
              <a:rPr lang="en-US" altLang="zh-CN" sz="1600" dirty="0"/>
              <a:t>y</a:t>
            </a:r>
            <a:r>
              <a:rPr lang="zh-CN" altLang="zh-CN" sz="1600" dirty="0"/>
              <a:t>ī</a:t>
            </a:r>
            <a:r>
              <a:rPr lang="en-US" altLang="zh-CN" sz="1600" dirty="0" err="1"/>
              <a:t>ngyi</a:t>
            </a:r>
            <a:r>
              <a:rPr lang="zh-CN" altLang="zh-CN" sz="1600" dirty="0"/>
              <a:t>ó</a:t>
            </a:r>
            <a:r>
              <a:rPr lang="en-US" altLang="zh-CN" sz="1600" dirty="0" err="1"/>
              <a:t>ng</a:t>
            </a:r>
            <a:r>
              <a:rPr lang="zh-CN" altLang="zh-CN" sz="1600" dirty="0"/>
              <a:t>说成</a:t>
            </a:r>
            <a:r>
              <a:rPr lang="en-US" altLang="zh-CN" sz="1600" dirty="0"/>
              <a:t>-</a:t>
            </a:r>
            <a:r>
              <a:rPr lang="en-US" altLang="zh-CN" sz="1600" dirty="0" err="1"/>
              <a:t>iins</a:t>
            </a:r>
            <a:r>
              <a:rPr lang="zh-CN" altLang="zh-CN" sz="1600" dirty="0"/>
              <a:t>ō</a:t>
            </a:r>
            <a:r>
              <a:rPr lang="en-US" altLang="zh-CN" sz="1600" dirty="0" err="1"/>
              <a:t>ng</a:t>
            </a:r>
            <a:r>
              <a:rPr lang="zh-CN" altLang="zh-CN" sz="1600" dirty="0"/>
              <a:t>”，但说普通话却没有这种现象。</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en-US" altLang="zh-CN" b="1" dirty="0"/>
              <a:t>9.</a:t>
            </a:r>
            <a:r>
              <a:rPr lang="zh-CN" altLang="zh-CN" b="1" dirty="0"/>
              <a:t>后鼻音</a:t>
            </a:r>
            <a:r>
              <a:rPr lang="en-US" altLang="zh-CN" b="1" dirty="0" err="1"/>
              <a:t>eng</a:t>
            </a:r>
            <a:r>
              <a:rPr lang="zh-CN" altLang="zh-CN" b="1" dirty="0"/>
              <a:t>与</a:t>
            </a:r>
            <a:r>
              <a:rPr lang="en-US" altLang="zh-CN" b="1" dirty="0" err="1"/>
              <a:t>ong</a:t>
            </a:r>
            <a:r>
              <a:rPr lang="zh-CN" altLang="zh-CN" b="1" dirty="0"/>
              <a:t>混淆</a:t>
            </a:r>
            <a:endParaRPr lang="zh-CN" altLang="zh-CN" dirty="0"/>
          </a:p>
          <a:p>
            <a:pPr indent="457200"/>
            <a:r>
              <a:rPr lang="zh-CN" altLang="zh-CN" dirty="0"/>
              <a:t>前、后鼻音正确的发音方法是本地区人学习普通话的一大难点，但通过区分和练习还是可以解决的。相比而言，本地区人分辨</a:t>
            </a:r>
            <a:r>
              <a:rPr lang="en-US" altLang="zh-CN" dirty="0"/>
              <a:t>en</a:t>
            </a:r>
            <a:r>
              <a:rPr lang="zh-CN" altLang="zh-CN" dirty="0"/>
              <a:t>、</a:t>
            </a:r>
            <a:r>
              <a:rPr lang="en-US" altLang="zh-CN" dirty="0" err="1"/>
              <a:t>eng</a:t>
            </a:r>
            <a:r>
              <a:rPr lang="zh-CN" altLang="zh-CN" dirty="0"/>
              <a:t>比</a:t>
            </a:r>
            <a:r>
              <a:rPr lang="en-US" altLang="zh-CN" dirty="0"/>
              <a:t>an</a:t>
            </a:r>
            <a:r>
              <a:rPr lang="zh-CN" altLang="zh-CN" dirty="0"/>
              <a:t>、</a:t>
            </a:r>
            <a:r>
              <a:rPr lang="en-US" altLang="zh-CN" dirty="0" err="1"/>
              <a:t>ang</a:t>
            </a:r>
            <a:r>
              <a:rPr lang="zh-CN" altLang="zh-CN" dirty="0"/>
              <a:t>和</a:t>
            </a:r>
            <a:r>
              <a:rPr lang="en-US" altLang="zh-CN" dirty="0"/>
              <a:t>in</a:t>
            </a:r>
            <a:r>
              <a:rPr lang="zh-CN" altLang="zh-CN" dirty="0"/>
              <a:t>、</a:t>
            </a:r>
            <a:r>
              <a:rPr lang="en-US" altLang="zh-CN" dirty="0" err="1"/>
              <a:t>ing</a:t>
            </a:r>
            <a:r>
              <a:rPr lang="zh-CN" altLang="zh-CN" dirty="0"/>
              <a:t>更难，如海片很多人会把“人们</a:t>
            </a:r>
            <a:r>
              <a:rPr lang="en-US" altLang="zh-CN" dirty="0"/>
              <a:t>r</a:t>
            </a:r>
            <a:r>
              <a:rPr lang="zh-CN" altLang="zh-CN" dirty="0"/>
              <a:t>é</a:t>
            </a:r>
            <a:r>
              <a:rPr lang="en-US" altLang="zh-CN" dirty="0"/>
              <a:t>nm</a:t>
            </a:r>
            <a:r>
              <a:rPr lang="zh-CN" altLang="zh-CN" dirty="0"/>
              <a:t>é</a:t>
            </a:r>
            <a:r>
              <a:rPr lang="en-US" altLang="zh-CN" dirty="0"/>
              <a:t>n</a:t>
            </a:r>
            <a:r>
              <a:rPr lang="zh-CN" altLang="zh-CN" dirty="0"/>
              <a:t>”说成“</a:t>
            </a:r>
            <a:r>
              <a:rPr lang="en-US" altLang="zh-CN" dirty="0"/>
              <a:t>r</a:t>
            </a:r>
            <a:r>
              <a:rPr lang="zh-CN" altLang="zh-CN" dirty="0"/>
              <a:t>é</a:t>
            </a:r>
            <a:r>
              <a:rPr lang="en-US" altLang="zh-CN" dirty="0" err="1"/>
              <a:t>ngm</a:t>
            </a:r>
            <a:r>
              <a:rPr lang="zh-CN" altLang="zh-CN" dirty="0"/>
              <a:t>é</a:t>
            </a:r>
            <a:r>
              <a:rPr lang="en-US" altLang="zh-CN" dirty="0" err="1"/>
              <a:t>ng</a:t>
            </a:r>
            <a:r>
              <a:rPr lang="zh-CN" altLang="zh-CN" dirty="0"/>
              <a:t>”，表现出接近徐州地区（北方方言区）的方音特点。而更容易被忽略，或称为又一难点的是，很多人会把与声母</a:t>
            </a:r>
            <a:r>
              <a:rPr lang="en-US" altLang="zh-CN" dirty="0"/>
              <a:t>b</a:t>
            </a:r>
            <a:r>
              <a:rPr lang="zh-CN" altLang="zh-CN" dirty="0"/>
              <a:t>、</a:t>
            </a:r>
            <a:r>
              <a:rPr lang="en-US" altLang="zh-CN" dirty="0"/>
              <a:t>p</a:t>
            </a:r>
            <a:r>
              <a:rPr lang="zh-CN" altLang="zh-CN" dirty="0"/>
              <a:t>、</a:t>
            </a:r>
            <a:r>
              <a:rPr lang="en-US" altLang="zh-CN" dirty="0"/>
              <a:t>m</a:t>
            </a:r>
            <a:r>
              <a:rPr lang="zh-CN" altLang="zh-CN" dirty="0"/>
              <a:t>、</a:t>
            </a:r>
            <a:r>
              <a:rPr lang="en-US" altLang="zh-CN" dirty="0"/>
              <a:t>f</a:t>
            </a:r>
            <a:r>
              <a:rPr lang="zh-CN" altLang="zh-CN" dirty="0"/>
              <a:t>相拼的</a:t>
            </a:r>
            <a:r>
              <a:rPr lang="en-US" altLang="zh-CN" dirty="0" err="1"/>
              <a:t>eng</a:t>
            </a:r>
            <a:r>
              <a:rPr lang="zh-CN" altLang="zh-CN" dirty="0"/>
              <a:t>发成</a:t>
            </a:r>
            <a:r>
              <a:rPr lang="en-US" altLang="zh-CN" dirty="0" err="1"/>
              <a:t>ong</a:t>
            </a:r>
            <a:r>
              <a:rPr lang="zh-CN" altLang="zh-CN" dirty="0"/>
              <a:t>，如：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第四章</a:t>
            </a:r>
            <a:r>
              <a:rPr lang="zh-CN" altLang="en-US" sz="3600" b="1" dirty="0" smtClean="0">
                <a:latin typeface="黑体" pitchFamily="2" charset="-122"/>
                <a:ea typeface="黑体" pitchFamily="2" charset="-122"/>
              </a:rPr>
              <a:t>  方音辨证与语音训练</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935596" y="2281436"/>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本地区普通话方音辨证</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583668" y="314553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吐字归音</a:t>
            </a:r>
            <a:endParaRPr lang="zh-CN" altLang="en-US" dirty="0">
              <a:latin typeface="华文新魏" pitchFamily="2" charset="-122"/>
              <a:ea typeface="华文新魏" pitchFamily="2" charset="-122"/>
            </a:endParaRPr>
          </a:p>
        </p:txBody>
      </p:sp>
      <p:sp>
        <p:nvSpPr>
          <p:cNvPr id="17"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3"/>
                                        </p:tgtEl>
                                      </p:cBhvr>
                                    </p:animEffect>
                                    <p:animScale>
                                      <p:cBhvr>
                                        <p:cTn id="14" dur="25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风　峰　丰　奉　梦　猛　碰　</a:t>
            </a:r>
          </a:p>
          <a:p>
            <a:pPr indent="457200"/>
            <a:r>
              <a:rPr lang="zh-CN" altLang="zh-CN" dirty="0">
                <a:latin typeface="仿宋_GB2312" pitchFamily="49" charset="-122"/>
                <a:ea typeface="仿宋_GB2312" pitchFamily="49" charset="-122"/>
              </a:rPr>
              <a:t>朋友　风俗　梦想　奉献</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崩溃　蹦跳　萌芽　蒙古　缝隙　雷锋　</a:t>
            </a:r>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）我最要好的</a:t>
            </a:r>
            <a:r>
              <a:rPr lang="zh-CN" altLang="zh-CN" b="1" dirty="0">
                <a:latin typeface="仿宋_GB2312" pitchFamily="49" charset="-122"/>
                <a:ea typeface="仿宋_GB2312" pitchFamily="49" charset="-122"/>
              </a:rPr>
              <a:t>朋</a:t>
            </a:r>
            <a:r>
              <a:rPr lang="zh-CN" altLang="zh-CN" dirty="0">
                <a:latin typeface="仿宋_GB2312" pitchFamily="49" charset="-122"/>
                <a:ea typeface="仿宋_GB2312" pitchFamily="49" charset="-122"/>
              </a:rPr>
              <a:t>友是王晓萌，走路总爱</a:t>
            </a:r>
            <a:r>
              <a:rPr lang="zh-CN" altLang="zh-CN" b="1" dirty="0">
                <a:latin typeface="仿宋_GB2312" pitchFamily="49" charset="-122"/>
                <a:ea typeface="仿宋_GB2312" pitchFamily="49" charset="-122"/>
              </a:rPr>
              <a:t>蹦蹦</a:t>
            </a:r>
            <a:r>
              <a:rPr lang="zh-CN" altLang="zh-CN" dirty="0">
                <a:latin typeface="仿宋_GB2312" pitchFamily="49" charset="-122"/>
                <a:ea typeface="仿宋_GB2312" pitchFamily="49" charset="-122"/>
              </a:rPr>
              <a:t>跳跳的，她的理想很</a:t>
            </a:r>
            <a:r>
              <a:rPr lang="zh-CN" altLang="zh-CN" b="1" dirty="0">
                <a:latin typeface="仿宋_GB2312" pitchFamily="49" charset="-122"/>
                <a:ea typeface="仿宋_GB2312" pitchFamily="49" charset="-122"/>
              </a:rPr>
              <a:t>丰</a:t>
            </a:r>
            <a:r>
              <a:rPr lang="zh-CN" altLang="zh-CN" dirty="0">
                <a:latin typeface="仿宋_GB2312" pitchFamily="49" charset="-122"/>
                <a:ea typeface="仿宋_GB2312" pitchFamily="49" charset="-122"/>
              </a:rPr>
              <a:t>富，总是</a:t>
            </a:r>
            <a:r>
              <a:rPr lang="zh-CN" altLang="zh-CN" b="1" dirty="0">
                <a:latin typeface="仿宋_GB2312" pitchFamily="49" charset="-122"/>
                <a:ea typeface="仿宋_GB2312" pitchFamily="49" charset="-122"/>
              </a:rPr>
              <a:t>梦</a:t>
            </a:r>
            <a:r>
              <a:rPr lang="zh-CN" altLang="zh-CN" dirty="0">
                <a:latin typeface="仿宋_GB2312" pitchFamily="49" charset="-122"/>
                <a:ea typeface="仿宋_GB2312" pitchFamily="49" charset="-122"/>
              </a:rPr>
              <a:t>想去</a:t>
            </a:r>
            <a:r>
              <a:rPr lang="zh-CN" altLang="zh-CN" b="1" dirty="0">
                <a:latin typeface="仿宋_GB2312" pitchFamily="49" charset="-122"/>
                <a:ea typeface="仿宋_GB2312" pitchFamily="49" charset="-122"/>
              </a:rPr>
              <a:t>蒙</a:t>
            </a:r>
            <a:r>
              <a:rPr lang="zh-CN" altLang="zh-CN" dirty="0">
                <a:latin typeface="仿宋_GB2312" pitchFamily="49" charset="-122"/>
                <a:ea typeface="仿宋_GB2312" pitchFamily="49" charset="-122"/>
              </a:rPr>
              <a:t>古大草原做一个牧羊女。</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）记得上次学雷</a:t>
            </a:r>
            <a:r>
              <a:rPr lang="zh-CN" altLang="zh-CN" b="1" dirty="0">
                <a:latin typeface="仿宋_GB2312" pitchFamily="49" charset="-122"/>
                <a:ea typeface="仿宋_GB2312" pitchFamily="49" charset="-122"/>
              </a:rPr>
              <a:t>锋</a:t>
            </a:r>
            <a:r>
              <a:rPr lang="zh-CN" altLang="zh-CN" dirty="0">
                <a:latin typeface="仿宋_GB2312" pitchFamily="49" charset="-122"/>
                <a:ea typeface="仿宋_GB2312" pitchFamily="49" charset="-122"/>
              </a:rPr>
              <a:t>活动，外面的</a:t>
            </a:r>
            <a:r>
              <a:rPr lang="zh-CN" altLang="zh-CN" b="1" dirty="0">
                <a:latin typeface="仿宋_GB2312" pitchFamily="49" charset="-122"/>
                <a:ea typeface="仿宋_GB2312" pitchFamily="49" charset="-122"/>
              </a:rPr>
              <a:t>风</a:t>
            </a:r>
            <a:r>
              <a:rPr lang="zh-CN" altLang="zh-CN" dirty="0">
                <a:latin typeface="仿宋_GB2312" pitchFamily="49" charset="-122"/>
                <a:ea typeface="仿宋_GB2312" pitchFamily="49" charset="-122"/>
              </a:rPr>
              <a:t>虽然刮得很</a:t>
            </a:r>
            <a:r>
              <a:rPr lang="zh-CN" altLang="zh-CN" b="1" dirty="0">
                <a:latin typeface="仿宋_GB2312" pitchFamily="49" charset="-122"/>
                <a:ea typeface="仿宋_GB2312" pitchFamily="49" charset="-122"/>
              </a:rPr>
              <a:t>猛</a:t>
            </a:r>
            <a:r>
              <a:rPr lang="zh-CN" altLang="zh-CN" dirty="0">
                <a:latin typeface="仿宋_GB2312" pitchFamily="49" charset="-122"/>
                <a:ea typeface="仿宋_GB2312" pitchFamily="49" charset="-122"/>
              </a:rPr>
              <a:t>，但我们还是坚持为小区的爷爷奶奶</a:t>
            </a:r>
            <a:r>
              <a:rPr lang="zh-CN" altLang="zh-CN" b="1" dirty="0">
                <a:latin typeface="仿宋_GB2312" pitchFamily="49" charset="-122"/>
                <a:ea typeface="仿宋_GB2312" pitchFamily="49" charset="-122"/>
              </a:rPr>
              <a:t>缝</a:t>
            </a:r>
            <a:r>
              <a:rPr lang="zh-CN" altLang="zh-CN" dirty="0">
                <a:latin typeface="仿宋_GB2312" pitchFamily="49" charset="-122"/>
                <a:ea typeface="仿宋_GB2312" pitchFamily="49" charset="-122"/>
              </a:rPr>
              <a:t>制衣服。</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朗读练习</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）当我访南疆探北国，眼帘闯进座座雄伟的长桥时，我的</a:t>
            </a:r>
            <a:r>
              <a:rPr lang="zh-CN" altLang="zh-CN" b="1" dirty="0">
                <a:latin typeface="仿宋_GB2312" pitchFamily="49" charset="-122"/>
                <a:ea typeface="仿宋_GB2312" pitchFamily="49" charset="-122"/>
              </a:rPr>
              <a:t>梦</a:t>
            </a:r>
            <a:r>
              <a:rPr lang="zh-CN" altLang="zh-CN" dirty="0">
                <a:latin typeface="仿宋_GB2312" pitchFamily="49" charset="-122"/>
                <a:ea typeface="仿宋_GB2312" pitchFamily="49" charset="-122"/>
              </a:rPr>
              <a:t>变得</a:t>
            </a:r>
            <a:r>
              <a:rPr lang="zh-CN" altLang="zh-CN" b="1" dirty="0">
                <a:latin typeface="仿宋_GB2312" pitchFamily="49" charset="-122"/>
                <a:ea typeface="仿宋_GB2312" pitchFamily="49" charset="-122"/>
              </a:rPr>
              <a:t>丰</a:t>
            </a:r>
            <a:r>
              <a:rPr lang="zh-CN" altLang="zh-CN" dirty="0">
                <a:latin typeface="仿宋_GB2312" pitchFamily="49" charset="-122"/>
                <a:ea typeface="仿宋_GB2312" pitchFamily="49" charset="-122"/>
              </a:rPr>
              <a:t>满了，增添了赤橙黄绿青蓝紫。</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―《家乡的桥》</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捧</a:t>
            </a:r>
            <a:r>
              <a:rPr lang="zh-CN" altLang="zh-CN" dirty="0">
                <a:latin typeface="仿宋_GB2312" pitchFamily="49" charset="-122"/>
                <a:ea typeface="仿宋_GB2312" pitchFamily="49" charset="-122"/>
              </a:rPr>
              <a:t>着作文本，他笑了，</a:t>
            </a:r>
            <a:r>
              <a:rPr lang="zh-CN" altLang="zh-CN" b="1" dirty="0">
                <a:latin typeface="仿宋_GB2312" pitchFamily="49" charset="-122"/>
                <a:ea typeface="仿宋_GB2312" pitchFamily="49" charset="-122"/>
              </a:rPr>
              <a:t>蹦蹦</a:t>
            </a:r>
            <a:r>
              <a:rPr lang="zh-CN" altLang="zh-CN" dirty="0">
                <a:latin typeface="仿宋_GB2312" pitchFamily="49" charset="-122"/>
                <a:ea typeface="仿宋_GB2312" pitchFamily="49" charset="-122"/>
              </a:rPr>
              <a:t>跳跳地回家了，像只喜鹊。但他并没有把作文本拿给妈妈看，他是在等待，等待着一个美好的时刻。</a:t>
            </a:r>
          </a:p>
          <a:p>
            <a:pPr indent="457200"/>
            <a:r>
              <a:rPr lang="zh-CN" altLang="zh-CN" dirty="0">
                <a:latin typeface="仿宋_GB2312" pitchFamily="49" charset="-122"/>
                <a:ea typeface="仿宋_GB2312" pitchFamily="49" charset="-122"/>
              </a:rPr>
              <a:t>……那天，他起得特别早，把作文本装在一个亲手做的美丽的大信</a:t>
            </a:r>
            <a:r>
              <a:rPr lang="zh-CN" altLang="zh-CN" b="1" dirty="0">
                <a:latin typeface="仿宋_GB2312" pitchFamily="49" charset="-122"/>
                <a:ea typeface="仿宋_GB2312" pitchFamily="49" charset="-122"/>
              </a:rPr>
              <a:t>封</a:t>
            </a:r>
            <a:r>
              <a:rPr lang="zh-CN" altLang="zh-CN" dirty="0">
                <a:latin typeface="仿宋_GB2312" pitchFamily="49" charset="-122"/>
                <a:ea typeface="仿宋_GB2312" pitchFamily="49" charset="-122"/>
              </a:rPr>
              <a:t>里，等着妈妈醒来。</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―《一个美丽的故事》</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10.</a:t>
            </a:r>
            <a:r>
              <a:rPr lang="zh-CN" altLang="zh-CN" b="1" dirty="0"/>
              <a:t>口语习惯性误读――入声</a:t>
            </a:r>
            <a:endParaRPr lang="zh-CN" altLang="zh-CN" dirty="0"/>
          </a:p>
          <a:p>
            <a:pPr indent="457200"/>
            <a:r>
              <a:rPr lang="zh-CN" altLang="zh-CN" dirty="0"/>
              <a:t>普通话把旧时声调系统中的入声归入了现在的四声（不予赘述），但由于地区方言中还存留着很多的入声词语，所以在口语中经常出现入声。入声在现代口语中一般多见于“官腔”，这种因口语习惯而形成的误读，其特点是单韵母</a:t>
            </a:r>
            <a:r>
              <a:rPr lang="en-US" altLang="zh-CN" dirty="0"/>
              <a:t>a</a:t>
            </a:r>
            <a:r>
              <a:rPr lang="zh-CN" altLang="zh-CN" dirty="0"/>
              <a:t>、</a:t>
            </a:r>
            <a:r>
              <a:rPr lang="en-US" altLang="zh-CN" dirty="0"/>
              <a:t>o</a:t>
            </a:r>
            <a:r>
              <a:rPr lang="zh-CN" altLang="zh-CN" dirty="0"/>
              <a:t>、</a:t>
            </a:r>
            <a:r>
              <a:rPr lang="en-US" altLang="zh-CN" dirty="0"/>
              <a:t>e</a:t>
            </a:r>
            <a:r>
              <a:rPr lang="zh-CN" altLang="zh-CN" dirty="0"/>
              <a:t>等的发音时值缩短，出口即收，或是丢掉韵腹或韵尾如“落</a:t>
            </a:r>
            <a:r>
              <a:rPr lang="en-US" altLang="zh-CN" dirty="0"/>
              <a:t>lo</a:t>
            </a:r>
            <a:r>
              <a:rPr lang="zh-CN" altLang="zh-CN" dirty="0"/>
              <a:t>后”、“结</a:t>
            </a:r>
            <a:r>
              <a:rPr lang="en-US" altLang="zh-CN" dirty="0" err="1"/>
              <a:t>ji</a:t>
            </a:r>
            <a:r>
              <a:rPr lang="zh-CN" altLang="zh-CN" dirty="0"/>
              <a:t>果”。入声区别于发音既轻又短的“轻声”，是它的声调一般还保持原调或略低于原调。在普通话测试中判别入声属于错误还是缺陷，应视偏误的程度而定。比如常见官腔中“发展”的“发”，一般仅是时值不够可视为缺陷；而“不能”的“不”，则因时值既短且声调也不在普通话的“四声”之内，则应视为错误。入声误读的纠正，主要是应在日常生活或发表言论时改变不良的语言习惯，同时也可经常利用作品朗读进行练习。　　　　　　</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木　各　喝　黑　读　力　失　色　石　熟　一　足</a:t>
            </a:r>
          </a:p>
          <a:p>
            <a:pPr indent="457200"/>
            <a:r>
              <a:rPr lang="zh-CN" altLang="zh-CN" dirty="0">
                <a:latin typeface="仿宋_GB2312" pitchFamily="49" charset="-122"/>
                <a:ea typeface="仿宋_GB2312" pitchFamily="49" charset="-122"/>
              </a:rPr>
              <a:t>木材　各人　发展　不行　不足　客房　读报　成绩　业余　丢失　红色</a:t>
            </a:r>
          </a:p>
          <a:p>
            <a:pPr indent="457200"/>
            <a:r>
              <a:rPr lang="zh-CN" altLang="zh-CN" dirty="0">
                <a:latin typeface="仿宋_GB2312" pitchFamily="49" charset="-122"/>
                <a:ea typeface="仿宋_GB2312" pitchFamily="49" charset="-122"/>
              </a:rPr>
              <a:t>结束　警察　称职　</a:t>
            </a:r>
          </a:p>
          <a:p>
            <a:pPr indent="457200"/>
            <a:endParaRPr lang="en-US" altLang="zh-CN" b="1" dirty="0" smtClean="0"/>
          </a:p>
          <a:p>
            <a:pPr indent="457200"/>
            <a:r>
              <a:rPr lang="zh-CN" altLang="zh-CN" b="1" dirty="0" smtClean="0"/>
              <a:t>口语</a:t>
            </a:r>
            <a:r>
              <a:rPr lang="zh-CN" altLang="zh-CN" b="1" dirty="0"/>
              <a:t>正音</a:t>
            </a:r>
            <a:endParaRPr lang="zh-CN" altLang="zh-CN" dirty="0"/>
          </a:p>
          <a:p>
            <a:pPr indent="457200"/>
            <a:r>
              <a:rPr lang="zh-CN" altLang="zh-CN" dirty="0">
                <a:latin typeface="仿宋_GB2312" pitchFamily="49" charset="-122"/>
                <a:ea typeface="仿宋_GB2312" pitchFamily="49" charset="-122"/>
              </a:rPr>
              <a:t>大家</a:t>
            </a:r>
            <a:r>
              <a:rPr lang="zh-CN" altLang="zh-CN" b="1" dirty="0">
                <a:latin typeface="仿宋_GB2312" pitchFamily="49" charset="-122"/>
                <a:ea typeface="仿宋_GB2312" pitchFamily="49" charset="-122"/>
              </a:rPr>
              <a:t>一</a:t>
            </a:r>
            <a:r>
              <a:rPr lang="zh-CN" altLang="zh-CN" dirty="0">
                <a:latin typeface="仿宋_GB2312" pitchFamily="49" charset="-122"/>
                <a:ea typeface="仿宋_GB2312" pitchFamily="49" charset="-122"/>
              </a:rPr>
              <a:t>起努</a:t>
            </a:r>
            <a:r>
              <a:rPr lang="zh-CN" altLang="zh-CN" b="1" dirty="0">
                <a:latin typeface="仿宋_GB2312" pitchFamily="49" charset="-122"/>
                <a:ea typeface="仿宋_GB2312" pitchFamily="49" charset="-122"/>
              </a:rPr>
              <a:t>力</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积极</a:t>
            </a:r>
            <a:r>
              <a:rPr lang="zh-CN" altLang="zh-CN" dirty="0">
                <a:latin typeface="仿宋_GB2312" pitchFamily="49" charset="-122"/>
                <a:ea typeface="仿宋_GB2312" pitchFamily="49" charset="-122"/>
              </a:rPr>
              <a:t>进取，团</a:t>
            </a:r>
            <a:r>
              <a:rPr lang="zh-CN" altLang="zh-CN" b="1" dirty="0">
                <a:latin typeface="仿宋_GB2312" pitchFamily="49" charset="-122"/>
                <a:ea typeface="仿宋_GB2312" pitchFamily="49" charset="-122"/>
              </a:rPr>
              <a:t>结</a:t>
            </a:r>
            <a:r>
              <a:rPr lang="zh-CN" altLang="zh-CN" dirty="0">
                <a:latin typeface="仿宋_GB2312" pitchFamily="49" charset="-122"/>
                <a:ea typeface="仿宋_GB2312" pitchFamily="49" charset="-122"/>
              </a:rPr>
              <a:t>一心，创造更大的</a:t>
            </a:r>
            <a:r>
              <a:rPr lang="zh-CN" altLang="zh-CN" b="1" dirty="0">
                <a:latin typeface="仿宋_GB2312" pitchFamily="49" charset="-122"/>
                <a:ea typeface="仿宋_GB2312" pitchFamily="49" charset="-122"/>
              </a:rPr>
              <a:t>业绩</a:t>
            </a:r>
            <a:r>
              <a:rPr lang="zh-CN" altLang="zh-CN" dirty="0">
                <a:latin typeface="仿宋_GB2312" pitchFamily="49" charset="-122"/>
                <a:ea typeface="仿宋_GB2312" pitchFamily="49" charset="-122"/>
              </a:rPr>
              <a:t>。</a:t>
            </a:r>
          </a:p>
          <a:p>
            <a:pPr indent="457200"/>
            <a:r>
              <a:rPr lang="zh-CN" altLang="zh-CN" dirty="0">
                <a:latin typeface="仿宋_GB2312" pitchFamily="49" charset="-122"/>
                <a:ea typeface="仿宋_GB2312" pitchFamily="49" charset="-122"/>
              </a:rPr>
              <a:t>我们要</a:t>
            </a:r>
            <a:r>
              <a:rPr lang="zh-CN" altLang="zh-CN" b="1" dirty="0">
                <a:latin typeface="仿宋_GB2312" pitchFamily="49" charset="-122"/>
                <a:ea typeface="仿宋_GB2312" pitchFamily="49" charset="-122"/>
              </a:rPr>
              <a:t>发</a:t>
            </a:r>
            <a:r>
              <a:rPr lang="zh-CN" altLang="zh-CN" dirty="0">
                <a:latin typeface="仿宋_GB2312" pitchFamily="49" charset="-122"/>
                <a:ea typeface="仿宋_GB2312" pitchFamily="49" charset="-122"/>
              </a:rPr>
              <a:t>挥党组</a:t>
            </a:r>
            <a:r>
              <a:rPr lang="zh-CN" altLang="zh-CN" b="1" dirty="0">
                <a:latin typeface="仿宋_GB2312" pitchFamily="49" charset="-122"/>
                <a:ea typeface="仿宋_GB2312" pitchFamily="49" charset="-122"/>
              </a:rPr>
              <a:t>织</a:t>
            </a:r>
            <a:r>
              <a:rPr lang="zh-CN" altLang="zh-CN" dirty="0">
                <a:latin typeface="仿宋_GB2312" pitchFamily="49" charset="-122"/>
                <a:ea typeface="仿宋_GB2312" pitchFamily="49" charset="-122"/>
              </a:rPr>
              <a:t>的</a:t>
            </a:r>
            <a:r>
              <a:rPr lang="zh-CN" altLang="zh-CN" b="1" dirty="0">
                <a:latin typeface="仿宋_GB2312" pitchFamily="49" charset="-122"/>
                <a:ea typeface="仿宋_GB2312" pitchFamily="49" charset="-122"/>
              </a:rPr>
              <a:t>作</a:t>
            </a:r>
            <a:r>
              <a:rPr lang="zh-CN" altLang="zh-CN" dirty="0">
                <a:latin typeface="仿宋_GB2312" pitchFamily="49" charset="-122"/>
                <a:ea typeface="仿宋_GB2312" pitchFamily="49" charset="-122"/>
              </a:rPr>
              <a:t>用，</a:t>
            </a:r>
            <a:r>
              <a:rPr lang="zh-CN" altLang="zh-CN" b="1" dirty="0">
                <a:latin typeface="仿宋_GB2312" pitchFamily="49" charset="-122"/>
                <a:ea typeface="仿宋_GB2312" pitchFamily="49" charset="-122"/>
              </a:rPr>
              <a:t>集</a:t>
            </a:r>
            <a:r>
              <a:rPr lang="zh-CN" altLang="zh-CN" dirty="0">
                <a:latin typeface="仿宋_GB2312" pitchFamily="49" charset="-122"/>
                <a:ea typeface="仿宋_GB2312" pitchFamily="49" charset="-122"/>
              </a:rPr>
              <a:t>中在公司党委和经理</a:t>
            </a:r>
            <a:r>
              <a:rPr lang="zh-CN" altLang="zh-CN" b="1" dirty="0">
                <a:latin typeface="仿宋_GB2312" pitchFamily="49" charset="-122"/>
                <a:ea typeface="仿宋_GB2312" pitchFamily="49" charset="-122"/>
              </a:rPr>
              <a:t>室</a:t>
            </a:r>
            <a:r>
              <a:rPr lang="zh-CN" altLang="zh-CN" dirty="0">
                <a:latin typeface="仿宋_GB2312" pitchFamily="49" charset="-122"/>
                <a:ea typeface="仿宋_GB2312" pitchFamily="49" charset="-122"/>
              </a:rPr>
              <a:t>的领导下，谋求更大的</a:t>
            </a:r>
            <a:r>
              <a:rPr lang="zh-CN" altLang="zh-CN" b="1" dirty="0">
                <a:latin typeface="仿宋_GB2312" pitchFamily="49" charset="-122"/>
                <a:ea typeface="仿宋_GB2312" pitchFamily="49" charset="-122"/>
              </a:rPr>
              <a:t>发</a:t>
            </a:r>
            <a:r>
              <a:rPr lang="zh-CN" altLang="zh-CN" dirty="0">
                <a:latin typeface="仿宋_GB2312" pitchFamily="49" charset="-122"/>
                <a:ea typeface="仿宋_GB2312" pitchFamily="49" charset="-122"/>
              </a:rPr>
              <a:t>展。</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朗读练习</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）在这些</a:t>
            </a:r>
            <a:r>
              <a:rPr lang="zh-CN" altLang="zh-CN" b="1" dirty="0">
                <a:latin typeface="仿宋_GB2312" pitchFamily="49" charset="-122"/>
                <a:ea typeface="仿宋_GB2312" pitchFamily="49" charset="-122"/>
              </a:rPr>
              <a:t>日</a:t>
            </a:r>
            <a:r>
              <a:rPr lang="zh-CN" altLang="zh-CN" dirty="0">
                <a:latin typeface="仿宋_GB2312" pitchFamily="49" charset="-122"/>
                <a:ea typeface="仿宋_GB2312" pitchFamily="49" charset="-122"/>
              </a:rPr>
              <a:t>子里，我看到了</a:t>
            </a:r>
            <a:r>
              <a:rPr lang="zh-CN" altLang="zh-CN" b="1" dirty="0">
                <a:latin typeface="仿宋_GB2312" pitchFamily="49" charset="-122"/>
                <a:ea typeface="仿宋_GB2312" pitchFamily="49" charset="-122"/>
              </a:rPr>
              <a:t>不</a:t>
            </a:r>
            <a:r>
              <a:rPr lang="zh-CN" altLang="zh-CN" dirty="0">
                <a:latin typeface="仿宋_GB2312" pitchFamily="49" charset="-122"/>
                <a:ea typeface="仿宋_GB2312" pitchFamily="49" charset="-122"/>
              </a:rPr>
              <a:t>少多年</a:t>
            </a:r>
            <a:r>
              <a:rPr lang="zh-CN" altLang="zh-CN" b="1" dirty="0">
                <a:latin typeface="仿宋_GB2312" pitchFamily="49" charset="-122"/>
                <a:ea typeface="仿宋_GB2312" pitchFamily="49" charset="-122"/>
              </a:rPr>
              <a:t>不</a:t>
            </a:r>
            <a:r>
              <a:rPr lang="zh-CN" altLang="zh-CN" dirty="0">
                <a:latin typeface="仿宋_GB2312" pitchFamily="49" charset="-122"/>
                <a:ea typeface="仿宋_GB2312" pitchFamily="49" charset="-122"/>
              </a:rPr>
              <a:t>见的老朋友，又</a:t>
            </a:r>
            <a:r>
              <a:rPr lang="zh-CN" altLang="zh-CN" b="1" dirty="0">
                <a:latin typeface="仿宋_GB2312" pitchFamily="49" charset="-122"/>
                <a:ea typeface="仿宋_GB2312" pitchFamily="49" charset="-122"/>
              </a:rPr>
              <a:t>结识</a:t>
            </a:r>
            <a:r>
              <a:rPr lang="zh-CN" altLang="zh-CN" dirty="0">
                <a:latin typeface="仿宋_GB2312" pitchFamily="49" charset="-122"/>
                <a:ea typeface="仿宋_GB2312" pitchFamily="49" charset="-122"/>
              </a:rPr>
              <a:t>了</a:t>
            </a:r>
            <a:r>
              <a:rPr lang="zh-CN" altLang="zh-CN" b="1" dirty="0">
                <a:latin typeface="仿宋_GB2312" pitchFamily="49" charset="-122"/>
                <a:ea typeface="仿宋_GB2312" pitchFamily="49" charset="-122"/>
              </a:rPr>
              <a:t>一</a:t>
            </a:r>
            <a:r>
              <a:rPr lang="zh-CN" altLang="zh-CN" dirty="0">
                <a:latin typeface="仿宋_GB2312" pitchFamily="49" charset="-122"/>
                <a:ea typeface="仿宋_GB2312" pitchFamily="49" charset="-122"/>
              </a:rPr>
              <a:t>些新朋友。大家喜欢</a:t>
            </a:r>
            <a:r>
              <a:rPr lang="zh-CN" altLang="zh-CN" b="1" dirty="0">
                <a:latin typeface="仿宋_GB2312" pitchFamily="49" charset="-122"/>
                <a:ea typeface="仿宋_GB2312" pitchFamily="49" charset="-122"/>
              </a:rPr>
              <a:t>涉及</a:t>
            </a:r>
            <a:r>
              <a:rPr lang="zh-CN" altLang="zh-CN" dirty="0">
                <a:latin typeface="仿宋_GB2312" pitchFamily="49" charset="-122"/>
                <a:ea typeface="仿宋_GB2312" pitchFamily="49" charset="-122"/>
              </a:rPr>
              <a:t>的话题之</a:t>
            </a:r>
            <a:r>
              <a:rPr lang="zh-CN" altLang="zh-CN" b="1" dirty="0">
                <a:latin typeface="仿宋_GB2312" pitchFamily="49" charset="-122"/>
                <a:ea typeface="仿宋_GB2312" pitchFamily="49" charset="-122"/>
              </a:rPr>
              <a:t>一</a:t>
            </a:r>
            <a:r>
              <a:rPr lang="zh-CN" altLang="zh-CN" dirty="0">
                <a:latin typeface="仿宋_GB2312" pitchFamily="49" charset="-122"/>
                <a:ea typeface="仿宋_GB2312" pitchFamily="49" charset="-122"/>
              </a:rPr>
              <a:t>，就是古长安和古奈良。……瞩</a:t>
            </a:r>
            <a:r>
              <a:rPr lang="zh-CN" altLang="zh-CN" b="1" dirty="0">
                <a:latin typeface="仿宋_GB2312" pitchFamily="49" charset="-122"/>
                <a:ea typeface="仿宋_GB2312" pitchFamily="49" charset="-122"/>
              </a:rPr>
              <a:t>目</a:t>
            </a:r>
            <a:r>
              <a:rPr lang="zh-CN" altLang="zh-CN" dirty="0">
                <a:latin typeface="仿宋_GB2312" pitchFamily="49" charset="-122"/>
                <a:ea typeface="仿宋_GB2312" pitchFamily="49" charset="-122"/>
              </a:rPr>
              <a:t>于未来的人们</a:t>
            </a:r>
            <a:r>
              <a:rPr lang="zh-CN" altLang="zh-CN" b="1" dirty="0">
                <a:latin typeface="仿宋_GB2312" pitchFamily="49" charset="-122"/>
                <a:ea typeface="仿宋_GB2312" pitchFamily="49" charset="-122"/>
              </a:rPr>
              <a:t>必</a:t>
            </a:r>
            <a:r>
              <a:rPr lang="zh-CN" altLang="zh-CN" dirty="0">
                <a:latin typeface="仿宋_GB2312" pitchFamily="49" charset="-122"/>
                <a:ea typeface="仿宋_GB2312" pitchFamily="49" charset="-122"/>
              </a:rPr>
              <a:t>将获得未来。</a:t>
            </a:r>
          </a:p>
          <a:p>
            <a:pPr indent="457200"/>
            <a:r>
              <a:rPr lang="zh-CN" altLang="zh-CN" dirty="0">
                <a:latin typeface="仿宋_GB2312" pitchFamily="49" charset="-122"/>
                <a:ea typeface="仿宋_GB2312" pitchFamily="49" charset="-122"/>
              </a:rPr>
              <a:t>为了中</a:t>
            </a:r>
            <a:r>
              <a:rPr lang="zh-CN" altLang="zh-CN" b="1" dirty="0">
                <a:latin typeface="仿宋_GB2312" pitchFamily="49" charset="-122"/>
                <a:ea typeface="仿宋_GB2312" pitchFamily="49" charset="-122"/>
              </a:rPr>
              <a:t>日</a:t>
            </a:r>
            <a:r>
              <a:rPr lang="zh-CN" altLang="zh-CN" dirty="0">
                <a:latin typeface="仿宋_GB2312" pitchFamily="49" charset="-122"/>
                <a:ea typeface="仿宋_GB2312" pitchFamily="49" charset="-122"/>
              </a:rPr>
              <a:t>人民之间的友谊，我将</a:t>
            </a:r>
            <a:r>
              <a:rPr lang="zh-CN" altLang="zh-CN" b="1" dirty="0">
                <a:latin typeface="仿宋_GB2312" pitchFamily="49" charset="-122"/>
                <a:ea typeface="仿宋_GB2312" pitchFamily="49" charset="-122"/>
              </a:rPr>
              <a:t>不</a:t>
            </a:r>
            <a:r>
              <a:rPr lang="zh-CN" altLang="zh-CN" dirty="0">
                <a:latin typeface="仿宋_GB2312" pitchFamily="49" charset="-122"/>
                <a:ea typeface="仿宋_GB2312" pitchFamily="49" charset="-122"/>
              </a:rPr>
              <a:t>浪费今后生命的每一瞬间。</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―《莲花和樱花》　</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）这平铺着、厚</a:t>
            </a:r>
            <a:r>
              <a:rPr lang="zh-CN" altLang="zh-CN" b="1" dirty="0">
                <a:latin typeface="仿宋_GB2312" pitchFamily="49" charset="-122"/>
                <a:ea typeface="仿宋_GB2312" pitchFamily="49" charset="-122"/>
              </a:rPr>
              <a:t>积</a:t>
            </a:r>
            <a:r>
              <a:rPr lang="zh-CN" altLang="zh-CN" dirty="0">
                <a:latin typeface="仿宋_GB2312" pitchFamily="49" charset="-122"/>
                <a:ea typeface="仿宋_GB2312" pitchFamily="49" charset="-122"/>
              </a:rPr>
              <a:t>着的绿，着实可爱。她松松地皱</a:t>
            </a:r>
            <a:r>
              <a:rPr lang="zh-CN" altLang="zh-CN" b="1" dirty="0">
                <a:latin typeface="仿宋_GB2312" pitchFamily="49" charset="-122"/>
                <a:ea typeface="仿宋_GB2312" pitchFamily="49" charset="-122"/>
              </a:rPr>
              <a:t>缬</a:t>
            </a:r>
            <a:r>
              <a:rPr lang="en-US" altLang="zh-CN" dirty="0">
                <a:latin typeface="仿宋_GB2312" pitchFamily="49" charset="-122"/>
                <a:ea typeface="仿宋_GB2312" pitchFamily="49" charset="-122"/>
              </a:rPr>
              <a:t>(xi</a:t>
            </a:r>
            <a:r>
              <a:rPr lang="zh-CN" altLang="zh-CN" dirty="0">
                <a:latin typeface="仿宋_GB2312" pitchFamily="49" charset="-122"/>
                <a:ea typeface="仿宋_GB2312" pitchFamily="49" charset="-122"/>
              </a:rPr>
              <a:t>é</a:t>
            </a:r>
            <a:r>
              <a:rPr lang="en-US" altLang="zh-CN" dirty="0">
                <a:latin typeface="仿宋_GB2312" pitchFamily="49" charset="-122"/>
                <a:ea typeface="仿宋_GB2312" pitchFamily="49" charset="-122"/>
              </a:rPr>
              <a:t>)</a:t>
            </a:r>
            <a:r>
              <a:rPr lang="zh-CN" altLang="zh-CN" dirty="0">
                <a:latin typeface="仿宋_GB2312" pitchFamily="49" charset="-122"/>
                <a:ea typeface="仿宋_GB2312" pitchFamily="49" charset="-122"/>
              </a:rPr>
              <a:t>着，像少妇拖着的裙</a:t>
            </a:r>
            <a:r>
              <a:rPr lang="zh-CN" altLang="zh-CN" b="1" dirty="0">
                <a:latin typeface="仿宋_GB2312" pitchFamily="49" charset="-122"/>
                <a:ea typeface="仿宋_GB2312" pitchFamily="49" charset="-122"/>
              </a:rPr>
              <a:t>幅</a:t>
            </a:r>
            <a:r>
              <a:rPr lang="zh-CN" altLang="zh-CN" dirty="0">
                <a:latin typeface="仿宋_GB2312" pitchFamily="49" charset="-122"/>
                <a:ea typeface="仿宋_GB2312" pitchFamily="49" charset="-122"/>
              </a:rPr>
              <a:t>；她滑滑的明亮着，……那样嫩；她又不</a:t>
            </a:r>
            <a:r>
              <a:rPr lang="zh-CN" altLang="zh-CN" b="1" dirty="0">
                <a:latin typeface="仿宋_GB2312" pitchFamily="49" charset="-122"/>
                <a:ea typeface="仿宋_GB2312" pitchFamily="49" charset="-122"/>
              </a:rPr>
              <a:t>杂些</a:t>
            </a:r>
            <a:r>
              <a:rPr lang="zh-CN" altLang="zh-CN" dirty="0">
                <a:latin typeface="仿宋_GB2312" pitchFamily="49" charset="-122"/>
                <a:ea typeface="仿宋_GB2312" pitchFamily="49" charset="-122"/>
              </a:rPr>
              <a:t>尘滓，宛然</a:t>
            </a:r>
            <a:r>
              <a:rPr lang="zh-CN" altLang="zh-CN" b="1" dirty="0">
                <a:latin typeface="仿宋_GB2312" pitchFamily="49" charset="-122"/>
                <a:ea typeface="仿宋_GB2312" pitchFamily="49" charset="-122"/>
              </a:rPr>
              <a:t>一</a:t>
            </a:r>
            <a:r>
              <a:rPr lang="zh-CN" altLang="zh-CN" dirty="0">
                <a:latin typeface="仿宋_GB2312" pitchFamily="49" charset="-122"/>
                <a:ea typeface="仿宋_GB2312" pitchFamily="49" charset="-122"/>
              </a:rPr>
              <a:t>块温润的碧玉，只清清的</a:t>
            </a:r>
            <a:r>
              <a:rPr lang="zh-CN" altLang="zh-CN" b="1" dirty="0">
                <a:latin typeface="仿宋_GB2312" pitchFamily="49" charset="-122"/>
                <a:ea typeface="仿宋_GB2312" pitchFamily="49" charset="-122"/>
              </a:rPr>
              <a:t>一</a:t>
            </a:r>
            <a:r>
              <a:rPr lang="zh-CN" altLang="zh-CN" dirty="0">
                <a:latin typeface="仿宋_GB2312" pitchFamily="49" charset="-122"/>
                <a:ea typeface="仿宋_GB2312" pitchFamily="49" charset="-122"/>
              </a:rPr>
              <a:t>色——但你</a:t>
            </a:r>
            <a:r>
              <a:rPr lang="zh-CN" altLang="zh-CN" b="1" dirty="0">
                <a:latin typeface="仿宋_GB2312" pitchFamily="49" charset="-122"/>
                <a:ea typeface="仿宋_GB2312" pitchFamily="49" charset="-122"/>
              </a:rPr>
              <a:t>却</a:t>
            </a:r>
            <a:r>
              <a:rPr lang="zh-CN" altLang="zh-CN" dirty="0">
                <a:latin typeface="仿宋_GB2312" pitchFamily="49" charset="-122"/>
                <a:ea typeface="仿宋_GB2312" pitchFamily="49" charset="-122"/>
              </a:rPr>
              <a:t>看不透她！</a:t>
            </a:r>
          </a:p>
          <a:p>
            <a:pPr indent="457200"/>
            <a:r>
              <a:rPr lang="zh-CN" altLang="zh-CN" dirty="0">
                <a:latin typeface="仿宋_GB2312" pitchFamily="49" charset="-122"/>
                <a:ea typeface="仿宋_GB2312" pitchFamily="49" charset="-122"/>
              </a:rPr>
              <a:t>我曾见过北京</a:t>
            </a:r>
            <a:r>
              <a:rPr lang="zh-CN" altLang="zh-CN" b="1" dirty="0">
                <a:latin typeface="仿宋_GB2312" pitchFamily="49" charset="-122"/>
                <a:ea typeface="仿宋_GB2312" pitchFamily="49" charset="-122"/>
              </a:rPr>
              <a:t>什刹</a:t>
            </a:r>
            <a:r>
              <a:rPr lang="en-US" altLang="zh-CN" dirty="0">
                <a:latin typeface="仿宋_GB2312" pitchFamily="49" charset="-122"/>
                <a:ea typeface="仿宋_GB2312" pitchFamily="49" charset="-122"/>
              </a:rPr>
              <a:t>(</a:t>
            </a:r>
            <a:r>
              <a:rPr lang="en-US" altLang="zh-CN" dirty="0" err="1">
                <a:latin typeface="仿宋_GB2312" pitchFamily="49" charset="-122"/>
                <a:ea typeface="仿宋_GB2312" pitchFamily="49" charset="-122"/>
              </a:rPr>
              <a:t>ch</a:t>
            </a:r>
            <a:r>
              <a:rPr lang="zh-CN" altLang="zh-CN" dirty="0">
                <a:latin typeface="仿宋_GB2312" pitchFamily="49" charset="-122"/>
                <a:ea typeface="仿宋_GB2312" pitchFamily="49" charset="-122"/>
              </a:rPr>
              <a:t>à</a:t>
            </a:r>
            <a:r>
              <a:rPr lang="en-US" altLang="zh-CN" dirty="0">
                <a:latin typeface="仿宋_GB2312" pitchFamily="49" charset="-122"/>
                <a:ea typeface="仿宋_GB2312" pitchFamily="49" charset="-122"/>
              </a:rPr>
              <a:t>h)</a:t>
            </a:r>
            <a:r>
              <a:rPr lang="zh-CN" altLang="zh-CN" dirty="0">
                <a:latin typeface="仿宋_GB2312" pitchFamily="49" charset="-122"/>
                <a:ea typeface="仿宋_GB2312" pitchFamily="49" charset="-122"/>
              </a:rPr>
              <a:t>海</a:t>
            </a:r>
            <a:r>
              <a:rPr lang="zh-CN" altLang="zh-CN" b="1" dirty="0">
                <a:latin typeface="仿宋_GB2312" pitchFamily="49" charset="-122"/>
                <a:ea typeface="仿宋_GB2312" pitchFamily="49" charset="-122"/>
              </a:rPr>
              <a:t>拂</a:t>
            </a:r>
            <a:r>
              <a:rPr lang="zh-CN" altLang="zh-CN" dirty="0">
                <a:latin typeface="仿宋_GB2312" pitchFamily="49" charset="-122"/>
                <a:ea typeface="仿宋_GB2312" pitchFamily="49" charset="-122"/>
              </a:rPr>
              <a:t>地的绿杨，脱</a:t>
            </a:r>
            <a:r>
              <a:rPr lang="zh-CN" altLang="zh-CN" b="1" dirty="0">
                <a:latin typeface="仿宋_GB2312" pitchFamily="49" charset="-122"/>
                <a:ea typeface="仿宋_GB2312" pitchFamily="49" charset="-122"/>
              </a:rPr>
              <a:t>不</a:t>
            </a:r>
            <a:r>
              <a:rPr lang="zh-CN" altLang="zh-CN" dirty="0">
                <a:latin typeface="仿宋_GB2312" pitchFamily="49" charset="-122"/>
                <a:ea typeface="仿宋_GB2312" pitchFamily="49" charset="-122"/>
              </a:rPr>
              <a:t>了鹅黄的底子，似乎太淡了。……那醉人的绿呀！我若能裁你以为带，我将赠给那轻盈的舞女，她</a:t>
            </a:r>
            <a:r>
              <a:rPr lang="zh-CN" altLang="zh-CN" b="1" dirty="0">
                <a:latin typeface="仿宋_GB2312" pitchFamily="49" charset="-122"/>
                <a:ea typeface="仿宋_GB2312" pitchFamily="49" charset="-122"/>
              </a:rPr>
              <a:t>必</a:t>
            </a:r>
            <a:r>
              <a:rPr lang="zh-CN" altLang="zh-CN" dirty="0">
                <a:latin typeface="仿宋_GB2312" pitchFamily="49" charset="-122"/>
                <a:ea typeface="仿宋_GB2312" pitchFamily="49" charset="-122"/>
              </a:rPr>
              <a:t>能临风飘举了。</a:t>
            </a:r>
          </a:p>
          <a:p>
            <a:pPr indent="457200" algn="r"/>
            <a:r>
              <a:rPr lang="zh-CN" altLang="zh-CN" dirty="0" smtClean="0">
                <a:latin typeface="仿宋_GB2312" pitchFamily="49" charset="-122"/>
                <a:ea typeface="仿宋_GB2312" pitchFamily="49" charset="-122"/>
              </a:rPr>
              <a:t>―</a:t>
            </a:r>
            <a:r>
              <a:rPr lang="zh-CN" altLang="zh-CN" dirty="0">
                <a:latin typeface="仿宋_GB2312" pitchFamily="49" charset="-122"/>
                <a:ea typeface="仿宋_GB2312" pitchFamily="49" charset="-122"/>
              </a:rPr>
              <a:t>―《绿》</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601914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en-US" altLang="zh-CN" b="1" dirty="0"/>
              <a:t>11.</a:t>
            </a:r>
            <a:r>
              <a:rPr lang="zh-CN" altLang="zh-CN" b="1" dirty="0"/>
              <a:t>舌面音</a:t>
            </a:r>
            <a:r>
              <a:rPr lang="en-US" altLang="zh-CN" b="1" dirty="0"/>
              <a:t>j</a:t>
            </a:r>
            <a:r>
              <a:rPr lang="zh-CN" altLang="zh-CN" b="1" dirty="0"/>
              <a:t>、</a:t>
            </a:r>
            <a:r>
              <a:rPr lang="en-US" altLang="zh-CN" b="1" dirty="0"/>
              <a:t>q</a:t>
            </a:r>
            <a:r>
              <a:rPr lang="zh-CN" altLang="zh-CN" b="1" dirty="0"/>
              <a:t>、</a:t>
            </a:r>
            <a:r>
              <a:rPr lang="en-US" altLang="zh-CN" b="1" dirty="0"/>
              <a:t>x</a:t>
            </a:r>
            <a:r>
              <a:rPr lang="zh-CN" altLang="zh-CN" b="1" dirty="0"/>
              <a:t>发成（或带有）舌尖音</a:t>
            </a:r>
            <a:endParaRPr lang="zh-CN" altLang="zh-CN" dirty="0"/>
          </a:p>
          <a:p>
            <a:pPr indent="457200"/>
            <a:r>
              <a:rPr lang="zh-CN" altLang="zh-CN" dirty="0"/>
              <a:t>舌面音声母</a:t>
            </a:r>
            <a:r>
              <a:rPr lang="en-US" altLang="zh-CN" dirty="0"/>
              <a:t>j</a:t>
            </a:r>
            <a:r>
              <a:rPr lang="zh-CN" altLang="zh-CN" dirty="0"/>
              <a:t>、</a:t>
            </a:r>
            <a:r>
              <a:rPr lang="en-US" altLang="zh-CN" dirty="0"/>
              <a:t>q</a:t>
            </a:r>
            <a:r>
              <a:rPr lang="zh-CN" altLang="zh-CN" dirty="0"/>
              <a:t>、</a:t>
            </a:r>
            <a:r>
              <a:rPr lang="en-US" altLang="zh-CN" dirty="0"/>
              <a:t>x</a:t>
            </a:r>
            <a:r>
              <a:rPr lang="zh-CN" altLang="zh-CN" dirty="0"/>
              <a:t>，发音要领与可能产生的偏误（尖音）在第三章中已作表述和说明，但也有些人的这种缺陷不是很明显，开始发音时舌面没有用力上顶，而是先从舌尖音过渡到舌面音。这种现象基本不分方言区域（南方居多），如归属方音似乎牵强，但确是一种多见的发音系统缺陷，很多人已形成为发音习惯，改变它就显得十分困难。</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家　季　积</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阶　坚　界　紧　经</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漆　期　前　强　恰　秋</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亲　请 霞　西　希　细　小　笑　显　现　相　心</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星</a:t>
            </a:r>
          </a:p>
          <a:p>
            <a:pPr indent="457200"/>
            <a:r>
              <a:rPr lang="zh-CN" altLang="zh-CN" dirty="0">
                <a:latin typeface="仿宋_GB2312" pitchFamily="49" charset="-122"/>
                <a:ea typeface="仿宋_GB2312" pitchFamily="49" charset="-122"/>
              </a:rPr>
              <a:t>家乡　季节　艰巨　解决　亲切　请求　前期　希望</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小巧　纤细　学习　</a:t>
            </a:r>
          </a:p>
          <a:p>
            <a:pPr indent="457200"/>
            <a:r>
              <a:rPr lang="zh-CN" altLang="zh-CN" dirty="0">
                <a:latin typeface="仿宋_GB2312" pitchFamily="49" charset="-122"/>
                <a:ea typeface="仿宋_GB2312" pitchFamily="49" charset="-122"/>
              </a:rPr>
              <a:t>鲜血　恰巧　相亲</a:t>
            </a:r>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）我的</a:t>
            </a:r>
            <a:r>
              <a:rPr lang="zh-CN" altLang="zh-CN" b="1" dirty="0">
                <a:latin typeface="仿宋_GB2312" pitchFamily="49" charset="-122"/>
                <a:ea typeface="仿宋_GB2312" pitchFamily="49" charset="-122"/>
              </a:rPr>
              <a:t>家乡</a:t>
            </a:r>
            <a:r>
              <a:rPr lang="zh-CN" altLang="zh-CN" dirty="0">
                <a:latin typeface="仿宋_GB2312" pitchFamily="49" charset="-122"/>
                <a:ea typeface="仿宋_GB2312" pitchFamily="49" charset="-122"/>
              </a:rPr>
              <a:t>在张</a:t>
            </a:r>
            <a:r>
              <a:rPr lang="zh-CN" altLang="zh-CN" b="1" dirty="0">
                <a:latin typeface="仿宋_GB2312" pitchFamily="49" charset="-122"/>
                <a:ea typeface="仿宋_GB2312" pitchFamily="49" charset="-122"/>
              </a:rPr>
              <a:t>家</a:t>
            </a:r>
            <a:r>
              <a:rPr lang="zh-CN" altLang="zh-CN" dirty="0">
                <a:latin typeface="仿宋_GB2312" pitchFamily="49" charset="-122"/>
                <a:ea typeface="仿宋_GB2312" pitchFamily="49" charset="-122"/>
              </a:rPr>
              <a:t>界，门前有一条</a:t>
            </a:r>
            <a:r>
              <a:rPr lang="zh-CN" altLang="zh-CN" b="1" dirty="0">
                <a:latin typeface="仿宋_GB2312" pitchFamily="49" charset="-122"/>
                <a:ea typeface="仿宋_GB2312" pitchFamily="49" charset="-122"/>
              </a:rPr>
              <a:t>小</a:t>
            </a:r>
            <a:r>
              <a:rPr lang="zh-CN" altLang="zh-CN" dirty="0">
                <a:latin typeface="仿宋_GB2312" pitchFamily="49" charset="-122"/>
                <a:ea typeface="仿宋_GB2312" pitchFamily="49" charset="-122"/>
              </a:rPr>
              <a:t>河，河水很</a:t>
            </a:r>
            <a:r>
              <a:rPr lang="zh-CN" altLang="zh-CN" b="1" dirty="0">
                <a:latin typeface="仿宋_GB2312" pitchFamily="49" charset="-122"/>
                <a:ea typeface="仿宋_GB2312" pitchFamily="49" charset="-122"/>
              </a:rPr>
              <a:t>清</a:t>
            </a:r>
            <a:r>
              <a:rPr lang="zh-CN" altLang="zh-CN" dirty="0">
                <a:latin typeface="仿宋_GB2312" pitchFamily="49" charset="-122"/>
                <a:ea typeface="仿宋_GB2312" pitchFamily="49" charset="-122"/>
              </a:rPr>
              <a:t>澈。</a:t>
            </a:r>
            <a:r>
              <a:rPr lang="zh-CN" altLang="zh-CN" b="1" dirty="0">
                <a:latin typeface="仿宋_GB2312" pitchFamily="49" charset="-122"/>
                <a:ea typeface="仿宋_GB2312" pitchFamily="49" charset="-122"/>
              </a:rPr>
              <a:t>夏季</a:t>
            </a:r>
            <a:r>
              <a:rPr lang="zh-CN" altLang="zh-CN" dirty="0">
                <a:latin typeface="仿宋_GB2312" pitchFamily="49" charset="-122"/>
                <a:ea typeface="仿宋_GB2312" pitchFamily="49" charset="-122"/>
              </a:rPr>
              <a:t>的傍晚，我最爱站在河边，看那天空的一抹彩</a:t>
            </a:r>
            <a:r>
              <a:rPr lang="zh-CN" altLang="zh-CN" b="1" dirty="0">
                <a:latin typeface="仿宋_GB2312" pitchFamily="49" charset="-122"/>
                <a:ea typeface="仿宋_GB2312" pitchFamily="49" charset="-122"/>
              </a:rPr>
              <a:t>霞</a:t>
            </a:r>
            <a:r>
              <a:rPr lang="zh-CN" altLang="zh-CN" dirty="0">
                <a:latin typeface="仿宋_GB2312" pitchFamily="49" charset="-122"/>
                <a:ea typeface="仿宋_GB2312" pitchFamily="49" charset="-122"/>
              </a:rPr>
              <a:t>。</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）母</a:t>
            </a:r>
            <a:r>
              <a:rPr lang="zh-CN" altLang="zh-CN" b="1" dirty="0">
                <a:latin typeface="仿宋_GB2312" pitchFamily="49" charset="-122"/>
                <a:ea typeface="仿宋_GB2312" pitchFamily="49" charset="-122"/>
              </a:rPr>
              <a:t>亲</a:t>
            </a:r>
            <a:r>
              <a:rPr lang="zh-CN" altLang="zh-CN" dirty="0">
                <a:latin typeface="仿宋_GB2312" pitchFamily="49" charset="-122"/>
                <a:ea typeface="仿宋_GB2312" pitchFamily="49" charset="-122"/>
              </a:rPr>
              <a:t>年</a:t>
            </a:r>
            <a:r>
              <a:rPr lang="zh-CN" altLang="zh-CN" b="1" dirty="0">
                <a:latin typeface="仿宋_GB2312" pitchFamily="49" charset="-122"/>
                <a:ea typeface="仿宋_GB2312" pitchFamily="49" charset="-122"/>
              </a:rPr>
              <a:t>轻</a:t>
            </a:r>
            <a:r>
              <a:rPr lang="zh-CN" altLang="zh-CN" dirty="0">
                <a:latin typeface="仿宋_GB2312" pitchFamily="49" charset="-122"/>
                <a:ea typeface="仿宋_GB2312" pitchFamily="49" charset="-122"/>
              </a:rPr>
              <a:t>的时候，工作和</a:t>
            </a:r>
            <a:r>
              <a:rPr lang="zh-CN" altLang="zh-CN" b="1" dirty="0">
                <a:latin typeface="仿宋_GB2312" pitchFamily="49" charset="-122"/>
                <a:ea typeface="仿宋_GB2312" pitchFamily="49" charset="-122"/>
              </a:rPr>
              <a:t>学习</a:t>
            </a:r>
            <a:r>
              <a:rPr lang="zh-CN" altLang="zh-CN" dirty="0">
                <a:latin typeface="仿宋_GB2312" pitchFamily="49" charset="-122"/>
                <a:ea typeface="仿宋_GB2312" pitchFamily="49" charset="-122"/>
              </a:rPr>
              <a:t>都很</a:t>
            </a:r>
            <a:r>
              <a:rPr lang="zh-CN" altLang="zh-CN" b="1" dirty="0">
                <a:latin typeface="仿宋_GB2312" pitchFamily="49" charset="-122"/>
                <a:ea typeface="仿宋_GB2312" pitchFamily="49" charset="-122"/>
              </a:rPr>
              <a:t>辛</a:t>
            </a:r>
            <a:r>
              <a:rPr lang="zh-CN" altLang="zh-CN" dirty="0">
                <a:latin typeface="仿宋_GB2312" pitchFamily="49" charset="-122"/>
                <a:ea typeface="仿宋_GB2312" pitchFamily="49" charset="-122"/>
              </a:rPr>
              <a:t>苦，但笑容却总是挂在脸上。她</a:t>
            </a:r>
            <a:r>
              <a:rPr lang="zh-CN" altLang="zh-CN" b="1" dirty="0">
                <a:latin typeface="仿宋_GB2312" pitchFamily="49" charset="-122"/>
                <a:ea typeface="仿宋_GB2312" pitchFamily="49" charset="-122"/>
              </a:rPr>
              <a:t>坚</a:t>
            </a:r>
            <a:r>
              <a:rPr lang="zh-CN" altLang="zh-CN" dirty="0">
                <a:latin typeface="仿宋_GB2312" pitchFamily="49" charset="-122"/>
                <a:ea typeface="仿宋_GB2312" pitchFamily="49" charset="-122"/>
              </a:rPr>
              <a:t>信，只要不放</a:t>
            </a:r>
            <a:r>
              <a:rPr lang="zh-CN" altLang="zh-CN" b="1" dirty="0">
                <a:latin typeface="仿宋_GB2312" pitchFamily="49" charset="-122"/>
                <a:ea typeface="仿宋_GB2312" pitchFamily="49" charset="-122"/>
              </a:rPr>
              <a:t>弃学习</a:t>
            </a:r>
            <a:r>
              <a:rPr lang="zh-CN" altLang="zh-CN" dirty="0">
                <a:latin typeface="仿宋_GB2312" pitchFamily="49" charset="-122"/>
                <a:ea typeface="仿宋_GB2312" pitchFamily="49" charset="-122"/>
              </a:rPr>
              <a:t>，不放</a:t>
            </a:r>
            <a:r>
              <a:rPr lang="zh-CN" altLang="zh-CN" b="1" dirty="0">
                <a:latin typeface="仿宋_GB2312" pitchFamily="49" charset="-122"/>
                <a:ea typeface="仿宋_GB2312" pitchFamily="49" charset="-122"/>
              </a:rPr>
              <a:t>弃进</a:t>
            </a:r>
            <a:r>
              <a:rPr lang="zh-CN" altLang="zh-CN" dirty="0">
                <a:latin typeface="仿宋_GB2312" pitchFamily="49" charset="-122"/>
                <a:ea typeface="仿宋_GB2312" pitchFamily="49" charset="-122"/>
              </a:rPr>
              <a:t>步，</a:t>
            </a:r>
            <a:r>
              <a:rPr lang="zh-CN" altLang="zh-CN" b="1" dirty="0">
                <a:latin typeface="仿宋_GB2312" pitchFamily="49" charset="-122"/>
                <a:ea typeface="仿宋_GB2312" pitchFamily="49" charset="-122"/>
              </a:rPr>
              <a:t>前</a:t>
            </a:r>
            <a:r>
              <a:rPr lang="zh-CN" altLang="zh-CN" dirty="0">
                <a:latin typeface="仿宋_GB2312" pitchFamily="49" charset="-122"/>
                <a:ea typeface="仿宋_GB2312" pitchFamily="49" charset="-122"/>
              </a:rPr>
              <a:t>途总会充满希望。</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01095"/>
          </a:xfrm>
          <a:prstGeom prst="rect">
            <a:avLst/>
          </a:prstGeom>
          <a:noFill/>
        </p:spPr>
        <p:txBody>
          <a:bodyPr wrap="square" rtlCol="0">
            <a:spAutoFit/>
          </a:bodyPr>
          <a:lstStyle/>
          <a:p>
            <a:pPr indent="457200"/>
            <a:r>
              <a:rPr lang="zh-CN" altLang="zh-CN" sz="1600" b="1" dirty="0"/>
              <a:t>朗读练习</a:t>
            </a:r>
            <a:endParaRPr lang="zh-CN" altLang="zh-CN" sz="1600" dirty="0"/>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1</a:t>
            </a:r>
            <a:r>
              <a:rPr lang="zh-CN" altLang="zh-CN" sz="1400" dirty="0">
                <a:latin typeface="仿宋_GB2312" pitchFamily="49" charset="-122"/>
                <a:ea typeface="仿宋_GB2312" pitchFamily="49" charset="-122"/>
              </a:rPr>
              <a:t>）纯朴的</a:t>
            </a:r>
            <a:r>
              <a:rPr lang="zh-CN" altLang="zh-CN" sz="1400" b="1" dirty="0">
                <a:latin typeface="仿宋_GB2312" pitchFamily="49" charset="-122"/>
                <a:ea typeface="仿宋_GB2312" pitchFamily="49" charset="-122"/>
              </a:rPr>
              <a:t>家乡</a:t>
            </a:r>
            <a:r>
              <a:rPr lang="zh-CN" altLang="zh-CN" sz="1400" dirty="0">
                <a:latin typeface="仿宋_GB2312" pitchFamily="49" charset="-122"/>
                <a:ea typeface="仿宋_GB2312" pitchFamily="49" charset="-122"/>
              </a:rPr>
              <a:t>村边有一条河，曲曲弯弯，河中</a:t>
            </a:r>
            <a:r>
              <a:rPr lang="zh-CN" altLang="zh-CN" sz="1400" b="1" dirty="0">
                <a:latin typeface="仿宋_GB2312" pitchFamily="49" charset="-122"/>
                <a:ea typeface="仿宋_GB2312" pitchFamily="49" charset="-122"/>
              </a:rPr>
              <a:t>架</a:t>
            </a:r>
            <a:r>
              <a:rPr lang="zh-CN" altLang="zh-CN" sz="1400" dirty="0">
                <a:latin typeface="仿宋_GB2312" pitchFamily="49" charset="-122"/>
                <a:ea typeface="仿宋_GB2312" pitchFamily="49" charset="-122"/>
              </a:rPr>
              <a:t>一弯石</a:t>
            </a:r>
            <a:r>
              <a:rPr lang="zh-CN" altLang="zh-CN" sz="1400" b="1" dirty="0">
                <a:latin typeface="仿宋_GB2312" pitchFamily="49" charset="-122"/>
                <a:ea typeface="仿宋_GB2312" pitchFamily="49" charset="-122"/>
              </a:rPr>
              <a:t>桥</a:t>
            </a:r>
            <a:r>
              <a:rPr lang="zh-CN" altLang="zh-CN" sz="1400" dirty="0">
                <a:latin typeface="仿宋_GB2312" pitchFamily="49" charset="-122"/>
                <a:ea typeface="仿宋_GB2312" pitchFamily="49" charset="-122"/>
              </a:rPr>
              <a:t>，弓样的</a:t>
            </a:r>
            <a:r>
              <a:rPr lang="zh-CN" altLang="zh-CN" sz="1400" b="1" dirty="0">
                <a:latin typeface="仿宋_GB2312" pitchFamily="49" charset="-122"/>
                <a:ea typeface="仿宋_GB2312" pitchFamily="49" charset="-122"/>
              </a:rPr>
              <a:t>小桥</a:t>
            </a:r>
            <a:r>
              <a:rPr lang="zh-CN" altLang="zh-CN" sz="1400" dirty="0">
                <a:latin typeface="仿宋_GB2312" pitchFamily="49" charset="-122"/>
                <a:ea typeface="仿宋_GB2312" pitchFamily="49" charset="-122"/>
              </a:rPr>
              <a:t>横跨两岸。</a:t>
            </a:r>
          </a:p>
          <a:p>
            <a:pPr indent="457200"/>
            <a:r>
              <a:rPr lang="en-US" altLang="zh-CN" sz="1400" dirty="0">
                <a:latin typeface="仿宋_GB2312" pitchFamily="49" charset="-122"/>
                <a:ea typeface="仿宋_GB2312" pitchFamily="49" charset="-122"/>
              </a:rPr>
              <a:t>    </a:t>
            </a:r>
            <a:r>
              <a:rPr lang="zh-CN" altLang="zh-CN" sz="1400" dirty="0">
                <a:latin typeface="仿宋_GB2312" pitchFamily="49" charset="-122"/>
                <a:ea typeface="仿宋_GB2312" pitchFamily="49" charset="-122"/>
              </a:rPr>
              <a:t>每天，不管是</a:t>
            </a:r>
            <a:r>
              <a:rPr lang="zh-CN" altLang="zh-CN" sz="1400" b="1" dirty="0">
                <a:latin typeface="仿宋_GB2312" pitchFamily="49" charset="-122"/>
                <a:ea typeface="仿宋_GB2312" pitchFamily="49" charset="-122"/>
              </a:rPr>
              <a:t>鸡</a:t>
            </a:r>
            <a:r>
              <a:rPr lang="zh-CN" altLang="zh-CN" sz="1400" dirty="0">
                <a:latin typeface="仿宋_GB2312" pitchFamily="49" charset="-122"/>
                <a:ea typeface="仿宋_GB2312" pitchFamily="49" charset="-122"/>
              </a:rPr>
              <a:t>鸣晓月，日丽中天，还是月华</a:t>
            </a:r>
            <a:r>
              <a:rPr lang="zh-CN" altLang="zh-CN" sz="1400" b="1" dirty="0">
                <a:latin typeface="仿宋_GB2312" pitchFamily="49" charset="-122"/>
                <a:ea typeface="仿宋_GB2312" pitchFamily="49" charset="-122"/>
              </a:rPr>
              <a:t>泻</a:t>
            </a:r>
            <a:r>
              <a:rPr lang="zh-CN" altLang="zh-CN" sz="1400" dirty="0">
                <a:latin typeface="仿宋_GB2312" pitchFamily="49" charset="-122"/>
                <a:ea typeface="仿宋_GB2312" pitchFamily="49" charset="-122"/>
              </a:rPr>
              <a:t>地，</a:t>
            </a:r>
            <a:r>
              <a:rPr lang="zh-CN" altLang="zh-CN" sz="1400" b="1" dirty="0">
                <a:latin typeface="仿宋_GB2312" pitchFamily="49" charset="-122"/>
                <a:ea typeface="仿宋_GB2312" pitchFamily="49" charset="-122"/>
              </a:rPr>
              <a:t>小桥</a:t>
            </a:r>
            <a:r>
              <a:rPr lang="zh-CN" altLang="zh-CN" sz="1400" dirty="0">
                <a:latin typeface="仿宋_GB2312" pitchFamily="49" charset="-122"/>
                <a:ea typeface="仿宋_GB2312" pitchFamily="49" charset="-122"/>
              </a:rPr>
              <a:t>都印下串串足</a:t>
            </a:r>
            <a:r>
              <a:rPr lang="zh-CN" altLang="zh-CN" sz="1400" b="1" dirty="0">
                <a:latin typeface="仿宋_GB2312" pitchFamily="49" charset="-122"/>
                <a:ea typeface="仿宋_GB2312" pitchFamily="49" charset="-122"/>
              </a:rPr>
              <a:t>迹</a:t>
            </a:r>
            <a:r>
              <a:rPr lang="zh-CN" altLang="zh-CN" sz="1400" dirty="0">
                <a:latin typeface="仿宋_GB2312" pitchFamily="49" charset="-122"/>
                <a:ea typeface="仿宋_GB2312" pitchFamily="49" charset="-122"/>
              </a:rPr>
              <a:t>，洒落串串汗珠。那是</a:t>
            </a:r>
            <a:r>
              <a:rPr lang="zh-CN" altLang="zh-CN" sz="1400" b="1" dirty="0">
                <a:latin typeface="仿宋_GB2312" pitchFamily="49" charset="-122"/>
                <a:ea typeface="仿宋_GB2312" pitchFamily="49" charset="-122"/>
              </a:rPr>
              <a:t>乡亲</a:t>
            </a:r>
            <a:r>
              <a:rPr lang="zh-CN" altLang="zh-CN" sz="1400" dirty="0">
                <a:latin typeface="仿宋_GB2312" pitchFamily="49" charset="-122"/>
                <a:ea typeface="仿宋_GB2312" pitchFamily="49" charset="-122"/>
              </a:rPr>
              <a:t>为了追求多棱的</a:t>
            </a:r>
            <a:r>
              <a:rPr lang="zh-CN" altLang="zh-CN" sz="1400" b="1" dirty="0">
                <a:latin typeface="仿宋_GB2312" pitchFamily="49" charset="-122"/>
                <a:ea typeface="仿宋_GB2312" pitchFamily="49" charset="-122"/>
              </a:rPr>
              <a:t>希</a:t>
            </a:r>
            <a:r>
              <a:rPr lang="zh-CN" altLang="zh-CN" sz="1400" dirty="0">
                <a:latin typeface="仿宋_GB2312" pitchFamily="49" charset="-122"/>
                <a:ea typeface="仿宋_GB2312" pitchFamily="49" charset="-122"/>
              </a:rPr>
              <a:t>望，兑现美好的</a:t>
            </a:r>
            <a:r>
              <a:rPr lang="zh-CN" altLang="zh-CN" sz="1400" b="1" dirty="0">
                <a:latin typeface="仿宋_GB2312" pitchFamily="49" charset="-122"/>
                <a:ea typeface="仿宋_GB2312" pitchFamily="49" charset="-122"/>
              </a:rPr>
              <a:t>遐</a:t>
            </a:r>
            <a:r>
              <a:rPr lang="zh-CN" altLang="zh-CN" sz="1400" dirty="0">
                <a:latin typeface="仿宋_GB2312" pitchFamily="49" charset="-122"/>
                <a:ea typeface="仿宋_GB2312" pitchFamily="49" charset="-122"/>
              </a:rPr>
              <a:t>想。弯弯</a:t>
            </a:r>
            <a:r>
              <a:rPr lang="zh-CN" altLang="zh-CN" sz="1400" b="1" dirty="0">
                <a:latin typeface="仿宋_GB2312" pitchFamily="49" charset="-122"/>
                <a:ea typeface="仿宋_GB2312" pitchFamily="49" charset="-122"/>
              </a:rPr>
              <a:t>小桥</a:t>
            </a:r>
            <a:r>
              <a:rPr lang="zh-CN" altLang="zh-CN" sz="1400" dirty="0">
                <a:latin typeface="仿宋_GB2312" pitchFamily="49" charset="-122"/>
                <a:ea typeface="仿宋_GB2312" pitchFamily="49" charset="-122"/>
              </a:rPr>
              <a:t>，不时荡过</a:t>
            </a:r>
            <a:r>
              <a:rPr lang="zh-CN" altLang="zh-CN" sz="1400" b="1" dirty="0">
                <a:latin typeface="仿宋_GB2312" pitchFamily="49" charset="-122"/>
                <a:ea typeface="仿宋_GB2312" pitchFamily="49" charset="-122"/>
              </a:rPr>
              <a:t>轻</a:t>
            </a:r>
            <a:r>
              <a:rPr lang="zh-CN" altLang="zh-CN" sz="1400" dirty="0">
                <a:latin typeface="仿宋_GB2312" pitchFamily="49" charset="-122"/>
                <a:ea typeface="仿宋_GB2312" pitchFamily="49" charset="-122"/>
              </a:rPr>
              <a:t>吟低唱，不时露出舒心的</a:t>
            </a:r>
            <a:r>
              <a:rPr lang="zh-CN" altLang="zh-CN" sz="1400" b="1" dirty="0">
                <a:latin typeface="仿宋_GB2312" pitchFamily="49" charset="-122"/>
                <a:ea typeface="仿宋_GB2312" pitchFamily="49" charset="-122"/>
              </a:rPr>
              <a:t>笑</a:t>
            </a:r>
            <a:r>
              <a:rPr lang="zh-CN" altLang="zh-CN" sz="1400" dirty="0">
                <a:latin typeface="仿宋_GB2312" pitchFamily="49" charset="-122"/>
                <a:ea typeface="仿宋_GB2312" pitchFamily="49" charset="-122"/>
              </a:rPr>
              <a:t>容。</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―《家乡的桥》</a:t>
            </a:r>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2</a:t>
            </a:r>
            <a:r>
              <a:rPr lang="zh-CN" altLang="zh-CN" sz="1400" dirty="0">
                <a:latin typeface="仿宋_GB2312" pitchFamily="49" charset="-122"/>
                <a:ea typeface="仿宋_GB2312" pitchFamily="49" charset="-122"/>
              </a:rPr>
              <a:t>）我们</a:t>
            </a:r>
            <a:r>
              <a:rPr lang="zh-CN" altLang="zh-CN" sz="1400" b="1" dirty="0">
                <a:latin typeface="仿宋_GB2312" pitchFamily="49" charset="-122"/>
                <a:ea typeface="仿宋_GB2312" pitchFamily="49" charset="-122"/>
              </a:rPr>
              <a:t>家</a:t>
            </a:r>
            <a:r>
              <a:rPr lang="zh-CN" altLang="zh-CN" sz="1400" dirty="0">
                <a:latin typeface="仿宋_GB2312" pitchFamily="49" charset="-122"/>
                <a:ea typeface="仿宋_GB2312" pitchFamily="49" charset="-122"/>
              </a:rPr>
              <a:t>的后园有半亩空地，母</a:t>
            </a:r>
            <a:r>
              <a:rPr lang="zh-CN" altLang="zh-CN" sz="1400" b="1" dirty="0">
                <a:latin typeface="仿宋_GB2312" pitchFamily="49" charset="-122"/>
                <a:ea typeface="仿宋_GB2312" pitchFamily="49" charset="-122"/>
              </a:rPr>
              <a:t>亲</a:t>
            </a:r>
            <a:r>
              <a:rPr lang="zh-CN" altLang="zh-CN" sz="1400" dirty="0">
                <a:latin typeface="仿宋_GB2312" pitchFamily="49" charset="-122"/>
                <a:ea typeface="仿宋_GB2312" pitchFamily="49" charset="-122"/>
              </a:rPr>
              <a:t>说：“让它荒着怪可</a:t>
            </a:r>
            <a:r>
              <a:rPr lang="zh-CN" altLang="zh-CN" sz="1400" b="1" dirty="0">
                <a:latin typeface="仿宋_GB2312" pitchFamily="49" charset="-122"/>
                <a:ea typeface="仿宋_GB2312" pitchFamily="49" charset="-122"/>
              </a:rPr>
              <a:t>惜</a:t>
            </a:r>
            <a:r>
              <a:rPr lang="zh-CN" altLang="zh-CN" sz="1400" dirty="0">
                <a:latin typeface="仿宋_GB2312" pitchFamily="49" charset="-122"/>
                <a:ea typeface="仿宋_GB2312" pitchFamily="49" charset="-122"/>
              </a:rPr>
              <a:t>的，你们那么爱吃花生，就开辟出来种花生吧。”我们</a:t>
            </a:r>
            <a:r>
              <a:rPr lang="zh-CN" altLang="zh-CN" sz="1400" b="1" dirty="0">
                <a:latin typeface="仿宋_GB2312" pitchFamily="49" charset="-122"/>
                <a:ea typeface="仿宋_GB2312" pitchFamily="49" charset="-122"/>
              </a:rPr>
              <a:t>姐</a:t>
            </a:r>
            <a:r>
              <a:rPr lang="zh-CN" altLang="zh-CN" sz="1400" dirty="0">
                <a:latin typeface="仿宋_GB2312" pitchFamily="49" charset="-122"/>
                <a:ea typeface="仿宋_GB2312" pitchFamily="49" charset="-122"/>
              </a:rPr>
              <a:t>弟</a:t>
            </a:r>
            <a:r>
              <a:rPr lang="zh-CN" altLang="zh-CN" sz="1400" b="1" dirty="0">
                <a:latin typeface="仿宋_GB2312" pitchFamily="49" charset="-122"/>
                <a:ea typeface="仿宋_GB2312" pitchFamily="49" charset="-122"/>
              </a:rPr>
              <a:t>几</a:t>
            </a:r>
            <a:r>
              <a:rPr lang="zh-CN" altLang="zh-CN" sz="1400" dirty="0">
                <a:latin typeface="仿宋_GB2312" pitchFamily="49" charset="-122"/>
                <a:ea typeface="仿宋_GB2312" pitchFamily="49" charset="-122"/>
              </a:rPr>
              <a:t>个都很高兴，买种，翻地，播种，浇水，没过</a:t>
            </a:r>
            <a:r>
              <a:rPr lang="zh-CN" altLang="zh-CN" sz="1400" b="1" dirty="0">
                <a:latin typeface="仿宋_GB2312" pitchFamily="49" charset="-122"/>
                <a:ea typeface="仿宋_GB2312" pitchFamily="49" charset="-122"/>
              </a:rPr>
              <a:t>几</a:t>
            </a:r>
            <a:r>
              <a:rPr lang="zh-CN" altLang="zh-CN" sz="1400" dirty="0">
                <a:latin typeface="仿宋_GB2312" pitchFamily="49" charset="-122"/>
                <a:ea typeface="仿宋_GB2312" pitchFamily="49" charset="-122"/>
              </a:rPr>
              <a:t>个月，</a:t>
            </a:r>
            <a:r>
              <a:rPr lang="zh-CN" altLang="zh-CN" sz="1400" b="1" dirty="0">
                <a:latin typeface="仿宋_GB2312" pitchFamily="49" charset="-122"/>
                <a:ea typeface="仿宋_GB2312" pitchFamily="49" charset="-122"/>
              </a:rPr>
              <a:t>居</a:t>
            </a:r>
            <a:r>
              <a:rPr lang="zh-CN" altLang="zh-CN" sz="1400" dirty="0">
                <a:latin typeface="仿宋_GB2312" pitchFamily="49" charset="-122"/>
                <a:ea typeface="仿宋_GB2312" pitchFamily="49" charset="-122"/>
              </a:rPr>
              <a:t>然收获了。</a:t>
            </a:r>
          </a:p>
          <a:p>
            <a:pPr indent="457200"/>
            <a:r>
              <a:rPr lang="zh-CN" altLang="zh-CN" sz="1400" dirty="0">
                <a:latin typeface="仿宋_GB2312" pitchFamily="49" charset="-122"/>
                <a:ea typeface="仿宋_GB2312" pitchFamily="49" charset="-122"/>
              </a:rPr>
              <a:t>母亲说：“</a:t>
            </a:r>
            <a:r>
              <a:rPr lang="zh-CN" altLang="zh-CN" sz="1400" b="1" dirty="0">
                <a:latin typeface="仿宋_GB2312" pitchFamily="49" charset="-122"/>
                <a:ea typeface="仿宋_GB2312" pitchFamily="49" charset="-122"/>
              </a:rPr>
              <a:t>今</a:t>
            </a:r>
            <a:r>
              <a:rPr lang="zh-CN" altLang="zh-CN" sz="1400" dirty="0">
                <a:latin typeface="仿宋_GB2312" pitchFamily="49" charset="-122"/>
                <a:ea typeface="仿宋_GB2312" pitchFamily="49" charset="-122"/>
              </a:rPr>
              <a:t>晚我们过一个收获</a:t>
            </a:r>
            <a:r>
              <a:rPr lang="zh-CN" altLang="zh-CN" sz="1400" b="1" dirty="0">
                <a:latin typeface="仿宋_GB2312" pitchFamily="49" charset="-122"/>
                <a:ea typeface="仿宋_GB2312" pitchFamily="49" charset="-122"/>
              </a:rPr>
              <a:t>节</a:t>
            </a:r>
            <a:r>
              <a:rPr lang="zh-CN" altLang="zh-CN" sz="1400" dirty="0">
                <a:latin typeface="仿宋_GB2312" pitchFamily="49" charset="-122"/>
                <a:ea typeface="仿宋_GB2312" pitchFamily="49" charset="-122"/>
              </a:rPr>
              <a:t>，</a:t>
            </a:r>
            <a:r>
              <a:rPr lang="zh-CN" altLang="zh-CN" sz="1400" b="1" dirty="0">
                <a:latin typeface="仿宋_GB2312" pitchFamily="49" charset="-122"/>
                <a:ea typeface="仿宋_GB2312" pitchFamily="49" charset="-122"/>
              </a:rPr>
              <a:t>请</a:t>
            </a:r>
            <a:r>
              <a:rPr lang="zh-CN" altLang="zh-CN" sz="1400" dirty="0">
                <a:latin typeface="仿宋_GB2312" pitchFamily="49" charset="-122"/>
                <a:ea typeface="仿宋_GB2312" pitchFamily="49" charset="-122"/>
              </a:rPr>
              <a:t>你们父</a:t>
            </a:r>
            <a:r>
              <a:rPr lang="zh-CN" altLang="zh-CN" sz="1400" b="1" dirty="0">
                <a:latin typeface="仿宋_GB2312" pitchFamily="49" charset="-122"/>
                <a:ea typeface="仿宋_GB2312" pitchFamily="49" charset="-122"/>
              </a:rPr>
              <a:t>亲</a:t>
            </a:r>
            <a:r>
              <a:rPr lang="zh-CN" altLang="zh-CN" sz="1400" dirty="0">
                <a:latin typeface="仿宋_GB2312" pitchFamily="49" charset="-122"/>
                <a:ea typeface="仿宋_GB2312" pitchFamily="49" charset="-122"/>
              </a:rPr>
              <a:t>也来尝尝我们的新花生，好不好？”我们都说好。母亲把花生做成了好</a:t>
            </a:r>
            <a:r>
              <a:rPr lang="zh-CN" altLang="zh-CN" sz="1400" b="1" dirty="0">
                <a:latin typeface="仿宋_GB2312" pitchFamily="49" charset="-122"/>
                <a:ea typeface="仿宋_GB2312" pitchFamily="49" charset="-122"/>
              </a:rPr>
              <a:t>几</a:t>
            </a:r>
            <a:r>
              <a:rPr lang="zh-CN" altLang="zh-CN" sz="1400" dirty="0">
                <a:latin typeface="仿宋_GB2312" pitchFamily="49" charset="-122"/>
                <a:ea typeface="仿宋_GB2312" pitchFamily="49" charset="-122"/>
              </a:rPr>
              <a:t>样食品，还吩咐就在后园的茅亭里过这个</a:t>
            </a:r>
            <a:r>
              <a:rPr lang="zh-CN" altLang="zh-CN" sz="1400" b="1" dirty="0">
                <a:latin typeface="仿宋_GB2312" pitchFamily="49" charset="-122"/>
                <a:ea typeface="仿宋_GB2312" pitchFamily="49" charset="-122"/>
              </a:rPr>
              <a:t>节</a:t>
            </a:r>
            <a:r>
              <a:rPr lang="zh-CN" altLang="zh-CN" sz="1400" dirty="0">
                <a:latin typeface="仿宋_GB2312" pitchFamily="49" charset="-122"/>
                <a:ea typeface="仿宋_GB2312" pitchFamily="49" charset="-122"/>
              </a:rPr>
              <a:t>。</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―《落花生》</a:t>
            </a:r>
          </a:p>
          <a:p>
            <a:pPr indent="457200"/>
            <a:r>
              <a:rPr lang="zh-CN" altLang="zh-CN" sz="1400" dirty="0">
                <a:latin typeface="仿宋_GB2312" pitchFamily="49" charset="-122"/>
                <a:ea typeface="仿宋_GB2312" pitchFamily="49" charset="-122"/>
              </a:rPr>
              <a:t>（</a:t>
            </a:r>
            <a:r>
              <a:rPr lang="en-US" altLang="zh-CN" sz="1400" dirty="0">
                <a:latin typeface="仿宋_GB2312" pitchFamily="49" charset="-122"/>
                <a:ea typeface="仿宋_GB2312" pitchFamily="49" charset="-122"/>
              </a:rPr>
              <a:t>3</a:t>
            </a:r>
            <a:r>
              <a:rPr lang="zh-CN" altLang="zh-CN" sz="1400" dirty="0">
                <a:latin typeface="仿宋_GB2312" pitchFamily="49" charset="-122"/>
                <a:ea typeface="仿宋_GB2312" pitchFamily="49" charset="-122"/>
              </a:rPr>
              <a:t>）我为什么非要</a:t>
            </a:r>
            <a:r>
              <a:rPr lang="zh-CN" altLang="zh-CN" sz="1400" b="1" dirty="0">
                <a:latin typeface="仿宋_GB2312" pitchFamily="49" charset="-122"/>
                <a:ea typeface="仿宋_GB2312" pitchFamily="49" charset="-122"/>
              </a:rPr>
              <a:t>教</a:t>
            </a:r>
            <a:r>
              <a:rPr lang="zh-CN" altLang="zh-CN" sz="1400" dirty="0">
                <a:latin typeface="仿宋_GB2312" pitchFamily="49" charset="-122"/>
                <a:ea typeface="仿宋_GB2312" pitchFamily="49" charset="-122"/>
              </a:rPr>
              <a:t>书不可？是因为我</a:t>
            </a:r>
            <a:r>
              <a:rPr lang="zh-CN" altLang="zh-CN" sz="1400" b="1" dirty="0">
                <a:latin typeface="仿宋_GB2312" pitchFamily="49" charset="-122"/>
                <a:ea typeface="仿宋_GB2312" pitchFamily="49" charset="-122"/>
              </a:rPr>
              <a:t>喜</a:t>
            </a:r>
            <a:r>
              <a:rPr lang="zh-CN" altLang="zh-CN" sz="1400" dirty="0">
                <a:latin typeface="仿宋_GB2312" pitchFamily="49" charset="-122"/>
                <a:ea typeface="仿宋_GB2312" pitchFamily="49" charset="-122"/>
              </a:rPr>
              <a:t>欢当教师的时</a:t>
            </a:r>
            <a:r>
              <a:rPr lang="zh-CN" altLang="zh-CN" sz="1400" b="1" dirty="0">
                <a:latin typeface="仿宋_GB2312" pitchFamily="49" charset="-122"/>
                <a:ea typeface="仿宋_GB2312" pitchFamily="49" charset="-122"/>
              </a:rPr>
              <a:t>间</a:t>
            </a:r>
            <a:r>
              <a:rPr lang="zh-CN" altLang="zh-CN" sz="1400" dirty="0">
                <a:latin typeface="仿宋_GB2312" pitchFamily="49" charset="-122"/>
                <a:ea typeface="仿宋_GB2312" pitchFamily="49" charset="-122"/>
              </a:rPr>
              <a:t>安排表和生活</a:t>
            </a:r>
            <a:r>
              <a:rPr lang="zh-CN" altLang="zh-CN" sz="1400" b="1" dirty="0">
                <a:latin typeface="仿宋_GB2312" pitchFamily="49" charset="-122"/>
                <a:ea typeface="仿宋_GB2312" pitchFamily="49" charset="-122"/>
              </a:rPr>
              <a:t>节</a:t>
            </a:r>
            <a:r>
              <a:rPr lang="zh-CN" altLang="zh-CN" sz="1400" dirty="0">
                <a:latin typeface="仿宋_GB2312" pitchFamily="49" charset="-122"/>
                <a:ea typeface="仿宋_GB2312" pitchFamily="49" charset="-122"/>
              </a:rPr>
              <a:t>奏。七、八、</a:t>
            </a:r>
            <a:r>
              <a:rPr lang="zh-CN" altLang="zh-CN" sz="1400" b="1" dirty="0">
                <a:latin typeface="仿宋_GB2312" pitchFamily="49" charset="-122"/>
                <a:ea typeface="仿宋_GB2312" pitchFamily="49" charset="-122"/>
              </a:rPr>
              <a:t>九</a:t>
            </a:r>
            <a:r>
              <a:rPr lang="zh-CN" altLang="zh-CN" sz="1400" dirty="0">
                <a:latin typeface="仿宋_GB2312" pitchFamily="49" charset="-122"/>
                <a:ea typeface="仿宋_GB2312" pitchFamily="49" charset="-122"/>
              </a:rPr>
              <a:t>三个月给我提供了</a:t>
            </a:r>
            <a:r>
              <a:rPr lang="zh-CN" altLang="zh-CN" sz="1400" b="1" dirty="0">
                <a:latin typeface="仿宋_GB2312" pitchFamily="49" charset="-122"/>
                <a:ea typeface="仿宋_GB2312" pitchFamily="49" charset="-122"/>
              </a:rPr>
              <a:t>进</a:t>
            </a:r>
            <a:r>
              <a:rPr lang="zh-CN" altLang="zh-CN" sz="1400" dirty="0">
                <a:latin typeface="仿宋_GB2312" pitchFamily="49" charset="-122"/>
                <a:ea typeface="仿宋_GB2312" pitchFamily="49" charset="-122"/>
              </a:rPr>
              <a:t>行回顾、研</a:t>
            </a:r>
            <a:r>
              <a:rPr lang="zh-CN" altLang="zh-CN" sz="1400" b="1" dirty="0">
                <a:latin typeface="仿宋_GB2312" pitchFamily="49" charset="-122"/>
                <a:ea typeface="仿宋_GB2312" pitchFamily="49" charset="-122"/>
              </a:rPr>
              <a:t>究</a:t>
            </a:r>
            <a:r>
              <a:rPr lang="zh-CN" altLang="zh-CN" sz="1400" dirty="0">
                <a:latin typeface="仿宋_GB2312" pitchFamily="49" charset="-122"/>
                <a:ea typeface="仿宋_GB2312" pitchFamily="49" charset="-122"/>
              </a:rPr>
              <a:t>、写作的良</a:t>
            </a:r>
            <a:r>
              <a:rPr lang="zh-CN" altLang="zh-CN" sz="1400" b="1" dirty="0">
                <a:latin typeface="仿宋_GB2312" pitchFamily="49" charset="-122"/>
                <a:ea typeface="仿宋_GB2312" pitchFamily="49" charset="-122"/>
              </a:rPr>
              <a:t>机</a:t>
            </a:r>
            <a:r>
              <a:rPr lang="zh-CN" altLang="zh-CN" sz="1400" dirty="0">
                <a:latin typeface="仿宋_GB2312" pitchFamily="49" charset="-122"/>
                <a:ea typeface="仿宋_GB2312" pitchFamily="49" charset="-122"/>
              </a:rPr>
              <a:t>，并将三者有</a:t>
            </a:r>
            <a:r>
              <a:rPr lang="zh-CN" altLang="zh-CN" sz="1400" b="1" dirty="0">
                <a:latin typeface="仿宋_GB2312" pitchFamily="49" charset="-122"/>
                <a:ea typeface="仿宋_GB2312" pitchFamily="49" charset="-122"/>
              </a:rPr>
              <a:t>机</a:t>
            </a:r>
            <a:r>
              <a:rPr lang="zh-CN" altLang="zh-CN" sz="1400" dirty="0">
                <a:latin typeface="仿宋_GB2312" pitchFamily="49" charset="-122"/>
                <a:ea typeface="仿宋_GB2312" pitchFamily="49" charset="-122"/>
              </a:rPr>
              <a:t>融合，而善于回顾、研</a:t>
            </a:r>
            <a:r>
              <a:rPr lang="zh-CN" altLang="zh-CN" sz="1400" b="1" dirty="0">
                <a:latin typeface="仿宋_GB2312" pitchFamily="49" charset="-122"/>
                <a:ea typeface="仿宋_GB2312" pitchFamily="49" charset="-122"/>
              </a:rPr>
              <a:t>究</a:t>
            </a:r>
            <a:r>
              <a:rPr lang="zh-CN" altLang="zh-CN" sz="1400" dirty="0">
                <a:latin typeface="仿宋_GB2312" pitchFamily="49" charset="-122"/>
                <a:ea typeface="仿宋_GB2312" pitchFamily="49" charset="-122"/>
              </a:rPr>
              <a:t>和总</a:t>
            </a:r>
            <a:r>
              <a:rPr lang="zh-CN" altLang="zh-CN" sz="1400" b="1" dirty="0">
                <a:latin typeface="仿宋_GB2312" pitchFamily="49" charset="-122"/>
                <a:ea typeface="仿宋_GB2312" pitchFamily="49" charset="-122"/>
              </a:rPr>
              <a:t>结</a:t>
            </a:r>
            <a:r>
              <a:rPr lang="zh-CN" altLang="zh-CN" sz="1400" dirty="0">
                <a:latin typeface="仿宋_GB2312" pitchFamily="49" charset="-122"/>
                <a:ea typeface="仿宋_GB2312" pitchFamily="49" charset="-122"/>
              </a:rPr>
              <a:t>正是优</a:t>
            </a:r>
            <a:r>
              <a:rPr lang="zh-CN" altLang="zh-CN" sz="1400" b="1" dirty="0">
                <a:latin typeface="仿宋_GB2312" pitchFamily="49" charset="-122"/>
                <a:ea typeface="仿宋_GB2312" pitchFamily="49" charset="-122"/>
              </a:rPr>
              <a:t>秀教</a:t>
            </a:r>
            <a:r>
              <a:rPr lang="zh-CN" altLang="zh-CN" sz="1400" dirty="0">
                <a:latin typeface="仿宋_GB2312" pitchFamily="49" charset="-122"/>
                <a:ea typeface="仿宋_GB2312" pitchFamily="49" charset="-122"/>
              </a:rPr>
              <a:t>师素质中不可缺少的成分。</a:t>
            </a:r>
          </a:p>
          <a:p>
            <a:pPr indent="457200" algn="r"/>
            <a:r>
              <a:rPr lang="zh-CN" altLang="zh-CN" sz="1400" dirty="0" smtClean="0">
                <a:latin typeface="仿宋_GB2312" pitchFamily="49" charset="-122"/>
                <a:ea typeface="仿宋_GB2312" pitchFamily="49" charset="-122"/>
              </a:rPr>
              <a:t>―</a:t>
            </a:r>
            <a:r>
              <a:rPr lang="zh-CN" altLang="zh-CN" sz="1400" dirty="0">
                <a:latin typeface="仿宋_GB2312" pitchFamily="49" charset="-122"/>
                <a:ea typeface="仿宋_GB2312" pitchFamily="49" charset="-122"/>
              </a:rPr>
              <a:t>―《我为什么当教师》</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a:t>12.</a:t>
            </a:r>
            <a:r>
              <a:rPr lang="zh-CN" altLang="zh-CN" b="1" dirty="0"/>
              <a:t>其他</a:t>
            </a:r>
            <a:endParaRPr lang="zh-CN" altLang="zh-CN" dirty="0"/>
          </a:p>
          <a:p>
            <a:pPr indent="457200"/>
            <a:r>
              <a:rPr lang="zh-CN" altLang="zh-CN" dirty="0"/>
              <a:t>（</a:t>
            </a:r>
            <a:r>
              <a:rPr lang="en-US" altLang="zh-CN" dirty="0"/>
              <a:t>1</a:t>
            </a:r>
            <a:r>
              <a:rPr lang="zh-CN" altLang="zh-CN" dirty="0"/>
              <a:t>）舌根音</a:t>
            </a:r>
            <a:r>
              <a:rPr lang="en-US" altLang="zh-CN" dirty="0"/>
              <a:t>h</a:t>
            </a:r>
            <a:r>
              <a:rPr lang="zh-CN" altLang="zh-CN" dirty="0"/>
              <a:t>与唇齿音</a:t>
            </a:r>
            <a:r>
              <a:rPr lang="en-US" altLang="zh-CN" dirty="0"/>
              <a:t>f</a:t>
            </a:r>
            <a:endParaRPr lang="zh-CN" altLang="zh-CN" dirty="0"/>
          </a:p>
          <a:p>
            <a:pPr indent="457200"/>
            <a:r>
              <a:rPr lang="zh-CN" altLang="zh-CN" dirty="0"/>
              <a:t>如东、通州少部分人受方言习惯影响，把</a:t>
            </a:r>
            <a:r>
              <a:rPr lang="en-US" altLang="zh-CN" dirty="0"/>
              <a:t>h</a:t>
            </a:r>
            <a:r>
              <a:rPr lang="zh-CN" altLang="zh-CN" dirty="0"/>
              <a:t>与韵母</a:t>
            </a:r>
            <a:r>
              <a:rPr lang="en-US" altLang="zh-CN" dirty="0"/>
              <a:t>u</a:t>
            </a:r>
            <a:r>
              <a:rPr lang="zh-CN" altLang="zh-CN" dirty="0"/>
              <a:t>相拼的词读成</a:t>
            </a:r>
            <a:r>
              <a:rPr lang="en-US" altLang="zh-CN" dirty="0" err="1"/>
              <a:t>fu</a:t>
            </a:r>
            <a:r>
              <a:rPr lang="zh-CN" altLang="zh-CN" dirty="0"/>
              <a:t>，如把“老虎”读作“老</a:t>
            </a:r>
            <a:r>
              <a:rPr lang="en-US" altLang="zh-CN" dirty="0"/>
              <a:t>f</a:t>
            </a:r>
            <a:r>
              <a:rPr lang="zh-CN" altLang="zh-CN" dirty="0"/>
              <a:t>ǔ”、 “呼吸”读作“</a:t>
            </a:r>
            <a:r>
              <a:rPr lang="en-US" altLang="zh-CN" dirty="0"/>
              <a:t>f</a:t>
            </a:r>
            <a:r>
              <a:rPr lang="zh-CN" altLang="zh-CN" dirty="0"/>
              <a:t>ū吸”、“保护”读作“保</a:t>
            </a:r>
            <a:r>
              <a:rPr lang="en-US" altLang="zh-CN" dirty="0"/>
              <a:t>f</a:t>
            </a:r>
            <a:r>
              <a:rPr lang="zh-CN" altLang="zh-CN" dirty="0"/>
              <a:t>ù”，“湖南”读作“</a:t>
            </a:r>
            <a:r>
              <a:rPr lang="en-US" altLang="zh-CN" dirty="0"/>
              <a:t>f</a:t>
            </a:r>
            <a:r>
              <a:rPr lang="zh-CN" altLang="zh-CN" dirty="0"/>
              <a:t>ú南”等，但他们又不会把如“和</a:t>
            </a:r>
            <a:r>
              <a:rPr lang="en-US" altLang="zh-CN" dirty="0"/>
              <a:t>h</a:t>
            </a:r>
            <a:r>
              <a:rPr lang="zh-CN" altLang="zh-CN" dirty="0"/>
              <a:t>é”、“海</a:t>
            </a:r>
            <a:r>
              <a:rPr lang="en-US" altLang="zh-CN" dirty="0"/>
              <a:t>h</a:t>
            </a:r>
            <a:r>
              <a:rPr lang="zh-CN" altLang="zh-CN" dirty="0"/>
              <a:t>ǎ</a:t>
            </a:r>
            <a:r>
              <a:rPr lang="en-US" altLang="zh-CN" dirty="0"/>
              <a:t>i”</a:t>
            </a:r>
            <a:r>
              <a:rPr lang="zh-CN" altLang="zh-CN" dirty="0"/>
              <a:t>类的声母读成</a:t>
            </a:r>
            <a:r>
              <a:rPr lang="en-US" altLang="zh-CN" dirty="0"/>
              <a:t>f</a:t>
            </a:r>
            <a:r>
              <a:rPr lang="zh-CN" altLang="zh-CN" dirty="0"/>
              <a:t>。有此类缺陷的人可作如下分辨练习：</a:t>
            </a:r>
          </a:p>
          <a:p>
            <a:pPr indent="457200"/>
            <a:r>
              <a:rPr lang="zh-CN" altLang="zh-CN" dirty="0">
                <a:latin typeface="仿宋_GB2312" pitchFamily="49" charset="-122"/>
                <a:ea typeface="仿宋_GB2312" pitchFamily="49" charset="-122"/>
              </a:rPr>
              <a:t>开方－开荒</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防空－航空</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幅度－弧度 </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理发－理化</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复员－互援</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防止－黄纸 开发－开花</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初犯－出汗</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公费－工会 </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飞机－灰鸡</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仿佛－恍惚</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发现－花线 欢呼－反复</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粉尘－很沉</a:t>
            </a:r>
            <a:r>
              <a:rPr lang="en-US" altLang="zh-CN" dirty="0">
                <a:latin typeface="仿宋_GB2312" pitchFamily="49" charset="-122"/>
                <a:ea typeface="仿宋_GB2312" pitchFamily="49" charset="-122"/>
              </a:rPr>
              <a:t>    </a:t>
            </a:r>
            <a:r>
              <a:rPr lang="zh-CN" altLang="zh-CN" dirty="0">
                <a:latin typeface="仿宋_GB2312" pitchFamily="49" charset="-122"/>
                <a:ea typeface="仿宋_GB2312" pitchFamily="49" charset="-122"/>
              </a:rPr>
              <a:t>伏案－湖岸</a:t>
            </a:r>
            <a:r>
              <a:rPr lang="en-US" altLang="zh-CN" dirty="0">
                <a:latin typeface="仿宋_GB2312" pitchFamily="49" charset="-122"/>
                <a:ea typeface="仿宋_GB2312" pitchFamily="49" charset="-122"/>
              </a:rPr>
              <a:t> </a:t>
            </a:r>
            <a:endParaRPr lang="zh-CN" altLang="zh-CN"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smtClean="0"/>
              <a:t>（</a:t>
            </a:r>
            <a:r>
              <a:rPr lang="en-US" altLang="zh-CN" dirty="0"/>
              <a:t>2</a:t>
            </a:r>
            <a:r>
              <a:rPr lang="zh-CN" altLang="zh-CN" dirty="0"/>
              <a:t>）卷舌音</a:t>
            </a:r>
            <a:r>
              <a:rPr lang="en-US" altLang="zh-CN" dirty="0"/>
              <a:t>r</a:t>
            </a:r>
            <a:r>
              <a:rPr lang="zh-CN" altLang="zh-CN" dirty="0"/>
              <a:t>与边音</a:t>
            </a:r>
            <a:r>
              <a:rPr lang="en-US" altLang="zh-CN" dirty="0"/>
              <a:t>l </a:t>
            </a:r>
            <a:endParaRPr lang="zh-CN" altLang="zh-CN" dirty="0"/>
          </a:p>
          <a:p>
            <a:pPr indent="457200"/>
            <a:r>
              <a:rPr lang="zh-CN" altLang="zh-CN" dirty="0"/>
              <a:t>本地区很多会发卷舌音</a:t>
            </a:r>
            <a:r>
              <a:rPr lang="en-US" altLang="zh-CN" dirty="0"/>
              <a:t>r</a:t>
            </a:r>
            <a:r>
              <a:rPr lang="zh-CN" altLang="zh-CN" dirty="0"/>
              <a:t>的人，由于平时不注意分辨，而把下列常用词语的声母读成边音</a:t>
            </a:r>
            <a:r>
              <a:rPr lang="en-US" altLang="zh-CN" dirty="0"/>
              <a:t>l:</a:t>
            </a:r>
            <a:endParaRPr lang="zh-CN" altLang="zh-CN" dirty="0"/>
          </a:p>
          <a:p>
            <a:pPr indent="457200"/>
            <a:r>
              <a:rPr lang="zh-CN" altLang="zh-CN" dirty="0">
                <a:latin typeface="仿宋_GB2312" pitchFamily="49" charset="-122"/>
                <a:ea typeface="仿宋_GB2312" pitchFamily="49" charset="-122"/>
              </a:rPr>
              <a:t>如皋　如东　如果　假如　哺乳　乳制品　儒家　孺子牛　相濡以沫</a:t>
            </a:r>
          </a:p>
          <a:p>
            <a:pPr indent="457200"/>
            <a:r>
              <a:rPr lang="zh-CN" altLang="zh-CN" dirty="0"/>
              <a:t>（</a:t>
            </a:r>
            <a:r>
              <a:rPr lang="en-US" altLang="zh-CN" dirty="0"/>
              <a:t>3</a:t>
            </a:r>
            <a:r>
              <a:rPr lang="zh-CN" altLang="zh-CN" dirty="0"/>
              <a:t>）把</a:t>
            </a:r>
            <a:r>
              <a:rPr lang="en-US" altLang="zh-CN" dirty="0"/>
              <a:t>n</a:t>
            </a:r>
            <a:r>
              <a:rPr lang="zh-CN" altLang="zh-CN" dirty="0"/>
              <a:t>和</a:t>
            </a:r>
            <a:r>
              <a:rPr lang="en-US" altLang="zh-CN" dirty="0"/>
              <a:t>l</a:t>
            </a:r>
            <a:r>
              <a:rPr lang="zh-CN" altLang="zh-CN" dirty="0"/>
              <a:t>发成舌面音</a:t>
            </a:r>
          </a:p>
          <a:p>
            <a:pPr indent="457200"/>
            <a:r>
              <a:rPr lang="zh-CN" altLang="zh-CN" dirty="0"/>
              <a:t>本地区很多人习惯地把舌尖中音</a:t>
            </a:r>
            <a:r>
              <a:rPr lang="en-US" altLang="zh-CN" dirty="0"/>
              <a:t>n</a:t>
            </a:r>
            <a:r>
              <a:rPr lang="zh-CN" altLang="zh-CN" dirty="0"/>
              <a:t>和边音</a:t>
            </a:r>
            <a:r>
              <a:rPr lang="en-US" altLang="zh-CN" dirty="0"/>
              <a:t>l</a:t>
            </a:r>
            <a:r>
              <a:rPr lang="zh-CN" altLang="zh-CN" dirty="0"/>
              <a:t>用舌面音代替，这种情况并不少见，但较少有人认真地注意分辨，常用词语如：</a:t>
            </a:r>
          </a:p>
          <a:p>
            <a:pPr indent="457200"/>
            <a:r>
              <a:rPr lang="zh-CN" altLang="zh-CN" dirty="0">
                <a:latin typeface="仿宋_GB2312" pitchFamily="49" charset="-122"/>
                <a:ea typeface="仿宋_GB2312" pitchFamily="49" charset="-122"/>
              </a:rPr>
              <a:t>女　娘　牛　鸟　尿　拗　略　掠　酿造　扭转　虐待　省略　忽略　侵略　掠夺</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4031873"/>
          </a:xfrm>
          <a:prstGeom prst="rect">
            <a:avLst/>
          </a:prstGeom>
          <a:noFill/>
        </p:spPr>
        <p:txBody>
          <a:bodyPr wrap="square" rtlCol="0">
            <a:spAutoFit/>
          </a:bodyPr>
          <a:lstStyle/>
          <a:p>
            <a:pPr indent="457200"/>
            <a:r>
              <a:rPr lang="zh-CN" altLang="zh-CN" sz="1600" dirty="0"/>
              <a:t>随着我国的社会发展和进步，基础教育的长期实施，特别是积极贯彻、推行《国家通用语言文字法》和我省《实施〈中华人民共和国国家通用语言文字法〉办法》以来，现今一般地区</a:t>
            </a:r>
            <a:r>
              <a:rPr lang="en-US" altLang="zh-CN" sz="1600" dirty="0"/>
              <a:t>50</a:t>
            </a:r>
            <a:r>
              <a:rPr lang="zh-CN" altLang="zh-CN" sz="1600" dirty="0"/>
              <a:t>周岁以下不会说普通话的人已不多见，但语音的标准程度却又因各地域方言习惯以及各人的教育、生活环境不同而各见差异。因此，对具有或相当于初中及以上学力的人而言，根据各方言区域的普通话方音特点，纠正具有共性的或区域性的系统方音，比传统的、按部就班地进行语音常识介绍和语音教学更为重要，成为提高普通话标准程度以及熟练程度的关键。</a:t>
            </a:r>
          </a:p>
          <a:p>
            <a:pPr indent="457200"/>
            <a:r>
              <a:rPr lang="zh-CN" altLang="zh-CN" sz="1600" dirty="0"/>
              <a:t>普通话方音与普通话语音错误不同，它是指在说普通话时，在声、韵、调等方面较为集中体现出的方言语音特点。比如：把翘舌音发成平舌音属于语音错误，但多数分不清甚至没有翘舌音就形成具有区域特性的系统方音。</a:t>
            </a:r>
          </a:p>
          <a:p>
            <a:pPr indent="457200"/>
            <a:r>
              <a:rPr lang="zh-CN" altLang="zh-CN" sz="1600" dirty="0"/>
              <a:t>因各人所处的方言区域不同，进行方音的辨析与矫正的内容及重点也各有不同。因此，本章的学习内容应根据具体情况予以取舍，组织训练的重点与方法更要贯彻“因材施教”的教学原则。</a:t>
            </a: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9"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101480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dirty="0"/>
              <a:t>这三种问题产生的原因，不是发音方法没有掌握，而主要是受方言习惯而导致普通话语音错误，只要着重提醒，注意分辨，纠正起来并不困难。</a:t>
            </a:r>
          </a:p>
          <a:p>
            <a:pPr indent="457200"/>
            <a:r>
              <a:rPr lang="zh-CN" altLang="zh-CN" dirty="0"/>
              <a:t>以上归纳出来的南通地区十二类主要方音现象，不是对普通话语音或地方方言进行的研究，只是对本地区常用、常见普通话口语中出现的系统方音进行的概括。对这些系统方音的语音进行辨析，目的是让学习者有针对性地从听觉，到发音部位和发音方法上得以分辨，纠正方音，提高普通话的标准程度</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308324"/>
          </a:xfrm>
          <a:prstGeom prst="rect">
            <a:avLst/>
          </a:prstGeom>
          <a:noFill/>
        </p:spPr>
        <p:txBody>
          <a:bodyPr wrap="square" rtlCol="0">
            <a:spAutoFit/>
          </a:bodyPr>
          <a:lstStyle/>
          <a:p>
            <a:pPr indent="457200"/>
            <a:r>
              <a:rPr lang="zh-CN" altLang="zh-CN" dirty="0"/>
              <a:t>方音系统缺陷产生的原因主要是地域方言因素以及长期形成的普通话发音习惯影响，因此，纠正方音就要在习惯上下工夫，下文所及的“吐字归音练习”是个很有效的方法。在掌握正确的发音方法前提下，要勤于练习，并在日常生活交流，特别是在工作实际交流中，坚持使用普通话，而且要增强意识，始终注意发音的标准与否，也可搜集一些绕口令、朗诵、演讲等材料来练习，通过不断的努力，使普通话成为每个人既标准又熟练的语言。</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76770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吐字归音</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第四章</a:t>
            </a:r>
            <a:r>
              <a:rPr lang="zh-CN" altLang="en-US" sz="3600" b="1" dirty="0" smtClean="0">
                <a:latin typeface="黑体" pitchFamily="2" charset="-122"/>
                <a:ea typeface="黑体" pitchFamily="2" charset="-122"/>
              </a:rPr>
              <a:t>  方音辨证与语音训练</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19705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学习普通话，除了掌握声母、韵母以及声调的正确发音方法外，还可以借鉴我国传统的“吐字归音”练习和诗文朗诵的形式，来努力提高普通话发音的标准程度。</a:t>
            </a:r>
          </a:p>
          <a:p>
            <a:pPr indent="457200"/>
            <a:r>
              <a:rPr lang="zh-CN" altLang="zh-CN" b="1" dirty="0"/>
              <a:t>一、吐字归音</a:t>
            </a:r>
            <a:endParaRPr lang="zh-CN" altLang="zh-CN" dirty="0"/>
          </a:p>
          <a:p>
            <a:pPr indent="457200"/>
            <a:r>
              <a:rPr lang="zh-CN" altLang="zh-CN" dirty="0"/>
              <a:t>“吐字归音”是我国传统说唱艺术理论中的一个术语，它把一个音节的发音过程分为出字、立字和归音三个阶段，是一种很有效的正音方法：</a:t>
            </a:r>
          </a:p>
          <a:p>
            <a:pPr indent="457200"/>
            <a:r>
              <a:rPr lang="zh-CN" altLang="zh-CN" b="1" dirty="0"/>
              <a:t>出字　</a:t>
            </a:r>
            <a:r>
              <a:rPr lang="zh-CN" altLang="zh-CN" dirty="0"/>
              <a:t>是指声母和韵头（介音）的发音过程；</a:t>
            </a:r>
          </a:p>
          <a:p>
            <a:pPr indent="457200"/>
            <a:r>
              <a:rPr lang="zh-CN" altLang="zh-CN" b="1" dirty="0"/>
              <a:t>立字</a:t>
            </a:r>
            <a:r>
              <a:rPr lang="zh-CN" altLang="zh-CN" dirty="0"/>
              <a:t>　是指韵腹（主要元音）的发音过程；</a:t>
            </a:r>
          </a:p>
          <a:p>
            <a:pPr indent="457200"/>
            <a:r>
              <a:rPr lang="zh-CN" altLang="zh-CN" b="1" dirty="0"/>
              <a:t>归音　</a:t>
            </a:r>
            <a:r>
              <a:rPr lang="zh-CN" altLang="zh-CN" dirty="0"/>
              <a:t>是指音节发音的收尾（韵尾）过程。</a:t>
            </a:r>
          </a:p>
          <a:p>
            <a:pPr indent="457200"/>
            <a:r>
              <a:rPr lang="zh-CN" altLang="zh-CN" dirty="0"/>
              <a:t>如“建</a:t>
            </a:r>
            <a:r>
              <a:rPr lang="en-US" altLang="zh-CN" dirty="0" err="1"/>
              <a:t>ji</a:t>
            </a:r>
            <a:r>
              <a:rPr lang="zh-CN" altLang="zh-CN" dirty="0"/>
              <a:t>à</a:t>
            </a:r>
            <a:r>
              <a:rPr lang="en-US" altLang="zh-CN" dirty="0"/>
              <a:t>n</a:t>
            </a:r>
            <a:r>
              <a:rPr lang="zh-CN" altLang="zh-CN" dirty="0"/>
              <a:t>”的声母是</a:t>
            </a:r>
            <a:r>
              <a:rPr lang="en-US" altLang="zh-CN" dirty="0"/>
              <a:t>j</a:t>
            </a:r>
            <a:r>
              <a:rPr lang="zh-CN" altLang="zh-CN" dirty="0"/>
              <a:t>，介音是</a:t>
            </a:r>
            <a:r>
              <a:rPr lang="en-US" altLang="zh-CN" dirty="0"/>
              <a:t>i</a:t>
            </a:r>
            <a:r>
              <a:rPr lang="zh-CN" altLang="zh-CN" dirty="0"/>
              <a:t>，韵腹是元音</a:t>
            </a:r>
            <a:r>
              <a:rPr lang="en-US" altLang="zh-CN" dirty="0"/>
              <a:t>a</a:t>
            </a:r>
            <a:r>
              <a:rPr lang="zh-CN" altLang="zh-CN" dirty="0"/>
              <a:t>，韵尾是</a:t>
            </a:r>
            <a:r>
              <a:rPr lang="en-US" altLang="zh-CN" dirty="0"/>
              <a:t>n</a:t>
            </a:r>
            <a:r>
              <a:rPr lang="zh-CN" altLang="zh-CN" dirty="0"/>
              <a:t>。</a:t>
            </a:r>
          </a:p>
          <a:p>
            <a:pPr indent="457200"/>
            <a:r>
              <a:rPr lang="zh-CN" altLang="zh-CN" dirty="0"/>
              <a:t>吐字归音，就是要把发音的三个过程进行分解落实：</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3730109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　　</a:t>
            </a:r>
            <a:r>
              <a:rPr lang="en-US" altLang="zh-CN" b="1" dirty="0"/>
              <a:t>1</a:t>
            </a:r>
            <a:r>
              <a:rPr lang="zh-CN" altLang="zh-CN" b="1" dirty="0"/>
              <a:t>．出字准确有力，叼住弹出</a:t>
            </a:r>
            <a:endParaRPr lang="zh-CN" altLang="zh-CN" dirty="0"/>
          </a:p>
          <a:p>
            <a:pPr indent="457200"/>
            <a:r>
              <a:rPr lang="zh-CN" altLang="zh-CN" dirty="0"/>
              <a:t>　　“出字”是指字头的发音，一般要求成阻有力，除阻轻捷。因为韵头和声母结合得十分紧密，直接影响声母发音时的唇形，而韵头又是声母到主要元音（韵腹）之间的过渡性成分，因此要注意“四呼”</a:t>
            </a:r>
            <a:r>
              <a:rPr lang="en-US" altLang="zh-CN" dirty="0"/>
              <a:t>(</a:t>
            </a:r>
            <a:r>
              <a:rPr lang="zh-CN" altLang="zh-CN" dirty="0"/>
              <a:t>即开口呼、齐齿呼、合口呼、撮口呼四类韵母</a:t>
            </a:r>
            <a:r>
              <a:rPr lang="en-US" altLang="zh-CN" dirty="0"/>
              <a:t>)</a:t>
            </a:r>
            <a:r>
              <a:rPr lang="zh-CN" altLang="zh-CN" dirty="0"/>
              <a:t>对声母的影响，发音时做到声母加韵头一步到位。</a:t>
            </a:r>
          </a:p>
          <a:p>
            <a:pPr indent="457200"/>
            <a:r>
              <a:rPr lang="zh-CN" altLang="zh-CN" dirty="0"/>
              <a:t>　　所谓“叼住”，是指声母的成阻部位要准确，又要使肌肉保持一定的紧张度，以形成有力的阻气、蓄气。所谓“弹出”，是指声母除阻要轻捷，具有弹动感，不拖泥带水，不使拙劲。</a:t>
            </a:r>
          </a:p>
          <a:p>
            <a:pPr indent="457200"/>
            <a:r>
              <a:rPr lang="zh-CN" altLang="zh-CN" dirty="0"/>
              <a:t>　　需要注意的是，我们在字头发音时强调“叼”的感觉，并不能把“吐字”简单地理解为“喷吐”，过分向外用力。只有“叼”才能和取气、共鸣很好地结合在一起。照搬说唱艺术的“喷口”，容易造成字散、声塌、气竭等问题。</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smtClean="0"/>
              <a:t>2</a:t>
            </a:r>
            <a:r>
              <a:rPr lang="zh-CN" altLang="zh-CN" b="1" dirty="0"/>
              <a:t>．立字圆润饱满，拉开立起</a:t>
            </a:r>
            <a:endParaRPr lang="zh-CN" altLang="zh-CN" dirty="0"/>
          </a:p>
          <a:p>
            <a:pPr indent="457200"/>
            <a:r>
              <a:rPr lang="zh-CN" altLang="zh-CN" dirty="0" smtClean="0"/>
              <a:t>“字腹饱满”</a:t>
            </a:r>
            <a:r>
              <a:rPr lang="zh-CN" altLang="zh-CN" dirty="0"/>
              <a:t>指的是音节中的主要元音发音清晰、共鸣充分，字音随着口腔的由闭到开好像“立”了起来，因而又称“立字”。“拉开”，指字头“弹出”后应迅速打开口腔，使气流在口腔内形成较丰富的泛音共鸣。口腔开度要大，应有竖着展开的感觉。“立起”，指主要元音的发音要占据足够的时间，使其响亮、圆润，在听感上形成字音立起来的饱满感。结合声束向硬腭前部的流动冲击，有字音“挂”于上腭的感觉。“立字”的过程实际上就是在一个音节里突出字腹的过程。</a:t>
            </a:r>
          </a:p>
          <a:p>
            <a:pPr indent="457200"/>
            <a:r>
              <a:rPr lang="zh-CN" altLang="zh-CN" dirty="0" smtClean="0"/>
              <a:t>字</a:t>
            </a:r>
            <a:r>
              <a:rPr lang="zh-CN" altLang="zh-CN" dirty="0"/>
              <a:t>腹在整个音节中明显突出：一方面，它作为音节中的主要元音，开口度最大，因而比较响亮；另一方面，它的发音较完整，持续时间较长，给人的听感显著。一个音节的发音能否达到“玉润珠圆”，与字腹有密切关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en-US" altLang="zh-CN" b="1" dirty="0" smtClean="0"/>
              <a:t>3</a:t>
            </a:r>
            <a:r>
              <a:rPr lang="en-US" altLang="zh-CN" b="1" dirty="0"/>
              <a:t>.</a:t>
            </a:r>
            <a:r>
              <a:rPr lang="zh-CN" altLang="zh-CN" b="1" dirty="0"/>
              <a:t>归音趋向鲜明，干净利索</a:t>
            </a:r>
            <a:endParaRPr lang="zh-CN" altLang="zh-CN" dirty="0"/>
          </a:p>
          <a:p>
            <a:pPr indent="457200"/>
            <a:r>
              <a:rPr lang="zh-CN" altLang="zh-CN" dirty="0" smtClean="0"/>
              <a:t>字</a:t>
            </a:r>
            <a:r>
              <a:rPr lang="zh-CN" altLang="zh-CN" dirty="0"/>
              <a:t>尾处于音节的末端，是发音过程中力度逐渐放松、气息逐渐减弱、口腔逐渐闭合、声音逐渐停止的阶段，如果归音不到位，会影响字音的完整性。与出字、立字相比，归音的难度更大一些。</a:t>
            </a:r>
          </a:p>
          <a:p>
            <a:pPr indent="457200"/>
            <a:r>
              <a:rPr lang="zh-CN" altLang="zh-CN" dirty="0" smtClean="0"/>
              <a:t>“归音”</a:t>
            </a:r>
            <a:r>
              <a:rPr lang="zh-CN" altLang="zh-CN" dirty="0"/>
              <a:t>是指字尾部分应发音完整，不能虎头蛇尾。“趋向鲜明”首先是指唇舌动作要“到位”。如韵尾ｉ，舌位应抬到一定高度；韵尾</a:t>
            </a:r>
            <a:r>
              <a:rPr lang="en-US" altLang="zh-CN" dirty="0"/>
              <a:t>u</a:t>
            </a:r>
            <a:r>
              <a:rPr lang="zh-CN" altLang="zh-CN" dirty="0"/>
              <a:t>，唇型应收圆；韵尾</a:t>
            </a:r>
            <a:r>
              <a:rPr lang="en-US" altLang="zh-CN" dirty="0"/>
              <a:t> n</a:t>
            </a:r>
            <a:r>
              <a:rPr lang="zh-CN" altLang="zh-CN" dirty="0"/>
              <a:t>，舌尖要收到上齿龈，并阻住口腔通道，鼻音一出立即收声；韵尾</a:t>
            </a:r>
            <a:r>
              <a:rPr lang="en-US" altLang="zh-CN" dirty="0"/>
              <a:t> </a:t>
            </a:r>
            <a:r>
              <a:rPr lang="en-US" altLang="zh-CN" dirty="0" err="1"/>
              <a:t>ng</a:t>
            </a:r>
            <a:r>
              <a:rPr lang="zh-CN" altLang="zh-CN" dirty="0"/>
              <a:t>，舌根应收到软、硬腭交界处，并阻住口腔通道，鼻音一出立即收声。</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539430"/>
          </a:xfrm>
          <a:prstGeom prst="rect">
            <a:avLst/>
          </a:prstGeom>
          <a:noFill/>
        </p:spPr>
        <p:txBody>
          <a:bodyPr wrap="square" rtlCol="0">
            <a:spAutoFit/>
          </a:bodyPr>
          <a:lstStyle/>
          <a:p>
            <a:pPr indent="457200"/>
            <a:r>
              <a:rPr lang="en-US" altLang="zh-CN" sz="1600" b="1" dirty="0" smtClean="0"/>
              <a:t>4</a:t>
            </a:r>
            <a:r>
              <a:rPr lang="zh-CN" altLang="zh-CN" sz="1600" b="1" dirty="0"/>
              <a:t>．吐字的整体处理——“枣核形”</a:t>
            </a:r>
            <a:endParaRPr lang="zh-CN" altLang="zh-CN" sz="1600" dirty="0"/>
          </a:p>
          <a:p>
            <a:pPr indent="457200"/>
            <a:r>
              <a:rPr lang="zh-CN" altLang="zh-CN" sz="1600" dirty="0" smtClean="0"/>
              <a:t>字</a:t>
            </a:r>
            <a:r>
              <a:rPr lang="zh-CN" altLang="zh-CN" sz="1600" dirty="0"/>
              <a:t>头、字腹、字尾三部分构成了字音的整体，人们形象地将其描述为“枣核形”。这个“枣核形”以声母为一端，韵尾为另一端，以韵腹为核心。从发音时口腔开度的变化来看，正好是由闭到开再到闭的过程，两头小，中间大；从时值来看，又是两头短中间长。</a:t>
            </a:r>
          </a:p>
          <a:p>
            <a:pPr indent="457200"/>
            <a:r>
              <a:rPr lang="zh-CN" altLang="zh-CN" sz="1600" dirty="0" smtClean="0"/>
              <a:t>“枣核形”</a:t>
            </a:r>
            <a:r>
              <a:rPr lang="zh-CN" altLang="zh-CN" sz="1600" dirty="0"/>
              <a:t>是一个有机整体，它是在咬字器官各部分不断滑动的过程中形成的，并非由字头，跳到字腹，再跳到字尾。因此，整个字音要有滑动感、整体感。</a:t>
            </a:r>
          </a:p>
          <a:p>
            <a:pPr indent="457200"/>
            <a:r>
              <a:rPr lang="zh-CN" altLang="zh-CN" sz="1600" dirty="0"/>
              <a:t>“枣核形”既是吐字归音的一种规格，又体现了清晰集中、圆润饱满的审美要求。它作为吐字技巧训练，对于发音的规范化是必要的。但是在语言表达中，“枣核形”应有所变化，适当地拉长或缩短，才有助于思想感情的传达。如果“枣核形”一成不变，字字如出一辙，必然会削弱语言的表现力，破坏语言的节奏感，以致影响到语言内容和情感的表达。</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很多方音就在于出字时的声母错误（如平翘舌音不分）或发音缺陷（如翘舌音舌位偏前，以及舌面中音</a:t>
            </a:r>
            <a:r>
              <a:rPr lang="en-US" altLang="zh-CN" dirty="0"/>
              <a:t>j</a:t>
            </a:r>
            <a:r>
              <a:rPr lang="zh-CN" altLang="zh-CN" dirty="0"/>
              <a:t>、</a:t>
            </a:r>
            <a:r>
              <a:rPr lang="en-US" altLang="zh-CN" dirty="0"/>
              <a:t>q</a:t>
            </a:r>
            <a:r>
              <a:rPr lang="zh-CN" altLang="zh-CN" dirty="0"/>
              <a:t>、</a:t>
            </a:r>
            <a:r>
              <a:rPr lang="en-US" altLang="zh-CN" dirty="0"/>
              <a:t>x</a:t>
            </a:r>
            <a:r>
              <a:rPr lang="zh-CN" altLang="zh-CN" dirty="0"/>
              <a:t>发成尖音），或是丢掉了介音；韵腹的响亮度以及与韵尾衔接动程的偏差，则常被人不经意称之为说话有“口气”；而相当一部分普通话语音基础较好，却达不到标准程度的人，其主要原因则是前、后鼻音的归音不到位。因此，强化吐字归音练习，可以使语音更加清晰、规整，达到字正腔圆的效果。</a:t>
            </a:r>
          </a:p>
          <a:p>
            <a:pPr indent="457200"/>
            <a:r>
              <a:rPr lang="zh-CN" altLang="zh-CN" dirty="0"/>
              <a:t>吐字归音不单单可用在单音节词语练习中，在双音节或多音节词语练习中也有从词语的出字到收尾的过程。因此在下列练习中，将把单音节、多音节词语练习合并在一起进行。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b="1" dirty="0"/>
              <a:t>吐字归音练习</a:t>
            </a:r>
            <a:endParaRPr lang="zh-CN" altLang="zh-CN" dirty="0"/>
          </a:p>
          <a:p>
            <a:pPr indent="457200"/>
            <a:r>
              <a:rPr lang="en-US" altLang="zh-CN" dirty="0"/>
              <a:t>1.</a:t>
            </a:r>
            <a:r>
              <a:rPr lang="zh-CN" altLang="zh-CN" dirty="0"/>
              <a:t>绕口令</a:t>
            </a:r>
          </a:p>
          <a:p>
            <a:pPr indent="457200"/>
            <a:r>
              <a:rPr lang="zh-CN" altLang="zh-CN" dirty="0">
                <a:latin typeface="仿宋_GB2312" pitchFamily="49" charset="-122"/>
                <a:ea typeface="仿宋_GB2312" pitchFamily="49" charset="-122"/>
              </a:rPr>
              <a:t>学好声韵辨四声，阴阳上去要分明。部位方法需找准，开齐合撮属口型。</a:t>
            </a:r>
          </a:p>
          <a:p>
            <a:pPr indent="457200"/>
            <a:r>
              <a:rPr lang="zh-CN" altLang="zh-CN" dirty="0">
                <a:latin typeface="仿宋_GB2312" pitchFamily="49" charset="-122"/>
                <a:ea typeface="仿宋_GB2312" pitchFamily="49" charset="-122"/>
              </a:rPr>
              <a:t>双唇：班抱必百波，舌尖：当地豆点盯。</a:t>
            </a:r>
          </a:p>
          <a:p>
            <a:pPr indent="457200"/>
            <a:r>
              <a:rPr lang="zh-CN" altLang="zh-CN" dirty="0">
                <a:latin typeface="仿宋_GB2312" pitchFamily="49" charset="-122"/>
                <a:ea typeface="仿宋_GB2312" pitchFamily="49" charset="-122"/>
              </a:rPr>
              <a:t>舌根：高狗工耕顾，舌面：积节骄尖京。</a:t>
            </a:r>
          </a:p>
          <a:p>
            <a:pPr indent="457200"/>
            <a:r>
              <a:rPr lang="zh-CN" altLang="zh-CN" dirty="0">
                <a:latin typeface="仿宋_GB2312" pitchFamily="49" charset="-122"/>
                <a:ea typeface="仿宋_GB2312" pitchFamily="49" charset="-122"/>
              </a:rPr>
              <a:t>翘舌：主争真挚照，平舌：资则早在增。</a:t>
            </a:r>
          </a:p>
          <a:p>
            <a:pPr indent="457200"/>
            <a:r>
              <a:rPr lang="zh-CN" altLang="zh-CN" dirty="0">
                <a:latin typeface="仿宋_GB2312" pitchFamily="49" charset="-122"/>
                <a:ea typeface="仿宋_GB2312" pitchFamily="49" charset="-122"/>
              </a:rPr>
              <a:t>擦音：发翻非分副，送气：查柴产彻称。</a:t>
            </a:r>
          </a:p>
          <a:p>
            <a:pPr indent="457200"/>
            <a:r>
              <a:rPr lang="zh-CN" altLang="zh-CN" dirty="0">
                <a:latin typeface="仿宋_GB2312" pitchFamily="49" charset="-122"/>
                <a:ea typeface="仿宋_GB2312" pitchFamily="49" charset="-122"/>
              </a:rPr>
              <a:t>合口：呼五哭壶古，开口：和颇歌安睁。</a:t>
            </a:r>
          </a:p>
          <a:p>
            <a:pPr indent="457200"/>
            <a:r>
              <a:rPr lang="zh-CN" altLang="zh-CN" dirty="0">
                <a:latin typeface="仿宋_GB2312" pitchFamily="49" charset="-122"/>
                <a:ea typeface="仿宋_GB2312" pitchFamily="49" charset="-122"/>
              </a:rPr>
              <a:t>撮嘴：虚学寻徐剧，齐齿：意优摇曳英。</a:t>
            </a:r>
          </a:p>
          <a:p>
            <a:pPr indent="457200"/>
            <a:r>
              <a:rPr lang="zh-CN" altLang="zh-CN" dirty="0">
                <a:latin typeface="仿宋_GB2312" pitchFamily="49" charset="-122"/>
                <a:ea typeface="仿宋_GB2312" pitchFamily="49" charset="-122"/>
              </a:rPr>
              <a:t>前鼻：恩音烟弯稳，后鼻：昂迎中拥声。</a:t>
            </a:r>
          </a:p>
          <a:p>
            <a:pPr indent="457200"/>
            <a:r>
              <a:rPr lang="zh-CN" altLang="zh-CN" dirty="0">
                <a:latin typeface="仿宋_GB2312" pitchFamily="49" charset="-122"/>
                <a:ea typeface="仿宋_GB2312" pitchFamily="49" charset="-122"/>
              </a:rPr>
              <a:t>咬紧字头归字尾，不难达到纯和清。</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1077218"/>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本地区普通话</a:t>
            </a:r>
            <a:endParaRPr lang="en-US" altLang="zh-CN" sz="3200" dirty="0" smtClean="0">
              <a:solidFill>
                <a:schemeClr val="bg1">
                  <a:lumMod val="95000"/>
                </a:schemeClr>
              </a:solidFill>
              <a:latin typeface="华文新魏" pitchFamily="2" charset="-122"/>
              <a:ea typeface="华文新魏" pitchFamily="2" charset="-122"/>
            </a:endParaRPr>
          </a:p>
          <a:p>
            <a:pPr algn="r"/>
            <a:r>
              <a:rPr lang="zh-CN" altLang="en-US" sz="3200" dirty="0" smtClean="0">
                <a:solidFill>
                  <a:schemeClr val="bg1">
                    <a:lumMod val="95000"/>
                  </a:schemeClr>
                </a:solidFill>
                <a:latin typeface="华文新魏" pitchFamily="2" charset="-122"/>
                <a:ea typeface="华文新魏" pitchFamily="2" charset="-122"/>
              </a:rPr>
              <a:t>方音辨证</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第四章</a:t>
            </a:r>
            <a:r>
              <a:rPr lang="zh-CN" altLang="en-US" sz="3600" b="1" dirty="0" smtClean="0">
                <a:latin typeface="黑体" pitchFamily="2" charset="-122"/>
                <a:ea typeface="黑体" pitchFamily="2" charset="-122"/>
              </a:rPr>
              <a:t>  方音辨证与语音训练</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ppt_x</p:attrName>
                                        </p:attrNameLst>
                                      </p:cBhvr>
                                      <p:tavLst>
                                        <p:tav tm="0">
                                          <p:val>
                                            <p:strVal val="1+#ppt_w/2"/>
                                          </p:val>
                                        </p:tav>
                                        <p:tav tm="100000">
                                          <p:val>
                                            <p:strVal val="#ppt_x"/>
                                          </p:val>
                                        </p:tav>
                                      </p:tavLst>
                                    </p:anim>
                                    <p:anim calcmode="lin" valueType="num">
                                      <p:cBhvr>
                                        <p:cTn id="17"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ldLvl="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词语练习</a:t>
            </a:r>
            <a:r>
              <a:rPr lang="en-US" altLang="zh-CN" b="1" dirty="0"/>
              <a:t>1</a:t>
            </a:r>
            <a:endParaRPr lang="zh-CN" altLang="zh-CN" dirty="0"/>
          </a:p>
          <a:p>
            <a:pPr indent="457200"/>
            <a:r>
              <a:rPr lang="zh-CN" altLang="zh-CN" dirty="0"/>
              <a:t>单音节词语</a:t>
            </a:r>
          </a:p>
          <a:p>
            <a:pPr indent="457200"/>
            <a:r>
              <a:rPr lang="zh-CN" altLang="zh-CN" dirty="0">
                <a:latin typeface="仿宋_GB2312" pitchFamily="49" charset="-122"/>
                <a:ea typeface="仿宋_GB2312" pitchFamily="49" charset="-122"/>
              </a:rPr>
              <a:t>末　江　栈　封　触　使　做　虫　絮　扒　绕　米　辞　娶　购　</a:t>
            </a:r>
          </a:p>
          <a:p>
            <a:pPr indent="457200"/>
            <a:r>
              <a:rPr lang="zh-CN" altLang="zh-CN" dirty="0">
                <a:latin typeface="仿宋_GB2312" pitchFamily="49" charset="-122"/>
                <a:ea typeface="仿宋_GB2312" pitchFamily="49" charset="-122"/>
              </a:rPr>
              <a:t>康　蔑　栓　砍　哼　对　歪　灵　脆　咱　罐　霜　鹊　昆　那　</a:t>
            </a:r>
          </a:p>
          <a:p>
            <a:pPr indent="457200"/>
            <a:r>
              <a:rPr lang="zh-CN" altLang="zh-CN" dirty="0">
                <a:latin typeface="仿宋_GB2312" pitchFamily="49" charset="-122"/>
                <a:ea typeface="仿宋_GB2312" pitchFamily="49" charset="-122"/>
              </a:rPr>
              <a:t>靠　盯　墓　玖　旦　则　锐　拘　闹　溜　摆　进　瞟　枯　培　</a:t>
            </a:r>
          </a:p>
          <a:p>
            <a:pPr indent="457200"/>
            <a:r>
              <a:rPr lang="zh-CN" altLang="zh-CN" dirty="0">
                <a:latin typeface="仿宋_GB2312" pitchFamily="49" charset="-122"/>
                <a:ea typeface="仿宋_GB2312" pitchFamily="49" charset="-122"/>
              </a:rPr>
              <a:t>呼　涩　谈　五　落　拟　尬　标　浑　搭　选　民　渊　牛　跑　</a:t>
            </a:r>
          </a:p>
          <a:p>
            <a:pPr indent="457200"/>
            <a:r>
              <a:rPr lang="zh-CN" altLang="zh-CN" dirty="0">
                <a:latin typeface="仿宋_GB2312" pitchFamily="49" charset="-122"/>
                <a:ea typeface="仿宋_GB2312" pitchFamily="49" charset="-122"/>
              </a:rPr>
              <a:t>亏　病　飕　二　砖　索　拽　贴　夏　盛　阔　矮　擦　费　司　</a:t>
            </a:r>
          </a:p>
          <a:p>
            <a:pPr indent="457200"/>
            <a:r>
              <a:rPr lang="zh-CN" altLang="zh-CN" dirty="0">
                <a:latin typeface="仿宋_GB2312" pitchFamily="49" charset="-122"/>
                <a:ea typeface="仿宋_GB2312" pitchFamily="49" charset="-122"/>
              </a:rPr>
              <a:t>熊　姘　响　鳅　挑　坡　礼　菜　农　怅　掐　撼　遵　掠　行　</a:t>
            </a:r>
          </a:p>
          <a:p>
            <a:pPr indent="457200"/>
            <a:r>
              <a:rPr lang="zh-CN" altLang="zh-CN" dirty="0">
                <a:latin typeface="仿宋_GB2312" pitchFamily="49" charset="-122"/>
                <a:ea typeface="仿宋_GB2312" pitchFamily="49" charset="-122"/>
              </a:rPr>
              <a:t>料　熔　趁　追　洽　云　辩　停　份　</a:t>
            </a:r>
            <a:r>
              <a:rPr lang="zh-CN" altLang="zh-CN" dirty="0" smtClean="0">
                <a:latin typeface="仿宋_GB2312" pitchFamily="49" charset="-122"/>
                <a:ea typeface="仿宋_GB2312" pitchFamily="49" charset="-122"/>
              </a:rPr>
              <a:t>藏</a:t>
            </a:r>
            <a:endParaRPr lang="zh-CN" altLang="zh-CN" dirty="0">
              <a:latin typeface="仿宋_GB2312" pitchFamily="49" charset="-122"/>
              <a:ea typeface="仿宋_GB2312" pitchFamily="49" charset="-122"/>
            </a:endParaRP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多音节词语</a:t>
            </a:r>
          </a:p>
          <a:p>
            <a:pPr indent="457200"/>
            <a:r>
              <a:rPr lang="zh-CN" altLang="zh-CN" dirty="0">
                <a:latin typeface="仿宋_GB2312" pitchFamily="49" charset="-122"/>
                <a:ea typeface="仿宋_GB2312" pitchFamily="49" charset="-122"/>
              </a:rPr>
              <a:t>茶馆　短命　充实　凝望　进来　钟表　烟囱　纪律　法令　风景　</a:t>
            </a:r>
          </a:p>
          <a:p>
            <a:pPr indent="457200"/>
            <a:r>
              <a:rPr lang="zh-CN" altLang="zh-CN" dirty="0">
                <a:latin typeface="仿宋_GB2312" pitchFamily="49" charset="-122"/>
                <a:ea typeface="仿宋_GB2312" pitchFamily="49" charset="-122"/>
              </a:rPr>
              <a:t>教材　悬挂　变成　西北　互相　沟通　靶场　哨兵　松快　照面儿　</a:t>
            </a:r>
          </a:p>
          <a:p>
            <a:pPr indent="457200"/>
            <a:r>
              <a:rPr lang="zh-CN" altLang="zh-CN" dirty="0">
                <a:latin typeface="仿宋_GB2312" pitchFamily="49" charset="-122"/>
                <a:ea typeface="仿宋_GB2312" pitchFamily="49" charset="-122"/>
              </a:rPr>
              <a:t>弟弟　疑心　坚定　捕捞　如何　带动　企鹅　兴趣　解说　干活儿</a:t>
            </a:r>
          </a:p>
          <a:p>
            <a:pPr indent="457200"/>
            <a:r>
              <a:rPr lang="zh-CN" altLang="zh-CN" dirty="0">
                <a:latin typeface="仿宋_GB2312" pitchFamily="49" charset="-122"/>
                <a:ea typeface="仿宋_GB2312" pitchFamily="49" charset="-122"/>
              </a:rPr>
              <a:t>请客　完整　铸造　奋斗　夸赞　预赛　产量　佣工　手纸　年头儿</a:t>
            </a:r>
          </a:p>
          <a:p>
            <a:pPr indent="457200"/>
            <a:r>
              <a:rPr lang="zh-CN" altLang="zh-CN" dirty="0">
                <a:latin typeface="仿宋_GB2312" pitchFamily="49" charset="-122"/>
                <a:ea typeface="仿宋_GB2312" pitchFamily="49" charset="-122"/>
              </a:rPr>
              <a:t>寻觅　声调　物理　问候　围嘴儿　字号　储蓄　专款　反对　痒痒</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测评</a:t>
            </a:r>
            <a:r>
              <a:rPr lang="zh-CN" altLang="zh-CN" b="1" dirty="0" smtClean="0"/>
              <a:t>分析</a:t>
            </a:r>
            <a:endParaRPr lang="en-US" altLang="zh-CN" b="1" dirty="0" smtClean="0"/>
          </a:p>
          <a:p>
            <a:pPr indent="457200"/>
            <a:endParaRPr lang="zh-CN" altLang="zh-CN" dirty="0"/>
          </a:p>
          <a:p>
            <a:pPr indent="457200"/>
            <a:r>
              <a:rPr lang="zh-CN" altLang="zh-CN" dirty="0"/>
              <a:t>将练习中出现语音错误的词分别归类填入下表并分析</a:t>
            </a:r>
            <a:r>
              <a:rPr lang="zh-CN" altLang="zh-CN" b="1" dirty="0"/>
              <a:t>（</a:t>
            </a:r>
            <a:r>
              <a:rPr lang="zh-CN" altLang="zh-CN" dirty="0"/>
              <a:t>可分组进行）。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4226892868"/>
              </p:ext>
            </p:extLst>
          </p:nvPr>
        </p:nvGraphicFramePr>
        <p:xfrm>
          <a:off x="2916456" y="2749272"/>
          <a:ext cx="5760000" cy="1836420"/>
        </p:xfrm>
        <a:graphic>
          <a:graphicData uri="http://schemas.openxmlformats.org/drawingml/2006/table">
            <a:tbl>
              <a:tblPr>
                <a:tableStyleId>{5C22544A-7EE6-4342-B048-85BDC9FD1C3A}</a:tableStyleId>
              </a:tblPr>
              <a:tblGrid>
                <a:gridCol w="1655592"/>
                <a:gridCol w="1512168"/>
                <a:gridCol w="792088"/>
                <a:gridCol w="1800152"/>
              </a:tblGrid>
              <a:tr h="0">
                <a:tc>
                  <a:txBody>
                    <a:bodyPr/>
                    <a:lstStyle/>
                    <a:p>
                      <a:pPr algn="just">
                        <a:lnSpc>
                          <a:spcPct val="150000"/>
                        </a:lnSpc>
                        <a:spcAft>
                          <a:spcPts val="0"/>
                        </a:spcAft>
                      </a:pPr>
                      <a:r>
                        <a:rPr lang="zh-CN" sz="1600" kern="100">
                          <a:effectLst/>
                        </a:rPr>
                        <a:t>错别字</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373380">
                <a:tc>
                  <a:txBody>
                    <a:bodyPr/>
                    <a:lstStyle/>
                    <a:p>
                      <a:pPr algn="just">
                        <a:lnSpc>
                          <a:spcPct val="150000"/>
                        </a:lnSpc>
                        <a:spcAft>
                          <a:spcPts val="0"/>
                        </a:spcAft>
                      </a:pPr>
                      <a:r>
                        <a:rPr lang="zh-CN" sz="1600" kern="100">
                          <a:effectLst/>
                        </a:rPr>
                        <a:t>声母部分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韵母部分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dirty="0">
                          <a:effectLst/>
                        </a:rPr>
                        <a:t> </a:t>
                      </a:r>
                      <a:endParaRPr lang="zh-CN" sz="1600" kern="100" dirty="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声调部分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总体评价与分析</a:t>
                      </a:r>
                      <a:endParaRPr lang="zh-CN" sz="1600" kern="100">
                        <a:effectLst/>
                        <a:latin typeface="Times New Roman"/>
                        <a:ea typeface="宋体"/>
                      </a:endParaRPr>
                    </a:p>
                  </a:txBody>
                  <a:tcPr marL="68580" marR="68580" marT="0" marB="0"/>
                </a:tc>
                <a:tc gridSpan="3">
                  <a:txBody>
                    <a:bodyPr/>
                    <a:lstStyle/>
                    <a:p>
                      <a:pPr algn="just">
                        <a:lnSpc>
                          <a:spcPct val="150000"/>
                        </a:lnSpc>
                        <a:spcAft>
                          <a:spcPts val="0"/>
                        </a:spcAft>
                      </a:pPr>
                      <a:r>
                        <a:rPr lang="en-US" sz="1600" kern="100" dirty="0">
                          <a:effectLst/>
                        </a:rPr>
                        <a:t> </a:t>
                      </a:r>
                      <a:endParaRPr lang="zh-CN" sz="1600" kern="100" dirty="0">
                        <a:effectLst/>
                        <a:latin typeface="Times New Roman"/>
                        <a:ea typeface="宋体"/>
                      </a:endParaRPr>
                    </a:p>
                  </a:txBody>
                  <a:tcPr marL="68580" marR="68580" marT="0" marB="0"/>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223857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词语练习</a:t>
            </a:r>
            <a:r>
              <a:rPr lang="en-US" altLang="zh-CN" b="1" dirty="0"/>
              <a:t>2</a:t>
            </a:r>
            <a:endParaRPr lang="zh-CN" altLang="zh-CN" dirty="0"/>
          </a:p>
          <a:p>
            <a:pPr indent="457200"/>
            <a:r>
              <a:rPr lang="zh-CN" altLang="zh-CN" dirty="0"/>
              <a:t>单音节词语</a:t>
            </a:r>
          </a:p>
          <a:p>
            <a:pPr indent="457200"/>
            <a:r>
              <a:rPr lang="zh-CN" altLang="zh-CN" dirty="0">
                <a:latin typeface="仿宋_GB2312" pitchFamily="49" charset="-122"/>
                <a:ea typeface="仿宋_GB2312" pitchFamily="49" charset="-122"/>
              </a:rPr>
              <a:t>业　料　偏　晾　聪　民　寸　闩　人　却　拧　昂　户　老　豆　</a:t>
            </a:r>
          </a:p>
          <a:p>
            <a:pPr indent="457200"/>
            <a:r>
              <a:rPr lang="zh-CN" altLang="zh-CN" dirty="0">
                <a:latin typeface="仿宋_GB2312" pitchFamily="49" charset="-122"/>
                <a:ea typeface="仿宋_GB2312" pitchFamily="49" charset="-122"/>
              </a:rPr>
              <a:t>裹　蛙　税　扁　车　即　贰　灵　跌　宠　判　桨　旺　嚷　胜　　</a:t>
            </a:r>
          </a:p>
          <a:p>
            <a:pPr indent="457200"/>
            <a:r>
              <a:rPr lang="zh-CN" altLang="zh-CN" dirty="0">
                <a:latin typeface="仿宋_GB2312" pitchFamily="49" charset="-122"/>
                <a:ea typeface="仿宋_GB2312" pitchFamily="49" charset="-122"/>
              </a:rPr>
              <a:t>路　喉　做　翁　氮　哑　橘　称　倒　魔　洛　丙　凡　恰　庸　</a:t>
            </a:r>
          </a:p>
          <a:p>
            <a:pPr indent="457200"/>
            <a:r>
              <a:rPr lang="zh-CN" altLang="zh-CN" dirty="0">
                <a:latin typeface="仿宋_GB2312" pitchFamily="49" charset="-122"/>
                <a:ea typeface="仿宋_GB2312" pitchFamily="49" charset="-122"/>
              </a:rPr>
              <a:t>责　素　漂　提　像　拿　债　肥　霜　学　肯　掘　发　系　层　</a:t>
            </a:r>
          </a:p>
          <a:p>
            <a:pPr indent="457200"/>
            <a:r>
              <a:rPr lang="zh-CN" altLang="zh-CN" dirty="0">
                <a:latin typeface="仿宋_GB2312" pitchFamily="49" charset="-122"/>
                <a:ea typeface="仿宋_GB2312" pitchFamily="49" charset="-122"/>
              </a:rPr>
              <a:t>岸　濒　份　须　籽　她　群　勾　载　撵　尬　迟　帅　全　捆　</a:t>
            </a:r>
          </a:p>
          <a:p>
            <a:pPr indent="457200"/>
            <a:r>
              <a:rPr lang="zh-CN" altLang="zh-CN" dirty="0">
                <a:latin typeface="仿宋_GB2312" pitchFamily="49" charset="-122"/>
                <a:ea typeface="仿宋_GB2312" pitchFamily="49" charset="-122"/>
              </a:rPr>
              <a:t>逢　粗　好　没　蕊　浊　聂　囚　桑　条　括　厅　活　杆　怀　</a:t>
            </a:r>
          </a:p>
          <a:p>
            <a:pPr indent="457200"/>
            <a:r>
              <a:rPr lang="zh-CN" altLang="zh-CN" dirty="0">
                <a:latin typeface="仿宋_GB2312" pitchFamily="49" charset="-122"/>
                <a:ea typeface="仿宋_GB2312" pitchFamily="49" charset="-122"/>
              </a:rPr>
              <a:t>来　批　窜　纽　缀　森　捅　纠　准　喷</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511571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多音节词语</a:t>
            </a:r>
          </a:p>
          <a:p>
            <a:pPr indent="457200"/>
            <a:r>
              <a:rPr lang="zh-CN" altLang="zh-CN" dirty="0">
                <a:latin typeface="仿宋_GB2312" pitchFamily="49" charset="-122"/>
                <a:ea typeface="仿宋_GB2312" pitchFamily="49" charset="-122"/>
              </a:rPr>
              <a:t>水果　河道　科研　甲板　镶牙　原因　俄语　篮球　针鼻儿　显得　</a:t>
            </a:r>
          </a:p>
          <a:p>
            <a:pPr indent="457200"/>
            <a:r>
              <a:rPr lang="zh-CN" altLang="zh-CN" dirty="0">
                <a:latin typeface="仿宋_GB2312" pitchFamily="49" charset="-122"/>
                <a:ea typeface="仿宋_GB2312" pitchFamily="49" charset="-122"/>
              </a:rPr>
              <a:t>土改　揉搓　洞穴　韭菜　张望　女士　性情　说头儿　构成　疮疤　</a:t>
            </a:r>
          </a:p>
          <a:p>
            <a:pPr indent="457200"/>
            <a:r>
              <a:rPr lang="zh-CN" altLang="zh-CN" dirty="0">
                <a:latin typeface="仿宋_GB2312" pitchFamily="49" charset="-122"/>
                <a:ea typeface="仿宋_GB2312" pitchFamily="49" charset="-122"/>
              </a:rPr>
              <a:t>渡口　默写　自序　华侨　服从　连队　饱嗝儿　山脉　参观　栽培　</a:t>
            </a:r>
          </a:p>
          <a:p>
            <a:pPr indent="457200"/>
            <a:r>
              <a:rPr lang="zh-CN" altLang="zh-CN" dirty="0">
                <a:latin typeface="仿宋_GB2312" pitchFamily="49" charset="-122"/>
                <a:ea typeface="仿宋_GB2312" pitchFamily="49" charset="-122"/>
              </a:rPr>
              <a:t>帮手　鸟儿　停止　断定　破碎　意思　补品　夏装　用力　其他　</a:t>
            </a:r>
          </a:p>
          <a:p>
            <a:pPr indent="457200"/>
            <a:r>
              <a:rPr lang="zh-CN" altLang="zh-CN" dirty="0">
                <a:latin typeface="仿宋_GB2312" pitchFamily="49" charset="-122"/>
                <a:ea typeface="仿宋_GB2312" pitchFamily="49" charset="-122"/>
              </a:rPr>
              <a:t>今后　通告　太阳　主体　分外　那些　回来　出生　积累　草地</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511571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测评</a:t>
            </a:r>
            <a:r>
              <a:rPr lang="zh-CN" altLang="zh-CN" b="1" dirty="0" smtClean="0"/>
              <a:t>分析</a:t>
            </a:r>
            <a:endParaRPr lang="en-US" altLang="zh-CN" b="1" dirty="0" smtClean="0"/>
          </a:p>
          <a:p>
            <a:pPr indent="457200"/>
            <a:endParaRPr lang="zh-CN" altLang="zh-CN" dirty="0"/>
          </a:p>
          <a:p>
            <a:pPr indent="457200"/>
            <a:r>
              <a:rPr lang="zh-CN" altLang="zh-CN" dirty="0"/>
              <a:t>将练习中出现语音错误或缺陷的词分别归类填入下表并分析</a:t>
            </a:r>
            <a:r>
              <a:rPr lang="zh-CN" altLang="zh-CN" b="1" dirty="0"/>
              <a:t>（</a:t>
            </a:r>
            <a:r>
              <a:rPr lang="zh-CN" altLang="zh-CN" dirty="0"/>
              <a:t>可分组进行）。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2797545672"/>
              </p:ext>
            </p:extLst>
          </p:nvPr>
        </p:nvGraphicFramePr>
        <p:xfrm>
          <a:off x="2916456" y="2684884"/>
          <a:ext cx="5760000" cy="1828800"/>
        </p:xfrm>
        <a:graphic>
          <a:graphicData uri="http://schemas.openxmlformats.org/drawingml/2006/table">
            <a:tbl>
              <a:tblPr>
                <a:tableStyleId>{5C22544A-7EE6-4342-B048-85BDC9FD1C3A}</a:tableStyleId>
              </a:tblPr>
              <a:tblGrid>
                <a:gridCol w="1593354"/>
                <a:gridCol w="1440160"/>
                <a:gridCol w="720080"/>
                <a:gridCol w="2006406"/>
              </a:tblGrid>
              <a:tr h="0">
                <a:tc>
                  <a:txBody>
                    <a:bodyPr/>
                    <a:lstStyle/>
                    <a:p>
                      <a:pPr algn="just">
                        <a:lnSpc>
                          <a:spcPct val="150000"/>
                        </a:lnSpc>
                        <a:spcAft>
                          <a:spcPts val="0"/>
                        </a:spcAft>
                      </a:pPr>
                      <a:r>
                        <a:rPr lang="zh-CN" sz="1600" kern="100" dirty="0">
                          <a:effectLst/>
                        </a:rPr>
                        <a:t>错别字</a:t>
                      </a:r>
                      <a:endParaRPr lang="zh-CN" sz="1600" kern="100" dirty="0">
                        <a:effectLst/>
                        <a:latin typeface="Times New Roman"/>
                        <a:ea typeface="宋体"/>
                      </a:endParaRPr>
                    </a:p>
                  </a:txBody>
                  <a:tcPr marL="68580" marR="68580" marT="0" marB="0"/>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c>
                  <a:txBody>
                    <a:bodyPr/>
                    <a:lstStyle/>
                    <a:p>
                      <a:pPr algn="ctr">
                        <a:lnSpc>
                          <a:spcPct val="150000"/>
                        </a:lnSpc>
                        <a:spcAft>
                          <a:spcPts val="0"/>
                        </a:spcAft>
                      </a:pPr>
                      <a:r>
                        <a:rPr lang="zh-CN" sz="1600" kern="100">
                          <a:effectLst/>
                        </a:rPr>
                        <a:t>原因</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dirty="0">
                          <a:effectLst/>
                        </a:rPr>
                        <a:t>声母部分</a:t>
                      </a:r>
                      <a:endParaRPr lang="zh-CN" sz="1600" kern="100" dirty="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缺陷</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韵母部分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dirty="0">
                          <a:effectLst/>
                        </a:rPr>
                        <a:t>缺陷</a:t>
                      </a:r>
                      <a:endParaRPr lang="zh-CN" sz="1600" kern="100" dirty="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声调部分</a:t>
                      </a:r>
                      <a:endParaRPr lang="zh-CN" sz="1600" kern="100">
                        <a:effectLst/>
                        <a:latin typeface="Times New Roman"/>
                        <a:ea typeface="宋体"/>
                      </a:endParaRPr>
                    </a:p>
                  </a:txBody>
                  <a:tcPr marL="68580" marR="68580" marT="0" marB="0"/>
                </a:tc>
                <a:tc>
                  <a:txBody>
                    <a:bodyPr/>
                    <a:lstStyle/>
                    <a:p>
                      <a:pPr algn="just">
                        <a:lnSpc>
                          <a:spcPct val="150000"/>
                        </a:lnSpc>
                        <a:spcAft>
                          <a:spcPts val="0"/>
                        </a:spcAft>
                      </a:pPr>
                      <a:endParaRPr lang="zh-CN" sz="1600" kern="100" dirty="0">
                        <a:effectLst/>
                      </a:endParaRPr>
                    </a:p>
                  </a:txBody>
                  <a:tcPr marL="68580" marR="68580" marT="0" marB="0"/>
                </a:tc>
                <a:tc>
                  <a:txBody>
                    <a:bodyPr/>
                    <a:lstStyle/>
                    <a:p>
                      <a:pPr algn="ctr">
                        <a:lnSpc>
                          <a:spcPct val="150000"/>
                        </a:lnSpc>
                        <a:spcAft>
                          <a:spcPts val="0"/>
                        </a:spcAft>
                      </a:pPr>
                      <a:r>
                        <a:rPr lang="zh-CN" sz="1600" kern="100">
                          <a:effectLst/>
                        </a:rPr>
                        <a:t>缺陷</a:t>
                      </a:r>
                      <a:endParaRPr lang="zh-CN" sz="1600" kern="100">
                        <a:effectLst/>
                        <a:latin typeface="Times New Roman"/>
                        <a:ea typeface="宋体"/>
                      </a:endParaRPr>
                    </a:p>
                  </a:txBody>
                  <a:tcPr marL="68580" marR="68580" marT="0" marB="0" anchor="ctr"/>
                </a:tc>
                <a:tc>
                  <a:txBody>
                    <a:bodyPr/>
                    <a:lstStyle/>
                    <a:p>
                      <a:pPr algn="just">
                        <a:lnSpc>
                          <a:spcPct val="150000"/>
                        </a:lnSpc>
                        <a:spcAft>
                          <a:spcPts val="0"/>
                        </a:spcAft>
                      </a:pPr>
                      <a:r>
                        <a:rPr lang="en-US" sz="1600" kern="100">
                          <a:effectLst/>
                        </a:rPr>
                        <a:t> </a:t>
                      </a:r>
                      <a:endParaRPr lang="zh-CN" sz="1600" kern="100">
                        <a:effectLst/>
                        <a:latin typeface="Times New Roman"/>
                        <a:ea typeface="宋体"/>
                      </a:endParaRPr>
                    </a:p>
                  </a:txBody>
                  <a:tcPr marL="68580" marR="68580" marT="0" marB="0"/>
                </a:tc>
              </a:tr>
              <a:tr h="0">
                <a:tc>
                  <a:txBody>
                    <a:bodyPr/>
                    <a:lstStyle/>
                    <a:p>
                      <a:pPr algn="just">
                        <a:lnSpc>
                          <a:spcPct val="150000"/>
                        </a:lnSpc>
                        <a:spcAft>
                          <a:spcPts val="0"/>
                        </a:spcAft>
                      </a:pPr>
                      <a:r>
                        <a:rPr lang="zh-CN" sz="1600" kern="100">
                          <a:effectLst/>
                        </a:rPr>
                        <a:t>总体评价与分析</a:t>
                      </a:r>
                      <a:endParaRPr lang="zh-CN" sz="1600" kern="100">
                        <a:effectLst/>
                        <a:latin typeface="Times New Roman"/>
                        <a:ea typeface="宋体"/>
                      </a:endParaRPr>
                    </a:p>
                  </a:txBody>
                  <a:tcPr marL="68580" marR="68580" marT="0" marB="0"/>
                </a:tc>
                <a:tc gridSpan="3">
                  <a:txBody>
                    <a:bodyPr/>
                    <a:lstStyle/>
                    <a:p>
                      <a:pPr algn="just">
                        <a:lnSpc>
                          <a:spcPct val="150000"/>
                        </a:lnSpc>
                        <a:spcAft>
                          <a:spcPts val="0"/>
                        </a:spcAft>
                      </a:pPr>
                      <a:r>
                        <a:rPr lang="en-US" sz="1600" kern="100" dirty="0">
                          <a:effectLst/>
                        </a:rPr>
                        <a:t> </a:t>
                      </a:r>
                      <a:endParaRPr lang="zh-CN" sz="1600" kern="100" dirty="0">
                        <a:effectLst/>
                        <a:latin typeface="Times New Roman"/>
                        <a:ea typeface="宋体"/>
                      </a:endParaRPr>
                    </a:p>
                  </a:txBody>
                  <a:tcPr marL="68580" marR="68580" marT="0" marB="0"/>
                </a:tc>
                <a:tc hMerge="1">
                  <a:txBody>
                    <a:bodyPr/>
                    <a:lstStyle/>
                    <a:p>
                      <a:endParaRPr lang="zh-CN" altLang="en-US"/>
                    </a:p>
                  </a:txBody>
                  <a:tcPr/>
                </a:tc>
                <a:tc hMerge="1">
                  <a:txBody>
                    <a:bodyPr/>
                    <a:lstStyle/>
                    <a:p>
                      <a:endParaRPr lang="zh-CN" altLang="en-US"/>
                    </a:p>
                  </a:txBody>
                  <a:tcPr/>
                </a:tc>
              </a:tr>
            </a:tbl>
          </a:graphicData>
        </a:graphic>
      </p:graphicFrame>
      <p:sp>
        <p:nvSpPr>
          <p:cNvPr id="13"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511571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b="1" dirty="0"/>
              <a:t>训练与测评指导</a:t>
            </a:r>
            <a:endParaRPr lang="zh-CN" altLang="zh-CN" dirty="0"/>
          </a:p>
          <a:p>
            <a:pPr indent="457200"/>
            <a:r>
              <a:rPr lang="en-US" altLang="zh-CN" dirty="0"/>
              <a:t>1.</a:t>
            </a:r>
            <a:r>
              <a:rPr lang="zh-CN" altLang="zh-CN" dirty="0"/>
              <a:t>练习吐字归音，力求字正腔圆。朗读时字与字、词与词之间要断开。</a:t>
            </a:r>
          </a:p>
          <a:p>
            <a:pPr indent="457200"/>
            <a:r>
              <a:rPr lang="en-US" altLang="zh-CN" dirty="0"/>
              <a:t>2.</a:t>
            </a:r>
            <a:r>
              <a:rPr lang="zh-CN" altLang="zh-CN" dirty="0"/>
              <a:t>诵读多音节词语时，除语音标准、到位外，要注意轻声词语的分辨，特别要注意上声的变调（变读半上、阳平）及在词尾声调的归位。</a:t>
            </a:r>
          </a:p>
          <a:p>
            <a:pPr indent="457200"/>
            <a:r>
              <a:rPr lang="en-US" altLang="zh-CN" dirty="0"/>
              <a:t>3.</a:t>
            </a:r>
            <a:r>
              <a:rPr lang="zh-CN" altLang="zh-CN" dirty="0"/>
              <a:t>每题满分</a:t>
            </a:r>
            <a:r>
              <a:rPr lang="en-US" altLang="zh-CN" dirty="0"/>
              <a:t>100</a:t>
            </a:r>
            <a:r>
              <a:rPr lang="zh-CN" altLang="zh-CN" dirty="0"/>
              <a:t>分，单音节词语错</a:t>
            </a:r>
            <a:r>
              <a:rPr lang="en-US" altLang="zh-CN" dirty="0"/>
              <a:t>1</a:t>
            </a:r>
            <a:r>
              <a:rPr lang="zh-CN" altLang="zh-CN" dirty="0"/>
              <a:t>字扣</a:t>
            </a:r>
            <a:r>
              <a:rPr lang="en-US" altLang="zh-CN" dirty="0"/>
              <a:t>0.5</a:t>
            </a:r>
            <a:r>
              <a:rPr lang="zh-CN" altLang="zh-CN" dirty="0"/>
              <a:t>分，多音节词语错一字扣</a:t>
            </a:r>
            <a:r>
              <a:rPr lang="en-US" altLang="zh-CN" dirty="0"/>
              <a:t>0.5</a:t>
            </a:r>
            <a:r>
              <a:rPr lang="zh-CN" altLang="zh-CN" dirty="0"/>
              <a:t>分。声、韵、调有缺陷的每字扣一半分。</a:t>
            </a:r>
            <a:r>
              <a:rPr lang="en-US" altLang="zh-CN" dirty="0"/>
              <a:t>90</a:t>
            </a:r>
            <a:r>
              <a:rPr lang="zh-CN" altLang="zh-CN" dirty="0"/>
              <a:t>分为优秀，</a:t>
            </a:r>
            <a:r>
              <a:rPr lang="en-US" altLang="zh-CN" dirty="0"/>
              <a:t>85</a:t>
            </a:r>
            <a:r>
              <a:rPr lang="zh-CN" altLang="zh-CN" dirty="0"/>
              <a:t>分为良好，</a:t>
            </a:r>
            <a:r>
              <a:rPr lang="en-US" altLang="zh-CN" dirty="0"/>
              <a:t>80</a:t>
            </a:r>
            <a:r>
              <a:rPr lang="zh-CN" altLang="zh-CN"/>
              <a:t>分为及格。</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吐字归音</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6511571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1"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539430"/>
          </a:xfrm>
          <a:prstGeom prst="rect">
            <a:avLst/>
          </a:prstGeom>
          <a:noFill/>
        </p:spPr>
        <p:txBody>
          <a:bodyPr wrap="square" rtlCol="0">
            <a:spAutoFit/>
          </a:bodyPr>
          <a:lstStyle/>
          <a:p>
            <a:pPr indent="457200"/>
            <a:r>
              <a:rPr lang="zh-CN" altLang="zh-CN" sz="1600" dirty="0" smtClean="0"/>
              <a:t>南通</a:t>
            </a:r>
            <a:r>
              <a:rPr lang="zh-CN" altLang="zh-CN" sz="1600" dirty="0"/>
              <a:t>地区方言局域性分布极为复杂。根据《南通地区方言研究》所述虽可分为：如海话、南通话、启海话和通东话，但这样的区分只能是一个大致的区域划分。因为南通地区地理上没有大山大河的阻隔，因此在各方言片，特别是在区域交界处就互有渗透。以通东片（四甲话）为例，它分布于启东和海门东北以及通州东南一线地区，又紧邻如东东南部，是吴方言的延伸，又有江淮方言（南通话、如海话）的很多成分，成为较特殊的方言小片。南通地区方言的复杂格局，也就产生了南通地区的人在学习普通话时所遇到的方言影响各不相同的问题。</a:t>
            </a:r>
          </a:p>
          <a:p>
            <a:pPr indent="457200"/>
            <a:r>
              <a:rPr lang="zh-CN" altLang="zh-CN" sz="1600" dirty="0"/>
              <a:t>南通地区的人会说普通话但语音不标准的现象，除了我国南方人普遍存在的前后鼻音不分或后鼻音不清楚外，主要表现为平翘舌音不分（甚至没有翘舌音）或舌位偏前缺陷，加上本地区人群受各区域（各方言片）方言习惯影响，又形成了各具特点的普通话语音系统错误或缺陷，这种现象区别于“方言”而可称之为“普通话方音”。</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dirty="0"/>
              <a:t>根据江苏省“国家普通话水平测试评分细则”所述：</a:t>
            </a:r>
          </a:p>
          <a:p>
            <a:pPr indent="457200"/>
            <a:r>
              <a:rPr lang="zh-CN" altLang="zh-CN" b="1" dirty="0"/>
              <a:t>语音错误</a:t>
            </a:r>
            <a:r>
              <a:rPr lang="zh-CN" altLang="zh-CN" dirty="0"/>
              <a:t>指：将某个音节的声母、韵母、声调中的任何一个或几个要素，读成其他声母、韵母、声调。</a:t>
            </a:r>
          </a:p>
          <a:p>
            <a:pPr indent="457200"/>
            <a:r>
              <a:rPr lang="zh-CN" altLang="zh-CN" b="1" dirty="0"/>
              <a:t>语音缺陷</a:t>
            </a:r>
            <a:r>
              <a:rPr lang="zh-CN" altLang="zh-CN" dirty="0"/>
              <a:t>指：虽然没有将某个音节的声母、韵母、声调读成其他声母、韵母、声调，但其中一个或几个要素没有达到标准的程度。</a:t>
            </a:r>
          </a:p>
          <a:p>
            <a:pPr indent="457200"/>
            <a:r>
              <a:rPr lang="zh-CN" altLang="zh-CN" dirty="0"/>
              <a:t>声母或韵母的</a:t>
            </a:r>
            <a:r>
              <a:rPr lang="zh-CN" altLang="zh-CN" b="1" dirty="0"/>
              <a:t>“系统性语音缺陷”</a:t>
            </a:r>
            <a:r>
              <a:rPr lang="zh-CN" altLang="zh-CN" dirty="0"/>
              <a:t>指：有</a:t>
            </a:r>
            <a:r>
              <a:rPr lang="en-US" altLang="zh-CN" dirty="0"/>
              <a:t>3</a:t>
            </a:r>
            <a:r>
              <a:rPr lang="zh-CN" altLang="zh-CN" dirty="0"/>
              <a:t>个及</a:t>
            </a:r>
            <a:r>
              <a:rPr lang="en-US" altLang="zh-CN" dirty="0"/>
              <a:t>3</a:t>
            </a:r>
            <a:r>
              <a:rPr lang="zh-CN" altLang="zh-CN" dirty="0"/>
              <a:t>个以上音节具有相同的声母或韵母缺陷。比如具有南通方音特点的把“安、班、盼、山”等的韵母全发成后鼻音“</a:t>
            </a:r>
            <a:r>
              <a:rPr lang="en-US" altLang="zh-CN" dirty="0" err="1"/>
              <a:t>ang</a:t>
            </a:r>
            <a:r>
              <a:rPr lang="zh-CN" altLang="zh-CN" dirty="0"/>
              <a:t>”，这种发音错误，在普通话测试中还被判定具有“语音系统缺陷”。</a:t>
            </a:r>
          </a:p>
          <a:p>
            <a:pPr indent="457200"/>
            <a:r>
              <a:rPr lang="zh-CN" altLang="zh-CN" dirty="0"/>
              <a:t>以下试就本地区普通话日常口语现象，以及在普通话测试评分过程中发现、整理的，容易说错或忽略的方音进行分类举例并浅析，并拟出少量日常用语，选取部分朗诵材料，以作正音练习。</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1" y="1201316"/>
            <a:ext cx="6552185" cy="3416320"/>
          </a:xfrm>
          <a:prstGeom prst="rect">
            <a:avLst/>
          </a:prstGeom>
          <a:noFill/>
        </p:spPr>
        <p:txBody>
          <a:bodyPr wrap="square" rtlCol="0">
            <a:spAutoFit/>
          </a:bodyPr>
          <a:lstStyle/>
          <a:p>
            <a:pPr indent="457200"/>
            <a:r>
              <a:rPr lang="en-US" altLang="zh-CN" b="1" dirty="0"/>
              <a:t>1.</a:t>
            </a:r>
            <a:r>
              <a:rPr lang="zh-CN" altLang="zh-CN" b="1" dirty="0"/>
              <a:t>平翘舌音相混，甚至没有翘舌音</a:t>
            </a:r>
            <a:endParaRPr lang="zh-CN" altLang="zh-CN" dirty="0"/>
          </a:p>
          <a:p>
            <a:pPr indent="457200"/>
            <a:r>
              <a:rPr lang="zh-CN" altLang="zh-CN" dirty="0"/>
              <a:t>声母部分平翘舌音相混是本地区普通话不标准的主要问题之一，即使是方言中翘舌音很多的如东人也是如此。有些方言片的方言里几乎没有翘舌音，因此少数人（现在青少年学生中已属极少数）在说普通话时也没有翘舌音，这种情况表现最集中的是启海片、通东片。如把下面例句中所有的翘舌音都发成平舌音，就表现出明显的方音特点：</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）小</a:t>
            </a:r>
            <a:r>
              <a:rPr lang="zh-CN" altLang="zh-CN" b="1" dirty="0">
                <a:latin typeface="仿宋_GB2312" pitchFamily="49" charset="-122"/>
                <a:ea typeface="仿宋_GB2312" pitchFamily="49" charset="-122"/>
              </a:rPr>
              <a:t>时</a:t>
            </a:r>
            <a:r>
              <a:rPr lang="zh-CN" altLang="zh-CN" dirty="0">
                <a:latin typeface="仿宋_GB2312" pitchFamily="49" charset="-122"/>
                <a:ea typeface="仿宋_GB2312" pitchFamily="49" charset="-122"/>
              </a:rPr>
              <a:t>候，我最喜欢过</a:t>
            </a:r>
            <a:r>
              <a:rPr lang="zh-CN" altLang="zh-CN" b="1" dirty="0">
                <a:latin typeface="仿宋_GB2312" pitchFamily="49" charset="-122"/>
                <a:ea typeface="仿宋_GB2312" pitchFamily="49" charset="-122"/>
              </a:rPr>
              <a:t>春</a:t>
            </a:r>
            <a:r>
              <a:rPr lang="zh-CN" altLang="zh-CN" dirty="0">
                <a:latin typeface="仿宋_GB2312" pitchFamily="49" charset="-122"/>
                <a:ea typeface="仿宋_GB2312" pitchFamily="49" charset="-122"/>
              </a:rPr>
              <a:t>节。</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）爸爸</a:t>
            </a:r>
            <a:r>
              <a:rPr lang="zh-CN" altLang="zh-CN" b="1" dirty="0">
                <a:latin typeface="仿宋_GB2312" pitchFamily="49" charset="-122"/>
                <a:ea typeface="仿宋_GB2312" pitchFamily="49" charset="-122"/>
              </a:rPr>
              <a:t>说</a:t>
            </a:r>
            <a:r>
              <a:rPr lang="zh-CN" altLang="zh-CN" dirty="0">
                <a:latin typeface="仿宋_GB2312" pitchFamily="49" charset="-122"/>
                <a:ea typeface="仿宋_GB2312" pitchFamily="49" charset="-122"/>
              </a:rPr>
              <a:t>：“旧</a:t>
            </a:r>
            <a:r>
              <a:rPr lang="zh-CN" altLang="zh-CN" b="1" dirty="0">
                <a:latin typeface="仿宋_GB2312" pitchFamily="49" charset="-122"/>
                <a:ea typeface="仿宋_GB2312" pitchFamily="49" charset="-122"/>
              </a:rPr>
              <a:t>社</a:t>
            </a:r>
            <a:r>
              <a:rPr lang="zh-CN" altLang="zh-CN" dirty="0">
                <a:latin typeface="仿宋_GB2312" pitchFamily="49" charset="-122"/>
                <a:ea typeface="仿宋_GB2312" pitchFamily="49" charset="-122"/>
              </a:rPr>
              <a:t>会</a:t>
            </a:r>
            <a:r>
              <a:rPr lang="zh-CN" altLang="zh-CN" b="1" dirty="0">
                <a:latin typeface="仿宋_GB2312" pitchFamily="49" charset="-122"/>
                <a:ea typeface="仿宋_GB2312" pitchFamily="49" charset="-122"/>
              </a:rPr>
              <a:t>日</a:t>
            </a:r>
            <a:r>
              <a:rPr lang="zh-CN" altLang="zh-CN" dirty="0">
                <a:latin typeface="仿宋_GB2312" pitchFamily="49" charset="-122"/>
                <a:ea typeface="仿宋_GB2312" pitchFamily="49" charset="-122"/>
              </a:rPr>
              <a:t>子不好过，过年也没</a:t>
            </a:r>
            <a:r>
              <a:rPr lang="zh-CN" altLang="zh-CN" b="1" dirty="0">
                <a:latin typeface="仿宋_GB2312" pitchFamily="49" charset="-122"/>
                <a:ea typeface="仿宋_GB2312" pitchFamily="49" charset="-122"/>
              </a:rPr>
              <a:t>什</a:t>
            </a:r>
            <a:r>
              <a:rPr lang="zh-CN" altLang="zh-CN" dirty="0">
                <a:latin typeface="仿宋_GB2312" pitchFamily="49" charset="-122"/>
                <a:ea typeface="仿宋_GB2312" pitchFamily="49" charset="-122"/>
              </a:rPr>
              <a:t>么</a:t>
            </a:r>
            <a:r>
              <a:rPr lang="zh-CN" altLang="zh-CN" b="1" dirty="0">
                <a:latin typeface="仿宋_GB2312" pitchFamily="49" charset="-122"/>
                <a:ea typeface="仿宋_GB2312" pitchFamily="49" charset="-122"/>
              </a:rPr>
              <a:t>吃</a:t>
            </a:r>
            <a:r>
              <a:rPr lang="zh-CN" altLang="zh-CN" dirty="0">
                <a:latin typeface="仿宋_GB2312" pitchFamily="49" charset="-122"/>
                <a:ea typeface="仿宋_GB2312" pitchFamily="49" charset="-122"/>
              </a:rPr>
              <a:t>的。”</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3</a:t>
            </a:r>
            <a:r>
              <a:rPr lang="zh-CN" altLang="zh-CN" dirty="0">
                <a:latin typeface="仿宋_GB2312" pitchFamily="49" charset="-122"/>
                <a:ea typeface="仿宋_GB2312" pitchFamily="49" charset="-122"/>
              </a:rPr>
              <a:t>）高中生里面</a:t>
            </a:r>
            <a:r>
              <a:rPr lang="zh-CN" altLang="zh-CN" b="1" dirty="0">
                <a:latin typeface="仿宋_GB2312" pitchFamily="49" charset="-122"/>
                <a:ea typeface="仿宋_GB2312" pitchFamily="49" charset="-122"/>
              </a:rPr>
              <a:t>这种事</a:t>
            </a:r>
            <a:r>
              <a:rPr lang="zh-CN" altLang="zh-CN" dirty="0">
                <a:latin typeface="仿宋_GB2312" pitchFamily="49" charset="-122"/>
                <a:ea typeface="仿宋_GB2312" pitchFamily="49" charset="-122"/>
              </a:rPr>
              <a:t>情</a:t>
            </a:r>
            <a:r>
              <a:rPr lang="zh-CN" altLang="zh-CN" b="1" dirty="0">
                <a:latin typeface="仿宋_GB2312" pitchFamily="49" charset="-122"/>
                <a:ea typeface="仿宋_GB2312" pitchFamily="49" charset="-122"/>
              </a:rPr>
              <a:t>是常</a:t>
            </a:r>
            <a:r>
              <a:rPr lang="zh-CN" altLang="zh-CN" dirty="0">
                <a:latin typeface="仿宋_GB2312" pitchFamily="49" charset="-122"/>
                <a:ea typeface="仿宋_GB2312" pitchFamily="49" charset="-122"/>
              </a:rPr>
              <a:t>有的，</a:t>
            </a:r>
            <a:r>
              <a:rPr lang="zh-CN" altLang="zh-CN" b="1" dirty="0">
                <a:latin typeface="仿宋_GB2312" pitchFamily="49" charset="-122"/>
                <a:ea typeface="仿宋_GB2312" pitchFamily="49" charset="-122"/>
              </a:rPr>
              <a:t>只</a:t>
            </a:r>
            <a:r>
              <a:rPr lang="zh-CN" altLang="zh-CN" dirty="0">
                <a:latin typeface="仿宋_GB2312" pitchFamily="49" charset="-122"/>
                <a:ea typeface="仿宋_GB2312" pitchFamily="49" charset="-122"/>
              </a:rPr>
              <a:t>要</a:t>
            </a:r>
            <a:r>
              <a:rPr lang="zh-CN" altLang="zh-CN" b="1" dirty="0">
                <a:latin typeface="仿宋_GB2312" pitchFamily="49" charset="-122"/>
                <a:ea typeface="仿宋_GB2312" pitchFamily="49" charset="-122"/>
              </a:rPr>
              <a:t>处</a:t>
            </a:r>
            <a:r>
              <a:rPr lang="zh-CN" altLang="zh-CN" dirty="0">
                <a:latin typeface="仿宋_GB2312" pitchFamily="49" charset="-122"/>
                <a:ea typeface="仿宋_GB2312" pitchFamily="49" charset="-122"/>
              </a:rPr>
              <a:t>理好就行了。</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4</a:t>
            </a:r>
            <a:r>
              <a:rPr lang="zh-CN" altLang="zh-CN" dirty="0">
                <a:latin typeface="仿宋_GB2312" pitchFamily="49" charset="-122"/>
                <a:ea typeface="仿宋_GB2312" pitchFamily="49" charset="-122"/>
              </a:rPr>
              <a:t>）你知道吗，老</a:t>
            </a:r>
            <a:r>
              <a:rPr lang="zh-CN" altLang="zh-CN" b="1" dirty="0">
                <a:latin typeface="仿宋_GB2312" pitchFamily="49" charset="-122"/>
                <a:ea typeface="仿宋_GB2312" pitchFamily="49" charset="-122"/>
              </a:rPr>
              <a:t>师上</a:t>
            </a:r>
            <a:r>
              <a:rPr lang="zh-CN" altLang="zh-CN" dirty="0">
                <a:latin typeface="仿宋_GB2312" pitchFamily="49" charset="-122"/>
                <a:ea typeface="仿宋_GB2312" pitchFamily="49" charset="-122"/>
              </a:rPr>
              <a:t>课也很辛苦。你要</a:t>
            </a:r>
            <a:r>
              <a:rPr lang="zh-CN" altLang="zh-CN" b="1" dirty="0">
                <a:latin typeface="仿宋_GB2312" pitchFamily="49" charset="-122"/>
                <a:ea typeface="仿宋_GB2312" pitchFamily="49" charset="-122"/>
              </a:rPr>
              <a:t>认</a:t>
            </a:r>
            <a:r>
              <a:rPr lang="zh-CN" altLang="zh-CN" dirty="0">
                <a:latin typeface="仿宋_GB2312" pitchFamily="49" charset="-122"/>
                <a:ea typeface="仿宋_GB2312" pitchFamily="49" charset="-122"/>
              </a:rPr>
              <a:t>真听，不要</a:t>
            </a:r>
            <a:r>
              <a:rPr lang="zh-CN" altLang="zh-CN" b="1" dirty="0">
                <a:latin typeface="仿宋_GB2312" pitchFamily="49" charset="-122"/>
                <a:ea typeface="仿宋_GB2312" pitchFamily="49" charset="-122"/>
              </a:rPr>
              <a:t>说</a:t>
            </a:r>
            <a:r>
              <a:rPr lang="zh-CN" altLang="zh-CN" dirty="0">
                <a:latin typeface="仿宋_GB2312" pitchFamily="49" charset="-122"/>
                <a:ea typeface="仿宋_GB2312" pitchFamily="49" charset="-122"/>
              </a:rPr>
              <a:t>话。等学期</a:t>
            </a:r>
            <a:r>
              <a:rPr lang="zh-CN" altLang="zh-CN" b="1" dirty="0">
                <a:latin typeface="仿宋_GB2312" pitchFamily="49" charset="-122"/>
                <a:ea typeface="仿宋_GB2312" pitchFamily="49" charset="-122"/>
              </a:rPr>
              <a:t>结束</a:t>
            </a:r>
            <a:r>
              <a:rPr lang="zh-CN" altLang="zh-CN" dirty="0">
                <a:latin typeface="仿宋_GB2312" pitchFamily="49" charset="-122"/>
                <a:ea typeface="仿宋_GB2312" pitchFamily="49" charset="-122"/>
              </a:rPr>
              <a:t>，我带你去</a:t>
            </a:r>
            <a:r>
              <a:rPr lang="zh-CN" altLang="zh-CN" b="1" dirty="0">
                <a:latin typeface="仿宋_GB2312" pitchFamily="49" charset="-122"/>
                <a:ea typeface="仿宋_GB2312" pitchFamily="49" charset="-122"/>
              </a:rPr>
              <a:t>上</a:t>
            </a:r>
            <a:r>
              <a:rPr lang="zh-CN" altLang="zh-CN" dirty="0">
                <a:latin typeface="仿宋_GB2312" pitchFamily="49" charset="-122"/>
                <a:ea typeface="仿宋_GB2312" pitchFamily="49" charset="-122"/>
              </a:rPr>
              <a:t>海玩。</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en-US" altLang="zh-CN" b="1" dirty="0"/>
              <a:t>2.</a:t>
            </a:r>
            <a:r>
              <a:rPr lang="zh-CN" altLang="zh-CN" b="1" dirty="0"/>
              <a:t>翘舌音舌位偏前</a:t>
            </a:r>
            <a:endParaRPr lang="zh-CN" altLang="zh-CN" dirty="0"/>
          </a:p>
          <a:p>
            <a:pPr indent="457200"/>
            <a:r>
              <a:rPr lang="zh-CN" altLang="zh-CN" dirty="0"/>
              <a:t>有很多人虽能基本分清平、翘舌音，但由于多年的方言习惯，在发翘舌音时，舌尖没有上翘至硬腭前部而只抵到上齿龈，亦即发音部位在平、翘舌音之间，这是南通地区方音系统缺陷的一大特征。</a:t>
            </a:r>
          </a:p>
          <a:p>
            <a:pPr indent="457200"/>
            <a:r>
              <a:rPr lang="zh-CN" altLang="zh-CN" b="1" dirty="0"/>
              <a:t>常用词语</a:t>
            </a:r>
            <a:endParaRPr lang="zh-CN" altLang="zh-CN" dirty="0"/>
          </a:p>
          <a:p>
            <a:pPr indent="457200"/>
            <a:r>
              <a:rPr lang="zh-CN" altLang="zh-CN" dirty="0">
                <a:latin typeface="仿宋_GB2312" pitchFamily="49" charset="-122"/>
                <a:ea typeface="仿宋_GB2312" pitchFamily="49" charset="-122"/>
              </a:rPr>
              <a:t>支持　知道　吃饭　汽车　处理　初中　老师　说话　是的　事情　树木　结束</a:t>
            </a:r>
          </a:p>
          <a:p>
            <a:pPr indent="457200"/>
            <a:r>
              <a:rPr lang="zh-CN" altLang="zh-CN" b="1" dirty="0"/>
              <a:t>口语正音</a:t>
            </a:r>
            <a:endParaRPr lang="zh-CN" altLang="zh-CN" dirty="0"/>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1</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是</a:t>
            </a:r>
            <a:r>
              <a:rPr lang="zh-CN" altLang="zh-CN" dirty="0">
                <a:latin typeface="仿宋_GB2312" pitchFamily="49" charset="-122"/>
                <a:ea typeface="仿宋_GB2312" pitchFamily="49" charset="-122"/>
              </a:rPr>
              <a:t>啊，</a:t>
            </a:r>
            <a:r>
              <a:rPr lang="zh-CN" altLang="zh-CN" b="1" dirty="0">
                <a:latin typeface="仿宋_GB2312" pitchFamily="49" charset="-122"/>
                <a:ea typeface="仿宋_GB2312" pitchFamily="49" charset="-122"/>
              </a:rPr>
              <a:t>车床厂赵主</a:t>
            </a:r>
            <a:r>
              <a:rPr lang="zh-CN" altLang="zh-CN" dirty="0">
                <a:latin typeface="仿宋_GB2312" pitchFamily="49" charset="-122"/>
                <a:ea typeface="仿宋_GB2312" pitchFamily="49" charset="-122"/>
              </a:rPr>
              <a:t>任</a:t>
            </a:r>
            <a:r>
              <a:rPr lang="zh-CN" altLang="zh-CN" b="1" dirty="0">
                <a:latin typeface="仿宋_GB2312" pitchFamily="49" charset="-122"/>
                <a:ea typeface="仿宋_GB2312" pitchFamily="49" charset="-122"/>
              </a:rPr>
              <a:t>找</a:t>
            </a:r>
            <a:r>
              <a:rPr lang="zh-CN" altLang="zh-CN" dirty="0">
                <a:latin typeface="仿宋_GB2312" pitchFamily="49" charset="-122"/>
                <a:ea typeface="仿宋_GB2312" pitchFamily="49" charset="-122"/>
              </a:rPr>
              <a:t>您有</a:t>
            </a:r>
            <a:r>
              <a:rPr lang="zh-CN" altLang="zh-CN" b="1" dirty="0">
                <a:latin typeface="仿宋_GB2312" pitchFamily="49" charset="-122"/>
                <a:ea typeface="仿宋_GB2312" pitchFamily="49" charset="-122"/>
              </a:rPr>
              <a:t>事</a:t>
            </a:r>
            <a:r>
              <a:rPr lang="zh-CN" altLang="zh-CN" dirty="0">
                <a:latin typeface="仿宋_GB2312" pitchFamily="49" charset="-122"/>
                <a:ea typeface="仿宋_GB2312" pitchFamily="49" charset="-122"/>
              </a:rPr>
              <a:t>。</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2</a:t>
            </a:r>
            <a:r>
              <a:rPr lang="zh-CN" altLang="zh-CN" dirty="0">
                <a:latin typeface="仿宋_GB2312" pitchFamily="49" charset="-122"/>
                <a:ea typeface="仿宋_GB2312" pitchFamily="49" charset="-122"/>
              </a:rPr>
              <a:t>）</a:t>
            </a:r>
            <a:r>
              <a:rPr lang="zh-CN" altLang="zh-CN" b="1" dirty="0">
                <a:latin typeface="仿宋_GB2312" pitchFamily="49" charset="-122"/>
                <a:ea typeface="仿宋_GB2312" pitchFamily="49" charset="-122"/>
              </a:rPr>
              <a:t>陈处长</a:t>
            </a:r>
            <a:r>
              <a:rPr lang="zh-CN" altLang="zh-CN" dirty="0">
                <a:latin typeface="仿宋_GB2312" pitchFamily="49" charset="-122"/>
                <a:ea typeface="仿宋_GB2312" pitchFamily="49" charset="-122"/>
              </a:rPr>
              <a:t>说那件</a:t>
            </a:r>
            <a:r>
              <a:rPr lang="zh-CN" altLang="zh-CN" b="1" dirty="0">
                <a:latin typeface="仿宋_GB2312" pitchFamily="49" charset="-122"/>
                <a:ea typeface="仿宋_GB2312" pitchFamily="49" charset="-122"/>
              </a:rPr>
              <a:t>事</a:t>
            </a:r>
            <a:r>
              <a:rPr lang="zh-CN" altLang="zh-CN" dirty="0">
                <a:latin typeface="仿宋_GB2312" pitchFamily="49" charset="-122"/>
                <a:ea typeface="仿宋_GB2312" pitchFamily="49" charset="-122"/>
              </a:rPr>
              <a:t>他</a:t>
            </a:r>
            <a:r>
              <a:rPr lang="zh-CN" altLang="zh-CN" b="1" dirty="0">
                <a:latin typeface="仿宋_GB2312" pitchFamily="49" charset="-122"/>
                <a:ea typeface="仿宋_GB2312" pitchFamily="49" charset="-122"/>
              </a:rPr>
              <a:t>知</a:t>
            </a:r>
            <a:r>
              <a:rPr lang="zh-CN" altLang="zh-CN" dirty="0">
                <a:latin typeface="仿宋_GB2312" pitchFamily="49" charset="-122"/>
                <a:ea typeface="仿宋_GB2312" pitchFamily="49" charset="-122"/>
              </a:rPr>
              <a:t>道了，他会</a:t>
            </a:r>
            <a:r>
              <a:rPr lang="zh-CN" altLang="zh-CN" b="1" dirty="0">
                <a:latin typeface="仿宋_GB2312" pitchFamily="49" charset="-122"/>
                <a:ea typeface="仿宋_GB2312" pitchFamily="49" charset="-122"/>
              </a:rPr>
              <a:t>处</a:t>
            </a:r>
            <a:r>
              <a:rPr lang="zh-CN" altLang="zh-CN" dirty="0">
                <a:latin typeface="仿宋_GB2312" pitchFamily="49" charset="-122"/>
                <a:ea typeface="仿宋_GB2312" pitchFamily="49" charset="-122"/>
              </a:rPr>
              <a:t>理好并</a:t>
            </a:r>
            <a:r>
              <a:rPr lang="zh-CN" altLang="zh-CN" b="1" dirty="0">
                <a:latin typeface="仿宋_GB2312" pitchFamily="49" charset="-122"/>
                <a:ea typeface="仿宋_GB2312" pitchFamily="49" charset="-122"/>
              </a:rPr>
              <a:t>支持</a:t>
            </a:r>
            <a:r>
              <a:rPr lang="zh-CN" altLang="zh-CN" dirty="0">
                <a:latin typeface="仿宋_GB2312" pitchFamily="49" charset="-122"/>
                <a:ea typeface="仿宋_GB2312" pitchFamily="49" charset="-122"/>
              </a:rPr>
              <a:t>你的。</a:t>
            </a:r>
          </a:p>
          <a:p>
            <a:pPr indent="457200"/>
            <a:r>
              <a:rPr lang="zh-CN" altLang="zh-CN" dirty="0">
                <a:latin typeface="仿宋_GB2312" pitchFamily="49" charset="-122"/>
                <a:ea typeface="仿宋_GB2312" pitchFamily="49" charset="-122"/>
              </a:rPr>
              <a:t>（</a:t>
            </a:r>
            <a:r>
              <a:rPr lang="en-US" altLang="zh-CN" dirty="0">
                <a:latin typeface="仿宋_GB2312" pitchFamily="49" charset="-122"/>
                <a:ea typeface="仿宋_GB2312" pitchFamily="49" charset="-122"/>
              </a:rPr>
              <a:t>3</a:t>
            </a:r>
            <a:r>
              <a:rPr lang="zh-CN" altLang="zh-CN" dirty="0">
                <a:latin typeface="仿宋_GB2312" pitchFamily="49" charset="-122"/>
                <a:ea typeface="仿宋_GB2312" pitchFamily="49" charset="-122"/>
              </a:rPr>
              <a:t>）在</a:t>
            </a:r>
            <a:r>
              <a:rPr lang="zh-CN" altLang="zh-CN" b="1" dirty="0">
                <a:latin typeface="仿宋_GB2312" pitchFamily="49" charset="-122"/>
                <a:ea typeface="仿宋_GB2312" pitchFamily="49" charset="-122"/>
              </a:rPr>
              <a:t>初中</a:t>
            </a:r>
            <a:r>
              <a:rPr lang="zh-CN" altLang="zh-CN" dirty="0">
                <a:latin typeface="仿宋_GB2312" pitchFamily="49" charset="-122"/>
                <a:ea typeface="仿宋_GB2312" pitchFamily="49" charset="-122"/>
              </a:rPr>
              <a:t>的</a:t>
            </a:r>
            <a:r>
              <a:rPr lang="zh-CN" altLang="zh-CN" b="1" dirty="0">
                <a:latin typeface="仿宋_GB2312" pitchFamily="49" charset="-122"/>
                <a:ea typeface="仿宋_GB2312" pitchFamily="49" charset="-122"/>
              </a:rPr>
              <a:t>时</a:t>
            </a:r>
            <a:r>
              <a:rPr lang="zh-CN" altLang="zh-CN" dirty="0">
                <a:latin typeface="仿宋_GB2312" pitchFamily="49" charset="-122"/>
                <a:ea typeface="仿宋_GB2312" pitchFamily="49" charset="-122"/>
              </a:rPr>
              <a:t>候，我</a:t>
            </a:r>
            <a:r>
              <a:rPr lang="zh-CN" altLang="zh-CN" b="1" dirty="0">
                <a:latin typeface="仿宋_GB2312" pitchFamily="49" charset="-122"/>
                <a:ea typeface="仿宋_GB2312" pitchFamily="49" charset="-122"/>
              </a:rPr>
              <a:t>中</a:t>
            </a:r>
            <a:r>
              <a:rPr lang="zh-CN" altLang="zh-CN" dirty="0">
                <a:latin typeface="仿宋_GB2312" pitchFamily="49" charset="-122"/>
                <a:ea typeface="仿宋_GB2312" pitchFamily="49" charset="-122"/>
              </a:rPr>
              <a:t>午都</a:t>
            </a:r>
            <a:r>
              <a:rPr lang="zh-CN" altLang="zh-CN" b="1" dirty="0">
                <a:latin typeface="仿宋_GB2312" pitchFamily="49" charset="-122"/>
                <a:ea typeface="仿宋_GB2312" pitchFamily="49" charset="-122"/>
              </a:rPr>
              <a:t>是</a:t>
            </a:r>
            <a:r>
              <a:rPr lang="zh-CN" altLang="zh-CN" dirty="0">
                <a:latin typeface="仿宋_GB2312" pitchFamily="49" charset="-122"/>
                <a:ea typeface="仿宋_GB2312" pitchFamily="49" charset="-122"/>
              </a:rPr>
              <a:t>到</a:t>
            </a:r>
            <a:r>
              <a:rPr lang="zh-CN" altLang="zh-CN" b="1" dirty="0">
                <a:latin typeface="仿宋_GB2312" pitchFamily="49" charset="-122"/>
                <a:ea typeface="仿宋_GB2312" pitchFamily="49" charset="-122"/>
              </a:rPr>
              <a:t>食</a:t>
            </a:r>
            <a:r>
              <a:rPr lang="zh-CN" altLang="zh-CN" dirty="0">
                <a:latin typeface="仿宋_GB2312" pitchFamily="49" charset="-122"/>
                <a:ea typeface="仿宋_GB2312" pitchFamily="49" charset="-122"/>
              </a:rPr>
              <a:t>堂</a:t>
            </a:r>
            <a:r>
              <a:rPr lang="zh-CN" altLang="zh-CN" b="1" dirty="0">
                <a:latin typeface="仿宋_GB2312" pitchFamily="49" charset="-122"/>
                <a:ea typeface="仿宋_GB2312" pitchFamily="49" charset="-122"/>
              </a:rPr>
              <a:t>吃</a:t>
            </a:r>
            <a:r>
              <a:rPr lang="zh-CN" altLang="zh-CN" dirty="0">
                <a:latin typeface="仿宋_GB2312" pitchFamily="49" charset="-122"/>
                <a:ea typeface="仿宋_GB2312" pitchFamily="49" charset="-122"/>
              </a:rPr>
              <a:t>饭。晚自修</a:t>
            </a:r>
            <a:r>
              <a:rPr lang="zh-CN" altLang="zh-CN" b="1" dirty="0">
                <a:latin typeface="仿宋_GB2312" pitchFamily="49" charset="-122"/>
                <a:ea typeface="仿宋_GB2312" pitchFamily="49" charset="-122"/>
              </a:rPr>
              <a:t>结</a:t>
            </a:r>
            <a:r>
              <a:rPr lang="zh-CN" altLang="zh-CN" dirty="0">
                <a:latin typeface="仿宋_GB2312" pitchFamily="49" charset="-122"/>
                <a:ea typeface="仿宋_GB2312" pitchFamily="49" charset="-122"/>
              </a:rPr>
              <a:t>束后，我还要去</a:t>
            </a:r>
            <a:r>
              <a:rPr lang="zh-CN" altLang="zh-CN" b="1" dirty="0">
                <a:latin typeface="仿宋_GB2312" pitchFamily="49" charset="-122"/>
                <a:ea typeface="仿宋_GB2312" pitchFamily="49" charset="-122"/>
              </a:rPr>
              <a:t>吃</a:t>
            </a:r>
            <a:r>
              <a:rPr lang="zh-CN" altLang="zh-CN" dirty="0">
                <a:latin typeface="仿宋_GB2312" pitchFamily="49" charset="-122"/>
                <a:ea typeface="仿宋_GB2312" pitchFamily="49" charset="-122"/>
              </a:rPr>
              <a:t>点才</a:t>
            </a:r>
            <a:r>
              <a:rPr lang="zh-CN" altLang="zh-CN" b="1" dirty="0">
                <a:latin typeface="仿宋_GB2312" pitchFamily="49" charset="-122"/>
                <a:ea typeface="仿宋_GB2312" pitchFamily="49" charset="-122"/>
              </a:rPr>
              <a:t>睡</a:t>
            </a:r>
            <a:r>
              <a:rPr lang="zh-CN" altLang="zh-CN" dirty="0">
                <a:latin typeface="仿宋_GB2312" pitchFamily="49" charset="-122"/>
                <a:ea typeface="仿宋_GB2312" pitchFamily="49" charset="-122"/>
              </a:rPr>
              <a:t>。</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本地区普通话方音辨证</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3024337"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第四章  方音辨证与语音训练</a:t>
            </a:r>
            <a:endParaRPr lang="zh-CN" altLang="en-US" dirty="0">
              <a:solidFill>
                <a:schemeClr val="bg1"/>
              </a:solidFill>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 y="1436422"/>
            <a:ext cx="2484000" cy="3836400"/>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866764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1256</TotalTime>
  <Words>6914</Words>
  <Application>Microsoft Office PowerPoint</Application>
  <PresentationFormat>全屏显示(16:10)</PresentationFormat>
  <Paragraphs>487</Paragraphs>
  <Slides>57</Slides>
  <Notes>0</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85</cp:revision>
  <dcterms:created xsi:type="dcterms:W3CDTF">2013-05-08T02:22:59Z</dcterms:created>
  <dcterms:modified xsi:type="dcterms:W3CDTF">2013-06-06T03:42:00Z</dcterms:modified>
</cp:coreProperties>
</file>